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589" r:id="rId2"/>
    <p:sldId id="669" r:id="rId3"/>
    <p:sldId id="671" r:id="rId4"/>
    <p:sldId id="670" r:id="rId5"/>
    <p:sldId id="674" r:id="rId6"/>
    <p:sldId id="683" r:id="rId7"/>
    <p:sldId id="675" r:id="rId8"/>
    <p:sldId id="679" r:id="rId9"/>
    <p:sldId id="680" r:id="rId10"/>
    <p:sldId id="682" r:id="rId11"/>
    <p:sldId id="681" r:id="rId12"/>
    <p:sldId id="623" r:id="rId13"/>
    <p:sldId id="624" r:id="rId14"/>
    <p:sldId id="659" r:id="rId15"/>
    <p:sldId id="664" r:id="rId16"/>
    <p:sldId id="660" r:id="rId17"/>
    <p:sldId id="661" r:id="rId18"/>
    <p:sldId id="640" r:id="rId19"/>
    <p:sldId id="627" r:id="rId20"/>
    <p:sldId id="684" r:id="rId21"/>
    <p:sldId id="658" r:id="rId22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5E2"/>
    <a:srgbClr val="00FFFF"/>
    <a:srgbClr val="008000"/>
    <a:srgbClr val="FF6600"/>
    <a:srgbClr val="00205B"/>
    <a:srgbClr val="FE5000"/>
    <a:srgbClr val="C5B9AC"/>
    <a:srgbClr val="CB333B"/>
    <a:srgbClr val="FE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0303" autoAdjust="0"/>
  </p:normalViewPr>
  <p:slideViewPr>
    <p:cSldViewPr snapToGrid="0">
      <p:cViewPr varScale="1">
        <p:scale>
          <a:sx n="101" d="100"/>
          <a:sy n="101" d="100"/>
        </p:scale>
        <p:origin x="1062" y="11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312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029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107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4944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96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6901"/>
            <a:fld id="{C3D93BDE-8550-493D-9158-FCDE10581E08}" type="slidenum">
              <a:rPr lang="en-GB">
                <a:solidFill>
                  <a:prstClr val="white"/>
                </a:solidFill>
              </a:rPr>
              <a:pPr defTabSz="636901"/>
              <a:t>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5138" y="514350"/>
            <a:ext cx="3717925" cy="25749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545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5724"/>
            <a:fld id="{CD595379-3E89-4A3D-BB39-984521EFCAC2}" type="slidenum">
              <a:rPr lang="en-GB" smtClean="0"/>
              <a:pPr defTabSz="635724"/>
              <a:t>4</a:t>
            </a:fld>
            <a:endParaRPr lang="en-GB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422498" indent="-1422498" algn="just" defTabSz="430464">
              <a:spcBef>
                <a:spcPts val="551"/>
              </a:spcBef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195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514350"/>
            <a:ext cx="3717925" cy="2574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1AE84-5974-4939-8492-A8EF79818EDC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2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A1F0CEA1-E696-42A4-B3CF-E6074414E57E}" type="slidenum">
              <a:rPr lang="de-DE" smtClean="0"/>
              <a:pPr defTabSz="917981"/>
              <a:t>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6090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514350"/>
            <a:ext cx="3717925" cy="2574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1AE84-5974-4939-8492-A8EF79818EDC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31673"/>
            <a:fld id="{A1F0CEA1-E696-42A4-B3CF-E6074414E57E}" type="slidenum">
              <a:rPr lang="de-DE" smtClean="0"/>
              <a:pPr defTabSz="631673"/>
              <a:t>8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804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514350"/>
            <a:ext cx="3717925" cy="2574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1AE84-5974-4939-8492-A8EF79818EDC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73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514350"/>
            <a:ext cx="3717925" cy="2574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1AE84-5974-4939-8492-A8EF79818EDC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9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04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05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45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1588" y="663944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52878"/>
            <a:ext cx="233717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IWW14, </a:t>
            </a:r>
            <a:r>
              <a:rPr lang="de-DE" sz="800" b="0" i="0" baseline="0" dirty="0" err="1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Jeju</a:t>
            </a:r>
            <a:r>
              <a:rPr lang="de-DE" sz="800" b="0" i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 Island, South Korea</a:t>
            </a:r>
            <a:r>
              <a:rPr lang="de-DE" sz="800" b="0" i="1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, 23-27 April 2018</a:t>
            </a:r>
            <a:endParaRPr lang="de-DE" sz="800" b="0" i="1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6" r:id="rId3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3132083" y="3096929"/>
            <a:ext cx="6545317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r>
              <a:rPr lang="de-DE" dirty="0">
                <a:solidFill>
                  <a:srgbClr val="00B5E2"/>
                </a:solidFill>
              </a:rPr>
              <a:t>R. Borde, M. Carranza, </a:t>
            </a:r>
            <a:r>
              <a:rPr lang="de-DE" dirty="0" err="1">
                <a:solidFill>
                  <a:srgbClr val="00B5E2"/>
                </a:solidFill>
              </a:rPr>
              <a:t>and</a:t>
            </a:r>
            <a:r>
              <a:rPr lang="de-DE" dirty="0">
                <a:solidFill>
                  <a:srgbClr val="00B5E2"/>
                </a:solidFill>
              </a:rPr>
              <a:t> O. Hautecoeur</a:t>
            </a: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2565400" y="1103029"/>
            <a:ext cx="7112000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lvl="0">
              <a:defRPr/>
            </a:pPr>
            <a:r>
              <a:rPr lang="en-GB" sz="2800" cap="all" dirty="0" smtClean="0"/>
              <a:t>Status </a:t>
            </a:r>
            <a:r>
              <a:rPr lang="en-GB" sz="2800" cap="all" dirty="0"/>
              <a:t>of Operational </a:t>
            </a:r>
            <a:r>
              <a:rPr lang="en-GB" sz="2800" cap="all" dirty="0" smtClean="0"/>
              <a:t>AMV products at EUMETSAT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23534" y="1493523"/>
            <a:ext cx="7753741" cy="42926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dirty="0" smtClean="0"/>
              <a:t>Drift of </a:t>
            </a:r>
            <a:r>
              <a:rPr lang="fr-FR" sz="2000" dirty="0" err="1" smtClean="0"/>
              <a:t>Metop</a:t>
            </a:r>
            <a:r>
              <a:rPr lang="fr-FR" sz="2000" dirty="0" smtClean="0"/>
              <a:t> A (change of production </a:t>
            </a:r>
            <a:r>
              <a:rPr lang="fr-FR" sz="2000" dirty="0" err="1" smtClean="0"/>
              <a:t>rules</a:t>
            </a:r>
            <a:r>
              <a:rPr lang="fr-FR" sz="2000" dirty="0" smtClean="0"/>
              <a:t>)</a:t>
            </a:r>
          </a:p>
          <a:p>
            <a:pPr marL="0" lvl="0" indent="0">
              <a:buClr>
                <a:srgbClr val="FF0000"/>
              </a:buClr>
              <a:buNone/>
            </a:pPr>
            <a:endParaRPr lang="fr-FR" sz="2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/>
              <a:t>Inter-comparison of the 3 AVHRR wind products</a:t>
            </a:r>
            <a:r>
              <a:rPr lang="fr-FR" sz="2000" dirty="0" smtClean="0"/>
              <a:t>.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fr-FR" sz="20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See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Olivier’s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talk: ‘</a:t>
            </a:r>
            <a:r>
              <a:rPr lang="en-US" sz="2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Intercomparison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of the different </a:t>
            </a: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AVHRR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winds products at EUMETSAT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.’</a:t>
            </a:r>
          </a:p>
          <a:p>
            <a:pPr marL="633582" lvl="0">
              <a:buClr>
                <a:srgbClr val="00B050"/>
              </a:buClr>
              <a:buNone/>
            </a:pPr>
            <a:endParaRPr lang="en-GB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dirty="0" smtClean="0"/>
              <a:t>3D IASI </a:t>
            </a:r>
            <a:r>
              <a:rPr lang="fr-FR" sz="2000" dirty="0" err="1" smtClean="0"/>
              <a:t>winds</a:t>
            </a:r>
            <a:endParaRPr lang="en-GB" sz="2000" dirty="0" smtClean="0"/>
          </a:p>
          <a:p>
            <a:pPr marL="633582">
              <a:buClr>
                <a:srgbClr val="00B050"/>
              </a:buClr>
              <a:buFont typeface="Wingdings" pitchFamily="2" charset="2"/>
              <a:buChar char="ü"/>
            </a:pPr>
            <a:r>
              <a:rPr lang="fr-FR" sz="2000" dirty="0" err="1" smtClean="0"/>
              <a:t>Integration</a:t>
            </a:r>
            <a:r>
              <a:rPr lang="fr-FR" sz="2000" dirty="0" smtClean="0"/>
              <a:t> of new model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consider</a:t>
            </a:r>
            <a:r>
              <a:rPr lang="fr-FR" sz="2000" dirty="0" smtClean="0"/>
              <a:t> </a:t>
            </a:r>
            <a:r>
              <a:rPr lang="fr-FR" sz="2000" dirty="0" err="1" smtClean="0"/>
              <a:t>both</a:t>
            </a:r>
            <a:r>
              <a:rPr lang="fr-FR" sz="2000" dirty="0" smtClean="0"/>
              <a:t> Q, T and O3.</a:t>
            </a:r>
          </a:p>
          <a:p>
            <a:pPr marL="633582">
              <a:buClr>
                <a:srgbClr val="00B050"/>
              </a:buClr>
              <a:buFont typeface="Wingdings" pitchFamily="2" charset="2"/>
              <a:buChar char="ü"/>
            </a:pPr>
            <a:r>
              <a:rPr lang="fr-FR" sz="2000" dirty="0" smtClean="0"/>
              <a:t>Adaptation to IASI data</a:t>
            </a:r>
          </a:p>
          <a:p>
            <a:pPr marL="633582">
              <a:buClr>
                <a:srgbClr val="00B050"/>
              </a:buClr>
              <a:buFont typeface="Wingdings" pitchFamily="2" charset="2"/>
              <a:buChar char="ü"/>
            </a:pPr>
            <a:r>
              <a:rPr lang="fr-FR" sz="2000" dirty="0" err="1" smtClean="0"/>
              <a:t>Demonstration</a:t>
            </a:r>
            <a:r>
              <a:rPr lang="fr-FR" sz="2000" dirty="0" smtClean="0"/>
              <a:t> </a:t>
            </a:r>
            <a:r>
              <a:rPr lang="fr-FR" sz="2000" dirty="0" err="1" smtClean="0"/>
              <a:t>period</a:t>
            </a:r>
            <a:endParaRPr lang="fr-FR" sz="2000" dirty="0"/>
          </a:p>
          <a:p>
            <a:pPr marL="0" indent="0">
              <a:buClr>
                <a:srgbClr val="FF0000"/>
              </a:buClr>
              <a:buNone/>
            </a:pPr>
            <a:r>
              <a:rPr lang="fr-FR" sz="2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See</a:t>
            </a: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Olivier’s</a:t>
            </a: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talk: 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‘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3D IASI Winds Product at EUMETSAT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.’</a:t>
            </a: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endParaRPr lang="en-GB" sz="2000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390000" y="120000"/>
            <a:ext cx="9150351" cy="960000"/>
          </a:xfrm>
          <a:prstGeom prst="rect">
            <a:avLst/>
          </a:prstGeom>
        </p:spPr>
        <p:txBody>
          <a:bodyPr lIns="107287" tIns="53643" rIns="107287" bIns="53643"/>
          <a:lstStyle/>
          <a:p>
            <a:pPr defTabSz="1072866">
              <a:defRPr/>
            </a:pPr>
            <a:r>
              <a:rPr lang="en-GB" sz="2800" kern="0" dirty="0" smtClean="0">
                <a:latin typeface="+mj-lt"/>
                <a:ea typeface="+mj-ea"/>
                <a:cs typeface="+mj-cs"/>
              </a:rPr>
              <a:t>Recent activities on LEO AMVs. </a:t>
            </a:r>
            <a:endParaRPr lang="en-GB" sz="25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109977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23534" y="1493523"/>
            <a:ext cx="7753741" cy="42926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dirty="0" err="1" smtClean="0"/>
              <a:t>Commissionning</a:t>
            </a:r>
            <a:r>
              <a:rPr lang="fr-FR" sz="2000" dirty="0" smtClean="0"/>
              <a:t> of </a:t>
            </a:r>
            <a:r>
              <a:rPr lang="fr-FR" sz="2000" dirty="0" err="1" smtClean="0"/>
              <a:t>Metop</a:t>
            </a:r>
            <a:r>
              <a:rPr lang="fr-FR" sz="2000" dirty="0" smtClean="0"/>
              <a:t> C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endParaRPr lang="fr-FR" sz="2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dirty="0" smtClean="0"/>
              <a:t>Tristar configuration of </a:t>
            </a:r>
            <a:r>
              <a:rPr lang="fr-FR" sz="2000" dirty="0" err="1" smtClean="0"/>
              <a:t>Metop</a:t>
            </a:r>
            <a:r>
              <a:rPr lang="fr-FR" sz="2000" dirty="0" smtClean="0"/>
              <a:t> satellites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endParaRPr lang="fr-FR" sz="2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dirty="0"/>
              <a:t>3D IASI </a:t>
            </a:r>
            <a:r>
              <a:rPr lang="fr-FR" sz="2000" dirty="0" err="1"/>
              <a:t>winds</a:t>
            </a:r>
            <a:endParaRPr lang="en-GB" sz="2000" dirty="0"/>
          </a:p>
          <a:p>
            <a:pPr marL="633582">
              <a:buClr>
                <a:srgbClr val="00B050"/>
              </a:buClr>
              <a:buFont typeface="Wingdings" pitchFamily="2" charset="2"/>
              <a:buChar char="ü"/>
            </a:pPr>
            <a:r>
              <a:rPr lang="fr-FR" sz="2000" dirty="0"/>
              <a:t>Scientific validation and </a:t>
            </a:r>
            <a:r>
              <a:rPr lang="fr-FR" sz="2000" dirty="0" err="1" smtClean="0"/>
              <a:t>comparison</a:t>
            </a:r>
            <a:r>
              <a:rPr lang="fr-FR" sz="2000" dirty="0" smtClean="0"/>
              <a:t>.</a:t>
            </a:r>
          </a:p>
          <a:p>
            <a:pPr marL="633582">
              <a:buClr>
                <a:srgbClr val="00B050"/>
              </a:buClr>
              <a:buFont typeface="Wingdings" pitchFamily="2" charset="2"/>
              <a:buChar char="ü"/>
            </a:pPr>
            <a:r>
              <a:rPr lang="fr-FR" sz="2000" dirty="0" err="1" smtClean="0"/>
              <a:t>Operational</a:t>
            </a:r>
            <a:r>
              <a:rPr lang="fr-FR" sz="2000" dirty="0" smtClean="0"/>
              <a:t> </a:t>
            </a:r>
            <a:r>
              <a:rPr lang="fr-FR" sz="2000" dirty="0"/>
              <a:t>production </a:t>
            </a:r>
            <a:r>
              <a:rPr lang="fr-FR" sz="2000" dirty="0" err="1" smtClean="0"/>
              <a:t>foreseen</a:t>
            </a:r>
            <a:r>
              <a:rPr lang="fr-FR" sz="2000" dirty="0" smtClean="0"/>
              <a:t> (</a:t>
            </a:r>
            <a:r>
              <a:rPr lang="fr-FR" sz="2000" dirty="0" err="1" smtClean="0"/>
              <a:t>mid</a:t>
            </a:r>
            <a:r>
              <a:rPr lang="fr-FR" sz="2000" dirty="0" smtClean="0"/>
              <a:t> </a:t>
            </a:r>
            <a:r>
              <a:rPr lang="fr-FR" sz="2000" dirty="0"/>
              <a:t>2019)</a:t>
            </a:r>
          </a:p>
          <a:p>
            <a:pPr marL="633582" lvl="0">
              <a:buClr>
                <a:srgbClr val="00B050"/>
              </a:buClr>
              <a:buNone/>
            </a:pPr>
            <a:endParaRPr lang="en-GB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/>
              <a:t>Development of EPS-SG VII AMV prototype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endParaRPr lang="en-GB" sz="2000" dirty="0"/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/>
              <a:t>Development of Sentinel 3 SLSTR AMVs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endParaRPr lang="en-GB" sz="2000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390000" y="120000"/>
            <a:ext cx="9150351" cy="960000"/>
          </a:xfrm>
          <a:prstGeom prst="rect">
            <a:avLst/>
          </a:prstGeom>
        </p:spPr>
        <p:txBody>
          <a:bodyPr lIns="107287" tIns="53643" rIns="107287" bIns="53643"/>
          <a:lstStyle/>
          <a:p>
            <a:pPr defTabSz="1072866">
              <a:defRPr/>
            </a:pPr>
            <a:r>
              <a:rPr lang="en-GB" sz="2800" kern="0" dirty="0" smtClean="0">
                <a:latin typeface="+mj-lt"/>
                <a:ea typeface="+mj-ea"/>
                <a:cs typeface="+mj-cs"/>
              </a:rPr>
              <a:t>Future activities on LEO AMVs. </a:t>
            </a:r>
            <a:endParaRPr lang="en-GB" sz="25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54384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roduct characteristics (</a:t>
            </a:r>
            <a:r>
              <a:rPr lang="en-US" i="1" dirty="0"/>
              <a:t>D</a:t>
            </a:r>
            <a:r>
              <a:rPr lang="en-US" i="1" dirty="0" smtClean="0"/>
              <a:t>ual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986739"/>
            <a:ext cx="9447213" cy="558031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Dual configuration on 9:30 orbit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~45-55 minutes of separation between</a:t>
            </a:r>
            <a:br>
              <a:rPr lang="en-US" dirty="0" smtClean="0"/>
            </a:br>
            <a:r>
              <a:rPr lang="en-US" dirty="0" smtClean="0"/>
              <a:t>successive views</a:t>
            </a:r>
            <a:endParaRPr lang="en-GB" dirty="0" smtClean="0"/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Coverage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Production on Northern and Southern</a:t>
            </a:r>
            <a:br>
              <a:rPr lang="en-US" dirty="0" smtClean="0"/>
            </a:br>
            <a:r>
              <a:rPr lang="en-US" dirty="0" smtClean="0"/>
              <a:t>Hemispheres (poleward of 45</a:t>
            </a:r>
            <a:r>
              <a:rPr lang="en-US" dirty="0" smtClean="0">
                <a:sym typeface="Symbol" panose="05050102010706020507" pitchFamily="18" charset="2"/>
              </a:rPr>
              <a:t>)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sym typeface="Symbol" panose="05050102010706020507" pitchFamily="18" charset="2"/>
              </a:rPr>
              <a:t>~1 observation around 9:00-10:00 </a:t>
            </a:r>
            <a:r>
              <a:rPr lang="en-US" sz="1900" dirty="0" smtClean="0">
                <a:sym typeface="Symbol" panose="05050102010706020507" pitchFamily="18" charset="2"/>
              </a:rPr>
              <a:t>(local solar time)</a:t>
            </a:r>
            <a:r>
              <a:rPr lang="en-US" sz="1600" dirty="0" smtClean="0">
                <a:sym typeface="Symbol" panose="05050102010706020507" pitchFamily="18" charset="2"/>
              </a:rPr>
              <a:t/>
            </a:r>
            <a:br>
              <a:rPr lang="en-US" sz="1600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Same around 21:00-22:00 </a:t>
            </a:r>
            <a:r>
              <a:rPr lang="en-US" sz="1900" dirty="0" smtClean="0">
                <a:sym typeface="Symbol" panose="05050102010706020507" pitchFamily="18" charset="2"/>
              </a:rPr>
              <a:t>(ascending part)</a:t>
            </a:r>
            <a:r>
              <a:rPr lang="en-US" dirty="0" smtClean="0">
                <a:sym typeface="Symbol" panose="05050102010706020507" pitchFamily="18" charset="2"/>
              </a:rPr>
              <a:t> for latitude 60.</a:t>
            </a:r>
            <a:endParaRPr lang="en-US" dirty="0" smtClean="0"/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Timeliness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For SH products: ~1h - 1h30 after South Pole overpass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For NH products: ~1h - 2h30 after North Pole overpass </a:t>
            </a:r>
            <a:r>
              <a:rPr lang="en-US" sz="1900" dirty="0" smtClean="0"/>
              <a:t>(depending on possible secondary dump on McMurdo station)</a:t>
            </a:r>
            <a:endParaRPr lang="en-US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50" y="986739"/>
            <a:ext cx="934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45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roduct characteristics (</a:t>
            </a:r>
            <a:r>
              <a:rPr lang="en-US" i="1" dirty="0"/>
              <a:t>T</a:t>
            </a:r>
            <a:r>
              <a:rPr lang="en-US" i="1" dirty="0" smtClean="0"/>
              <a:t>ristar</a:t>
            </a:r>
            <a:r>
              <a:rPr lang="en-US" dirty="0" smtClean="0"/>
              <a:t>)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6411272" y="922427"/>
            <a:ext cx="3419911" cy="2696656"/>
            <a:chOff x="3243045" y="2080672"/>
            <a:chExt cx="3419911" cy="2696656"/>
          </a:xfrm>
        </p:grpSpPr>
        <p:pic>
          <p:nvPicPr>
            <p:cNvPr id="4" name="Picture 3" descr="nospin_1-l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1918" y="2571597"/>
              <a:ext cx="2035734" cy="1914393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auto">
            <a:xfrm>
              <a:off x="3593043" y="2323154"/>
              <a:ext cx="2571845" cy="2429691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TextBox 31"/>
            <p:cNvSpPr txBox="1"/>
            <p:nvPr/>
          </p:nvSpPr>
          <p:spPr>
            <a:xfrm>
              <a:off x="5968058" y="4174710"/>
              <a:ext cx="6948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r>
                <a:rPr lang="en-GB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Metop</a:t>
              </a:r>
              <a:r>
                <a:rPr lang="en-GB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-A</a:t>
              </a:r>
              <a:endParaRPr lang="en-GB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TextBox 40"/>
            <p:cNvSpPr txBox="1"/>
            <p:nvPr/>
          </p:nvSpPr>
          <p:spPr>
            <a:xfrm>
              <a:off x="4132656" y="2080672"/>
              <a:ext cx="7471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r>
                <a:rPr lang="en-GB" b="1" dirty="0" err="1" smtClean="0">
                  <a:solidFill>
                    <a:srgbClr val="FF0000"/>
                  </a:solidFill>
                </a:rPr>
                <a:t>Metop</a:t>
              </a:r>
              <a:r>
                <a:rPr lang="en-GB" b="1" dirty="0" smtClean="0">
                  <a:solidFill>
                    <a:srgbClr val="FF0000"/>
                  </a:solidFill>
                </a:rPr>
                <a:t>-B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Arc 7"/>
            <p:cNvSpPr/>
            <p:nvPr/>
          </p:nvSpPr>
          <p:spPr bwMode="auto">
            <a:xfrm>
              <a:off x="3765679" y="2350432"/>
              <a:ext cx="2156604" cy="2424021"/>
            </a:xfrm>
            <a:prstGeom prst="arc">
              <a:avLst>
                <a:gd name="adj1" fmla="val 16200000"/>
                <a:gd name="adj2" fmla="val 16088656"/>
              </a:avLst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TextBox 42"/>
            <p:cNvSpPr txBox="1"/>
            <p:nvPr/>
          </p:nvSpPr>
          <p:spPr>
            <a:xfrm>
              <a:off x="3243045" y="4422369"/>
              <a:ext cx="8385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r>
                <a:rPr lang="en-GB" b="1" dirty="0" err="1" smtClean="0">
                  <a:solidFill>
                    <a:srgbClr val="FF0000"/>
                  </a:solidFill>
                </a:rPr>
                <a:t>Metop</a:t>
              </a:r>
              <a:r>
                <a:rPr lang="en-GB" b="1" dirty="0" smtClean="0">
                  <a:solidFill>
                    <a:srgbClr val="FF0000"/>
                  </a:solidFill>
                </a:rPr>
                <a:t>-C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053777" flipH="1">
              <a:off x="5639591" y="3775689"/>
              <a:ext cx="637871" cy="268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Arc 10"/>
            <p:cNvSpPr/>
            <p:nvPr/>
          </p:nvSpPr>
          <p:spPr bwMode="auto">
            <a:xfrm>
              <a:off x="3961218" y="2338930"/>
              <a:ext cx="1736777" cy="2424021"/>
            </a:xfrm>
            <a:prstGeom prst="arc">
              <a:avLst>
                <a:gd name="adj1" fmla="val 12037890"/>
                <a:gd name="adj2" fmla="val 9882046"/>
              </a:avLst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Arc 11"/>
            <p:cNvSpPr/>
            <p:nvPr/>
          </p:nvSpPr>
          <p:spPr bwMode="auto">
            <a:xfrm>
              <a:off x="4148123" y="2353307"/>
              <a:ext cx="1316966" cy="2424021"/>
            </a:xfrm>
            <a:prstGeom prst="arc">
              <a:avLst>
                <a:gd name="adj1" fmla="val 14012026"/>
                <a:gd name="adj2" fmla="val 7856984"/>
              </a:avLst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053777" flipH="1">
              <a:off x="3633074" y="4072878"/>
              <a:ext cx="637871" cy="268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Arc 13"/>
            <p:cNvSpPr/>
            <p:nvPr/>
          </p:nvSpPr>
          <p:spPr bwMode="auto">
            <a:xfrm>
              <a:off x="3968947" y="3797941"/>
              <a:ext cx="1786747" cy="526211"/>
            </a:xfrm>
            <a:prstGeom prst="arc">
              <a:avLst>
                <a:gd name="adj1" fmla="val 128857"/>
                <a:gd name="adj2" fmla="val 1557869"/>
              </a:avLst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053777" flipH="1">
              <a:off x="4656969" y="2151312"/>
              <a:ext cx="637871" cy="268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986738"/>
            <a:ext cx="9447213" cy="5713319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Tristar configuration on 9:30 orbit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~30-35 minutes of separation between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successive views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i="1" dirty="0" smtClean="0"/>
              <a:t>Quality will benefit from the reduced time gap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i="1" dirty="0" smtClean="0"/>
              <a:t>Coverage will benefit from increased overlap area</a:t>
            </a:r>
            <a:endParaRPr lang="en-GB" dirty="0" smtClean="0"/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Coverage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Production on Northern and Southern</a:t>
            </a:r>
            <a:br>
              <a:rPr lang="en-US" dirty="0" smtClean="0"/>
            </a:br>
            <a:r>
              <a:rPr lang="en-US" dirty="0" smtClean="0"/>
              <a:t>Hemispheres (poleward of 45</a:t>
            </a:r>
            <a:r>
              <a:rPr lang="en-US" dirty="0" smtClean="0">
                <a:sym typeface="Symbol" panose="05050102010706020507" pitchFamily="18" charset="2"/>
              </a:rPr>
              <a:t>)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~3-4 successive observations around 9:00-10:00 </a:t>
            </a:r>
            <a:r>
              <a:rPr lang="en-US" sz="1900" dirty="0" smtClean="0">
                <a:solidFill>
                  <a:srgbClr val="00B050"/>
                </a:solidFill>
                <a:sym typeface="Symbol" panose="05050102010706020507" pitchFamily="18" charset="2"/>
              </a:rPr>
              <a:t>(local solar time)</a:t>
            </a:r>
            <a:r>
              <a:rPr lang="en-US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/>
            </a:r>
            <a:br>
              <a:rPr lang="en-US" sz="1600" dirty="0" smtClean="0">
                <a:solidFill>
                  <a:srgbClr val="00B050"/>
                </a:solidFill>
                <a:sym typeface="Symbol" panose="05050102010706020507" pitchFamily="18" charset="2"/>
              </a:rPr>
            </a:br>
            <a:r>
              <a:rPr 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Same around 21:00-22:00 </a:t>
            </a:r>
            <a:r>
              <a:rPr lang="en-US" sz="1900" dirty="0" smtClean="0">
                <a:solidFill>
                  <a:srgbClr val="00B050"/>
                </a:solidFill>
                <a:sym typeface="Symbol" panose="05050102010706020507" pitchFamily="18" charset="2"/>
              </a:rPr>
              <a:t>(ascending part)</a:t>
            </a:r>
            <a:r>
              <a:rPr 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 for latitude 60.</a:t>
            </a:r>
            <a:endParaRPr lang="en-US" dirty="0" smtClean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i="1" dirty="0" smtClean="0"/>
              <a:t>Time consistency will benefit from successive observations capability</a:t>
            </a:r>
            <a:endParaRPr lang="en-US" dirty="0" smtClean="0"/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Timeliness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For SH products: ~1h - 1h30 after South Pole overpass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For NH products: ~1h - 2h30 after North Pole overpass </a:t>
            </a:r>
            <a:r>
              <a:rPr lang="en-US" sz="1900" dirty="0" smtClean="0"/>
              <a:t>(depending on possible secondary dump on McMurdo station)</a:t>
            </a:r>
            <a:endParaRPr lang="en-US" i="1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18" y="918386"/>
            <a:ext cx="93425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users wind requirements for near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smaller scale information to feed regional models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Better spatial and/or temporal resolutions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Appropriate QI for mesoscale winds 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Better quality AMVs</a:t>
            </a:r>
          </a:p>
          <a:p>
            <a:pPr lvl="1"/>
            <a:r>
              <a:rPr lang="en-US" dirty="0" smtClean="0"/>
              <a:t>Speed and direction error estimates</a:t>
            </a:r>
          </a:p>
          <a:p>
            <a:pPr lvl="1"/>
            <a:r>
              <a:rPr lang="en-GB" dirty="0" smtClean="0"/>
              <a:t>Height assignment error estimate</a:t>
            </a:r>
          </a:p>
          <a:p>
            <a:endParaRPr lang="en-US" dirty="0" smtClean="0"/>
          </a:p>
          <a:p>
            <a:r>
              <a:rPr lang="en-US" dirty="0" smtClean="0"/>
              <a:t>Get 3D wind profiles</a:t>
            </a:r>
            <a:endParaRPr lang="en-US" dirty="0"/>
          </a:p>
          <a:p>
            <a:pPr lvl="1"/>
            <a:r>
              <a:rPr lang="en-US" dirty="0" smtClean="0"/>
              <a:t>Lidar missions (Aeolus)</a:t>
            </a:r>
            <a:endParaRPr lang="en-US" dirty="0"/>
          </a:p>
          <a:p>
            <a:pPr lvl="1"/>
            <a:r>
              <a:rPr lang="en-GB" dirty="0" smtClean="0"/>
              <a:t>IR sounders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369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for MTG-FCI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Improvements expected from MTG-FCI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Repeat cycle 	</a:t>
            </a:r>
            <a:r>
              <a:rPr lang="en-US" dirty="0" smtClean="0">
                <a:solidFill>
                  <a:srgbClr val="FF0000"/>
                </a:solidFill>
              </a:rPr>
              <a:t>15 min </a:t>
            </a:r>
            <a:r>
              <a:rPr lang="en-US" dirty="0" smtClean="0">
                <a:solidFill>
                  <a:schemeClr val="tx1"/>
                </a:solidFill>
              </a:rPr>
              <a:t>(MSG SEVIRI)	</a:t>
            </a:r>
            <a:r>
              <a:rPr lang="en-US" dirty="0" smtClean="0">
                <a:solidFill>
                  <a:srgbClr val="FF0000"/>
                </a:solidFill>
              </a:rPr>
              <a:t>10 min </a:t>
            </a:r>
            <a:r>
              <a:rPr lang="en-US" dirty="0" smtClean="0">
                <a:solidFill>
                  <a:schemeClr val="tx1"/>
                </a:solidFill>
              </a:rPr>
              <a:t>(MTG FCI)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Pixel size  	</a:t>
            </a:r>
            <a:r>
              <a:rPr lang="en-US" sz="2400" dirty="0" smtClean="0">
                <a:solidFill>
                  <a:srgbClr val="FF0000"/>
                </a:solidFill>
              </a:rPr>
              <a:t>3 km</a:t>
            </a:r>
            <a:r>
              <a:rPr lang="en-US" sz="2400" dirty="0" smtClean="0">
                <a:solidFill>
                  <a:schemeClr val="tx1"/>
                </a:solidFill>
              </a:rPr>
              <a:t> (MSG SEVIRI) 	</a:t>
            </a:r>
            <a:r>
              <a:rPr lang="en-US" sz="2400" dirty="0" smtClean="0">
                <a:solidFill>
                  <a:srgbClr val="FF0000"/>
                </a:solidFill>
              </a:rPr>
              <a:t>2 km </a:t>
            </a:r>
            <a:r>
              <a:rPr lang="en-US" sz="2400" dirty="0" smtClean="0">
                <a:solidFill>
                  <a:schemeClr val="tx1"/>
                </a:solidFill>
              </a:rPr>
              <a:t>(MTG FCI)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Main changes from MSG AMV scheme</a:t>
            </a:r>
          </a:p>
          <a:p>
            <a:pPr lvl="1"/>
            <a:r>
              <a:rPr lang="en-US" dirty="0" smtClean="0"/>
              <a:t>Use 3 images instead of 4 (1/2 hourly product)</a:t>
            </a:r>
          </a:p>
          <a:p>
            <a:pPr lvl="1"/>
            <a:r>
              <a:rPr lang="en-GB" dirty="0" smtClean="0"/>
              <a:t>No averaging process</a:t>
            </a:r>
          </a:p>
          <a:p>
            <a:pPr lvl="1"/>
            <a:r>
              <a:rPr lang="en-GB" dirty="0" smtClean="0"/>
              <a:t>Better Cloud product expected to set the altitude</a:t>
            </a:r>
          </a:p>
          <a:p>
            <a:endParaRPr lang="en-US" dirty="0" smtClean="0"/>
          </a:p>
          <a:p>
            <a:r>
              <a:rPr lang="en-US" dirty="0" smtClean="0"/>
              <a:t>MTG FCI AMV prototype developed</a:t>
            </a:r>
            <a:endParaRPr lang="en-US" dirty="0"/>
          </a:p>
          <a:p>
            <a:pPr lvl="1"/>
            <a:r>
              <a:rPr lang="en-US" dirty="0" smtClean="0"/>
              <a:t>Adapted to both MSG data and </a:t>
            </a:r>
            <a:r>
              <a:rPr lang="en-US" dirty="0" err="1" smtClean="0"/>
              <a:t>Himawari</a:t>
            </a:r>
            <a:r>
              <a:rPr lang="en-US" dirty="0" smtClean="0"/>
              <a:t> data</a:t>
            </a:r>
            <a:endParaRPr lang="en-US" dirty="0"/>
          </a:p>
          <a:p>
            <a:pPr lvl="1"/>
            <a:r>
              <a:rPr lang="en-GB" dirty="0" smtClean="0"/>
              <a:t>Scientific validation on going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701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for EPS-SG VII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Improvements expected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Channels used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	1 </a:t>
            </a:r>
            <a:r>
              <a:rPr lang="en-US" dirty="0" smtClean="0">
                <a:solidFill>
                  <a:schemeClr val="tx1"/>
                </a:solidFill>
              </a:rPr>
              <a:t>(AVHRR)		</a:t>
            </a: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 smtClean="0">
                <a:solidFill>
                  <a:schemeClr val="tx1"/>
                </a:solidFill>
              </a:rPr>
              <a:t>(VII)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Pixel size  		</a:t>
            </a:r>
            <a:r>
              <a:rPr lang="en-US" sz="2400" dirty="0" smtClean="0">
                <a:solidFill>
                  <a:srgbClr val="FF0000"/>
                </a:solidFill>
              </a:rPr>
              <a:t>1 km</a:t>
            </a:r>
            <a:r>
              <a:rPr lang="en-US" sz="2400" dirty="0" smtClean="0">
                <a:solidFill>
                  <a:schemeClr val="tx1"/>
                </a:solidFill>
              </a:rPr>
              <a:t> (AVHRR) 	</a:t>
            </a:r>
            <a:r>
              <a:rPr lang="en-US" sz="2400" dirty="0" smtClean="0">
                <a:solidFill>
                  <a:srgbClr val="FF0000"/>
                </a:solidFill>
              </a:rPr>
              <a:t>0.5 km </a:t>
            </a:r>
            <a:r>
              <a:rPr lang="en-US" sz="2400" dirty="0" smtClean="0">
                <a:solidFill>
                  <a:schemeClr val="tx1"/>
                </a:solidFill>
              </a:rPr>
              <a:t>(VII)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Main changes from AVHRR scheme</a:t>
            </a:r>
          </a:p>
          <a:p>
            <a:pPr lvl="1"/>
            <a:r>
              <a:rPr lang="en-US" dirty="0" smtClean="0"/>
              <a:t>Use cloud product to set AMV altitude</a:t>
            </a:r>
          </a:p>
          <a:p>
            <a:pPr lvl="1"/>
            <a:r>
              <a:rPr lang="en-GB" dirty="0" smtClean="0"/>
              <a:t>Extraction of AMVs in 2 WV channels</a:t>
            </a:r>
          </a:p>
          <a:p>
            <a:pPr lvl="1"/>
            <a:r>
              <a:rPr lang="en-US" dirty="0" smtClean="0"/>
              <a:t>VII </a:t>
            </a:r>
            <a:r>
              <a:rPr lang="en-US" dirty="0"/>
              <a:t>data needs to be re-projected before tracking</a:t>
            </a:r>
          </a:p>
          <a:p>
            <a:endParaRPr lang="en-US" dirty="0" smtClean="0"/>
          </a:p>
          <a:p>
            <a:r>
              <a:rPr lang="en-US" dirty="0" smtClean="0"/>
              <a:t>EPS-SG VII AMV prototype still to be developed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89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for Sentinel 3 SLSTR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similar to AVHRR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Main changes from AVHRR scheme</a:t>
            </a:r>
          </a:p>
          <a:p>
            <a:pPr lvl="1"/>
            <a:r>
              <a:rPr lang="en-US" dirty="0" smtClean="0"/>
              <a:t>SLSTR data needs to be re-projected before tracking</a:t>
            </a:r>
          </a:p>
          <a:p>
            <a:endParaRPr lang="en-US" dirty="0" smtClean="0"/>
          </a:p>
          <a:p>
            <a:r>
              <a:rPr lang="en-US" dirty="0" smtClean="0"/>
              <a:t>S3/SLSTR AMV prototype still to be developed</a:t>
            </a:r>
            <a:endParaRPr lang="en-US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35978"/>
              </p:ext>
            </p:extLst>
          </p:nvPr>
        </p:nvGraphicFramePr>
        <p:xfrm>
          <a:off x="1009809" y="1548445"/>
          <a:ext cx="7534115" cy="2690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1389"/>
                <a:gridCol w="2191363"/>
                <a:gridCol w="2191363"/>
              </a:tblGrid>
              <a:tr h="24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AVHRR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SLSTR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Band used for AMV extraction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10.8 micron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10.85 micron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Pixel resolution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 km at nadir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 km at nadir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91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Swath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~2900 km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1400 km (nadir view)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740 km (oblique view)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Cloud mask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Not ready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Cloud product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91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Height assignment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EBBT or IASI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EBBT or stereo (oblique view swath)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91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Temporal gap between consecutive images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~100 min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~100 min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922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for MTG-IRS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can be adapted to MTG-IRS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Dwell of 	</a:t>
            </a:r>
            <a:r>
              <a:rPr lang="en-US" dirty="0" smtClean="0">
                <a:solidFill>
                  <a:srgbClr val="FF0000"/>
                </a:solidFill>
              </a:rPr>
              <a:t>160x160 pixels </a:t>
            </a:r>
            <a:r>
              <a:rPr lang="en-US" dirty="0" smtClean="0">
                <a:solidFill>
                  <a:schemeClr val="tx1"/>
                </a:solidFill>
              </a:rPr>
              <a:t>(IRS)	</a:t>
            </a:r>
            <a:r>
              <a:rPr lang="en-US" dirty="0" smtClean="0">
                <a:solidFill>
                  <a:srgbClr val="FF0000"/>
                </a:solidFill>
              </a:rPr>
              <a:t>2x2 pixel </a:t>
            </a:r>
            <a:r>
              <a:rPr lang="en-US" dirty="0" smtClean="0">
                <a:solidFill>
                  <a:schemeClr val="tx1"/>
                </a:solidFill>
              </a:rPr>
              <a:t>(IASI)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Pixel size of 	</a:t>
            </a:r>
            <a:r>
              <a:rPr lang="en-US" sz="2400" dirty="0" smtClean="0">
                <a:solidFill>
                  <a:srgbClr val="FF0000"/>
                </a:solidFill>
              </a:rPr>
              <a:t>4km</a:t>
            </a:r>
            <a:r>
              <a:rPr lang="en-US" sz="2400" dirty="0" smtClean="0">
                <a:solidFill>
                  <a:schemeClr val="tx1"/>
                </a:solidFill>
              </a:rPr>
              <a:t> (IRS) 			</a:t>
            </a:r>
            <a:r>
              <a:rPr lang="en-US" sz="2400" dirty="0" smtClean="0">
                <a:solidFill>
                  <a:srgbClr val="FF0000"/>
                </a:solidFill>
              </a:rPr>
              <a:t>12 km </a:t>
            </a:r>
            <a:r>
              <a:rPr lang="en-US" sz="2400" dirty="0" smtClean="0">
                <a:solidFill>
                  <a:schemeClr val="tx1"/>
                </a:solidFill>
              </a:rPr>
              <a:t>(IASI)</a:t>
            </a:r>
          </a:p>
          <a:p>
            <a:endParaRPr lang="en-US" dirty="0" smtClean="0"/>
          </a:p>
          <a:p>
            <a:r>
              <a:rPr lang="en-US" dirty="0" smtClean="0"/>
              <a:t>Sparse data not a huge problem</a:t>
            </a:r>
          </a:p>
          <a:p>
            <a:endParaRPr lang="en-US" dirty="0" smtClean="0"/>
          </a:p>
          <a:p>
            <a:r>
              <a:rPr lang="en-US" dirty="0" smtClean="0"/>
              <a:t>MTG-IRS 3D wind product could be as follow:</a:t>
            </a:r>
          </a:p>
          <a:p>
            <a:pPr lvl="1"/>
            <a:r>
              <a:rPr lang="en-US" dirty="0" smtClean="0"/>
              <a:t>4 km resolution</a:t>
            </a:r>
          </a:p>
          <a:p>
            <a:pPr lvl="1"/>
            <a:r>
              <a:rPr lang="en-US" dirty="0" smtClean="0"/>
              <a:t>Using image pairs (30 min gap) and </a:t>
            </a:r>
            <a:r>
              <a:rPr lang="en-GB" dirty="0" smtClean="0"/>
              <a:t>the current baseline [3-4 3-4 3-4 3-4 3-4; 2-4 2-4 2-4 2-4; 1-4 1-4 1-4] </a:t>
            </a:r>
            <a:r>
              <a:rPr lang="en-US" dirty="0" smtClean="0"/>
              <a:t>allow a ½ hourly product over Europe (LAC-4) and ~3 series of 3 products per day for LAC-1,2.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594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00" t="7191" r="14113" b="16119"/>
          <a:stretch/>
        </p:blipFill>
        <p:spPr>
          <a:xfrm>
            <a:off x="5466489" y="2405174"/>
            <a:ext cx="4207378" cy="3974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winds MTG-IRS product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6"/>
            <a:ext cx="5784965" cy="576606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4 LAC (Local Area Coverage) defined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LAC4 covers Europe, Mediterranean Basin and North Atlantic. It is acquired every 30 minutes.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Pixel sampling = 4 km at SSP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 smtClean="0"/>
              <a:t>Spatial resolution enhanced will allow the use in High Res NWP application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/>
              <a:t>Profile</a:t>
            </a:r>
          </a:p>
          <a:p>
            <a:pPr lvl="1"/>
            <a:r>
              <a:rPr lang="en-US" dirty="0"/>
              <a:t>20 levels from 10 to 1000 </a:t>
            </a:r>
            <a:r>
              <a:rPr lang="en-US" dirty="0" err="1"/>
              <a:t>hPa</a:t>
            </a:r>
            <a:r>
              <a:rPr lang="en-US" dirty="0"/>
              <a:t>, covering Low Stratosphere to </a:t>
            </a:r>
            <a:r>
              <a:rPr lang="en-US" dirty="0" smtClean="0"/>
              <a:t>Surface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Number of products per day depends on acquisition scheme.</a:t>
            </a:r>
          </a:p>
          <a:p>
            <a:pPr lvl="1"/>
            <a:r>
              <a:rPr lang="en-US" dirty="0" smtClean="0"/>
              <a:t>Current baseline: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48 products for LAC4</a:t>
            </a:r>
          </a:p>
          <a:p>
            <a:pPr lvl="2"/>
            <a:r>
              <a:rPr lang="en-US" dirty="0" smtClean="0"/>
              <a:t>16 products for LAC3</a:t>
            </a:r>
          </a:p>
          <a:p>
            <a:pPr lvl="2"/>
            <a:r>
              <a:rPr lang="en-US" dirty="0" smtClean="0"/>
              <a:t>12 products for LAC2</a:t>
            </a:r>
          </a:p>
          <a:p>
            <a:pPr lvl="2"/>
            <a:r>
              <a:rPr lang="en-US" dirty="0" smtClean="0"/>
              <a:t>8 products for LAC1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Timeliness (expected)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B050"/>
                </a:solidFill>
              </a:rPr>
              <a:t>~45 minutes after LAC acquisition</a:t>
            </a:r>
          </a:p>
          <a:p>
            <a:pPr>
              <a:lnSpc>
                <a:spcPct val="120000"/>
              </a:lnSpc>
              <a:spcBef>
                <a:spcPts val="360"/>
              </a:spcBef>
              <a:buFont typeface="Wingdings" panose="05000000000000000000" pitchFamily="2" charset="2"/>
              <a:buChar char="Ø"/>
            </a:pPr>
            <a:r>
              <a:rPr lang="en-US" i="1" dirty="0"/>
              <a:t>Fulfill the Global NWP </a:t>
            </a:r>
            <a:r>
              <a:rPr lang="en-US" i="1" dirty="0" smtClean="0"/>
              <a:t>and </a:t>
            </a:r>
            <a:r>
              <a:rPr lang="en-US" i="1" dirty="0" smtClean="0">
                <a:solidFill>
                  <a:srgbClr val="00B050"/>
                </a:solidFill>
              </a:rPr>
              <a:t>High Res NWP </a:t>
            </a:r>
            <a:r>
              <a:rPr lang="en-US" i="1" dirty="0" smtClean="0"/>
              <a:t>application requirements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9621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4375" y="1474788"/>
            <a:ext cx="8982471" cy="418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FF0000"/>
                </a:solidFill>
              </a:rPr>
              <a:t>AMVs from Geostationary Satellite status 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MSG Planning </a:t>
            </a:r>
          </a:p>
          <a:p>
            <a:pPr marL="720000">
              <a:buClr>
                <a:srgbClr val="00B050"/>
              </a:buClr>
            </a:pPr>
            <a:r>
              <a:rPr lang="en-GB" sz="2000" dirty="0" smtClean="0"/>
              <a:t> </a:t>
            </a:r>
            <a:r>
              <a:rPr lang="en-GB" sz="2000" dirty="0"/>
              <a:t>Recent activities on </a:t>
            </a:r>
            <a:r>
              <a:rPr lang="en-GB" sz="2000" dirty="0" smtClean="0"/>
              <a:t>GEO AMVs since IWW13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 smtClean="0"/>
              <a:t> Upcoming activities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FF0000"/>
                </a:solidFill>
              </a:rPr>
              <a:t>AMVs from Low Earth Orbiting Systems status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 smtClean="0"/>
              <a:t>Upcoming </a:t>
            </a:r>
            <a:r>
              <a:rPr lang="en-GB" sz="2000" dirty="0" err="1" smtClean="0"/>
              <a:t>Metop</a:t>
            </a:r>
            <a:r>
              <a:rPr lang="en-GB" sz="2000" dirty="0" smtClean="0"/>
              <a:t> satellite changes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 smtClean="0"/>
              <a:t>Recent activities on LEO AMVs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 smtClean="0"/>
              <a:t>Upcoming </a:t>
            </a:r>
            <a:r>
              <a:rPr lang="en-GB" sz="2000" dirty="0"/>
              <a:t>c</a:t>
            </a:r>
            <a:r>
              <a:rPr lang="en-GB" sz="2000" dirty="0" smtClean="0"/>
              <a:t>hanges and activities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FF0000"/>
                </a:solidFill>
              </a:rPr>
              <a:t>Mid-Term strategy and activities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2950" y="58738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8232910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Aeolus ???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33475" y="1009943"/>
            <a:ext cx="851535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1F497C"/>
                </a:solidFill>
                <a:latin typeface="Calibri,Bold"/>
              </a:rPr>
              <a:t>Aeolus science meeting</a:t>
            </a:r>
          </a:p>
          <a:p>
            <a:r>
              <a:rPr lang="en-GB" sz="2400" dirty="0">
                <a:solidFill>
                  <a:srgbClr val="1F497C"/>
                </a:solidFill>
                <a:latin typeface="Calibri,Bold"/>
              </a:rPr>
              <a:t>EUMETSAT, </a:t>
            </a:r>
            <a:r>
              <a:rPr lang="en-GB" sz="2400" smtClean="0">
                <a:solidFill>
                  <a:srgbClr val="1F497C"/>
                </a:solidFill>
                <a:latin typeface="Calibri,Bold"/>
              </a:rPr>
              <a:t>29 May 2018</a:t>
            </a:r>
            <a:endParaRPr lang="en-GB" sz="2400" dirty="0" smtClean="0">
              <a:solidFill>
                <a:srgbClr val="1F497C"/>
              </a:solidFill>
              <a:latin typeface="Calibri,Bold"/>
            </a:endParaRPr>
          </a:p>
          <a:p>
            <a:endParaRPr lang="en-GB" sz="2400" dirty="0" smtClean="0">
              <a:solidFill>
                <a:srgbClr val="1F497C"/>
              </a:solidFill>
              <a:latin typeface="Calibri,Bold"/>
            </a:endParaRPr>
          </a:p>
          <a:p>
            <a:endParaRPr lang="en-GB" sz="2400" dirty="0">
              <a:solidFill>
                <a:srgbClr val="1F497C"/>
              </a:solidFill>
              <a:latin typeface="Calibri,Bold"/>
            </a:endParaRPr>
          </a:p>
          <a:p>
            <a:endParaRPr lang="en-GB" sz="2400" dirty="0" smtClean="0">
              <a:solidFill>
                <a:srgbClr val="1F497C"/>
              </a:solidFill>
              <a:latin typeface="Calibri,Bold"/>
            </a:endParaRPr>
          </a:p>
          <a:p>
            <a:endParaRPr lang="en-GB" sz="2400" dirty="0">
              <a:solidFill>
                <a:srgbClr val="1F497C"/>
              </a:solidFill>
              <a:latin typeface="Calibri,Bold"/>
            </a:endParaRPr>
          </a:p>
          <a:p>
            <a:endParaRPr lang="en-GB" sz="2400" dirty="0" smtClean="0">
              <a:solidFill>
                <a:srgbClr val="1F497C"/>
              </a:solidFill>
              <a:latin typeface="Calibri,Bold"/>
            </a:endParaRPr>
          </a:p>
          <a:p>
            <a:endParaRPr lang="en-GB" sz="2400" dirty="0">
              <a:solidFill>
                <a:srgbClr val="1F497C"/>
              </a:solidFill>
              <a:latin typeface="Calibri,Bold"/>
            </a:endParaRPr>
          </a:p>
          <a:p>
            <a:endParaRPr lang="en-GB" sz="2400" dirty="0" smtClean="0">
              <a:solidFill>
                <a:srgbClr val="1F497C"/>
              </a:solidFill>
              <a:latin typeface="Calibri,Bold"/>
            </a:endParaRPr>
          </a:p>
          <a:p>
            <a:endParaRPr lang="en-GB" sz="2400" dirty="0" smtClean="0">
              <a:solidFill>
                <a:srgbClr val="1F497C"/>
              </a:solidFill>
              <a:latin typeface="Calibri,Bold"/>
            </a:endParaRPr>
          </a:p>
          <a:p>
            <a:endParaRPr lang="en-GB" sz="1100" dirty="0">
              <a:solidFill>
                <a:srgbClr val="1F497C"/>
              </a:solidFill>
              <a:latin typeface="Calibri,Bold"/>
            </a:endParaRPr>
          </a:p>
          <a:p>
            <a:endParaRPr lang="en-GB" sz="1100" dirty="0">
              <a:solidFill>
                <a:srgbClr val="1F497C"/>
              </a:solidFill>
              <a:latin typeface="Calibri,Bold"/>
            </a:endParaRPr>
          </a:p>
          <a:p>
            <a:endParaRPr lang="en-US" sz="16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European Space Agency (ESA) and the European </a:t>
            </a:r>
            <a:r>
              <a:rPr lang="en-US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Organisation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for the</a:t>
            </a:r>
          </a:p>
          <a:p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Exploitation of Meteorological Satellites (EUMETSAT) are happy to </a:t>
            </a: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invite you 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to attend the Aeolus Science meeting on 28 November </a:t>
            </a: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2017. The 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topic of the meeting is the preparations of the </a:t>
            </a: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meteorological community 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for the assessment of Aeolus and its potential for a follow-on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9" y="1879274"/>
            <a:ext cx="6423039" cy="36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91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55742" y="5109416"/>
            <a:ext cx="184731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783" indent="-342783" algn="ctr" defTabSz="914088">
              <a:spcBef>
                <a:spcPct val="20000"/>
              </a:spcBef>
              <a:defRPr/>
            </a:pPr>
            <a:endParaRPr lang="en-GB" sz="1800" kern="0" dirty="0" smtClean="0">
              <a:solidFill>
                <a:schemeClr val="tx2"/>
              </a:solidFill>
            </a:endParaRPr>
          </a:p>
          <a:p>
            <a:pPr marL="342783" indent="-342783" algn="ctr" defTabSz="914088">
              <a:spcBef>
                <a:spcPct val="20000"/>
              </a:spcBef>
              <a:defRPr/>
            </a:pPr>
            <a:endParaRPr lang="en-GB" sz="1800" kern="0" dirty="0" smtClean="0">
              <a:solidFill>
                <a:schemeClr val="tx2"/>
              </a:solidFill>
            </a:endParaRPr>
          </a:p>
          <a:p>
            <a:pPr marL="342783" indent="-342783" algn="ctr" defTabSz="914088">
              <a:spcBef>
                <a:spcPct val="20000"/>
              </a:spcBef>
              <a:defRPr/>
            </a:pPr>
            <a:endParaRPr lang="en-GB" sz="1800" kern="0" dirty="0" smtClean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4529" y="2399184"/>
            <a:ext cx="5456943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783" indent="-342783" algn="ctr" defTabSz="914088">
              <a:spcBef>
                <a:spcPct val="20000"/>
              </a:spcBef>
              <a:defRPr/>
            </a:pPr>
            <a:r>
              <a:rPr lang="fr-FR" sz="4000" kern="0" dirty="0" err="1">
                <a:solidFill>
                  <a:schemeClr val="tx1"/>
                </a:solidFill>
              </a:rPr>
              <a:t>Thanks</a:t>
            </a:r>
            <a:r>
              <a:rPr lang="fr-FR" sz="4000" kern="0" dirty="0">
                <a:solidFill>
                  <a:schemeClr val="tx1"/>
                </a:solidFill>
              </a:rPr>
              <a:t> for </a:t>
            </a:r>
            <a:r>
              <a:rPr lang="fr-FR" sz="4000" kern="0" dirty="0" smtClean="0">
                <a:solidFill>
                  <a:schemeClr val="tx1"/>
                </a:solidFill>
              </a:rPr>
              <a:t>attention</a:t>
            </a:r>
          </a:p>
          <a:p>
            <a:pPr marL="342783" indent="-342783" algn="ctr" defTabSz="914088">
              <a:spcBef>
                <a:spcPct val="20000"/>
              </a:spcBef>
              <a:defRPr/>
            </a:pPr>
            <a:endParaRPr lang="fr-FR" sz="4000" kern="0" dirty="0">
              <a:solidFill>
                <a:schemeClr val="tx1"/>
              </a:solidFill>
            </a:endParaRPr>
          </a:p>
          <a:p>
            <a:pPr marL="342783" indent="-342783" algn="ctr" defTabSz="914088">
              <a:spcBef>
                <a:spcPct val="20000"/>
              </a:spcBef>
              <a:defRPr/>
            </a:pPr>
            <a:r>
              <a:rPr lang="fr-FR" sz="4000" kern="0" dirty="0" smtClean="0">
                <a:solidFill>
                  <a:schemeClr val="tx1"/>
                </a:solidFill>
              </a:rPr>
              <a:t>Questions ?</a:t>
            </a:r>
            <a:endParaRPr lang="en-GB" sz="4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76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6" algn="ctr">
              <a:defRPr/>
            </a:pPr>
            <a:r>
              <a:rPr lang="en-GB" sz="2400" dirty="0" err="1" smtClean="0">
                <a:solidFill>
                  <a:schemeClr val="bg1"/>
                </a:solidFill>
                <a:latin typeface="+mn-lt"/>
              </a:rPr>
              <a:t>Meteosat</a:t>
            </a:r>
            <a:r>
              <a:rPr lang="en-GB" sz="2400" dirty="0" smtClean="0">
                <a:solidFill>
                  <a:schemeClr val="bg1"/>
                </a:solidFill>
                <a:latin typeface="+mn-lt"/>
              </a:rPr>
              <a:t> Planning Reference Baseline - 2018 </a:t>
            </a:r>
            <a:endParaRPr lang="en-US" sz="1800" b="0" dirty="0" smtClean="0">
              <a:solidFill>
                <a:schemeClr val="bg1"/>
              </a:solidFill>
            </a:endParaRPr>
          </a:p>
        </p:txBody>
      </p:sp>
      <p:pic>
        <p:nvPicPr>
          <p:cNvPr id="304" name="Picture 3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8" y="1029963"/>
            <a:ext cx="9236869" cy="52149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75356" y="6244901"/>
            <a:ext cx="5611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de-DE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de-DE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document</a:t>
            </a:r>
            <a:r>
              <a:rPr lang="de-DE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DE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EUM/STG-OPSWG/43/18/DOC/02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0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711200" cy="2667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Slide: </a:t>
            </a:r>
            <a:fld id="{090ED849-2617-4058-997E-4051E683B50C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916363" y="4064000"/>
            <a:ext cx="2147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923C1"/>
                </a:solidFill>
              </a:rPr>
              <a:t>Rapid Scan Service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227263" y="4530725"/>
            <a:ext cx="2274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Back up Met-11</a:t>
            </a:r>
          </a:p>
          <a:p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Back up Met-10 RSS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58750" y="4440238"/>
            <a:ext cx="1731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C000"/>
                </a:solidFill>
              </a:rPr>
              <a:t>Full </a:t>
            </a:r>
            <a:r>
              <a:rPr lang="en-GB" sz="1600" dirty="0">
                <a:solidFill>
                  <a:srgbClr val="FFC000"/>
                </a:solidFill>
              </a:rPr>
              <a:t>Earth </a:t>
            </a:r>
            <a:r>
              <a:rPr lang="en-GB" sz="1600" dirty="0" smtClean="0">
                <a:solidFill>
                  <a:srgbClr val="FFC000"/>
                </a:solidFill>
              </a:rPr>
              <a:t>Scan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49" y="333375"/>
            <a:ext cx="957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Current MSG space segment configuration</a:t>
            </a:r>
            <a:endParaRPr lang="en-GB" sz="2400" dirty="0"/>
          </a:p>
        </p:txBody>
      </p:sp>
      <p:pic>
        <p:nvPicPr>
          <p:cNvPr id="32" name="Picture 9" descr="P:\Groups\INFDIV\GRAPHICS\SAT\Ms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2859976"/>
            <a:ext cx="373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295400" y="2513901"/>
            <a:ext cx="829371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 smtClean="0">
                <a:solidFill>
                  <a:srgbClr val="FFC000"/>
                </a:solidFill>
              </a:rPr>
              <a:t>Met-11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590550" y="3387026"/>
            <a:ext cx="46038" cy="27622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47650" y="3752151"/>
            <a:ext cx="7429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3.4°W</a:t>
            </a:r>
          </a:p>
        </p:txBody>
      </p:sp>
      <p:pic>
        <p:nvPicPr>
          <p:cNvPr id="39" name="Picture 9" descr="P:\Groups\INFDIV\GRAPHICS\SAT\Ms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2869501"/>
            <a:ext cx="373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495550" y="2513901"/>
            <a:ext cx="715558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Met-9</a:t>
            </a:r>
            <a:endParaRPr lang="en-GB" sz="14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4829175" y="3387026"/>
            <a:ext cx="46038" cy="27622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4533900" y="3790251"/>
            <a:ext cx="6683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9.5°E</a:t>
            </a:r>
          </a:p>
        </p:txBody>
      </p:sp>
      <p:pic>
        <p:nvPicPr>
          <p:cNvPr id="43" name="Picture 9" descr="P:\Groups\INFDIV\GRAPHICS\SAT\Ms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869501"/>
            <a:ext cx="373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4448175" y="2532951"/>
            <a:ext cx="829371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 smtClean="0">
                <a:solidFill>
                  <a:srgbClr val="F945D7"/>
                </a:solidFill>
              </a:rPr>
              <a:t>Met-10</a:t>
            </a:r>
            <a:endParaRPr lang="en-GB" sz="1400" dirty="0">
              <a:solidFill>
                <a:srgbClr val="F945D7"/>
              </a:solidFill>
            </a:endParaRP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1619250" y="3387026"/>
            <a:ext cx="46038" cy="27622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1514475" y="3714051"/>
            <a:ext cx="3889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0°</a:t>
            </a:r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2828925" y="3387026"/>
            <a:ext cx="46038" cy="27622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2543175" y="3761676"/>
            <a:ext cx="6683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3.5°E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247650" y="3533775"/>
            <a:ext cx="4724400" cy="0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5191125" y="3533775"/>
            <a:ext cx="1695450" cy="9525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7124700" y="3543300"/>
            <a:ext cx="2495550" cy="0"/>
          </a:xfrm>
          <a:prstGeom prst="straightConnector1">
            <a:avLst/>
          </a:prstGeom>
          <a:solidFill>
            <a:schemeClr val="bg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4" name="Picture 8" descr="mf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531093" y="2962275"/>
            <a:ext cx="38733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8677275" y="3406076"/>
            <a:ext cx="46038" cy="27622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8362950" y="3771201"/>
            <a:ext cx="782884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41.5°E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8372475" y="2637726"/>
            <a:ext cx="715558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Met-8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flipV="1">
            <a:off x="762001" y="3609975"/>
            <a:ext cx="742949" cy="828676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H="1" flipV="1">
            <a:off x="2943226" y="3609975"/>
            <a:ext cx="771524" cy="942975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8334375" y="4095051"/>
            <a:ext cx="662659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IODC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42584" y="1080000"/>
            <a:ext cx="7753741" cy="42926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dirty="0" err="1" smtClean="0"/>
              <a:t>Meteosat</a:t>
            </a:r>
            <a:r>
              <a:rPr lang="fr-FR" sz="2000" dirty="0" smtClean="0"/>
              <a:t> 11 prime </a:t>
            </a:r>
            <a:r>
              <a:rPr lang="fr-FR" sz="2000" dirty="0"/>
              <a:t>FES </a:t>
            </a:r>
            <a:r>
              <a:rPr lang="fr-FR" sz="2000" dirty="0" smtClean="0"/>
              <a:t>(</a:t>
            </a:r>
            <a:r>
              <a:rPr lang="fr-FR" sz="2000" dirty="0" err="1" smtClean="0"/>
              <a:t>February</a:t>
            </a:r>
            <a:r>
              <a:rPr lang="fr-FR" sz="2000" dirty="0" smtClean="0"/>
              <a:t> </a:t>
            </a:r>
            <a:r>
              <a:rPr lang="fr-FR" sz="2000" dirty="0"/>
              <a:t>2018</a:t>
            </a:r>
            <a:r>
              <a:rPr lang="fr-FR" sz="2000" dirty="0" smtClean="0"/>
              <a:t>)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endParaRPr lang="fr-FR" sz="2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dirty="0" err="1" smtClean="0"/>
              <a:t>Meteosat</a:t>
            </a:r>
            <a:r>
              <a:rPr lang="fr-FR" sz="2000" dirty="0" smtClean="0"/>
              <a:t> 8 prime over IODC (</a:t>
            </a:r>
            <a:r>
              <a:rPr lang="fr-FR" sz="2000" dirty="0" err="1" smtClean="0"/>
              <a:t>February</a:t>
            </a:r>
            <a:r>
              <a:rPr lang="fr-FR" sz="2000" dirty="0" smtClean="0"/>
              <a:t> 2017)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endParaRPr lang="fr-FR" sz="2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dirty="0" smtClean="0"/>
              <a:t>MTG prototype </a:t>
            </a:r>
            <a:r>
              <a:rPr lang="fr-FR" sz="2000" dirty="0" err="1" smtClean="0"/>
              <a:t>developed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MSG code</a:t>
            </a:r>
            <a:endParaRPr lang="en-GB" sz="2000" dirty="0" smtClean="0"/>
          </a:p>
          <a:p>
            <a:pPr marL="633582">
              <a:buClr>
                <a:srgbClr val="00B050"/>
              </a:buClr>
              <a:buFont typeface="Wingdings" pitchFamily="2" charset="2"/>
              <a:buChar char="ü"/>
            </a:pPr>
            <a:r>
              <a:rPr lang="fr-FR" sz="2000" dirty="0" err="1" smtClean="0"/>
              <a:t>Comparison</a:t>
            </a:r>
            <a:r>
              <a:rPr lang="fr-FR" sz="2000" dirty="0" smtClean="0"/>
              <a:t> MTG - MSG.</a:t>
            </a:r>
            <a:endParaRPr lang="fr-FR" sz="2000" dirty="0"/>
          </a:p>
          <a:p>
            <a:pPr marL="633582" lvl="0">
              <a:buClr>
                <a:srgbClr val="00B050"/>
              </a:buClr>
              <a:buNone/>
            </a:pPr>
            <a:r>
              <a:rPr lang="fr-FR" sz="20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See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Manuel’s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talk,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Technical and Scientific Verifications of the EUMETSAT MTG-FCI AMV Prototype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.’</a:t>
            </a:r>
            <a:endParaRPr lang="en-GB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633582">
              <a:buClr>
                <a:srgbClr val="00B050"/>
              </a:buClr>
              <a:buFont typeface="Wingdings" pitchFamily="2" charset="2"/>
              <a:buChar char="ü"/>
            </a:pPr>
            <a:r>
              <a:rPr lang="fr-FR" sz="2000" dirty="0" smtClean="0"/>
              <a:t>Adaptation to HIMAWARI data, </a:t>
            </a:r>
            <a:r>
              <a:rPr lang="fr-FR" sz="2000" dirty="0" err="1" smtClean="0"/>
              <a:t>comparison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KMA.</a:t>
            </a:r>
            <a:endParaRPr lang="fr-FR" sz="2000" dirty="0"/>
          </a:p>
          <a:p>
            <a:pPr marL="633582" lvl="0">
              <a:buClr>
                <a:srgbClr val="00B050"/>
              </a:buClr>
              <a:buNone/>
            </a:pPr>
            <a:r>
              <a:rPr lang="fr-FR" sz="2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See</a:t>
            </a: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Soo</a:t>
            </a:r>
            <a:r>
              <a:rPr lang="fr-FR" sz="2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</a:t>
            </a:r>
            <a:r>
              <a:rPr lang="fr-FR" sz="20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in’s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poster, : ‘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AMV Inter-Comparison Between GK-2A and MTG Algorithm Using Himawari8/AHI Data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.’</a:t>
            </a:r>
            <a:endParaRPr lang="en-GB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633582" lvl="0">
              <a:buClr>
                <a:srgbClr val="00B050"/>
              </a:buClr>
              <a:buNone/>
            </a:pPr>
            <a:endParaRPr lang="fr-F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dirty="0" smtClean="0"/>
              <a:t>3rd </a:t>
            </a:r>
            <a:r>
              <a:rPr lang="fr-FR" sz="2000" dirty="0" err="1" smtClean="0"/>
              <a:t>Intercomparison</a:t>
            </a:r>
            <a:r>
              <a:rPr lang="fr-FR" sz="2000" dirty="0" smtClean="0"/>
              <a:t> </a:t>
            </a:r>
            <a:r>
              <a:rPr lang="fr-FR" sz="2000" dirty="0" err="1" smtClean="0"/>
              <a:t>study</a:t>
            </a:r>
            <a:endParaRPr lang="fr-FR" sz="2000" dirty="0" smtClean="0"/>
          </a:p>
          <a:p>
            <a:pPr marL="633582" lvl="0">
              <a:buClr>
                <a:srgbClr val="00B050"/>
              </a:buClr>
              <a:buNone/>
            </a:pPr>
            <a:r>
              <a:rPr lang="fr-FR" sz="20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See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Plenary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presentation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endParaRPr lang="en-GB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endParaRPr lang="en-GB" sz="2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endParaRPr lang="en-GB" sz="2000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390000" y="120000"/>
            <a:ext cx="9150351" cy="960000"/>
          </a:xfrm>
          <a:prstGeom prst="rect">
            <a:avLst/>
          </a:prstGeom>
        </p:spPr>
        <p:txBody>
          <a:bodyPr lIns="107287" tIns="53643" rIns="107287" bIns="53643"/>
          <a:lstStyle/>
          <a:p>
            <a:pPr defTabSz="1072866">
              <a:defRPr/>
            </a:pPr>
            <a:r>
              <a:rPr lang="en-GB" sz="2800" kern="0" dirty="0" smtClean="0">
                <a:latin typeface="+mj-lt"/>
                <a:ea typeface="+mj-ea"/>
                <a:cs typeface="+mj-cs"/>
              </a:rPr>
              <a:t>Recent activities on GEO AMVs. </a:t>
            </a:r>
            <a:endParaRPr lang="en-GB" sz="25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92437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MSG vs MTG algorithms using MSG data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2000" dirty="0" smtClean="0">
                <a:solidFill>
                  <a:srgbClr val="FFFFFF"/>
                </a:solidFill>
              </a:rPr>
              <a:t>AMV histograms; </a:t>
            </a:r>
            <a:r>
              <a:rPr lang="en-GB" sz="2000" dirty="0" err="1" smtClean="0"/>
              <a:t>Periode</a:t>
            </a:r>
            <a:r>
              <a:rPr lang="en-GB" sz="2000" dirty="0" smtClean="0"/>
              <a:t>: 14/05/2016 </a:t>
            </a:r>
            <a:r>
              <a:rPr lang="en-GB" sz="2000" dirty="0"/>
              <a:t>– </a:t>
            </a:r>
            <a:r>
              <a:rPr lang="en-GB" sz="2000" dirty="0" smtClean="0"/>
              <a:t>14/06/2016</a:t>
            </a:r>
            <a:r>
              <a:rPr lang="en-GB" sz="2000" dirty="0"/>
              <a:t> </a:t>
            </a:r>
            <a:r>
              <a:rPr lang="en-GB" sz="2000" dirty="0" smtClean="0"/>
              <a:t>; QI&gt;80</a:t>
            </a:r>
            <a:endParaRPr lang="en-GB" sz="20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5205743" y="3802454"/>
            <a:ext cx="4282289" cy="2580883"/>
          </a:xfrm>
        </p:spPr>
        <p:txBody>
          <a:bodyPr>
            <a:normAutofit lnSpcReduction="10000"/>
          </a:bodyPr>
          <a:lstStyle/>
          <a:p>
            <a:r>
              <a:rPr lang="en-GB" sz="2200" dirty="0" smtClean="0"/>
              <a:t>MTG </a:t>
            </a:r>
            <a:r>
              <a:rPr lang="en-GB" sz="2200" dirty="0" err="1" smtClean="0"/>
              <a:t>algo</a:t>
            </a:r>
            <a:r>
              <a:rPr lang="en-GB" sz="2200" dirty="0" smtClean="0"/>
              <a:t> extracts 8% more AMVs, especially at mid and low levels</a:t>
            </a:r>
          </a:p>
          <a:p>
            <a:endParaRPr lang="en-GB" sz="2200" dirty="0"/>
          </a:p>
          <a:p>
            <a:r>
              <a:rPr lang="en-GB" sz="2200" dirty="0" smtClean="0"/>
              <a:t>Direction differences due to MSG averaging.</a:t>
            </a:r>
            <a:endParaRPr lang="en-GB" sz="2200" dirty="0"/>
          </a:p>
          <a:p>
            <a:endParaRPr lang="en-GB" sz="2200" dirty="0" smtClean="0"/>
          </a:p>
          <a:p>
            <a:r>
              <a:rPr lang="en-GB" sz="2200" dirty="0" smtClean="0"/>
              <a:t>MSG AMVs slightly higher.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9235" y="6480111"/>
            <a:ext cx="903273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457200" algn="l"/>
                <a:tab pos="533400" algn="l"/>
              </a:tabLst>
            </a:pPr>
            <a:endParaRPr kumimoji="0" lang="en-GB" sz="12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7" y="987942"/>
            <a:ext cx="4285714" cy="25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43" y="1042550"/>
            <a:ext cx="4285714" cy="25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7" y="3693239"/>
            <a:ext cx="4285714" cy="2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73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23534" y="1493523"/>
            <a:ext cx="7753741" cy="42926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dirty="0" smtClean="0"/>
              <a:t>Operations </a:t>
            </a:r>
            <a:r>
              <a:rPr lang="fr-FR" sz="2000" dirty="0" err="1" smtClean="0"/>
              <a:t>activities</a:t>
            </a:r>
            <a:endParaRPr lang="fr-FR" sz="2000" dirty="0" smtClean="0"/>
          </a:p>
          <a:p>
            <a:pPr marL="633582" lvl="0">
              <a:buClr>
                <a:srgbClr val="00B050"/>
              </a:buClr>
              <a:buFont typeface="Wingdings" pitchFamily="2" charset="2"/>
              <a:buChar char="ü"/>
            </a:pPr>
            <a:r>
              <a:rPr lang="fr-FR" sz="2000" dirty="0" smtClean="0"/>
              <a:t>Change BUFR format</a:t>
            </a:r>
          </a:p>
          <a:p>
            <a:pPr lvl="0">
              <a:buClr>
                <a:srgbClr val="FF0000"/>
              </a:buClr>
              <a:buNone/>
            </a:pPr>
            <a:endParaRPr lang="fr-FR" sz="2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dirty="0" smtClean="0"/>
              <a:t>MTG prototype</a:t>
            </a:r>
            <a:endParaRPr lang="en-GB" sz="2000" dirty="0" smtClean="0"/>
          </a:p>
          <a:p>
            <a:pPr marL="633582">
              <a:buClr>
                <a:srgbClr val="00B050"/>
              </a:buClr>
              <a:buFont typeface="Wingdings" pitchFamily="2" charset="2"/>
              <a:buChar char="ü"/>
            </a:pPr>
            <a:r>
              <a:rPr lang="fr-FR" sz="2000" dirty="0" err="1" smtClean="0"/>
              <a:t>Comparison</a:t>
            </a:r>
            <a:r>
              <a:rPr lang="fr-FR" sz="2000" dirty="0" smtClean="0"/>
              <a:t> of MSG and MTG codes performances</a:t>
            </a:r>
          </a:p>
          <a:p>
            <a:pPr marL="633582">
              <a:buClr>
                <a:srgbClr val="00B050"/>
              </a:buClr>
              <a:buFont typeface="Wingdings" pitchFamily="2" charset="2"/>
              <a:buChar char="ü"/>
            </a:pPr>
            <a:r>
              <a:rPr lang="fr-FR" sz="2000" dirty="0" err="1" smtClean="0"/>
              <a:t>Verification</a:t>
            </a:r>
            <a:r>
              <a:rPr lang="fr-FR" sz="2000" dirty="0" smtClean="0"/>
              <a:t> </a:t>
            </a:r>
            <a:r>
              <a:rPr lang="fr-FR" sz="2000" dirty="0" err="1" smtClean="0"/>
              <a:t>against</a:t>
            </a:r>
            <a:r>
              <a:rPr lang="fr-FR" sz="2000" dirty="0" smtClean="0"/>
              <a:t> </a:t>
            </a:r>
            <a:r>
              <a:rPr lang="fr-FR" sz="2000" dirty="0" err="1" smtClean="0"/>
              <a:t>reference</a:t>
            </a:r>
            <a:r>
              <a:rPr lang="fr-FR" sz="2000" dirty="0" smtClean="0"/>
              <a:t> code (L2PF </a:t>
            </a:r>
            <a:r>
              <a:rPr lang="fr-FR" sz="2000" dirty="0" err="1" smtClean="0"/>
              <a:t>activities</a:t>
            </a:r>
            <a:r>
              <a:rPr lang="fr-FR" sz="2000" dirty="0" smtClean="0"/>
              <a:t>, 2019)</a:t>
            </a:r>
          </a:p>
          <a:p>
            <a:pPr marL="633582" lvl="0">
              <a:buClr>
                <a:srgbClr val="00B050"/>
              </a:buClr>
              <a:buFont typeface="Wingdings" pitchFamily="2" charset="2"/>
              <a:buChar char="ü"/>
            </a:pPr>
            <a:r>
              <a:rPr lang="fr-FR" sz="2000" dirty="0" smtClean="0"/>
              <a:t>Scientific validation </a:t>
            </a:r>
            <a:r>
              <a:rPr lang="fr-FR" sz="2000" dirty="0" err="1" smtClean="0"/>
              <a:t>using</a:t>
            </a:r>
            <a:r>
              <a:rPr lang="fr-FR" sz="2000" dirty="0" smtClean="0"/>
              <a:t> </a:t>
            </a:r>
            <a:r>
              <a:rPr lang="fr-FR" sz="2000" dirty="0" err="1" smtClean="0"/>
              <a:t>Himawari</a:t>
            </a:r>
            <a:r>
              <a:rPr lang="fr-FR" sz="2000" dirty="0" smtClean="0"/>
              <a:t> data (Collaboration </a:t>
            </a:r>
            <a:r>
              <a:rPr lang="fr-FR" sz="2000" dirty="0" err="1" smtClean="0"/>
              <a:t>with</a:t>
            </a:r>
            <a:r>
              <a:rPr lang="fr-FR" sz="2000" dirty="0" smtClean="0"/>
              <a:t> KMA)</a:t>
            </a:r>
          </a:p>
          <a:p>
            <a:pPr marL="633582" lvl="0">
              <a:buClr>
                <a:srgbClr val="00B050"/>
              </a:buClr>
              <a:buFont typeface="Wingdings" pitchFamily="2" charset="2"/>
              <a:buChar char="ü"/>
            </a:pPr>
            <a:endParaRPr lang="fr-FR" sz="2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/>
              <a:t>New developments</a:t>
            </a:r>
            <a:endParaRPr lang="en-GB" sz="2000" dirty="0"/>
          </a:p>
          <a:p>
            <a:pPr marL="633582">
              <a:buClr>
                <a:srgbClr val="00B050"/>
              </a:buClr>
              <a:buFont typeface="Wingdings" pitchFamily="2" charset="2"/>
              <a:buChar char="ü"/>
            </a:pPr>
            <a:r>
              <a:rPr lang="fr-FR" sz="2000" dirty="0" smtClean="0"/>
              <a:t>Use </a:t>
            </a:r>
            <a:r>
              <a:rPr lang="fr-FR" sz="2000" dirty="0"/>
              <a:t>OCA </a:t>
            </a:r>
            <a:r>
              <a:rPr lang="fr-FR" sz="2000" dirty="0" err="1"/>
              <a:t>microphysics</a:t>
            </a:r>
            <a:r>
              <a:rPr lang="fr-FR" sz="2000" dirty="0"/>
              <a:t> to </a:t>
            </a:r>
            <a:r>
              <a:rPr lang="fr-FR" sz="2000" dirty="0" err="1"/>
              <a:t>improve</a:t>
            </a:r>
            <a:r>
              <a:rPr lang="fr-FR" sz="2000" dirty="0"/>
              <a:t> AMV HA</a:t>
            </a:r>
            <a:r>
              <a:rPr lang="fr-FR" sz="2000" dirty="0" smtClean="0"/>
              <a:t>.</a:t>
            </a:r>
          </a:p>
          <a:p>
            <a:pPr marL="633582">
              <a:buClr>
                <a:srgbClr val="00B050"/>
              </a:buClr>
              <a:buFont typeface="Wingdings" pitchFamily="2" charset="2"/>
              <a:buChar char="ü"/>
            </a:pPr>
            <a:r>
              <a:rPr lang="fr-FR" sz="2000" dirty="0" err="1" smtClean="0"/>
              <a:t>Develop</a:t>
            </a:r>
            <a:r>
              <a:rPr lang="fr-FR" sz="2000" dirty="0" smtClean="0"/>
              <a:t> speed and direction </a:t>
            </a:r>
            <a:r>
              <a:rPr lang="fr-FR" sz="2000" dirty="0" err="1" smtClean="0"/>
              <a:t>error</a:t>
            </a:r>
            <a:r>
              <a:rPr lang="fr-FR" sz="2000" dirty="0" smtClean="0"/>
              <a:t> </a:t>
            </a:r>
            <a:r>
              <a:rPr lang="fr-FR" sz="2000" dirty="0" err="1" smtClean="0"/>
              <a:t>estimates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Level1.5 data navigation </a:t>
            </a:r>
            <a:r>
              <a:rPr lang="fr-FR" sz="2000" dirty="0" err="1" smtClean="0"/>
              <a:t>errors</a:t>
            </a:r>
            <a:endParaRPr lang="fr-FR" sz="2000" dirty="0"/>
          </a:p>
          <a:p>
            <a:pPr marL="633582">
              <a:buClr>
                <a:srgbClr val="00B050"/>
              </a:buClr>
              <a:buFont typeface="Wingdings" pitchFamily="2" charset="2"/>
              <a:buChar char="ü"/>
            </a:pPr>
            <a:endParaRPr lang="fr-FR" sz="2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endParaRPr lang="en-GB" sz="2000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390000" y="120000"/>
            <a:ext cx="9150351" cy="960000"/>
          </a:xfrm>
          <a:prstGeom prst="rect">
            <a:avLst/>
          </a:prstGeom>
        </p:spPr>
        <p:txBody>
          <a:bodyPr lIns="107287" tIns="53643" rIns="107287" bIns="53643"/>
          <a:lstStyle/>
          <a:p>
            <a:pPr defTabSz="1072866">
              <a:defRPr/>
            </a:pPr>
            <a:r>
              <a:rPr lang="en-GB" sz="2800" kern="0" dirty="0" smtClean="0">
                <a:latin typeface="+mj-lt"/>
                <a:ea typeface="+mj-ea"/>
                <a:cs typeface="+mj-cs"/>
              </a:rPr>
              <a:t>Future activities on GEO AMVs. </a:t>
            </a:r>
            <a:endParaRPr lang="en-GB" sz="25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709246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266700" y="1096963"/>
            <a:ext cx="9639300" cy="58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52000" indent="-252000">
              <a:spcBef>
                <a:spcPts val="600"/>
              </a:spcBef>
            </a:pPr>
            <a:r>
              <a:rPr lang="en-GB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Metop-C launch :</a:t>
            </a:r>
          </a:p>
          <a:p>
            <a:pPr marL="250825" lvl="1" indent="-250825">
              <a:spcBef>
                <a:spcPts val="1200"/>
              </a:spcBef>
              <a:buFont typeface="Arial" pitchFamily="34" charset="0"/>
              <a:buChar char="•"/>
              <a:tabLst>
                <a:tab pos="533400" algn="l"/>
              </a:tabLst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Launch site Kourou (Arianespace CSG) instead of Baikonur;</a:t>
            </a:r>
          </a:p>
          <a:p>
            <a:pPr marL="250825" lvl="1" indent="-250825">
              <a:spcBef>
                <a:spcPts val="1200"/>
              </a:spcBef>
              <a:buFont typeface="Arial" pitchFamily="34" charset="0"/>
              <a:buChar char="•"/>
              <a:tabLst>
                <a:tab pos="533400" algn="l"/>
              </a:tabLst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Launch vehicle Soyuz ST-B with Fregat-M upper stage;</a:t>
            </a:r>
          </a:p>
          <a:p>
            <a:pPr marL="250825" lvl="1" indent="-250825">
              <a:spcBef>
                <a:spcPts val="1200"/>
              </a:spcBef>
              <a:buFont typeface="Arial" pitchFamily="34" charset="0"/>
              <a:buChar char="•"/>
              <a:tabLst>
                <a:tab pos="533400" algn="l"/>
              </a:tabLst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New payload adapter ring </a:t>
            </a:r>
            <a:r>
              <a:rPr lang="en-GB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 regards to </a:t>
            </a: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Metop-A/B;</a:t>
            </a:r>
          </a:p>
          <a:p>
            <a:pPr marL="250825" lvl="1" indent="-250825">
              <a:spcBef>
                <a:spcPts val="1200"/>
              </a:spcBef>
              <a:buFont typeface="Arial" pitchFamily="34" charset="0"/>
              <a:buChar char="•"/>
              <a:tabLst>
                <a:tab pos="533400" algn="l"/>
              </a:tabLst>
            </a:pPr>
            <a:r>
              <a:rPr lang="en-GB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Launch </a:t>
            </a: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08025" lvl="2" indent="-250825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3400" algn="l"/>
                <a:tab pos="2149475" algn="l"/>
              </a:tabLst>
            </a:pPr>
            <a:r>
              <a:rPr lang="en-GB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 :			20/09/18 – 31/12/2018 </a:t>
            </a:r>
            <a:r>
              <a:rPr lang="en-GB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GB" sz="1800" b="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(</a:t>
            </a:r>
            <a:r>
              <a:rPr lang="en-GB" sz="1800" b="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later than originally planned due to Metop-A longevity);</a:t>
            </a:r>
          </a:p>
          <a:p>
            <a:pPr marL="708025" lvl="2" indent="-250825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3400" algn="l"/>
                <a:tab pos="2149475" algn="l"/>
              </a:tabLst>
            </a:pPr>
            <a:r>
              <a:rPr lang="en-GB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Target Launch Date :	21 </a:t>
            </a:r>
            <a:r>
              <a:rPr lang="en-GB" sz="1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 2018 @00:47 UTC</a:t>
            </a:r>
            <a:r>
              <a:rPr lang="en-GB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(current baseline)</a:t>
            </a:r>
            <a:r>
              <a:rPr lang="en-GB" sz="1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(= </a:t>
            </a:r>
            <a:r>
              <a:rPr lang="en-GB" sz="1800" b="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 Sept 2018 @21:47 </a:t>
            </a:r>
            <a:r>
              <a:rPr lang="en-GB" sz="1800" b="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Kourou</a:t>
            </a:r>
            <a:r>
              <a:rPr lang="en-GB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18 September (</a:t>
            </a:r>
            <a:r>
              <a:rPr lang="en-GB" sz="1800" b="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Kourou</a:t>
            </a:r>
            <a:r>
              <a:rPr lang="en-GB" sz="18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			time under formalisation)</a:t>
            </a:r>
            <a:endParaRPr lang="en-GB" sz="1800" b="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0825" lvl="1" indent="-250825">
              <a:spcBef>
                <a:spcPts val="1200"/>
              </a:spcBef>
              <a:buFont typeface="Arial" pitchFamily="34" charset="0"/>
              <a:buChar char="•"/>
              <a:tabLst>
                <a:tab pos="533400" algn="l"/>
              </a:tabLst>
            </a:pPr>
            <a:r>
              <a:rPr lang="de-DE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Separation </a:t>
            </a:r>
            <a:r>
              <a:rPr lang="de-DE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visibility of </a:t>
            </a: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both launcher </a:t>
            </a:r>
            <a:r>
              <a:rPr lang="en-US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LEOP </a:t>
            </a: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stations</a:t>
            </a:r>
            <a:r>
              <a:rPr lang="de-DE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20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Metop-C Launch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055803" y="6464697"/>
            <a:ext cx="5649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de-D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EUM/STG-OPSWG/43/18/VWG/04</a:t>
            </a:r>
            <a:endParaRPr lang="en-GB" sz="1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85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Metop-C Phasing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7"/>
            <a:ext cx="9639300" cy="5663255"/>
          </a:xfrm>
        </p:spPr>
        <p:txBody>
          <a:bodyPr>
            <a:noAutofit/>
          </a:bodyPr>
          <a:lstStyle/>
          <a:p>
            <a:pPr marL="0" lvl="1" indent="0">
              <a:spcBef>
                <a:spcPts val="600"/>
              </a:spcBef>
              <a:buNone/>
              <a:tabLst>
                <a:tab pos="533400" algn="l"/>
              </a:tabLst>
            </a:pPr>
            <a:r>
              <a:rPr lang="en-GB" sz="2400" kern="1200" dirty="0">
                <a:ea typeface="+mn-ea"/>
              </a:rPr>
              <a:t>Metop-C Commissioning to be performed in an approximately </a:t>
            </a:r>
            <a:br>
              <a:rPr lang="en-GB" sz="2400" kern="1200" dirty="0">
                <a:ea typeface="+mn-ea"/>
              </a:rPr>
            </a:br>
            <a:r>
              <a:rPr lang="en-GB" sz="2400" kern="1200" dirty="0">
                <a:ea typeface="+mn-ea"/>
              </a:rPr>
              <a:t>equal-spaced phasing configuration = “Tristar” </a:t>
            </a:r>
            <a:r>
              <a:rPr lang="en-GB" sz="2400" kern="1200" dirty="0" smtClean="0">
                <a:ea typeface="+mn-ea"/>
              </a:rPr>
              <a:t>configuration:</a:t>
            </a:r>
            <a:endParaRPr lang="en-GB" sz="2400" kern="1200" dirty="0">
              <a:ea typeface="+mn-ea"/>
            </a:endParaRPr>
          </a:p>
          <a:p>
            <a:pPr marL="250825" lvl="1" indent="-250825">
              <a:spcBef>
                <a:spcPts val="1200"/>
              </a:spcBef>
              <a:tabLst>
                <a:tab pos="533400" algn="l"/>
              </a:tabLst>
            </a:pPr>
            <a:r>
              <a:rPr lang="en-GB" sz="2000" dirty="0" smtClean="0">
                <a:ea typeface="+mn-ea"/>
              </a:rPr>
              <a:t>dual-</a:t>
            </a:r>
            <a:r>
              <a:rPr lang="en-GB" sz="2000" dirty="0">
                <a:ea typeface="+mn-ea"/>
              </a:rPr>
              <a:t>/tri-Metop processing algorithms products </a:t>
            </a:r>
            <a:r>
              <a:rPr lang="en-GB" sz="2000" dirty="0" smtClean="0">
                <a:ea typeface="+mn-ea"/>
              </a:rPr>
              <a:t>may (to be checked during </a:t>
            </a:r>
            <a:r>
              <a:rPr lang="en-GB" sz="2000" dirty="0">
                <a:ea typeface="+mn-ea"/>
              </a:rPr>
              <a:t>M</a:t>
            </a:r>
            <a:r>
              <a:rPr lang="en-GB" sz="2000" dirty="0" smtClean="0">
                <a:ea typeface="+mn-ea"/>
              </a:rPr>
              <a:t>etop-C commissioning) </a:t>
            </a:r>
            <a:r>
              <a:rPr lang="en-GB" sz="2000" dirty="0">
                <a:ea typeface="+mn-ea"/>
              </a:rPr>
              <a:t>be adapted;</a:t>
            </a:r>
          </a:p>
          <a:p>
            <a:pPr marL="250825" lvl="1" indent="-250825">
              <a:spcBef>
                <a:spcPts val="1200"/>
              </a:spcBef>
              <a:tabLst>
                <a:tab pos="533400" algn="l"/>
              </a:tabLst>
            </a:pPr>
            <a:r>
              <a:rPr lang="en-GB" sz="2000" dirty="0" smtClean="0">
                <a:ea typeface="+mn-ea"/>
              </a:rPr>
              <a:t>Tristar retained at least until end of Metop-C Commissioning;</a:t>
            </a:r>
            <a:endParaRPr lang="en-GB" sz="2000" dirty="0">
              <a:ea typeface="+mn-ea"/>
            </a:endParaRPr>
          </a:p>
          <a:p>
            <a:pPr marL="250825" lvl="1" indent="-250825">
              <a:spcBef>
                <a:spcPts val="1200"/>
              </a:spcBef>
              <a:tabLst>
                <a:tab pos="533400" algn="l"/>
              </a:tabLst>
            </a:pPr>
            <a:r>
              <a:rPr lang="en-GB" sz="2000" dirty="0"/>
              <a:t>After Metop-C Commissioning</a:t>
            </a:r>
            <a:r>
              <a:rPr lang="en-GB" sz="2000" dirty="0" smtClean="0"/>
              <a:t>, options:</a:t>
            </a:r>
            <a:endParaRPr lang="en-GB" sz="200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000" dirty="0"/>
              <a:t>retain Tristar </a:t>
            </a:r>
            <a:r>
              <a:rPr lang="en-GB" sz="2000" dirty="0" smtClean="0"/>
              <a:t>configuration; OR</a:t>
            </a:r>
            <a:endParaRPr lang="en-GB" sz="200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000" dirty="0"/>
              <a:t>establish “Trident” </a:t>
            </a:r>
            <a:r>
              <a:rPr lang="en-GB" sz="2000" dirty="0" smtClean="0"/>
              <a:t>configuration;</a:t>
            </a:r>
            <a:br>
              <a:rPr lang="en-GB" sz="2000" dirty="0" smtClean="0"/>
            </a:br>
            <a:r>
              <a:rPr lang="en-GB" sz="2000" dirty="0" smtClean="0"/>
              <a:t>(Metop-B/C in current Metop-A/B configuration, </a:t>
            </a:r>
            <a:br>
              <a:rPr lang="en-GB" sz="2000" dirty="0" smtClean="0"/>
            </a:br>
            <a:r>
              <a:rPr lang="en-GB" sz="2000" dirty="0" smtClean="0"/>
              <a:t>with Metop-A midway between).</a:t>
            </a:r>
            <a:endParaRPr lang="en-GB" sz="2000" dirty="0"/>
          </a:p>
          <a:p>
            <a:pPr marL="250825" lvl="1" indent="-250825">
              <a:spcBef>
                <a:spcPts val="1200"/>
              </a:spcBef>
              <a:tabLst>
                <a:tab pos="533400" algn="l"/>
              </a:tabLst>
            </a:pPr>
            <a:r>
              <a:rPr lang="en-GB" sz="2000" dirty="0" smtClean="0">
                <a:ea typeface="+mn-ea"/>
              </a:rPr>
              <a:t>After </a:t>
            </a:r>
            <a:r>
              <a:rPr lang="en-GB" sz="2000" dirty="0">
                <a:ea typeface="+mn-ea"/>
              </a:rPr>
              <a:t>Metop-A de-orbiting, </a:t>
            </a:r>
            <a:r>
              <a:rPr lang="en-GB" sz="2000" dirty="0" smtClean="0"/>
              <a:t>re-establish current </a:t>
            </a:r>
            <a:br>
              <a:rPr lang="en-GB" sz="2000" dirty="0" smtClean="0"/>
            </a:br>
            <a:r>
              <a:rPr lang="en-GB" sz="2000" dirty="0" smtClean="0"/>
              <a:t>dual-Metop configuration with Metop-B/C. </a:t>
            </a:r>
          </a:p>
          <a:p>
            <a:pPr marL="250825" lvl="1" indent="-250825">
              <a:spcBef>
                <a:spcPts val="1200"/>
              </a:spcBef>
              <a:tabLst>
                <a:tab pos="533400" algn="l"/>
              </a:tabLst>
            </a:pPr>
            <a:r>
              <a:rPr lang="en-GB" sz="2000" dirty="0">
                <a:ea typeface="+mn-ea"/>
              </a:rPr>
              <a:t>decision will be based on user feedback, taking </a:t>
            </a:r>
            <a:br>
              <a:rPr lang="en-GB" sz="2000" dirty="0">
                <a:ea typeface="+mn-ea"/>
              </a:rPr>
            </a:br>
            <a:r>
              <a:rPr lang="en-GB" sz="2000" dirty="0">
                <a:ea typeface="+mn-ea"/>
              </a:rPr>
              <a:t>into account optimal phasing </a:t>
            </a:r>
            <a:r>
              <a:rPr lang="en-GB" sz="2000" dirty="0" err="1" smtClean="0">
                <a:ea typeface="+mn-ea"/>
              </a:rPr>
              <a:t>wrt</a:t>
            </a:r>
            <a:r>
              <a:rPr lang="en-GB" sz="2000" dirty="0" smtClean="0">
                <a:ea typeface="+mn-ea"/>
              </a:rPr>
              <a:t>. </a:t>
            </a:r>
            <a:r>
              <a:rPr lang="en-GB" sz="2000" dirty="0">
                <a:ea typeface="+mn-ea"/>
              </a:rPr>
              <a:t>Metop-SG satellites.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5027" y="2904734"/>
            <a:ext cx="3419911" cy="2696656"/>
            <a:chOff x="3308936" y="3833540"/>
            <a:chExt cx="3419911" cy="2696656"/>
          </a:xfrm>
        </p:grpSpPr>
        <p:pic>
          <p:nvPicPr>
            <p:cNvPr id="7" name="Picture 6" descr="nospin_1-l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7809" y="4324465"/>
              <a:ext cx="2035734" cy="1914393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3658934" y="4076022"/>
              <a:ext cx="2571845" cy="2429691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33949" y="5927578"/>
              <a:ext cx="6948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Metop-A</a:t>
              </a:r>
              <a:endParaRPr lang="en-GB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8547" y="3833540"/>
              <a:ext cx="7471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Metop-B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>
              <a:off x="3831570" y="4103300"/>
              <a:ext cx="2156604" cy="2424021"/>
            </a:xfrm>
            <a:prstGeom prst="arc">
              <a:avLst>
                <a:gd name="adj1" fmla="val 16200000"/>
                <a:gd name="adj2" fmla="val 16088656"/>
              </a:avLst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08936" y="6175237"/>
              <a:ext cx="8385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Metop-C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053777" flipH="1">
              <a:off x="5705482" y="5528557"/>
              <a:ext cx="637871" cy="268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Arc 13"/>
            <p:cNvSpPr/>
            <p:nvPr/>
          </p:nvSpPr>
          <p:spPr bwMode="auto">
            <a:xfrm>
              <a:off x="4027109" y="4091798"/>
              <a:ext cx="1736777" cy="2424021"/>
            </a:xfrm>
            <a:prstGeom prst="arc">
              <a:avLst>
                <a:gd name="adj1" fmla="val 12037890"/>
                <a:gd name="adj2" fmla="val 9882046"/>
              </a:avLst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Arc 14"/>
            <p:cNvSpPr/>
            <p:nvPr/>
          </p:nvSpPr>
          <p:spPr bwMode="auto">
            <a:xfrm>
              <a:off x="4214014" y="4106175"/>
              <a:ext cx="1316966" cy="2424021"/>
            </a:xfrm>
            <a:prstGeom prst="arc">
              <a:avLst>
                <a:gd name="adj1" fmla="val 14012026"/>
                <a:gd name="adj2" fmla="val 7856984"/>
              </a:avLst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16" name="Picture 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053777" flipH="1">
              <a:off x="3698965" y="5825746"/>
              <a:ext cx="637871" cy="268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Arc 16"/>
            <p:cNvSpPr/>
            <p:nvPr/>
          </p:nvSpPr>
          <p:spPr bwMode="auto">
            <a:xfrm>
              <a:off x="4034838" y="5550809"/>
              <a:ext cx="1786747" cy="526211"/>
            </a:xfrm>
            <a:prstGeom prst="arc">
              <a:avLst>
                <a:gd name="adj1" fmla="val 128857"/>
                <a:gd name="adj2" fmla="val 1557869"/>
              </a:avLst>
            </a:prstGeom>
            <a:noFill/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18" name="Picture 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053777" flipH="1">
              <a:off x="4722860" y="3904180"/>
              <a:ext cx="637871" cy="268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Rectangle 3"/>
          <p:cNvSpPr/>
          <p:nvPr/>
        </p:nvSpPr>
        <p:spPr>
          <a:xfrm>
            <a:off x="2055803" y="6464697"/>
            <a:ext cx="5649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de-D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EUM/STG-OPSWG/43/18/VWG/04</a:t>
            </a:r>
            <a:endParaRPr lang="en-GB" sz="1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9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62895</TotalTime>
  <Words>870</Words>
  <Application>Microsoft Office PowerPoint</Application>
  <PresentationFormat>A4 Paper (210x297 mm)</PresentationFormat>
  <Paragraphs>272</Paragraphs>
  <Slides>21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Calibri,Bold</vt:lpstr>
      <vt:lpstr>Century Gothic</vt:lpstr>
      <vt:lpstr>Helvetica</vt:lpstr>
      <vt:lpstr>Symbol</vt:lpstr>
      <vt:lpstr>Tahoma</vt:lpstr>
      <vt:lpstr>Times New Roman</vt:lpstr>
      <vt:lpstr>Wingdings</vt:lpstr>
      <vt:lpstr>Viewgraph Landscape Template</vt:lpstr>
      <vt:lpstr>Clip</vt:lpstr>
      <vt:lpstr>PowerPoint Presentation</vt:lpstr>
      <vt:lpstr>Content</vt:lpstr>
      <vt:lpstr>Meteosat Planning Reference Baseline - 2018 </vt:lpstr>
      <vt:lpstr>PowerPoint Presentation</vt:lpstr>
      <vt:lpstr>PowerPoint Presentation</vt:lpstr>
      <vt:lpstr>MSG vs MTG algorithms using MSG data AMV histograms; Periode: 14/05/2016 – 14/06/2016 ; QI&gt;80</vt:lpstr>
      <vt:lpstr>PowerPoint Presentation</vt:lpstr>
      <vt:lpstr>Metop-C Launch</vt:lpstr>
      <vt:lpstr>Metop-C Phasing Approach</vt:lpstr>
      <vt:lpstr>PowerPoint Presentation</vt:lpstr>
      <vt:lpstr>PowerPoint Presentation</vt:lpstr>
      <vt:lpstr>Product characteristics (Dual)</vt:lpstr>
      <vt:lpstr>Product characteristics (Tristar)</vt:lpstr>
      <vt:lpstr>Main users wind requirements for near future</vt:lpstr>
      <vt:lpstr>Perspectives for MTG-FCI </vt:lpstr>
      <vt:lpstr>Perspectives for EPS-SG VII </vt:lpstr>
      <vt:lpstr>Perspectives for Sentinel 3 SLSTR </vt:lpstr>
      <vt:lpstr>Perspectives for MTG-IRS </vt:lpstr>
      <vt:lpstr>3D winds MTG-IRS product characteristics</vt:lpstr>
      <vt:lpstr>Aeolus ???</vt:lpstr>
      <vt:lpstr>PowerPoint Presentation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Olivier Hautecoeur</dc:creator>
  <cp:lastModifiedBy>Régis Borde</cp:lastModifiedBy>
  <cp:revision>1154</cp:revision>
  <cp:lastPrinted>2018-04-20T08:09:57Z</cp:lastPrinted>
  <dcterms:created xsi:type="dcterms:W3CDTF">2016-06-08T08:51:25Z</dcterms:created>
  <dcterms:modified xsi:type="dcterms:W3CDTF">2018-04-22T06:08:13Z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984712</vt:lpwstr>
  </property>
  <property fmtid="{D5CDD505-2E9C-101B-9397-08002B2CF9AE}" pid="3" name="DM_DOCNAME">
    <vt:lpwstr>IWW14_RB</vt:lpwstr>
  </property>
  <property fmtid="{D5CDD505-2E9C-101B-9397-08002B2CF9AE}" pid="4" name="DM_AUTHOR">
    <vt:lpwstr>Borde</vt:lpwstr>
  </property>
  <property fmtid="{D5CDD505-2E9C-101B-9397-08002B2CF9AE}" pid="5" name="DM_E_DOC_NO">
    <vt:lpwstr>EUM/RSP/VWG/18/984712</vt:lpwstr>
  </property>
  <property fmtid="{D5CDD505-2E9C-101B-9397-08002B2CF9AE}" pid="6" name="DM_E_VER_NO">
    <vt:lpwstr>1 Draft</vt:lpwstr>
  </property>
  <property fmtid="{D5CDD505-2E9C-101B-9397-08002B2CF9AE}" pid="7" name="DM_E_ISS_DATE">
    <vt:lpwstr>29 March 2018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