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49"/>
  </p:notesMasterIdLst>
  <p:handoutMasterIdLst>
    <p:handoutMasterId r:id="rId50"/>
  </p:handoutMasterIdLst>
  <p:sldIdLst>
    <p:sldId id="278" r:id="rId2"/>
    <p:sldId id="565" r:id="rId3"/>
    <p:sldId id="567" r:id="rId4"/>
    <p:sldId id="411" r:id="rId5"/>
    <p:sldId id="519" r:id="rId6"/>
    <p:sldId id="521" r:id="rId7"/>
    <p:sldId id="566" r:id="rId8"/>
    <p:sldId id="520" r:id="rId9"/>
    <p:sldId id="522" r:id="rId10"/>
    <p:sldId id="523" r:id="rId11"/>
    <p:sldId id="525" r:id="rId12"/>
    <p:sldId id="526" r:id="rId13"/>
    <p:sldId id="530" r:id="rId14"/>
    <p:sldId id="527" r:id="rId15"/>
    <p:sldId id="568" r:id="rId16"/>
    <p:sldId id="532" r:id="rId17"/>
    <p:sldId id="533" r:id="rId18"/>
    <p:sldId id="534" r:id="rId19"/>
    <p:sldId id="539" r:id="rId20"/>
    <p:sldId id="535" r:id="rId21"/>
    <p:sldId id="538" r:id="rId22"/>
    <p:sldId id="536" r:id="rId23"/>
    <p:sldId id="537" r:id="rId24"/>
    <p:sldId id="540" r:id="rId25"/>
    <p:sldId id="541" r:id="rId26"/>
    <p:sldId id="542" r:id="rId27"/>
    <p:sldId id="543" r:id="rId28"/>
    <p:sldId id="569" r:id="rId29"/>
    <p:sldId id="545" r:id="rId30"/>
    <p:sldId id="546" r:id="rId31"/>
    <p:sldId id="547" r:id="rId32"/>
    <p:sldId id="548" r:id="rId33"/>
    <p:sldId id="572" r:id="rId34"/>
    <p:sldId id="570" r:id="rId35"/>
    <p:sldId id="551" r:id="rId36"/>
    <p:sldId id="552" r:id="rId37"/>
    <p:sldId id="553" r:id="rId38"/>
    <p:sldId id="554" r:id="rId39"/>
    <p:sldId id="555" r:id="rId40"/>
    <p:sldId id="556" r:id="rId41"/>
    <p:sldId id="557" r:id="rId42"/>
    <p:sldId id="558" r:id="rId43"/>
    <p:sldId id="560" r:id="rId44"/>
    <p:sldId id="561" r:id="rId45"/>
    <p:sldId id="562" r:id="rId46"/>
    <p:sldId id="563" r:id="rId47"/>
    <p:sldId id="564"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A037"/>
    <a:srgbClr val="66FF33"/>
    <a:srgbClr val="CCFF99"/>
    <a:srgbClr val="E2E2E2"/>
    <a:srgbClr val="2168A0"/>
    <a:srgbClr val="216DA0"/>
    <a:srgbClr val="3399FF"/>
    <a:srgbClr val="DAE5FE"/>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97" autoAdjust="0"/>
    <p:restoredTop sz="88455" autoAdjust="0"/>
  </p:normalViewPr>
  <p:slideViewPr>
    <p:cSldViewPr>
      <p:cViewPr varScale="1">
        <p:scale>
          <a:sx n="89" d="100"/>
          <a:sy n="89" d="100"/>
        </p:scale>
        <p:origin x="1240" y="44"/>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notesViewPr>
    <p:cSldViewPr>
      <p:cViewPr varScale="1">
        <p:scale>
          <a:sx n="80" d="100"/>
          <a:sy n="80" d="100"/>
        </p:scale>
        <p:origin x="-202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A83BC30-1F69-4946-BBAC-4AA479495E61}" type="datetimeFigureOut">
              <a:rPr lang="en-US" smtClean="0"/>
              <a:pPr/>
              <a:t>4/22/2018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13B6E2A-B48F-4EDA-B4DB-54954093E731}" type="slidenum">
              <a:rPr lang="en-US" smtClean="0"/>
              <a:pPr/>
              <a:t>‹#›</a:t>
            </a:fld>
            <a:endParaRPr lang="en-US" dirty="0"/>
          </a:p>
        </p:txBody>
      </p:sp>
    </p:spTree>
    <p:extLst>
      <p:ext uri="{BB962C8B-B14F-4D97-AF65-F5344CB8AC3E}">
        <p14:creationId xmlns:p14="http://schemas.microsoft.com/office/powerpoint/2010/main" val="1020707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6946CF8-0CF1-420D-AA2F-5587892411BB}" type="datetimeFigureOut">
              <a:rPr lang="en-US" smtClean="0"/>
              <a:pPr/>
              <a:t>4/22/2018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F388DBB-B7EC-4EA0-8A0F-916237568FD6}" type="slidenum">
              <a:rPr lang="en-US" smtClean="0"/>
              <a:pPr/>
              <a:t>‹#›</a:t>
            </a:fld>
            <a:endParaRPr lang="en-US" dirty="0"/>
          </a:p>
        </p:txBody>
      </p:sp>
    </p:spTree>
    <p:extLst>
      <p:ext uri="{BB962C8B-B14F-4D97-AF65-F5344CB8AC3E}">
        <p14:creationId xmlns:p14="http://schemas.microsoft.com/office/powerpoint/2010/main" val="3702407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388DBB-B7EC-4EA0-8A0F-916237568FD6}"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endParaRPr lang="en-US" sz="900" dirty="0">
              <a:sym typeface="Symbol" pitchFamily="18" charset="2"/>
            </a:endParaRPr>
          </a:p>
        </p:txBody>
      </p:sp>
      <p:sp>
        <p:nvSpPr>
          <p:cNvPr id="101380" name="Slide Number Placeholder 3"/>
          <p:cNvSpPr>
            <a:spLocks noGrp="1"/>
          </p:cNvSpPr>
          <p:nvPr>
            <p:ph type="sldNum" sz="quarter" idx="5"/>
          </p:nvPr>
        </p:nvSpPr>
        <p:spPr>
          <a:noFill/>
        </p:spPr>
        <p:txBody>
          <a:bodyPr/>
          <a:lstStyle/>
          <a:p>
            <a:pPr defTabSz="923697"/>
            <a:fld id="{EA4E29A8-D399-4702-B76A-5A01B395C147}" type="slidenum">
              <a:rPr lang="en-US" smtClean="0">
                <a:latin typeface="Arial" pitchFamily="34" charset="0"/>
                <a:ea typeface="ＭＳ Ｐゴシック"/>
                <a:cs typeface="ＭＳ Ｐゴシック"/>
              </a:rPr>
              <a:pPr defTabSz="923697"/>
              <a:t>4</a:t>
            </a:fld>
            <a:endParaRPr lang="en-US" dirty="0">
              <a:latin typeface="Arial" pitchFamily="34" charset="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60828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749625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endParaRPr lang="en-US" sz="900" dirty="0">
              <a:sym typeface="Symbol" pitchFamily="18" charset="2"/>
            </a:endParaRPr>
          </a:p>
        </p:txBody>
      </p:sp>
      <p:sp>
        <p:nvSpPr>
          <p:cNvPr id="101380" name="Slide Number Placeholder 3"/>
          <p:cNvSpPr>
            <a:spLocks noGrp="1"/>
          </p:cNvSpPr>
          <p:nvPr>
            <p:ph type="sldNum" sz="quarter" idx="5"/>
          </p:nvPr>
        </p:nvSpPr>
        <p:spPr>
          <a:noFill/>
        </p:spPr>
        <p:txBody>
          <a:bodyPr/>
          <a:lstStyle/>
          <a:p>
            <a:pPr defTabSz="923697"/>
            <a:fld id="{EA4E29A8-D399-4702-B76A-5A01B395C147}" type="slidenum">
              <a:rPr lang="en-US" smtClean="0">
                <a:latin typeface="Arial" pitchFamily="34" charset="0"/>
                <a:ea typeface="ＭＳ Ｐゴシック"/>
                <a:cs typeface="ＭＳ Ｐゴシック"/>
              </a:rPr>
              <a:pPr defTabSz="923697"/>
              <a:t>12</a:t>
            </a:fld>
            <a:endParaRPr lang="en-US" dirty="0">
              <a:latin typeface="Arial" pitchFamily="34" charset="0"/>
              <a:ea typeface="ＭＳ Ｐゴシック"/>
              <a:cs typeface="ＭＳ Ｐゴシック"/>
            </a:endParaRPr>
          </a:p>
        </p:txBody>
      </p:sp>
    </p:spTree>
    <p:extLst>
      <p:ext uri="{BB962C8B-B14F-4D97-AF65-F5344CB8AC3E}">
        <p14:creationId xmlns:p14="http://schemas.microsoft.com/office/powerpoint/2010/main" val="2107485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177" tIns="46589" rIns="93177" bIns="4658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a:p>
        </p:txBody>
      </p:sp>
      <p:sp>
        <p:nvSpPr>
          <p:cNvPr id="66563" name="Rectangle 2"/>
          <p:cNvSpPr>
            <a:spLocks noGrp="1" noChangeArrowheads="1"/>
          </p:cNvSpPr>
          <p:nvPr>
            <p:ph type="body"/>
          </p:nvPr>
        </p:nvSpPr>
        <p:spPr>
          <a:xfrm>
            <a:off x="701675" y="4416425"/>
            <a:ext cx="5603875" cy="4179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853679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388DBB-B7EC-4EA0-8A0F-916237568FD6}" type="slidenum">
              <a:rPr lang="en-US" smtClean="0">
                <a:solidFill>
                  <a:prstClr val="black"/>
                </a:solidFill>
                <a:latin typeface="Calibri"/>
              </a:rPr>
              <a:pPr/>
              <a:t>45</a:t>
            </a:fld>
            <a:endParaRPr lang="en-US" dirty="0">
              <a:solidFill>
                <a:prstClr val="black"/>
              </a:solidFill>
              <a:latin typeface="Calibri"/>
            </a:endParaRPr>
          </a:p>
        </p:txBody>
      </p:sp>
    </p:spTree>
    <p:extLst>
      <p:ext uri="{BB962C8B-B14F-4D97-AF65-F5344CB8AC3E}">
        <p14:creationId xmlns:p14="http://schemas.microsoft.com/office/powerpoint/2010/main" val="2805953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FFFF00"/>
                </a:solidFill>
              </a:defRPr>
            </a:lvl1pPr>
            <a:lvl2pPr>
              <a:defRPr>
                <a:solidFill>
                  <a:srgbClr val="FFFF00"/>
                </a:solidFill>
              </a:defRPr>
            </a:lvl2pPr>
            <a:lvl3pPr>
              <a:defRPr>
                <a:solidFill>
                  <a:srgbClr val="FFFF00"/>
                </a:solidFill>
              </a:defRPr>
            </a:lvl3pPr>
            <a:lvl4pPr>
              <a:defRPr>
                <a:solidFill>
                  <a:srgbClr val="FFFF00"/>
                </a:solidFill>
              </a:defRPr>
            </a:lvl4pPr>
            <a:lvl5pPr>
              <a:defRPr>
                <a:solidFill>
                  <a:srgbClr val="FFFF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noChangeArrowheads="1"/>
          </p:cNvSpPr>
          <p:nvPr>
            <p:ph type="dt" sz="half" idx="10"/>
          </p:nvPr>
        </p:nvSpPr>
        <p:spPr>
          <a:xfrm>
            <a:off x="686405" y="6247805"/>
            <a:ext cx="1905000" cy="458391"/>
          </a:xfrm>
          <a:prstGeom prst="rect">
            <a:avLst/>
          </a:prstGeom>
        </p:spPr>
        <p:txBody>
          <a:bodyPr lIns="86493" tIns="43247" rIns="86493" bIns="43247"/>
          <a:lstStyle>
            <a:lvl1pPr>
              <a:defRPr>
                <a:solidFill>
                  <a:srgbClr val="FFFF00"/>
                </a:solidFill>
              </a:defRPr>
            </a:lvl1pPr>
          </a:lstStyle>
          <a:p>
            <a:pPr>
              <a:defRPr/>
            </a:pPr>
            <a:endParaRPr lang="en-US" dirty="0"/>
          </a:p>
        </p:txBody>
      </p:sp>
      <p:sp>
        <p:nvSpPr>
          <p:cNvPr id="5" name="Footer Placeholder 4"/>
          <p:cNvSpPr>
            <a:spLocks noGrp="1" noChangeArrowheads="1"/>
          </p:cNvSpPr>
          <p:nvPr>
            <p:ph type="ftr" sz="quarter" idx="11"/>
          </p:nvPr>
        </p:nvSpPr>
        <p:spPr>
          <a:xfrm>
            <a:off x="3123595" y="6247805"/>
            <a:ext cx="2896810" cy="458391"/>
          </a:xfrm>
          <a:prstGeom prst="rect">
            <a:avLst/>
          </a:prstGeom>
        </p:spPr>
        <p:txBody>
          <a:bodyPr lIns="86493" tIns="43247" rIns="86493" bIns="43247"/>
          <a:lstStyle>
            <a:lvl1pPr>
              <a:defRPr>
                <a:solidFill>
                  <a:srgbClr val="FFFF00"/>
                </a:solidFill>
              </a:defRPr>
            </a:lvl1pPr>
          </a:lstStyle>
          <a:p>
            <a:pPr>
              <a:defRPr/>
            </a:pPr>
            <a:endParaRPr lang="en-US" dirty="0"/>
          </a:p>
        </p:txBody>
      </p:sp>
      <p:sp>
        <p:nvSpPr>
          <p:cNvPr id="6" name="Slide Number Placeholder 5"/>
          <p:cNvSpPr>
            <a:spLocks noGrp="1" noChangeArrowheads="1"/>
          </p:cNvSpPr>
          <p:nvPr>
            <p:ph type="sldNum" sz="quarter" idx="12"/>
          </p:nvPr>
        </p:nvSpPr>
        <p:spPr>
          <a:xfrm>
            <a:off x="6552595" y="6247805"/>
            <a:ext cx="1905000" cy="458391"/>
          </a:xfrm>
          <a:prstGeom prst="rect">
            <a:avLst/>
          </a:prstGeom>
        </p:spPr>
        <p:txBody>
          <a:bodyPr lIns="86493" tIns="43247" rIns="86493" bIns="43247"/>
          <a:lstStyle>
            <a:lvl1pPr>
              <a:defRPr>
                <a:solidFill>
                  <a:srgbClr val="FFFF00"/>
                </a:solidFill>
              </a:defRPr>
            </a:lvl1pPr>
          </a:lstStyle>
          <a:p>
            <a:pPr>
              <a:defRPr/>
            </a:pPr>
            <a:fld id="{6461F381-B37C-44C4-B978-803DC0123C81}"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FFFF00"/>
                </a:solidFill>
              </a:defRPr>
            </a:lvl1pPr>
            <a:lvl2pPr>
              <a:defRPr>
                <a:solidFill>
                  <a:srgbClr val="FFFF00"/>
                </a:solidFill>
              </a:defRPr>
            </a:lvl2pPr>
            <a:lvl3pPr>
              <a:defRPr>
                <a:solidFill>
                  <a:srgbClr val="FFFF00"/>
                </a:solidFill>
              </a:defRPr>
            </a:lvl3pPr>
            <a:lvl4pPr>
              <a:defRPr>
                <a:solidFill>
                  <a:srgbClr val="FFFF00"/>
                </a:solidFill>
              </a:defRPr>
            </a:lvl4pPr>
            <a:lvl5pPr>
              <a:defRPr>
                <a:solidFill>
                  <a:srgbClr val="FFFF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noChangeArrowheads="1"/>
          </p:cNvSpPr>
          <p:nvPr>
            <p:ph type="dt" sz="half" idx="10"/>
          </p:nvPr>
        </p:nvSpPr>
        <p:spPr>
          <a:xfrm>
            <a:off x="686405" y="6247805"/>
            <a:ext cx="1905000" cy="458391"/>
          </a:xfrm>
          <a:prstGeom prst="rect">
            <a:avLst/>
          </a:prstGeom>
        </p:spPr>
        <p:txBody>
          <a:bodyPr lIns="86493" tIns="43247" rIns="86493" bIns="43247"/>
          <a:lstStyle>
            <a:lvl1pPr>
              <a:defRPr>
                <a:solidFill>
                  <a:srgbClr val="FFFF00"/>
                </a:solidFill>
              </a:defRPr>
            </a:lvl1pPr>
          </a:lstStyle>
          <a:p>
            <a:pPr>
              <a:defRPr/>
            </a:pPr>
            <a:endParaRPr lang="en-US" dirty="0"/>
          </a:p>
        </p:txBody>
      </p:sp>
      <p:sp>
        <p:nvSpPr>
          <p:cNvPr id="5" name="Footer Placeholder 4"/>
          <p:cNvSpPr>
            <a:spLocks noGrp="1" noChangeArrowheads="1"/>
          </p:cNvSpPr>
          <p:nvPr>
            <p:ph type="ftr" sz="quarter" idx="11"/>
          </p:nvPr>
        </p:nvSpPr>
        <p:spPr>
          <a:xfrm>
            <a:off x="3123595" y="6247805"/>
            <a:ext cx="2896810" cy="458391"/>
          </a:xfrm>
          <a:prstGeom prst="rect">
            <a:avLst/>
          </a:prstGeom>
        </p:spPr>
        <p:txBody>
          <a:bodyPr lIns="86493" tIns="43247" rIns="86493" bIns="43247"/>
          <a:lstStyle>
            <a:lvl1pPr>
              <a:defRPr>
                <a:solidFill>
                  <a:srgbClr val="FFFF00"/>
                </a:solidFill>
              </a:defRPr>
            </a:lvl1pPr>
          </a:lstStyle>
          <a:p>
            <a:pPr>
              <a:defRPr/>
            </a:pPr>
            <a:endParaRPr lang="en-US" dirty="0"/>
          </a:p>
        </p:txBody>
      </p:sp>
      <p:sp>
        <p:nvSpPr>
          <p:cNvPr id="6" name="Slide Number Placeholder 5"/>
          <p:cNvSpPr>
            <a:spLocks noGrp="1" noChangeArrowheads="1"/>
          </p:cNvSpPr>
          <p:nvPr>
            <p:ph type="sldNum" sz="quarter" idx="12"/>
          </p:nvPr>
        </p:nvSpPr>
        <p:spPr>
          <a:xfrm>
            <a:off x="6552595" y="6247805"/>
            <a:ext cx="1905000" cy="458391"/>
          </a:xfrm>
          <a:prstGeom prst="rect">
            <a:avLst/>
          </a:prstGeom>
        </p:spPr>
        <p:txBody>
          <a:bodyPr lIns="86493" tIns="43247" rIns="86493" bIns="43247"/>
          <a:lstStyle>
            <a:lvl1pPr>
              <a:defRPr>
                <a:solidFill>
                  <a:srgbClr val="FFFF00"/>
                </a:solidFill>
              </a:defRPr>
            </a:lvl1pPr>
          </a:lstStyle>
          <a:p>
            <a:pPr>
              <a:defRPr/>
            </a:pPr>
            <a:fld id="{6461F381-B37C-44C4-B978-803DC0123C81}"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FFFF00"/>
                </a:solidFill>
              </a:defRPr>
            </a:lvl1pPr>
            <a:lvl2pPr>
              <a:defRPr>
                <a:solidFill>
                  <a:srgbClr val="FFFF00"/>
                </a:solidFill>
              </a:defRPr>
            </a:lvl2pPr>
            <a:lvl3pPr>
              <a:defRPr>
                <a:solidFill>
                  <a:srgbClr val="FFFF00"/>
                </a:solidFill>
              </a:defRPr>
            </a:lvl3pPr>
            <a:lvl4pPr>
              <a:defRPr>
                <a:solidFill>
                  <a:srgbClr val="FFFF00"/>
                </a:solidFill>
              </a:defRPr>
            </a:lvl4pPr>
            <a:lvl5pPr>
              <a:defRPr>
                <a:solidFill>
                  <a:srgbClr val="FFFF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noChangeArrowheads="1"/>
          </p:cNvSpPr>
          <p:nvPr>
            <p:ph type="dt" sz="half" idx="10"/>
          </p:nvPr>
        </p:nvSpPr>
        <p:spPr>
          <a:xfrm>
            <a:off x="686405" y="6247805"/>
            <a:ext cx="1905000" cy="458391"/>
          </a:xfrm>
          <a:prstGeom prst="rect">
            <a:avLst/>
          </a:prstGeom>
        </p:spPr>
        <p:txBody>
          <a:bodyPr lIns="86493" tIns="43247" rIns="86493" bIns="43247"/>
          <a:lstStyle>
            <a:lvl1pPr>
              <a:defRPr>
                <a:solidFill>
                  <a:srgbClr val="FFFF00"/>
                </a:solidFill>
              </a:defRPr>
            </a:lvl1pPr>
          </a:lstStyle>
          <a:p>
            <a:pPr>
              <a:defRPr/>
            </a:pPr>
            <a:endParaRPr lang="en-US" dirty="0"/>
          </a:p>
        </p:txBody>
      </p:sp>
      <p:sp>
        <p:nvSpPr>
          <p:cNvPr id="5" name="Footer Placeholder 4"/>
          <p:cNvSpPr>
            <a:spLocks noGrp="1" noChangeArrowheads="1"/>
          </p:cNvSpPr>
          <p:nvPr>
            <p:ph type="ftr" sz="quarter" idx="11"/>
          </p:nvPr>
        </p:nvSpPr>
        <p:spPr>
          <a:xfrm>
            <a:off x="3123595" y="6247805"/>
            <a:ext cx="2896810" cy="458391"/>
          </a:xfrm>
          <a:prstGeom prst="rect">
            <a:avLst/>
          </a:prstGeom>
        </p:spPr>
        <p:txBody>
          <a:bodyPr lIns="86493" tIns="43247" rIns="86493" bIns="43247"/>
          <a:lstStyle>
            <a:lvl1pPr>
              <a:defRPr>
                <a:solidFill>
                  <a:srgbClr val="FFFF00"/>
                </a:solidFill>
              </a:defRPr>
            </a:lvl1pPr>
          </a:lstStyle>
          <a:p>
            <a:pPr>
              <a:defRPr/>
            </a:pPr>
            <a:endParaRPr lang="en-US" dirty="0"/>
          </a:p>
        </p:txBody>
      </p:sp>
      <p:sp>
        <p:nvSpPr>
          <p:cNvPr id="6" name="Slide Number Placeholder 5"/>
          <p:cNvSpPr>
            <a:spLocks noGrp="1" noChangeArrowheads="1"/>
          </p:cNvSpPr>
          <p:nvPr>
            <p:ph type="sldNum" sz="quarter" idx="12"/>
          </p:nvPr>
        </p:nvSpPr>
        <p:spPr>
          <a:xfrm>
            <a:off x="6552595" y="6247805"/>
            <a:ext cx="1905000" cy="458391"/>
          </a:xfrm>
          <a:prstGeom prst="rect">
            <a:avLst/>
          </a:prstGeom>
        </p:spPr>
        <p:txBody>
          <a:bodyPr lIns="86493" tIns="43247" rIns="86493" bIns="43247"/>
          <a:lstStyle>
            <a:lvl1pPr>
              <a:defRPr>
                <a:solidFill>
                  <a:srgbClr val="FFFF00"/>
                </a:solidFill>
              </a:defRPr>
            </a:lvl1pPr>
          </a:lstStyle>
          <a:p>
            <a:pPr>
              <a:defRPr/>
            </a:pPr>
            <a:fld id="{6461F381-B37C-44C4-B978-803DC0123C81}"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FFFF00"/>
                </a:solidFill>
              </a:defRPr>
            </a:lvl1pPr>
            <a:lvl2pPr>
              <a:defRPr>
                <a:solidFill>
                  <a:srgbClr val="FFFF00"/>
                </a:solidFill>
              </a:defRPr>
            </a:lvl2pPr>
            <a:lvl3pPr>
              <a:defRPr>
                <a:solidFill>
                  <a:srgbClr val="FFFF00"/>
                </a:solidFill>
              </a:defRPr>
            </a:lvl3pPr>
            <a:lvl4pPr>
              <a:defRPr>
                <a:solidFill>
                  <a:srgbClr val="FFFF00"/>
                </a:solidFill>
              </a:defRPr>
            </a:lvl4pPr>
            <a:lvl5pPr>
              <a:defRPr>
                <a:solidFill>
                  <a:srgbClr val="FFFF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noChangeArrowheads="1"/>
          </p:cNvSpPr>
          <p:nvPr>
            <p:ph type="dt" sz="half" idx="10"/>
          </p:nvPr>
        </p:nvSpPr>
        <p:spPr>
          <a:xfrm>
            <a:off x="686405" y="6247805"/>
            <a:ext cx="1905000" cy="458391"/>
          </a:xfrm>
          <a:prstGeom prst="rect">
            <a:avLst/>
          </a:prstGeom>
        </p:spPr>
        <p:txBody>
          <a:bodyPr lIns="86493" tIns="43247" rIns="86493" bIns="43247"/>
          <a:lstStyle>
            <a:lvl1pPr>
              <a:defRPr>
                <a:solidFill>
                  <a:srgbClr val="FFFF00"/>
                </a:solidFill>
              </a:defRPr>
            </a:lvl1pPr>
          </a:lstStyle>
          <a:p>
            <a:pPr>
              <a:defRPr/>
            </a:pPr>
            <a:endParaRPr lang="en-US" dirty="0"/>
          </a:p>
        </p:txBody>
      </p:sp>
      <p:sp>
        <p:nvSpPr>
          <p:cNvPr id="5" name="Footer Placeholder 4"/>
          <p:cNvSpPr>
            <a:spLocks noGrp="1" noChangeArrowheads="1"/>
          </p:cNvSpPr>
          <p:nvPr>
            <p:ph type="ftr" sz="quarter" idx="11"/>
          </p:nvPr>
        </p:nvSpPr>
        <p:spPr>
          <a:xfrm>
            <a:off x="3123595" y="6247805"/>
            <a:ext cx="2896810" cy="458391"/>
          </a:xfrm>
          <a:prstGeom prst="rect">
            <a:avLst/>
          </a:prstGeom>
        </p:spPr>
        <p:txBody>
          <a:bodyPr lIns="86493" tIns="43247" rIns="86493" bIns="43247"/>
          <a:lstStyle>
            <a:lvl1pPr>
              <a:defRPr>
                <a:solidFill>
                  <a:srgbClr val="FFFF00"/>
                </a:solidFill>
              </a:defRPr>
            </a:lvl1pPr>
          </a:lstStyle>
          <a:p>
            <a:pPr>
              <a:defRPr/>
            </a:pPr>
            <a:endParaRPr lang="en-US" dirty="0"/>
          </a:p>
        </p:txBody>
      </p:sp>
      <p:sp>
        <p:nvSpPr>
          <p:cNvPr id="6" name="Slide Number Placeholder 5"/>
          <p:cNvSpPr>
            <a:spLocks noGrp="1" noChangeArrowheads="1"/>
          </p:cNvSpPr>
          <p:nvPr>
            <p:ph type="sldNum" sz="quarter" idx="12"/>
          </p:nvPr>
        </p:nvSpPr>
        <p:spPr>
          <a:xfrm>
            <a:off x="6552595" y="6247805"/>
            <a:ext cx="1905000" cy="458391"/>
          </a:xfrm>
          <a:prstGeom prst="rect">
            <a:avLst/>
          </a:prstGeom>
        </p:spPr>
        <p:txBody>
          <a:bodyPr lIns="86493" tIns="43247" rIns="86493" bIns="43247"/>
          <a:lstStyle>
            <a:lvl1pPr>
              <a:defRPr>
                <a:solidFill>
                  <a:srgbClr val="FFFF00"/>
                </a:solidFill>
              </a:defRPr>
            </a:lvl1pPr>
          </a:lstStyle>
          <a:p>
            <a:pPr>
              <a:defRPr/>
            </a:pPr>
            <a:fld id="{6461F381-B37C-44C4-B978-803DC0123C81}"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4"/>
          <p:cNvSpPr>
            <a:spLocks noGrp="1"/>
          </p:cNvSpPr>
          <p:nvPr>
            <p:ph type="title"/>
          </p:nvPr>
        </p:nvSpPr>
        <p:spPr>
          <a:xfrm>
            <a:off x="0" y="1222516"/>
            <a:ext cx="9144000" cy="1199555"/>
          </a:xfrm>
          <a:solidFill>
            <a:srgbClr val="FFFFFF">
              <a:shade val="85000"/>
            </a:srgbClr>
          </a:solidFill>
          <a:ln w="19050" cmpd="sng"/>
        </p:spPr>
        <p:txBody>
          <a:bodyPr/>
          <a:lstStyle>
            <a:lvl1pPr algn="ctr">
              <a:defRPr>
                <a:solidFill>
                  <a:srgbClr val="FFFF00"/>
                </a:solidFill>
              </a:defRPr>
            </a:lvl1pPr>
          </a:lstStyle>
          <a:p>
            <a:r>
              <a:rPr lang="en-US" dirty="0"/>
              <a:t>Click to edit Master title style</a:t>
            </a:r>
          </a:p>
        </p:txBody>
      </p:sp>
      <p:sp>
        <p:nvSpPr>
          <p:cNvPr id="9" name="Text Placeholder 8"/>
          <p:cNvSpPr>
            <a:spLocks noGrp="1"/>
          </p:cNvSpPr>
          <p:nvPr>
            <p:ph type="body" sz="quarter" idx="10"/>
          </p:nvPr>
        </p:nvSpPr>
        <p:spPr>
          <a:xfrm>
            <a:off x="346228" y="2435040"/>
            <a:ext cx="8389990" cy="4191000"/>
          </a:xfrm>
        </p:spPr>
        <p:txBody>
          <a:bodyPr/>
          <a:lstStyle>
            <a:lvl1pPr>
              <a:defRPr>
                <a:solidFill>
                  <a:srgbClr val="FFFF00"/>
                </a:solidFill>
              </a:defRPr>
            </a:lvl1pPr>
            <a:lvl2pPr>
              <a:defRPr>
                <a:solidFill>
                  <a:srgbClr val="FFFF00"/>
                </a:solidFill>
              </a:defRPr>
            </a:lvl2pPr>
            <a:lvl3pPr>
              <a:defRPr>
                <a:solidFill>
                  <a:srgbClr val="FFFF00"/>
                </a:solidFill>
              </a:defRPr>
            </a:lvl3pPr>
            <a:lvl4pPr>
              <a:defRPr>
                <a:solidFill>
                  <a:srgbClr val="FFFF00"/>
                </a:solidFill>
              </a:defRPr>
            </a:lvl4pPr>
            <a:lvl5pPr>
              <a:defRPr>
                <a:solidFill>
                  <a:srgbClr val="FFFF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FFFF00"/>
                </a:solidFill>
              </a:defRPr>
            </a:lvl1pPr>
            <a:lvl2pPr>
              <a:defRPr>
                <a:solidFill>
                  <a:srgbClr val="FFFF00"/>
                </a:solidFill>
              </a:defRPr>
            </a:lvl2pPr>
            <a:lvl3pPr>
              <a:defRPr>
                <a:solidFill>
                  <a:srgbClr val="FFFF00"/>
                </a:solidFill>
              </a:defRPr>
            </a:lvl3pPr>
            <a:lvl4pPr>
              <a:defRPr>
                <a:solidFill>
                  <a:srgbClr val="FFFF00"/>
                </a:solidFill>
              </a:defRPr>
            </a:lvl4pPr>
            <a:lvl5pPr>
              <a:defRPr>
                <a:solidFill>
                  <a:srgbClr val="FFFF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noChangeArrowheads="1"/>
          </p:cNvSpPr>
          <p:nvPr>
            <p:ph type="dt" sz="half" idx="10"/>
          </p:nvPr>
        </p:nvSpPr>
        <p:spPr>
          <a:xfrm>
            <a:off x="686405" y="6247805"/>
            <a:ext cx="1905000" cy="458391"/>
          </a:xfrm>
          <a:prstGeom prst="rect">
            <a:avLst/>
          </a:prstGeom>
        </p:spPr>
        <p:txBody>
          <a:bodyPr lIns="86493" tIns="43247" rIns="86493" bIns="43247"/>
          <a:lstStyle>
            <a:lvl1pPr>
              <a:defRPr>
                <a:solidFill>
                  <a:srgbClr val="FFFF00"/>
                </a:solidFill>
              </a:defRPr>
            </a:lvl1pPr>
          </a:lstStyle>
          <a:p>
            <a:pPr>
              <a:defRPr/>
            </a:pPr>
            <a:endParaRPr lang="en-US"/>
          </a:p>
        </p:txBody>
      </p:sp>
      <p:sp>
        <p:nvSpPr>
          <p:cNvPr id="5" name="Footer Placeholder 4"/>
          <p:cNvSpPr>
            <a:spLocks noGrp="1" noChangeArrowheads="1"/>
          </p:cNvSpPr>
          <p:nvPr>
            <p:ph type="ftr" sz="quarter" idx="11"/>
          </p:nvPr>
        </p:nvSpPr>
        <p:spPr>
          <a:xfrm>
            <a:off x="3123595" y="6247805"/>
            <a:ext cx="2896810" cy="458391"/>
          </a:xfrm>
          <a:prstGeom prst="rect">
            <a:avLst/>
          </a:prstGeom>
        </p:spPr>
        <p:txBody>
          <a:bodyPr lIns="86493" tIns="43247" rIns="86493" bIns="43247"/>
          <a:lstStyle>
            <a:lvl1pPr>
              <a:defRPr>
                <a:solidFill>
                  <a:srgbClr val="FFFF00"/>
                </a:solidFill>
              </a:defRPr>
            </a:lvl1pPr>
          </a:lstStyle>
          <a:p>
            <a:pPr>
              <a:defRPr/>
            </a:pPr>
            <a:endParaRPr lang="en-US"/>
          </a:p>
        </p:txBody>
      </p:sp>
      <p:sp>
        <p:nvSpPr>
          <p:cNvPr id="6" name="Slide Number Placeholder 5"/>
          <p:cNvSpPr>
            <a:spLocks noGrp="1" noChangeArrowheads="1"/>
          </p:cNvSpPr>
          <p:nvPr>
            <p:ph type="sldNum" sz="quarter" idx="12"/>
          </p:nvPr>
        </p:nvSpPr>
        <p:spPr>
          <a:xfrm>
            <a:off x="6552595" y="6247805"/>
            <a:ext cx="1905000" cy="458391"/>
          </a:xfrm>
          <a:prstGeom prst="rect">
            <a:avLst/>
          </a:prstGeom>
        </p:spPr>
        <p:txBody>
          <a:bodyPr lIns="86493" tIns="43247" rIns="86493" bIns="43247"/>
          <a:lstStyle>
            <a:lvl1pPr>
              <a:defRPr>
                <a:solidFill>
                  <a:srgbClr val="FFFF00"/>
                </a:solidFill>
              </a:defRPr>
            </a:lvl1pPr>
          </a:lstStyle>
          <a:p>
            <a:pPr>
              <a:defRPr/>
            </a:pPr>
            <a:fld id="{E39420A8-01F4-4EC1-AAC2-EDDC785AFB5E}" type="slidenum">
              <a:rPr lang="en-US"/>
              <a:pPr>
                <a:defRPr/>
              </a:pPr>
              <a:t>‹#›</a:t>
            </a:fld>
            <a:endParaRPr lang="en-US" dirty="0"/>
          </a:p>
        </p:txBody>
      </p:sp>
    </p:spTree>
    <p:extLst>
      <p:ext uri="{BB962C8B-B14F-4D97-AF65-F5344CB8AC3E}">
        <p14:creationId xmlns:p14="http://schemas.microsoft.com/office/powerpoint/2010/main" val="293152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0" y="6581001"/>
            <a:ext cx="9144000" cy="276999"/>
          </a:xfrm>
          <a:prstGeom prst="rect">
            <a:avLst/>
          </a:prstGeom>
          <a:solidFill>
            <a:schemeClr val="tx1"/>
          </a:solidFill>
        </p:spPr>
        <p:txBody>
          <a:bodyPr wrap="square" tIns="0" bIns="0" rtlCol="0">
            <a:spAutoFit/>
          </a:bodyPr>
          <a:lstStyle/>
          <a:p>
            <a:pPr algn="ctr"/>
            <a:endParaRPr lang="en-US" dirty="0">
              <a:solidFill>
                <a:schemeClr val="bg1"/>
              </a:solidFill>
            </a:endParaRPr>
          </a:p>
        </p:txBody>
      </p:sp>
      <p:pic>
        <p:nvPicPr>
          <p:cNvPr id="6" name="Picture 7" descr="Dept of Commerce Seal"/>
          <p:cNvPicPr>
            <a:picLocks noChangeAspect="1" noChangeArrowheads="1"/>
          </p:cNvPicPr>
          <p:nvPr userDrawn="1"/>
        </p:nvPicPr>
        <p:blipFill>
          <a:blip r:embed="rId19" cstate="print"/>
          <a:srcRect/>
          <a:stretch>
            <a:fillRect/>
          </a:stretch>
        </p:blipFill>
        <p:spPr bwMode="auto">
          <a:xfrm>
            <a:off x="38645" y="6603891"/>
            <a:ext cx="239351" cy="237744"/>
          </a:xfrm>
          <a:prstGeom prst="rect">
            <a:avLst/>
          </a:prstGeom>
          <a:noFill/>
          <a:ln w="9525">
            <a:noFill/>
            <a:miter lim="800000"/>
            <a:headEnd/>
            <a:tailEnd/>
          </a:ln>
        </p:spPr>
      </p:pic>
      <p:pic>
        <p:nvPicPr>
          <p:cNvPr id="8" name="Picture 8" descr="NOAA"/>
          <p:cNvPicPr>
            <a:picLocks noChangeAspect="1" noChangeArrowheads="1"/>
          </p:cNvPicPr>
          <p:nvPr userDrawn="1"/>
        </p:nvPicPr>
        <p:blipFill>
          <a:blip r:embed="rId20" cstate="print"/>
          <a:srcRect/>
          <a:stretch>
            <a:fillRect/>
          </a:stretch>
        </p:blipFill>
        <p:spPr bwMode="auto">
          <a:xfrm>
            <a:off x="346075" y="6607066"/>
            <a:ext cx="228600" cy="228600"/>
          </a:xfrm>
          <a:prstGeom prst="rect">
            <a:avLst/>
          </a:prstGeom>
          <a:noFill/>
          <a:ln w="9525">
            <a:noFill/>
            <a:miter lim="800000"/>
            <a:headEnd/>
            <a:tailEnd/>
          </a:ln>
        </p:spPr>
      </p:pic>
      <p:sp>
        <p:nvSpPr>
          <p:cNvPr id="7" name="TextBox 6"/>
          <p:cNvSpPr txBox="1"/>
          <p:nvPr userDrawn="1"/>
        </p:nvSpPr>
        <p:spPr>
          <a:xfrm>
            <a:off x="7010400" y="6550223"/>
            <a:ext cx="2133600" cy="307777"/>
          </a:xfrm>
          <a:prstGeom prst="rect">
            <a:avLst/>
          </a:prstGeom>
          <a:noFill/>
        </p:spPr>
        <p:txBody>
          <a:bodyPr wrap="square" rtlCol="0">
            <a:spAutoFit/>
          </a:bodyPr>
          <a:lstStyle/>
          <a:p>
            <a:pPr algn="r"/>
            <a:fld id="{81E742A0-6DE7-4873-B540-0A0A1E517E82}" type="slidenum">
              <a:rPr lang="en-US" sz="1400" smtClean="0">
                <a:solidFill>
                  <a:schemeClr val="bg1"/>
                </a:solidFill>
              </a:rPr>
              <a:pPr algn="r"/>
              <a:t>‹#›</a:t>
            </a:fld>
            <a:endParaRPr lang="en-US" sz="1400" dirty="0">
              <a:solidFill>
                <a:schemeClr val="bg1"/>
              </a:solidFill>
            </a:endParaRPr>
          </a:p>
        </p:txBody>
      </p:sp>
      <p:sp>
        <p:nvSpPr>
          <p:cNvPr id="10" name="Rectangle 9"/>
          <p:cNvSpPr/>
          <p:nvPr userDrawn="1"/>
        </p:nvSpPr>
        <p:spPr>
          <a:xfrm>
            <a:off x="0" y="6540057"/>
            <a:ext cx="9144000" cy="276999"/>
          </a:xfrm>
          <a:prstGeom prst="rect">
            <a:avLst/>
          </a:prstGeom>
          <a:noFill/>
        </p:spPr>
        <p:txBody>
          <a:bodyPr wrap="square" lIns="91440" tIns="0" rIns="91440" bIns="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1800" b="0" cap="all" spc="0" dirty="0">
                <a:ln w="0"/>
                <a:gradFill flip="none">
                  <a:gsLst>
                    <a:gs pos="0">
                      <a:schemeClr val="bg1"/>
                    </a:gs>
                    <a:gs pos="49000">
                      <a:schemeClr val="bg1">
                        <a:lumMod val="95000"/>
                      </a:schemeClr>
                    </a:gs>
                    <a:gs pos="50000">
                      <a:schemeClr val="bg1">
                        <a:lumMod val="85000"/>
                      </a:schemeClr>
                    </a:gs>
                    <a:gs pos="92000">
                      <a:schemeClr val="bg1">
                        <a:lumMod val="75000"/>
                      </a:schemeClr>
                    </a:gs>
                  </a:gsLst>
                  <a:lin ang="5400000"/>
                </a:gradFill>
                <a:effectLst>
                  <a:reflection blurRad="12700" stA="50000" endPos="50000" dist="5000" dir="5400000" sy="-100000" rotWithShape="0"/>
                </a:effectLst>
                <a:latin typeface="Haettenschweiler" pitchFamily="34" charset="0"/>
              </a:rPr>
              <a:t>OFFICE  OF  SATELLITE  AND  PRODUCT  OPERATIONS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7" r:id="rId14"/>
    <p:sldLayoutId id="2147483668" r:id="rId15"/>
    <p:sldLayoutId id="2147483669" r:id="rId16"/>
    <p:sldLayoutId id="2147483670"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www.twitter.com/usnoaagov_ospo" TargetMode="External"/><Relationship Id="rId3" Type="http://schemas.openxmlformats.org/officeDocument/2006/relationships/hyperlink" Target="mailto:ESPCOperations@noaa.gov" TargetMode="External"/><Relationship Id="rId7" Type="http://schemas.openxmlformats.org/officeDocument/2006/relationships/hyperlink" Target="http://www.facebook.com/NOAANESDIS"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mailto:NESDIS.Data.Access@noaa.gov" TargetMode="External"/><Relationship Id="rId5" Type="http://schemas.openxmlformats.org/officeDocument/2006/relationships/hyperlink" Target="mailto:SPSD.UserServices@noaa.gov" TargetMode="External"/><Relationship Id="rId10" Type="http://schemas.openxmlformats.org/officeDocument/2006/relationships/hyperlink" Target="http://www.ospo.noaa.gov/news_archives/" TargetMode="External"/><Relationship Id="rId4" Type="http://schemas.openxmlformats.org/officeDocument/2006/relationships/hyperlink" Target="http://www.ssd.noaa.gov/PS/SATS/messages.html" TargetMode="External"/><Relationship Id="rId9" Type="http://schemas.openxmlformats.org/officeDocument/2006/relationships/hyperlink" Target="http://www.nesdis.noaa.gov/news_archives/"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a:xfrm>
            <a:off x="1143000" y="3438525"/>
            <a:ext cx="6400800" cy="2895600"/>
          </a:xfrm>
          <a:noFill/>
        </p:spPr>
        <p:txBody>
          <a:bodyPr/>
          <a:lstStyle/>
          <a:p>
            <a:pPr algn="r"/>
            <a:endParaRPr lang="en-US" dirty="0"/>
          </a:p>
          <a:p>
            <a:pPr algn="r"/>
            <a:endParaRPr lang="en-US" dirty="0"/>
          </a:p>
        </p:txBody>
      </p:sp>
      <p:sp>
        <p:nvSpPr>
          <p:cNvPr id="6" name="Rectangle 5"/>
          <p:cNvSpPr/>
          <p:nvPr/>
        </p:nvSpPr>
        <p:spPr>
          <a:xfrm>
            <a:off x="0" y="1524000"/>
            <a:ext cx="9144000" cy="1323439"/>
          </a:xfrm>
          <a:prstGeom prst="rect">
            <a:avLst/>
          </a:prstGeom>
          <a:noFill/>
          <a:ln>
            <a:noFill/>
          </a:ln>
        </p:spPr>
        <p:txBody>
          <a:bodyPr wrap="square" lIns="91440" tIns="45720" rIns="91440" bIns="45720">
            <a:spAutoFit/>
          </a:bodyPr>
          <a:lstStyle/>
          <a:p>
            <a:pPr algn="ctr"/>
            <a:r>
              <a:rPr lang="en-US" sz="4000" b="1" dirty="0">
                <a:ln w="22225" cmpd="sng">
                  <a:solidFill>
                    <a:schemeClr val="tx1"/>
                  </a:solidFill>
                  <a:prstDash val="solid"/>
                  <a:miter lim="800000"/>
                </a:ln>
                <a:solidFill>
                  <a:schemeClr val="bg1"/>
                </a:solidFill>
                <a:effectLst>
                  <a:outerShdw blurRad="55000" dist="50800" dir="5400000" algn="tl">
                    <a:srgbClr val="000000">
                      <a:alpha val="33000"/>
                    </a:srgbClr>
                  </a:outerShdw>
                </a:effectLst>
              </a:rPr>
              <a:t>Operational Wind Products</a:t>
            </a:r>
          </a:p>
          <a:p>
            <a:pPr algn="ctr"/>
            <a:r>
              <a:rPr lang="en-US" sz="4000" b="1" dirty="0">
                <a:ln w="22225" cmpd="sng">
                  <a:solidFill>
                    <a:schemeClr val="tx1"/>
                  </a:solidFill>
                  <a:prstDash val="solid"/>
                  <a:miter lim="800000"/>
                </a:ln>
                <a:solidFill>
                  <a:schemeClr val="bg1"/>
                </a:solidFill>
                <a:effectLst>
                  <a:outerShdw blurRad="55000" dist="50800" dir="5400000" algn="tl">
                    <a:srgbClr val="000000">
                      <a:alpha val="33000"/>
                    </a:srgbClr>
                  </a:outerShdw>
                </a:effectLst>
              </a:rPr>
              <a:t>at NOAA/NESDIS</a:t>
            </a:r>
          </a:p>
        </p:txBody>
      </p:sp>
      <p:sp>
        <p:nvSpPr>
          <p:cNvPr id="10" name="Rectangle 9"/>
          <p:cNvSpPr/>
          <p:nvPr/>
        </p:nvSpPr>
        <p:spPr>
          <a:xfrm>
            <a:off x="-12405" y="3276600"/>
            <a:ext cx="9144000" cy="4154984"/>
          </a:xfrm>
          <a:prstGeom prst="rect">
            <a:avLst/>
          </a:prstGeom>
          <a:noFill/>
          <a:ln>
            <a:noFill/>
          </a:ln>
        </p:spPr>
        <p:txBody>
          <a:bodyPr wrap="square" lIns="91440" tIns="45720" rIns="91440" bIns="45720">
            <a:spAutoFit/>
          </a:bodyPr>
          <a:lstStyle/>
          <a:p>
            <a:pPr algn="ctr" fontAlgn="auto">
              <a:spcBef>
                <a:spcPts val="0"/>
              </a:spcBef>
              <a:spcAft>
                <a:spcPts val="0"/>
              </a:spcAft>
              <a:defRPr/>
            </a:pPr>
            <a:r>
              <a:rPr lang="en-US" sz="2200" dirty="0">
                <a:ln w="12700">
                  <a:solidFill>
                    <a:prstClr val="black"/>
                  </a:solidFill>
                </a:ln>
                <a:solidFill>
                  <a:prstClr val="black"/>
                </a:solidFill>
                <a:cs typeface="Arial" pitchFamily="34" charset="0"/>
              </a:rPr>
              <a:t>Hongming Qi</a:t>
            </a:r>
            <a:r>
              <a:rPr lang="en-US" sz="2200" baseline="50000" dirty="0">
                <a:ln w="12700">
                  <a:solidFill>
                    <a:prstClr val="black"/>
                  </a:solidFill>
                </a:ln>
                <a:solidFill>
                  <a:srgbClr val="C00000"/>
                </a:solidFill>
                <a:cs typeface="Arial" pitchFamily="34" charset="0"/>
              </a:rPr>
              <a:t>1</a:t>
            </a:r>
            <a:r>
              <a:rPr lang="en-US" sz="2200" dirty="0">
                <a:ln w="12700">
                  <a:solidFill>
                    <a:prstClr val="black"/>
                  </a:solidFill>
                </a:ln>
                <a:solidFill>
                  <a:prstClr val="black"/>
                </a:solidFill>
                <a:cs typeface="Arial" pitchFamily="34" charset="0"/>
              </a:rPr>
              <a:t>, Jaime Daniels</a:t>
            </a:r>
            <a:r>
              <a:rPr lang="en-US" sz="2200" baseline="50000" dirty="0">
                <a:ln w="12700">
                  <a:solidFill>
                    <a:prstClr val="black"/>
                  </a:solidFill>
                </a:ln>
                <a:solidFill>
                  <a:srgbClr val="C00000"/>
                </a:solidFill>
                <a:cs typeface="Arial" pitchFamily="34" charset="0"/>
              </a:rPr>
              <a:t>2</a:t>
            </a:r>
            <a:r>
              <a:rPr lang="en-US" sz="2200" dirty="0">
                <a:ln w="12700">
                  <a:solidFill>
                    <a:prstClr val="black"/>
                  </a:solidFill>
                </a:ln>
                <a:solidFill>
                  <a:prstClr val="black"/>
                </a:solidFill>
                <a:cs typeface="Arial" pitchFamily="34" charset="0"/>
              </a:rPr>
              <a:t>, Jeff Key</a:t>
            </a:r>
            <a:r>
              <a:rPr lang="en-US" sz="2200" baseline="50000" dirty="0">
                <a:ln w="12700">
                  <a:solidFill>
                    <a:prstClr val="black"/>
                  </a:solidFill>
                </a:ln>
                <a:solidFill>
                  <a:srgbClr val="C00000"/>
                </a:solidFill>
                <a:cs typeface="Arial" pitchFamily="34" charset="0"/>
              </a:rPr>
              <a:t>2</a:t>
            </a:r>
            <a:r>
              <a:rPr lang="en-US" sz="2200" dirty="0">
                <a:ln w="12700">
                  <a:solidFill>
                    <a:prstClr val="black"/>
                  </a:solidFill>
                </a:ln>
                <a:solidFill>
                  <a:prstClr val="black"/>
                </a:solidFill>
                <a:cs typeface="Arial" pitchFamily="34" charset="0"/>
              </a:rPr>
              <a:t>, Paul Chang</a:t>
            </a:r>
            <a:r>
              <a:rPr lang="en-US" sz="2200" baseline="50000" dirty="0">
                <a:ln w="12700">
                  <a:solidFill>
                    <a:prstClr val="black"/>
                  </a:solidFill>
                </a:ln>
                <a:solidFill>
                  <a:srgbClr val="C00000"/>
                </a:solidFill>
                <a:cs typeface="Arial" pitchFamily="34" charset="0"/>
              </a:rPr>
              <a:t>2</a:t>
            </a:r>
            <a:endParaRPr lang="en-US" sz="2200" dirty="0">
              <a:ln w="12700">
                <a:solidFill>
                  <a:prstClr val="black"/>
                </a:solidFill>
              </a:ln>
              <a:solidFill>
                <a:srgbClr val="C00000"/>
              </a:solidFill>
              <a:cs typeface="Arial" pitchFamily="34" charset="0"/>
            </a:endParaRPr>
          </a:p>
          <a:p>
            <a:pPr algn="ctr" fontAlgn="auto">
              <a:spcBef>
                <a:spcPts val="0"/>
              </a:spcBef>
              <a:spcAft>
                <a:spcPts val="0"/>
              </a:spcAft>
              <a:defRPr/>
            </a:pPr>
            <a:r>
              <a:rPr lang="en-US" sz="2200" dirty="0">
                <a:ln w="12700">
                  <a:solidFill>
                    <a:prstClr val="black"/>
                  </a:solidFill>
                </a:ln>
                <a:solidFill>
                  <a:prstClr val="black"/>
                </a:solidFill>
                <a:cs typeface="Arial" pitchFamily="34" charset="0"/>
              </a:rPr>
              <a:t>Nicholas Esposito</a:t>
            </a:r>
            <a:r>
              <a:rPr lang="en-US" sz="2200" baseline="50000" dirty="0">
                <a:ln w="12700">
                  <a:solidFill>
                    <a:prstClr val="black"/>
                  </a:solidFill>
                </a:ln>
                <a:solidFill>
                  <a:srgbClr val="C00000"/>
                </a:solidFill>
                <a:cs typeface="Arial" pitchFamily="34" charset="0"/>
              </a:rPr>
              <a:t>1</a:t>
            </a:r>
            <a:r>
              <a:rPr lang="en-US" sz="2200" dirty="0">
                <a:ln w="12700">
                  <a:solidFill>
                    <a:prstClr val="black"/>
                  </a:solidFill>
                </a:ln>
                <a:solidFill>
                  <a:prstClr val="black"/>
                </a:solidFill>
                <a:cs typeface="Arial" pitchFamily="34" charset="0"/>
              </a:rPr>
              <a:t>, Andrew Bailey</a:t>
            </a:r>
            <a:r>
              <a:rPr lang="en-US" sz="2200" baseline="50000" dirty="0">
                <a:ln w="12700">
                  <a:solidFill>
                    <a:prstClr val="black"/>
                  </a:solidFill>
                </a:ln>
                <a:solidFill>
                  <a:srgbClr val="C00000"/>
                </a:solidFill>
                <a:cs typeface="Arial" pitchFamily="34" charset="0"/>
              </a:rPr>
              <a:t>2</a:t>
            </a:r>
            <a:r>
              <a:rPr lang="en-US" sz="2200" dirty="0">
                <a:ln w="12700">
                  <a:solidFill>
                    <a:prstClr val="black"/>
                  </a:solidFill>
                </a:ln>
                <a:solidFill>
                  <a:prstClr val="black"/>
                </a:solidFill>
                <a:cs typeface="Arial" pitchFamily="34" charset="0"/>
              </a:rPr>
              <a:t>, Jeffrey Augenbaum</a:t>
            </a:r>
            <a:r>
              <a:rPr lang="en-US" sz="2200" baseline="50000" dirty="0">
                <a:ln w="12700">
                  <a:solidFill>
                    <a:prstClr val="black"/>
                  </a:solidFill>
                </a:ln>
                <a:solidFill>
                  <a:prstClr val="black"/>
                </a:solidFill>
                <a:cs typeface="Arial" pitchFamily="34" charset="0"/>
              </a:rPr>
              <a:t>1</a:t>
            </a:r>
            <a:r>
              <a:rPr lang="en-US" sz="2000" dirty="0">
                <a:ln w="12700">
                  <a:solidFill>
                    <a:prstClr val="black"/>
                  </a:solidFill>
                </a:ln>
                <a:solidFill>
                  <a:prstClr val="black"/>
                </a:solidFill>
                <a:cs typeface="Arial" pitchFamily="34" charset="0"/>
              </a:rPr>
              <a:t>   </a:t>
            </a:r>
            <a:endParaRPr lang="en-US" sz="1200" dirty="0">
              <a:ln w="12700">
                <a:solidFill>
                  <a:prstClr val="black"/>
                </a:solidFill>
              </a:ln>
              <a:solidFill>
                <a:prstClr val="black"/>
              </a:solidFill>
              <a:cs typeface="Arial" pitchFamily="34" charset="0"/>
            </a:endParaRPr>
          </a:p>
          <a:p>
            <a:pPr algn="ctr">
              <a:buFontTx/>
              <a:buNone/>
              <a:defRPr/>
            </a:pPr>
            <a:endParaRPr lang="en-US" b="1" dirty="0"/>
          </a:p>
          <a:p>
            <a:pPr algn="ctr" fontAlgn="auto">
              <a:spcBef>
                <a:spcPts val="0"/>
              </a:spcBef>
              <a:spcAft>
                <a:spcPts val="0"/>
              </a:spcAft>
              <a:defRPr/>
            </a:pPr>
            <a:r>
              <a:rPr lang="en-US" sz="1400" dirty="0">
                <a:ln w="12700">
                  <a:solidFill>
                    <a:prstClr val="black"/>
                  </a:solidFill>
                </a:ln>
                <a:solidFill>
                  <a:prstClr val="black"/>
                </a:solidFill>
                <a:cs typeface="Arial" pitchFamily="34" charset="0"/>
              </a:rPr>
              <a:t>1: NOAA/NESDIS/OSPO/Satellite Products &amp; Services Division</a:t>
            </a:r>
          </a:p>
          <a:p>
            <a:pPr algn="ctr" fontAlgn="auto">
              <a:spcBef>
                <a:spcPts val="0"/>
              </a:spcBef>
              <a:spcAft>
                <a:spcPts val="0"/>
              </a:spcAft>
              <a:defRPr/>
            </a:pPr>
            <a:r>
              <a:rPr lang="en-US" sz="1400" dirty="0">
                <a:ln w="12700">
                  <a:solidFill>
                    <a:prstClr val="black"/>
                  </a:solidFill>
                </a:ln>
                <a:solidFill>
                  <a:prstClr val="black"/>
                </a:solidFill>
                <a:cs typeface="Arial" pitchFamily="34" charset="0"/>
              </a:rPr>
              <a:t>2: NOAA/NESDIS/STAR</a:t>
            </a:r>
          </a:p>
          <a:p>
            <a:pPr algn="ctr">
              <a:buFontTx/>
              <a:buNone/>
              <a:defRPr/>
            </a:pPr>
            <a:endParaRPr lang="en-US" b="1" dirty="0"/>
          </a:p>
          <a:p>
            <a:pPr algn="ctr">
              <a:buFontTx/>
              <a:buNone/>
              <a:defRPr/>
            </a:pPr>
            <a:endParaRPr lang="en-US" b="1" dirty="0"/>
          </a:p>
          <a:p>
            <a:pPr algn="ctr">
              <a:buFontTx/>
              <a:buNone/>
              <a:defRPr/>
            </a:pPr>
            <a:r>
              <a:rPr lang="en-US" dirty="0"/>
              <a:t>April 23, 2018</a:t>
            </a:r>
          </a:p>
          <a:p>
            <a:pPr algn="ctr">
              <a:buFontTx/>
              <a:buNone/>
              <a:defRPr/>
            </a:pPr>
            <a:endParaRPr lang="en-US" dirty="0"/>
          </a:p>
          <a:p>
            <a:pPr algn="ctr">
              <a:buFontTx/>
              <a:buNone/>
              <a:defRPr/>
            </a:pPr>
            <a:r>
              <a:rPr lang="en-US" sz="1400" dirty="0"/>
              <a:t>14</a:t>
            </a:r>
            <a:r>
              <a:rPr lang="en-US" sz="1400" baseline="30000" dirty="0"/>
              <a:t>th</a:t>
            </a:r>
            <a:r>
              <a:rPr lang="en-US" sz="1400" dirty="0"/>
              <a:t> International Winds Workshop </a:t>
            </a:r>
          </a:p>
          <a:p>
            <a:pPr algn="ctr">
              <a:buFontTx/>
              <a:buNone/>
              <a:defRPr/>
            </a:pPr>
            <a:r>
              <a:rPr lang="en-US" sz="1400" dirty="0" err="1"/>
              <a:t>Jeju</a:t>
            </a:r>
            <a:r>
              <a:rPr lang="en-US" sz="1400" dirty="0"/>
              <a:t> City, South Korea</a:t>
            </a:r>
          </a:p>
          <a:p>
            <a:pPr algn="ctr">
              <a:buFontTx/>
              <a:buNone/>
              <a:defRPr/>
            </a:pPr>
            <a:endParaRPr lang="en-US" dirty="0"/>
          </a:p>
          <a:p>
            <a:pPr>
              <a:buFontTx/>
              <a:buNone/>
              <a:defRPr/>
            </a:pPr>
            <a:r>
              <a:rPr lang="en-US" sz="3200" b="1" dirty="0"/>
              <a:t>	</a:t>
            </a:r>
            <a:endParaRPr lang="en-US" sz="2000" dirty="0"/>
          </a:p>
          <a:p>
            <a:pPr>
              <a:defRPr/>
            </a:pPr>
            <a:r>
              <a:rPr lang="en-US" sz="2000" b="1" dirty="0"/>
              <a:t>				</a:t>
            </a:r>
            <a:endParaRPr lang="en-US" sz="14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GOES 17</a:t>
            </a:r>
          </a:p>
        </p:txBody>
      </p:sp>
      <p:sp>
        <p:nvSpPr>
          <p:cNvPr id="3" name="Content Placeholder 2"/>
          <p:cNvSpPr>
            <a:spLocks noGrp="1"/>
          </p:cNvSpPr>
          <p:nvPr>
            <p:ph idx="1"/>
          </p:nvPr>
        </p:nvSpPr>
        <p:spPr/>
        <p:txBody>
          <a:bodyPr/>
          <a:lstStyle/>
          <a:p>
            <a:r>
              <a:rPr lang="en-US" dirty="0"/>
              <a:t>Launched on March 1</a:t>
            </a:r>
            <a:r>
              <a:rPr lang="en-US" baseline="30000" dirty="0"/>
              <a:t>st</a:t>
            </a:r>
            <a:r>
              <a:rPr lang="en-US" dirty="0"/>
              <a:t>, 2018</a:t>
            </a:r>
          </a:p>
          <a:p>
            <a:r>
              <a:rPr lang="en-US" dirty="0"/>
              <a:t>Located at 89.5 West</a:t>
            </a:r>
          </a:p>
          <a:p>
            <a:r>
              <a:rPr lang="en-US" dirty="0"/>
              <a:t>Post Launch Product Validation Schedule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3505200"/>
            <a:ext cx="2895600" cy="2895600"/>
          </a:xfrm>
          <a:prstGeom prst="rect">
            <a:avLst/>
          </a:prstGeom>
        </p:spPr>
      </p:pic>
    </p:spTree>
    <p:extLst>
      <p:ext uri="{BB962C8B-B14F-4D97-AF65-F5344CB8AC3E}">
        <p14:creationId xmlns:p14="http://schemas.microsoft.com/office/powerpoint/2010/main" val="398408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Shape 186"/>
          <p:cNvPicPr preferRelativeResize="0"/>
          <p:nvPr/>
        </p:nvPicPr>
        <p:blipFill>
          <a:blip r:embed="rId3">
            <a:alphaModFix/>
          </a:blip>
          <a:stretch>
            <a:fillRect/>
          </a:stretch>
        </p:blipFill>
        <p:spPr>
          <a:xfrm>
            <a:off x="0" y="0"/>
            <a:ext cx="9144000" cy="6629400"/>
          </a:xfrm>
          <a:prstGeom prst="rect">
            <a:avLst/>
          </a:prstGeom>
          <a:noFill/>
          <a:ln>
            <a:noFill/>
          </a:ln>
        </p:spPr>
      </p:pic>
    </p:spTree>
    <p:extLst>
      <p:ext uri="{BB962C8B-B14F-4D97-AF65-F5344CB8AC3E}">
        <p14:creationId xmlns:p14="http://schemas.microsoft.com/office/powerpoint/2010/main" val="5133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1771953" y="21133"/>
            <a:ext cx="5600095" cy="969467"/>
          </a:xfrm>
        </p:spPr>
        <p:txBody>
          <a:bodyPr>
            <a:normAutofit/>
          </a:bodyPr>
          <a:lstStyle/>
          <a:p>
            <a:pPr algn="ctr"/>
            <a:r>
              <a:rPr lang="en-US" b="1" dirty="0"/>
              <a:t>POES </a:t>
            </a:r>
            <a:r>
              <a:rPr lang="en-US" b="1" dirty="0" err="1"/>
              <a:t>Flyout</a:t>
            </a:r>
            <a:r>
              <a:rPr lang="en-US" b="1" dirty="0"/>
              <a:t> Schedule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918" y="990600"/>
            <a:ext cx="7506163" cy="5608053"/>
          </a:xfrm>
          <a:prstGeom prst="rect">
            <a:avLst/>
          </a:prstGeom>
        </p:spPr>
      </p:pic>
    </p:spTree>
    <p:extLst>
      <p:ext uri="{BB962C8B-B14F-4D97-AF65-F5344CB8AC3E}">
        <p14:creationId xmlns:p14="http://schemas.microsoft.com/office/powerpoint/2010/main" val="197311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S-NPP and NOAA-20</a:t>
            </a:r>
          </a:p>
        </p:txBody>
      </p:sp>
      <p:sp>
        <p:nvSpPr>
          <p:cNvPr id="3" name="Content Placeholder 2"/>
          <p:cNvSpPr>
            <a:spLocks noGrp="1"/>
          </p:cNvSpPr>
          <p:nvPr>
            <p:ph idx="1"/>
          </p:nvPr>
        </p:nvSpPr>
        <p:spPr>
          <a:xfrm>
            <a:off x="457200" y="1407803"/>
            <a:ext cx="8229600" cy="3200400"/>
          </a:xfrm>
        </p:spPr>
        <p:txBody>
          <a:bodyPr>
            <a:normAutofit/>
          </a:bodyPr>
          <a:lstStyle/>
          <a:p>
            <a:r>
              <a:rPr lang="en-US" dirty="0"/>
              <a:t>SUOMI NPP (launched in October 2011) is the predecessor to the JPSS series spacecraft </a:t>
            </a:r>
          </a:p>
          <a:p>
            <a:r>
              <a:rPr lang="en-US" dirty="0"/>
              <a:t>NOAA-20 (formerly JPSS-1) was launched on November 18, 2017 and the first spacecraft of NOAA's next generation of polar-orbiting satellites</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763056"/>
            <a:ext cx="2133600" cy="164287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4783838"/>
            <a:ext cx="2133600" cy="1642872"/>
          </a:xfrm>
          <a:prstGeom prst="rect">
            <a:avLst/>
          </a:prstGeom>
        </p:spPr>
      </p:pic>
    </p:spTree>
    <p:extLst>
      <p:ext uri="{BB962C8B-B14F-4D97-AF65-F5344CB8AC3E}">
        <p14:creationId xmlns:p14="http://schemas.microsoft.com/office/powerpoint/2010/main" val="362512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JPSS Program Data Products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17638"/>
            <a:ext cx="8229600" cy="5162527"/>
          </a:xfrm>
        </p:spPr>
      </p:pic>
    </p:spTree>
    <p:extLst>
      <p:ext uri="{BB962C8B-B14F-4D97-AF65-F5344CB8AC3E}">
        <p14:creationId xmlns:p14="http://schemas.microsoft.com/office/powerpoint/2010/main" val="83062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a:t>
            </a:r>
          </a:p>
        </p:txBody>
      </p:sp>
      <p:sp>
        <p:nvSpPr>
          <p:cNvPr id="3" name="Content Placeholder 2"/>
          <p:cNvSpPr>
            <a:spLocks noGrp="1"/>
          </p:cNvSpPr>
          <p:nvPr>
            <p:ph idx="1"/>
          </p:nvPr>
        </p:nvSpPr>
        <p:spPr/>
        <p:txBody>
          <a:bodyPr/>
          <a:lstStyle/>
          <a:p>
            <a:pPr>
              <a:buClr>
                <a:schemeClr val="bg2">
                  <a:lumMod val="50000"/>
                </a:schemeClr>
              </a:buClr>
            </a:pPr>
            <a:r>
              <a:rPr lang="en-US" dirty="0">
                <a:solidFill>
                  <a:schemeClr val="bg2"/>
                </a:solidFill>
              </a:rPr>
              <a:t>Status of GOES and POES Satellites</a:t>
            </a:r>
          </a:p>
          <a:p>
            <a:pPr>
              <a:buClr>
                <a:schemeClr val="bg2">
                  <a:lumMod val="50000"/>
                </a:schemeClr>
              </a:buClr>
            </a:pPr>
            <a:r>
              <a:rPr lang="en-US" dirty="0"/>
              <a:t>Operational AMV System and Products</a:t>
            </a:r>
          </a:p>
          <a:p>
            <a:pPr>
              <a:buClr>
                <a:schemeClr val="bg2">
                  <a:lumMod val="50000"/>
                </a:schemeClr>
              </a:buClr>
            </a:pPr>
            <a:r>
              <a:rPr lang="en-US" dirty="0">
                <a:solidFill>
                  <a:schemeClr val="bg2"/>
                </a:solidFill>
              </a:rPr>
              <a:t>Operational ASCAT Processes and Products</a:t>
            </a:r>
          </a:p>
          <a:p>
            <a:pPr>
              <a:buClr>
                <a:schemeClr val="bg2">
                  <a:lumMod val="50000"/>
                </a:schemeClr>
              </a:buClr>
            </a:pPr>
            <a:r>
              <a:rPr lang="en-US" dirty="0">
                <a:solidFill>
                  <a:schemeClr val="bg2"/>
                </a:solidFill>
              </a:rPr>
              <a:t>New AMV Products and Operational Plan</a:t>
            </a:r>
          </a:p>
          <a:p>
            <a:pPr>
              <a:buClr>
                <a:schemeClr val="bg2">
                  <a:lumMod val="50000"/>
                </a:schemeClr>
              </a:buClr>
            </a:pPr>
            <a:r>
              <a:rPr lang="en-US" dirty="0">
                <a:solidFill>
                  <a:schemeClr val="bg2"/>
                </a:solidFill>
              </a:rPr>
              <a:t>Satellite Product Distribution and Access</a:t>
            </a:r>
          </a:p>
          <a:p>
            <a:endParaRPr lang="en-US" dirty="0"/>
          </a:p>
        </p:txBody>
      </p:sp>
    </p:spTree>
    <p:extLst>
      <p:ext uri="{BB962C8B-B14F-4D97-AF65-F5344CB8AC3E}">
        <p14:creationId xmlns:p14="http://schemas.microsoft.com/office/powerpoint/2010/main" val="18666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Operational AMV System</a:t>
            </a:r>
          </a:p>
        </p:txBody>
      </p:sp>
      <p:sp>
        <p:nvSpPr>
          <p:cNvPr id="3" name="Content Placeholder 2"/>
          <p:cNvSpPr>
            <a:spLocks noGrp="1"/>
          </p:cNvSpPr>
          <p:nvPr>
            <p:ph idx="1"/>
          </p:nvPr>
        </p:nvSpPr>
        <p:spPr/>
        <p:txBody>
          <a:bodyPr>
            <a:normAutofit/>
          </a:bodyPr>
          <a:lstStyle/>
          <a:p>
            <a:r>
              <a:rPr lang="en-US" dirty="0"/>
              <a:t>GOES-R Ground System</a:t>
            </a:r>
          </a:p>
          <a:p>
            <a:pPr lvl="1"/>
            <a:r>
              <a:rPr lang="en-US" dirty="0"/>
              <a:t>Generate GOES-16 AMV products in NetCDF4</a:t>
            </a:r>
          </a:p>
          <a:p>
            <a:pPr lvl="1"/>
            <a:r>
              <a:rPr lang="en-US" dirty="0"/>
              <a:t>Will generate GOES-17 AMV products</a:t>
            </a:r>
          </a:p>
          <a:p>
            <a:pPr lvl="1"/>
            <a:endParaRPr lang="en-US" dirty="0"/>
          </a:p>
          <a:p>
            <a:r>
              <a:rPr lang="en-US" dirty="0"/>
              <a:t>OSPO NDE System</a:t>
            </a:r>
          </a:p>
          <a:p>
            <a:pPr lvl="1"/>
            <a:r>
              <a:rPr lang="en-US" dirty="0"/>
              <a:t>Generate S-NPP VIIRS Polar Winds</a:t>
            </a:r>
          </a:p>
          <a:p>
            <a:pPr lvl="1"/>
            <a:r>
              <a:rPr lang="en-US" dirty="0"/>
              <a:t>Convert GOES-16 AMV into BUFR format</a:t>
            </a:r>
          </a:p>
          <a:p>
            <a:pPr lvl="1"/>
            <a:r>
              <a:rPr lang="en-US" dirty="0"/>
              <a:t>Will generate NOAA-20 VIIRS Polar Winds</a:t>
            </a:r>
          </a:p>
        </p:txBody>
      </p:sp>
    </p:spTree>
    <p:extLst>
      <p:ext uri="{BB962C8B-B14F-4D97-AF65-F5344CB8AC3E}">
        <p14:creationId xmlns:p14="http://schemas.microsoft.com/office/powerpoint/2010/main" val="49271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Operational AMV System</a:t>
            </a:r>
          </a:p>
        </p:txBody>
      </p:sp>
      <p:sp>
        <p:nvSpPr>
          <p:cNvPr id="3" name="Content Placeholder 2"/>
          <p:cNvSpPr>
            <a:spLocks noGrp="1"/>
          </p:cNvSpPr>
          <p:nvPr>
            <p:ph idx="1"/>
          </p:nvPr>
        </p:nvSpPr>
        <p:spPr/>
        <p:txBody>
          <a:bodyPr/>
          <a:lstStyle/>
          <a:p>
            <a:r>
              <a:rPr lang="en-US" dirty="0"/>
              <a:t>Legacy GOES and POES AMV System</a:t>
            </a:r>
          </a:p>
          <a:p>
            <a:pPr lvl="1"/>
            <a:r>
              <a:rPr lang="en-US" dirty="0"/>
              <a:t>Continue to generate GOES-15, MODIS, and AVHRR AMV products</a:t>
            </a:r>
          </a:p>
          <a:p>
            <a:pPr lvl="1"/>
            <a:r>
              <a:rPr lang="en-US" dirty="0"/>
              <a:t>Heritage Winds algorithm</a:t>
            </a:r>
          </a:p>
        </p:txBody>
      </p:sp>
    </p:spTree>
    <p:extLst>
      <p:ext uri="{BB962C8B-B14F-4D97-AF65-F5344CB8AC3E}">
        <p14:creationId xmlns:p14="http://schemas.microsoft.com/office/powerpoint/2010/main" val="382004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Updates on Ops AMV Products</a:t>
            </a:r>
          </a:p>
        </p:txBody>
      </p:sp>
      <p:sp>
        <p:nvSpPr>
          <p:cNvPr id="3" name="Content Placeholder 2"/>
          <p:cNvSpPr>
            <a:spLocks noGrp="1"/>
          </p:cNvSpPr>
          <p:nvPr>
            <p:ph idx="1"/>
          </p:nvPr>
        </p:nvSpPr>
        <p:spPr/>
        <p:txBody>
          <a:bodyPr/>
          <a:lstStyle/>
          <a:p>
            <a:r>
              <a:rPr lang="en-US" dirty="0"/>
              <a:t>GOES-13 AMV was terminated in January 2018</a:t>
            </a:r>
          </a:p>
          <a:p>
            <a:r>
              <a:rPr lang="en-US" dirty="0"/>
              <a:t>GOES-16 AMV products reach the provisional maturity level in February 2018</a:t>
            </a:r>
          </a:p>
          <a:p>
            <a:r>
              <a:rPr lang="en-US" dirty="0"/>
              <a:t>GOES-16 AMV is in NetCDF4 and BUFR (Heritage and New)</a:t>
            </a:r>
          </a:p>
          <a:p>
            <a:r>
              <a:rPr lang="en-US" dirty="0"/>
              <a:t>GOES-16 AMV is available on OSPO PDA and GTS</a:t>
            </a:r>
          </a:p>
        </p:txBody>
      </p:sp>
    </p:spTree>
    <p:extLst>
      <p:ext uri="{BB962C8B-B14F-4D97-AF65-F5344CB8AC3E}">
        <p14:creationId xmlns:p14="http://schemas.microsoft.com/office/powerpoint/2010/main" val="158857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dirty="0"/>
              <a:t>Operational AMV Products (1/5)</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75305427"/>
              </p:ext>
            </p:extLst>
          </p:nvPr>
        </p:nvGraphicFramePr>
        <p:xfrm>
          <a:off x="457200" y="1410708"/>
          <a:ext cx="8229599" cy="5066291"/>
        </p:xfrm>
        <a:graphic>
          <a:graphicData uri="http://schemas.openxmlformats.org/drawingml/2006/table">
            <a:tbl>
              <a:tblPr firstRow="1" bandRow="1">
                <a:tableStyleId>{5C22544A-7EE6-4342-B048-85BDC9FD1C3A}</a:tableStyleId>
              </a:tblPr>
              <a:tblGrid>
                <a:gridCol w="2152357">
                  <a:extLst>
                    <a:ext uri="{9D8B030D-6E8A-4147-A177-3AD203B41FA5}">
                      <a16:colId xmlns:a16="http://schemas.microsoft.com/office/drawing/2014/main" val="20000"/>
                    </a:ext>
                  </a:extLst>
                </a:gridCol>
                <a:gridCol w="1266092">
                  <a:extLst>
                    <a:ext uri="{9D8B030D-6E8A-4147-A177-3AD203B41FA5}">
                      <a16:colId xmlns:a16="http://schemas.microsoft.com/office/drawing/2014/main" val="1093830221"/>
                    </a:ext>
                  </a:extLst>
                </a:gridCol>
                <a:gridCol w="1620598">
                  <a:extLst>
                    <a:ext uri="{9D8B030D-6E8A-4147-A177-3AD203B41FA5}">
                      <a16:colId xmlns:a16="http://schemas.microsoft.com/office/drawing/2014/main" val="20002"/>
                    </a:ext>
                  </a:extLst>
                </a:gridCol>
                <a:gridCol w="1291414">
                  <a:extLst>
                    <a:ext uri="{9D8B030D-6E8A-4147-A177-3AD203B41FA5}">
                      <a16:colId xmlns:a16="http://schemas.microsoft.com/office/drawing/2014/main" val="20003"/>
                    </a:ext>
                  </a:extLst>
                </a:gridCol>
                <a:gridCol w="1899138">
                  <a:extLst>
                    <a:ext uri="{9D8B030D-6E8A-4147-A177-3AD203B41FA5}">
                      <a16:colId xmlns:a16="http://schemas.microsoft.com/office/drawing/2014/main" val="20004"/>
                    </a:ext>
                  </a:extLst>
                </a:gridCol>
              </a:tblGrid>
              <a:tr h="830994">
                <a:tc>
                  <a:txBody>
                    <a:bodyPr/>
                    <a:lstStyle/>
                    <a:p>
                      <a:pPr algn="ctr"/>
                      <a:r>
                        <a:rPr lang="en-US" sz="1600" dirty="0"/>
                        <a:t>AMV Products</a:t>
                      </a:r>
                    </a:p>
                  </a:txBody>
                  <a:tcPr marT="45702" marB="45702">
                    <a:solidFill>
                      <a:srgbClr val="3366FF"/>
                    </a:solidFill>
                  </a:tcPr>
                </a:tc>
                <a:tc>
                  <a:txBody>
                    <a:bodyPr/>
                    <a:lstStyle/>
                    <a:p>
                      <a:pPr algn="ctr"/>
                      <a:r>
                        <a:rPr lang="en-US" sz="1600" dirty="0"/>
                        <a:t>Frequency</a:t>
                      </a:r>
                    </a:p>
                    <a:p>
                      <a:pPr algn="ctr"/>
                      <a:r>
                        <a:rPr lang="en-US" sz="1600" dirty="0"/>
                        <a:t>(min)</a:t>
                      </a:r>
                    </a:p>
                  </a:txBody>
                  <a:tcPr marT="45702" marB="45702">
                    <a:solidFill>
                      <a:srgbClr val="3366FF"/>
                    </a:solidFill>
                  </a:tcPr>
                </a:tc>
                <a:tc>
                  <a:txBody>
                    <a:bodyPr/>
                    <a:lstStyle/>
                    <a:p>
                      <a:pPr algn="ctr"/>
                      <a:r>
                        <a:rPr lang="en-US" sz="1600" dirty="0"/>
                        <a:t>Image Sectors</a:t>
                      </a:r>
                    </a:p>
                  </a:txBody>
                  <a:tcPr marT="45702" marB="45702">
                    <a:solidFill>
                      <a:srgbClr val="3366FF"/>
                    </a:solidFill>
                  </a:tcPr>
                </a:tc>
                <a:tc>
                  <a:txBody>
                    <a:bodyPr/>
                    <a:lstStyle/>
                    <a:p>
                      <a:pPr algn="ctr"/>
                      <a:r>
                        <a:rPr lang="en-US" sz="1600" dirty="0"/>
                        <a:t>Image Interval</a:t>
                      </a:r>
                      <a:r>
                        <a:rPr lang="en-US" sz="1600" baseline="0" dirty="0"/>
                        <a:t> (min)</a:t>
                      </a:r>
                      <a:endParaRPr lang="en-US" sz="1600" dirty="0"/>
                    </a:p>
                  </a:txBody>
                  <a:tcPr marT="45702" marB="45702">
                    <a:solidFill>
                      <a:srgbClr val="3366FF"/>
                    </a:solidFill>
                  </a:tcPr>
                </a:tc>
                <a:tc>
                  <a:txBody>
                    <a:bodyPr/>
                    <a:lstStyle/>
                    <a:p>
                      <a:pPr algn="ctr"/>
                      <a:r>
                        <a:rPr lang="en-US" sz="1600" dirty="0"/>
                        <a:t>WMO Header</a:t>
                      </a:r>
                    </a:p>
                  </a:txBody>
                  <a:tcPr marT="45702" marB="45702">
                    <a:solidFill>
                      <a:srgbClr val="3366FF"/>
                    </a:solidFill>
                  </a:tcPr>
                </a:tc>
                <a:extLst>
                  <a:ext uri="{0D108BD9-81ED-4DB2-BD59-A6C34878D82A}">
                    <a16:rowId xmlns:a16="http://schemas.microsoft.com/office/drawing/2014/main" val="10000"/>
                  </a:ext>
                </a:extLst>
              </a:tr>
              <a:tr h="457199">
                <a:tc gridSpan="5">
                  <a:txBody>
                    <a:bodyPr/>
                    <a:lstStyle/>
                    <a:p>
                      <a:pPr algn="ctr"/>
                      <a:r>
                        <a:rPr lang="en-US" sz="1600" b="1" dirty="0"/>
                        <a:t>GOES-16 (GOES East)</a:t>
                      </a:r>
                    </a:p>
                  </a:txBody>
                  <a:tcPr marT="45702" marB="45702">
                    <a:solidFill>
                      <a:srgbClr val="FF99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13476">
                <a:tc rowSpan="3">
                  <a:txBody>
                    <a:bodyPr/>
                    <a:lstStyle/>
                    <a:p>
                      <a:pPr algn="ctr"/>
                      <a:r>
                        <a:rPr lang="en-US" sz="1600" dirty="0"/>
                        <a:t>LWIR (11.2um) Cloud-drift</a:t>
                      </a:r>
                    </a:p>
                    <a:p>
                      <a:pPr algn="ctr"/>
                      <a:endParaRPr lang="en-US" sz="1600" dirty="0"/>
                    </a:p>
                  </a:txBody>
                  <a:tcPr marT="45702" marB="45702">
                    <a:solidFill>
                      <a:schemeClr val="accent4">
                        <a:lumMod val="20000"/>
                        <a:lumOff val="80000"/>
                      </a:schemeClr>
                    </a:solidFill>
                  </a:tcPr>
                </a:tc>
                <a:tc>
                  <a:txBody>
                    <a:bodyPr/>
                    <a:lstStyle/>
                    <a:p>
                      <a:pPr algn="ctr"/>
                      <a:r>
                        <a:rPr lang="en-US" sz="1600" dirty="0"/>
                        <a:t>5</a:t>
                      </a:r>
                    </a:p>
                  </a:txBody>
                  <a:tcPr marT="45702" marB="45702">
                    <a:solidFill>
                      <a:schemeClr val="accent4">
                        <a:lumMod val="20000"/>
                        <a:lumOff val="80000"/>
                      </a:schemeClr>
                    </a:solidFill>
                  </a:tcPr>
                </a:tc>
                <a:tc>
                  <a:txBody>
                    <a:bodyPr/>
                    <a:lstStyle/>
                    <a:p>
                      <a:pPr algn="ctr"/>
                      <a:r>
                        <a:rPr lang="en-US" sz="1600" dirty="0"/>
                        <a:t>MESO</a:t>
                      </a:r>
                    </a:p>
                  </a:txBody>
                  <a:tcPr marT="45702" marB="45702">
                    <a:solidFill>
                      <a:schemeClr val="accent4">
                        <a:lumMod val="20000"/>
                        <a:lumOff val="80000"/>
                      </a:schemeClr>
                    </a:solidFill>
                  </a:tcPr>
                </a:tc>
                <a:tc>
                  <a:txBody>
                    <a:bodyPr/>
                    <a:lstStyle/>
                    <a:p>
                      <a:pPr algn="ctr"/>
                      <a:r>
                        <a:rPr lang="en-US" sz="1600" dirty="0"/>
                        <a:t>5</a:t>
                      </a:r>
                    </a:p>
                  </a:txBody>
                  <a:tcPr marT="45702" marB="45702">
                    <a:solidFill>
                      <a:schemeClr val="accent4">
                        <a:lumMod val="20000"/>
                        <a:lumOff val="80000"/>
                      </a:schemeClr>
                    </a:solidFill>
                  </a:tcPr>
                </a:tc>
                <a:tc rowSpan="3">
                  <a:txBody>
                    <a:bodyPr/>
                    <a:lstStyle/>
                    <a:p>
                      <a:pPr algn="ctr"/>
                      <a:endParaRPr lang="en-US" sz="1600" dirty="0"/>
                    </a:p>
                    <a:p>
                      <a:pPr algn="ctr"/>
                      <a:r>
                        <a:rPr lang="en-US" sz="1600" baseline="0" dirty="0"/>
                        <a:t>INRX01 (Heritage</a:t>
                      </a:r>
                      <a:r>
                        <a:rPr lang="en-US" sz="1600" dirty="0"/>
                        <a:t>)</a:t>
                      </a:r>
                    </a:p>
                    <a:p>
                      <a:pPr algn="ctr"/>
                      <a:r>
                        <a:rPr lang="en-US" sz="1600" dirty="0"/>
                        <a:t>INRX11 (New)</a:t>
                      </a:r>
                    </a:p>
                    <a:p>
                      <a:pPr algn="ctr"/>
                      <a:endParaRPr lang="en-US" sz="1600" dirty="0"/>
                    </a:p>
                  </a:txBody>
                  <a:tcPr marT="45702" marB="45702">
                    <a:solidFill>
                      <a:schemeClr val="accent4">
                        <a:lumMod val="20000"/>
                        <a:lumOff val="80000"/>
                      </a:schemeClr>
                    </a:solidFill>
                  </a:tcPr>
                </a:tc>
                <a:extLst>
                  <a:ext uri="{0D108BD9-81ED-4DB2-BD59-A6C34878D82A}">
                    <a16:rowId xmlns:a16="http://schemas.microsoft.com/office/drawing/2014/main" val="10002"/>
                  </a:ext>
                </a:extLst>
              </a:tr>
              <a:tr h="413476">
                <a:tc vMerge="1">
                  <a:txBody>
                    <a:bodyPr/>
                    <a:lstStyle/>
                    <a:p>
                      <a:endParaRPr lang="en-US"/>
                    </a:p>
                  </a:txBody>
                  <a:tcPr/>
                </a:tc>
                <a:tc>
                  <a:txBody>
                    <a:bodyPr/>
                    <a:lstStyle/>
                    <a:p>
                      <a:pPr algn="ctr"/>
                      <a:r>
                        <a:rPr lang="en-US" sz="1600" dirty="0"/>
                        <a:t>15</a:t>
                      </a:r>
                    </a:p>
                  </a:txBody>
                  <a:tcPr marT="45702" marB="45702">
                    <a:solidFill>
                      <a:schemeClr val="accent4">
                        <a:lumMod val="20000"/>
                        <a:lumOff val="80000"/>
                      </a:schemeClr>
                    </a:solidFill>
                  </a:tcPr>
                </a:tc>
                <a:tc>
                  <a:txBody>
                    <a:bodyPr/>
                    <a:lstStyle/>
                    <a:p>
                      <a:pPr algn="ctr"/>
                      <a:r>
                        <a:rPr lang="en-US" sz="1600" dirty="0"/>
                        <a:t>CONUS</a:t>
                      </a:r>
                    </a:p>
                  </a:txBody>
                  <a:tcPr marT="45702" marB="45702">
                    <a:solidFill>
                      <a:schemeClr val="accent4">
                        <a:lumMod val="20000"/>
                        <a:lumOff val="80000"/>
                      </a:schemeClr>
                    </a:solidFill>
                  </a:tcPr>
                </a:tc>
                <a:tc>
                  <a:txBody>
                    <a:bodyPr/>
                    <a:lstStyle/>
                    <a:p>
                      <a:pPr algn="ctr"/>
                      <a:r>
                        <a:rPr lang="en-US" sz="1600" dirty="0"/>
                        <a:t>5</a:t>
                      </a:r>
                    </a:p>
                  </a:txBody>
                  <a:tcPr marT="45702" marB="45702">
                    <a:solidFill>
                      <a:schemeClr val="accent4">
                        <a:lumMod val="20000"/>
                        <a:lumOff val="80000"/>
                      </a:schemeClr>
                    </a:solidFill>
                  </a:tcPr>
                </a:tc>
                <a:tc vMerge="1">
                  <a:txBody>
                    <a:bodyPr/>
                    <a:lstStyle/>
                    <a:p>
                      <a:endParaRPr lang="en-US"/>
                    </a:p>
                  </a:txBody>
                  <a:tcPr/>
                </a:tc>
                <a:extLst>
                  <a:ext uri="{0D108BD9-81ED-4DB2-BD59-A6C34878D82A}">
                    <a16:rowId xmlns:a16="http://schemas.microsoft.com/office/drawing/2014/main" val="3161263424"/>
                  </a:ext>
                </a:extLst>
              </a:tr>
              <a:tr h="426567">
                <a:tc vMerge="1">
                  <a:txBody>
                    <a:bodyPr/>
                    <a:lstStyle/>
                    <a:p>
                      <a:endParaRPr lang="en-US" dirty="0"/>
                    </a:p>
                  </a:txBody>
                  <a:tcPr/>
                </a:tc>
                <a:tc>
                  <a:txBody>
                    <a:bodyPr/>
                    <a:lstStyle/>
                    <a:p>
                      <a:pPr algn="ctr"/>
                      <a:r>
                        <a:rPr lang="en-US" sz="1600" dirty="0"/>
                        <a:t>60</a:t>
                      </a:r>
                    </a:p>
                  </a:txBody>
                  <a:tcPr marT="45702" marB="45702">
                    <a:solidFill>
                      <a:schemeClr val="accent4">
                        <a:lumMod val="20000"/>
                        <a:lumOff val="80000"/>
                      </a:schemeClr>
                    </a:solidFill>
                  </a:tcPr>
                </a:tc>
                <a:tc>
                  <a:txBody>
                    <a:bodyPr/>
                    <a:lstStyle/>
                    <a:p>
                      <a:pPr algn="ctr"/>
                      <a:r>
                        <a:rPr lang="en-US" sz="1600" dirty="0"/>
                        <a:t>FULL</a:t>
                      </a:r>
                      <a:r>
                        <a:rPr lang="en-US" sz="1600" baseline="0" dirty="0"/>
                        <a:t> DISK</a:t>
                      </a:r>
                      <a:endParaRPr lang="en-US" sz="1600" dirty="0"/>
                    </a:p>
                  </a:txBody>
                  <a:tcPr marT="45702" marB="45702">
                    <a:solidFill>
                      <a:schemeClr val="accent4">
                        <a:lumMod val="20000"/>
                        <a:lumOff val="80000"/>
                      </a:schemeClr>
                    </a:solidFill>
                  </a:tcPr>
                </a:tc>
                <a:tc>
                  <a:txBody>
                    <a:bodyPr/>
                    <a:lstStyle/>
                    <a:p>
                      <a:pPr algn="ctr"/>
                      <a:r>
                        <a:rPr lang="en-US" sz="1600" dirty="0"/>
                        <a:t>15</a:t>
                      </a:r>
                    </a:p>
                  </a:txBody>
                  <a:tcPr marT="45702" marB="45702">
                    <a:solidFill>
                      <a:schemeClr val="accent4">
                        <a:lumMod val="20000"/>
                        <a:lumOff val="80000"/>
                      </a:schemeClr>
                    </a:solidFill>
                  </a:tcPr>
                </a:tc>
                <a:tc vMerge="1">
                  <a:txBody>
                    <a:bodyPr/>
                    <a:lstStyle/>
                    <a:p>
                      <a:endParaRPr lang="en-US"/>
                    </a:p>
                  </a:txBody>
                  <a:tcPr/>
                </a:tc>
                <a:extLst>
                  <a:ext uri="{0D108BD9-81ED-4DB2-BD59-A6C34878D82A}">
                    <a16:rowId xmlns:a16="http://schemas.microsoft.com/office/drawing/2014/main" val="10003"/>
                  </a:ext>
                </a:extLst>
              </a:tr>
              <a:tr h="457199">
                <a:tc rowSpan="3">
                  <a:txBody>
                    <a:bodyPr/>
                    <a:lstStyle/>
                    <a:p>
                      <a:pPr algn="ctr"/>
                      <a:r>
                        <a:rPr lang="en-US" sz="1600" dirty="0"/>
                        <a:t>SWIR (3.9um)</a:t>
                      </a:r>
                    </a:p>
                    <a:p>
                      <a:pPr algn="ctr"/>
                      <a:r>
                        <a:rPr lang="en-US" sz="1600" dirty="0"/>
                        <a:t>Cloud-drift</a:t>
                      </a:r>
                    </a:p>
                  </a:txBody>
                  <a:tcPr marT="45702" marB="45702">
                    <a:solidFill>
                      <a:schemeClr val="accent3">
                        <a:lumMod val="20000"/>
                        <a:lumOff val="80000"/>
                      </a:schemeClr>
                    </a:solidFill>
                  </a:tcPr>
                </a:tc>
                <a:tc>
                  <a:txBody>
                    <a:bodyPr/>
                    <a:lstStyle/>
                    <a:p>
                      <a:pPr algn="ctr"/>
                      <a:r>
                        <a:rPr lang="en-US" sz="1600" dirty="0"/>
                        <a:t>5</a:t>
                      </a:r>
                    </a:p>
                  </a:txBody>
                  <a:tcPr marT="45702" marB="45702">
                    <a:solidFill>
                      <a:schemeClr val="accent3">
                        <a:lumMod val="20000"/>
                        <a:lumOff val="80000"/>
                      </a:schemeClr>
                    </a:solidFill>
                  </a:tcPr>
                </a:tc>
                <a:tc>
                  <a:txBody>
                    <a:bodyPr/>
                    <a:lstStyle/>
                    <a:p>
                      <a:pPr algn="ctr"/>
                      <a:r>
                        <a:rPr lang="en-US" sz="1600" dirty="0"/>
                        <a:t>MESO</a:t>
                      </a:r>
                    </a:p>
                  </a:txBody>
                  <a:tcPr marT="45702" marB="45702">
                    <a:solidFill>
                      <a:schemeClr val="accent3">
                        <a:lumMod val="20000"/>
                        <a:lumOff val="80000"/>
                      </a:schemeClr>
                    </a:solidFill>
                  </a:tcPr>
                </a:tc>
                <a:tc>
                  <a:txBody>
                    <a:bodyPr/>
                    <a:lstStyle/>
                    <a:p>
                      <a:pPr algn="ctr"/>
                      <a:r>
                        <a:rPr lang="en-US" sz="1600" dirty="0"/>
                        <a:t>5</a:t>
                      </a:r>
                    </a:p>
                  </a:txBody>
                  <a:tcPr marT="45702" marB="45702">
                    <a:solidFill>
                      <a:schemeClr val="accent3">
                        <a:lumMod val="20000"/>
                        <a:lumOff val="80000"/>
                      </a:schemeClr>
                    </a:solidFill>
                  </a:tcPr>
                </a:tc>
                <a:tc rowSpan="3">
                  <a:txBody>
                    <a:bodyPr/>
                    <a:lstStyle/>
                    <a:p>
                      <a:pPr algn="ctr"/>
                      <a:endParaRPr lang="en-US" sz="1600" dirty="0"/>
                    </a:p>
                    <a:p>
                      <a:pPr algn="ctr"/>
                      <a:r>
                        <a:rPr lang="en-US" sz="1600" baseline="0" dirty="0"/>
                        <a:t>INRX02 (Heritage</a:t>
                      </a:r>
                      <a:r>
                        <a:rPr lang="en-US" sz="1600" dirty="0"/>
                        <a:t>)</a:t>
                      </a:r>
                    </a:p>
                    <a:p>
                      <a:pPr algn="ctr"/>
                      <a:r>
                        <a:rPr lang="en-US" sz="1600" dirty="0"/>
                        <a:t>INRX12 (New)</a:t>
                      </a:r>
                    </a:p>
                    <a:p>
                      <a:pPr algn="ctr"/>
                      <a:endParaRPr lang="en-US" sz="1600" dirty="0"/>
                    </a:p>
                  </a:txBody>
                  <a:tcPr marT="45702" marB="45702">
                    <a:solidFill>
                      <a:schemeClr val="accent3">
                        <a:lumMod val="20000"/>
                        <a:lumOff val="80000"/>
                      </a:schemeClr>
                    </a:solidFill>
                  </a:tcPr>
                </a:tc>
                <a:extLst>
                  <a:ext uri="{0D108BD9-81ED-4DB2-BD59-A6C34878D82A}">
                    <a16:rowId xmlns:a16="http://schemas.microsoft.com/office/drawing/2014/main" val="10004"/>
                  </a:ext>
                </a:extLst>
              </a:tr>
              <a:tr h="413476">
                <a:tc vMerge="1">
                  <a:txBody>
                    <a:bodyPr/>
                    <a:lstStyle/>
                    <a:p>
                      <a:pPr algn="ctr"/>
                      <a:endParaRPr lang="en-US" dirty="0"/>
                    </a:p>
                  </a:txBody>
                  <a:tcPr/>
                </a:tc>
                <a:tc>
                  <a:txBody>
                    <a:bodyPr/>
                    <a:lstStyle/>
                    <a:p>
                      <a:pPr algn="ctr"/>
                      <a:r>
                        <a:rPr lang="en-US" sz="1600" dirty="0"/>
                        <a:t>15</a:t>
                      </a:r>
                    </a:p>
                  </a:txBody>
                  <a:tcPr marT="45702" marB="45702">
                    <a:solidFill>
                      <a:schemeClr val="accent3">
                        <a:lumMod val="20000"/>
                        <a:lumOff val="80000"/>
                      </a:schemeClr>
                    </a:solidFill>
                  </a:tcPr>
                </a:tc>
                <a:tc>
                  <a:txBody>
                    <a:bodyPr/>
                    <a:lstStyle/>
                    <a:p>
                      <a:pPr algn="ctr"/>
                      <a:r>
                        <a:rPr lang="en-US" sz="1600" dirty="0"/>
                        <a:t>CONUS</a:t>
                      </a:r>
                    </a:p>
                  </a:txBody>
                  <a:tcPr marT="45702" marB="45702">
                    <a:solidFill>
                      <a:schemeClr val="accent3">
                        <a:lumMod val="20000"/>
                        <a:lumOff val="80000"/>
                      </a:schemeClr>
                    </a:solidFill>
                  </a:tcPr>
                </a:tc>
                <a:tc>
                  <a:txBody>
                    <a:bodyPr/>
                    <a:lstStyle/>
                    <a:p>
                      <a:pPr algn="ctr"/>
                      <a:r>
                        <a:rPr lang="en-US" sz="1600" dirty="0"/>
                        <a:t>5</a:t>
                      </a:r>
                    </a:p>
                  </a:txBody>
                  <a:tcPr marT="45702" marB="45702">
                    <a:solidFill>
                      <a:schemeClr val="accent3">
                        <a:lumMod val="20000"/>
                        <a:lumOff val="80000"/>
                      </a:schemeClr>
                    </a:solidFill>
                  </a:tcPr>
                </a:tc>
                <a:tc vMerge="1">
                  <a:txBody>
                    <a:bodyPr/>
                    <a:lstStyle/>
                    <a:p>
                      <a:pPr algn="ctr"/>
                      <a:endParaRPr lang="en-US" dirty="0"/>
                    </a:p>
                  </a:txBody>
                  <a:tcPr/>
                </a:tc>
                <a:extLst>
                  <a:ext uri="{0D108BD9-81ED-4DB2-BD59-A6C34878D82A}">
                    <a16:rowId xmlns:a16="http://schemas.microsoft.com/office/drawing/2014/main" val="10005"/>
                  </a:ext>
                </a:extLst>
              </a:tr>
              <a:tr h="413476">
                <a:tc vMerge="1">
                  <a:txBody>
                    <a:bodyPr/>
                    <a:lstStyle/>
                    <a:p>
                      <a:endParaRPr lang="en-US"/>
                    </a:p>
                  </a:txBody>
                  <a:tcPr/>
                </a:tc>
                <a:tc>
                  <a:txBody>
                    <a:bodyPr/>
                    <a:lstStyle/>
                    <a:p>
                      <a:pPr algn="ctr"/>
                      <a:r>
                        <a:rPr lang="en-US" sz="1600" dirty="0"/>
                        <a:t>60 </a:t>
                      </a:r>
                    </a:p>
                  </a:txBody>
                  <a:tcPr marT="45702" marB="45702">
                    <a:solidFill>
                      <a:schemeClr val="accent3">
                        <a:lumMod val="20000"/>
                        <a:lumOff val="80000"/>
                      </a:schemeClr>
                    </a:solidFill>
                  </a:tcPr>
                </a:tc>
                <a:tc>
                  <a:txBody>
                    <a:bodyPr/>
                    <a:lstStyle/>
                    <a:p>
                      <a:pPr algn="ctr"/>
                      <a:r>
                        <a:rPr lang="en-US" sz="1600" dirty="0"/>
                        <a:t>FULL</a:t>
                      </a:r>
                      <a:r>
                        <a:rPr lang="en-US" sz="1600" baseline="0" dirty="0"/>
                        <a:t> DISK</a:t>
                      </a:r>
                      <a:endParaRPr lang="en-US" sz="1600" dirty="0"/>
                    </a:p>
                  </a:txBody>
                  <a:tcPr marT="45702" marB="45702">
                    <a:solidFill>
                      <a:schemeClr val="accent3">
                        <a:lumMod val="20000"/>
                        <a:lumOff val="80000"/>
                      </a:schemeClr>
                    </a:solidFill>
                  </a:tcPr>
                </a:tc>
                <a:tc>
                  <a:txBody>
                    <a:bodyPr/>
                    <a:lstStyle/>
                    <a:p>
                      <a:pPr algn="ctr"/>
                      <a:r>
                        <a:rPr lang="en-US" sz="1600" dirty="0"/>
                        <a:t>15</a:t>
                      </a:r>
                    </a:p>
                  </a:txBody>
                  <a:tcPr marT="45702" marB="45702">
                    <a:solidFill>
                      <a:schemeClr val="accent3">
                        <a:lumMod val="20000"/>
                        <a:lumOff val="80000"/>
                      </a:schemeClr>
                    </a:solidFill>
                  </a:tcPr>
                </a:tc>
                <a:tc vMerge="1">
                  <a:txBody>
                    <a:bodyPr/>
                    <a:lstStyle/>
                    <a:p>
                      <a:endParaRPr lang="en-US"/>
                    </a:p>
                  </a:txBody>
                  <a:tcPr/>
                </a:tc>
                <a:extLst>
                  <a:ext uri="{0D108BD9-81ED-4DB2-BD59-A6C34878D82A}">
                    <a16:rowId xmlns:a16="http://schemas.microsoft.com/office/drawing/2014/main" val="1435703016"/>
                  </a:ext>
                </a:extLst>
              </a:tr>
              <a:tr h="413476">
                <a:tc rowSpan="3">
                  <a:txBody>
                    <a:bodyPr/>
                    <a:lstStyle/>
                    <a:p>
                      <a:pPr algn="ctr"/>
                      <a:r>
                        <a:rPr lang="en-US" sz="1600" dirty="0"/>
                        <a:t>Visible (0.64um)</a:t>
                      </a:r>
                    </a:p>
                    <a:p>
                      <a:pPr algn="ctr"/>
                      <a:r>
                        <a:rPr lang="en-US" sz="1600" dirty="0"/>
                        <a:t>Cloud-drift</a:t>
                      </a:r>
                    </a:p>
                  </a:txBody>
                  <a:tcPr marT="45702" marB="45702">
                    <a:solidFill>
                      <a:schemeClr val="accent4">
                        <a:lumMod val="20000"/>
                        <a:lumOff val="80000"/>
                      </a:schemeClr>
                    </a:solidFill>
                  </a:tcPr>
                </a:tc>
                <a:tc>
                  <a:txBody>
                    <a:bodyPr/>
                    <a:lstStyle/>
                    <a:p>
                      <a:pPr algn="ctr"/>
                      <a:r>
                        <a:rPr lang="en-US" sz="1600" dirty="0"/>
                        <a:t>5</a:t>
                      </a:r>
                    </a:p>
                  </a:txBody>
                  <a:tcPr marT="45702" marB="45702">
                    <a:solidFill>
                      <a:schemeClr val="accent4">
                        <a:lumMod val="20000"/>
                        <a:lumOff val="80000"/>
                      </a:schemeClr>
                    </a:solidFill>
                  </a:tcPr>
                </a:tc>
                <a:tc>
                  <a:txBody>
                    <a:bodyPr/>
                    <a:lstStyle/>
                    <a:p>
                      <a:pPr algn="ctr"/>
                      <a:r>
                        <a:rPr lang="en-US" sz="1600" dirty="0"/>
                        <a:t>MESO</a:t>
                      </a:r>
                    </a:p>
                  </a:txBody>
                  <a:tcPr marT="45702" marB="45702">
                    <a:solidFill>
                      <a:schemeClr val="accent4">
                        <a:lumMod val="20000"/>
                        <a:lumOff val="80000"/>
                      </a:schemeClr>
                    </a:solidFill>
                  </a:tcPr>
                </a:tc>
                <a:tc>
                  <a:txBody>
                    <a:bodyPr/>
                    <a:lstStyle/>
                    <a:p>
                      <a:pPr algn="ctr"/>
                      <a:r>
                        <a:rPr lang="en-US" sz="1600" dirty="0"/>
                        <a:t>5</a:t>
                      </a:r>
                    </a:p>
                  </a:txBody>
                  <a:tcPr marT="45702" marB="45702">
                    <a:solidFill>
                      <a:schemeClr val="accent4">
                        <a:lumMod val="20000"/>
                        <a:lumOff val="80000"/>
                      </a:schemeClr>
                    </a:solidFill>
                  </a:tcPr>
                </a:tc>
                <a:tc rowSpan="3">
                  <a:txBody>
                    <a:bodyPr/>
                    <a:lstStyle/>
                    <a:p>
                      <a:pPr algn="ctr"/>
                      <a:endParaRPr lang="en-US" sz="1600" dirty="0"/>
                    </a:p>
                    <a:p>
                      <a:pPr algn="ctr"/>
                      <a:r>
                        <a:rPr lang="en-US" sz="1600" baseline="0" dirty="0"/>
                        <a:t>INRX03 (Heritage</a:t>
                      </a:r>
                      <a:r>
                        <a:rPr lang="en-US" sz="1600" dirty="0"/>
                        <a:t>)</a:t>
                      </a:r>
                    </a:p>
                    <a:p>
                      <a:pPr algn="ctr"/>
                      <a:r>
                        <a:rPr lang="en-US" sz="1600" dirty="0"/>
                        <a:t>INRX13 (New)</a:t>
                      </a:r>
                    </a:p>
                  </a:txBody>
                  <a:tcPr marT="45702" marB="45702">
                    <a:solidFill>
                      <a:schemeClr val="accent4">
                        <a:lumMod val="20000"/>
                        <a:lumOff val="80000"/>
                      </a:schemeClr>
                    </a:solidFill>
                  </a:tcPr>
                </a:tc>
                <a:extLst>
                  <a:ext uri="{0D108BD9-81ED-4DB2-BD59-A6C34878D82A}">
                    <a16:rowId xmlns:a16="http://schemas.microsoft.com/office/drawing/2014/main" val="10006"/>
                  </a:ext>
                </a:extLst>
              </a:tr>
              <a:tr h="413476">
                <a:tc vMerge="1">
                  <a:txBody>
                    <a:bodyPr/>
                    <a:lstStyle/>
                    <a:p>
                      <a:endParaRPr lang="en-US"/>
                    </a:p>
                  </a:txBody>
                  <a:tcPr/>
                </a:tc>
                <a:tc>
                  <a:txBody>
                    <a:bodyPr/>
                    <a:lstStyle/>
                    <a:p>
                      <a:pPr algn="ctr"/>
                      <a:r>
                        <a:rPr lang="en-US" sz="1600" dirty="0"/>
                        <a:t>15</a:t>
                      </a:r>
                    </a:p>
                  </a:txBody>
                  <a:tcPr marT="45702" marB="45702">
                    <a:solidFill>
                      <a:schemeClr val="accent4">
                        <a:lumMod val="20000"/>
                        <a:lumOff val="80000"/>
                      </a:schemeClr>
                    </a:solidFill>
                  </a:tcPr>
                </a:tc>
                <a:tc>
                  <a:txBody>
                    <a:bodyPr/>
                    <a:lstStyle/>
                    <a:p>
                      <a:pPr algn="ctr"/>
                      <a:r>
                        <a:rPr lang="en-US" sz="1600" dirty="0"/>
                        <a:t>CONUS</a:t>
                      </a:r>
                    </a:p>
                  </a:txBody>
                  <a:tcPr marT="45702" marB="45702">
                    <a:solidFill>
                      <a:schemeClr val="accent4">
                        <a:lumMod val="20000"/>
                        <a:lumOff val="80000"/>
                      </a:schemeClr>
                    </a:solidFill>
                  </a:tcPr>
                </a:tc>
                <a:tc>
                  <a:txBody>
                    <a:bodyPr/>
                    <a:lstStyle/>
                    <a:p>
                      <a:pPr algn="ctr"/>
                      <a:r>
                        <a:rPr lang="en-US" sz="1600" dirty="0"/>
                        <a:t>5</a:t>
                      </a:r>
                    </a:p>
                  </a:txBody>
                  <a:tcPr marT="45702" marB="45702">
                    <a:solidFill>
                      <a:schemeClr val="accent4">
                        <a:lumMod val="20000"/>
                        <a:lumOff val="80000"/>
                      </a:schemeClr>
                    </a:solidFill>
                  </a:tcPr>
                </a:tc>
                <a:tc vMerge="1">
                  <a:txBody>
                    <a:bodyPr/>
                    <a:lstStyle/>
                    <a:p>
                      <a:endParaRPr lang="en-US"/>
                    </a:p>
                  </a:txBody>
                  <a:tcPr/>
                </a:tc>
                <a:extLst>
                  <a:ext uri="{0D108BD9-81ED-4DB2-BD59-A6C34878D82A}">
                    <a16:rowId xmlns:a16="http://schemas.microsoft.com/office/drawing/2014/main" val="2183057044"/>
                  </a:ext>
                </a:extLst>
              </a:tr>
              <a:tr h="413476">
                <a:tc vMerge="1">
                  <a:txBody>
                    <a:bodyPr/>
                    <a:lstStyle/>
                    <a:p>
                      <a:endParaRPr lang="en-US"/>
                    </a:p>
                  </a:txBody>
                  <a:tcPr/>
                </a:tc>
                <a:tc>
                  <a:txBody>
                    <a:bodyPr/>
                    <a:lstStyle/>
                    <a:p>
                      <a:pPr algn="ctr"/>
                      <a:r>
                        <a:rPr lang="en-US" sz="1600" dirty="0"/>
                        <a:t>60</a:t>
                      </a:r>
                    </a:p>
                  </a:txBody>
                  <a:tcPr marT="45702" marB="45702">
                    <a:solidFill>
                      <a:schemeClr val="accent4">
                        <a:lumMod val="20000"/>
                        <a:lumOff val="80000"/>
                      </a:schemeClr>
                    </a:solidFill>
                  </a:tcPr>
                </a:tc>
                <a:tc>
                  <a:txBody>
                    <a:bodyPr/>
                    <a:lstStyle/>
                    <a:p>
                      <a:pPr algn="ctr"/>
                      <a:r>
                        <a:rPr lang="en-US" sz="1600" dirty="0"/>
                        <a:t>FULL DISK</a:t>
                      </a:r>
                    </a:p>
                  </a:txBody>
                  <a:tcPr marT="45702" marB="45702">
                    <a:solidFill>
                      <a:schemeClr val="accent4">
                        <a:lumMod val="20000"/>
                        <a:lumOff val="80000"/>
                      </a:schemeClr>
                    </a:solidFill>
                  </a:tcPr>
                </a:tc>
                <a:tc>
                  <a:txBody>
                    <a:bodyPr/>
                    <a:lstStyle/>
                    <a:p>
                      <a:pPr algn="ctr"/>
                      <a:r>
                        <a:rPr lang="en-US" sz="1600" dirty="0"/>
                        <a:t>15</a:t>
                      </a:r>
                    </a:p>
                  </a:txBody>
                  <a:tcPr marT="45702" marB="45702">
                    <a:solidFill>
                      <a:schemeClr val="accent4">
                        <a:lumMod val="20000"/>
                        <a:lumOff val="80000"/>
                      </a:schemeClr>
                    </a:solidFill>
                  </a:tcPr>
                </a:tc>
                <a:tc vMerge="1">
                  <a:txBody>
                    <a:bodyPr/>
                    <a:lstStyle/>
                    <a:p>
                      <a:endParaRPr lang="en-US"/>
                    </a:p>
                  </a:txBody>
                  <a:tcPr/>
                </a:tc>
                <a:extLst>
                  <a:ext uri="{0D108BD9-81ED-4DB2-BD59-A6C34878D82A}">
                    <a16:rowId xmlns:a16="http://schemas.microsoft.com/office/drawing/2014/main" val="2776319186"/>
                  </a:ext>
                </a:extLst>
              </a:tr>
            </a:tbl>
          </a:graphicData>
        </a:graphic>
      </p:graphicFrame>
    </p:spTree>
    <p:extLst>
      <p:ext uri="{BB962C8B-B14F-4D97-AF65-F5344CB8AC3E}">
        <p14:creationId xmlns:p14="http://schemas.microsoft.com/office/powerpoint/2010/main" val="361166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a:t>
            </a:r>
          </a:p>
        </p:txBody>
      </p:sp>
      <p:sp>
        <p:nvSpPr>
          <p:cNvPr id="3" name="Content Placeholder 2"/>
          <p:cNvSpPr>
            <a:spLocks noGrp="1"/>
          </p:cNvSpPr>
          <p:nvPr>
            <p:ph idx="1"/>
          </p:nvPr>
        </p:nvSpPr>
        <p:spPr/>
        <p:txBody>
          <a:bodyPr/>
          <a:lstStyle/>
          <a:p>
            <a:pPr>
              <a:buClr>
                <a:schemeClr val="bg2">
                  <a:lumMod val="50000"/>
                </a:schemeClr>
              </a:buClr>
            </a:pPr>
            <a:r>
              <a:rPr lang="en-US" dirty="0"/>
              <a:t>Status of GOES and POES Satellites</a:t>
            </a:r>
          </a:p>
          <a:p>
            <a:pPr>
              <a:buClr>
                <a:schemeClr val="bg2">
                  <a:lumMod val="50000"/>
                </a:schemeClr>
              </a:buClr>
            </a:pPr>
            <a:r>
              <a:rPr lang="en-US" dirty="0"/>
              <a:t>Operational AMV System and Products</a:t>
            </a:r>
          </a:p>
          <a:p>
            <a:pPr>
              <a:buClr>
                <a:schemeClr val="bg2">
                  <a:lumMod val="50000"/>
                </a:schemeClr>
              </a:buClr>
            </a:pPr>
            <a:r>
              <a:rPr lang="en-US" dirty="0"/>
              <a:t>Operational ASCAT Processes and Products</a:t>
            </a:r>
          </a:p>
          <a:p>
            <a:pPr>
              <a:buClr>
                <a:schemeClr val="bg2">
                  <a:lumMod val="50000"/>
                </a:schemeClr>
              </a:buClr>
            </a:pPr>
            <a:r>
              <a:rPr lang="en-US" dirty="0"/>
              <a:t>New AMV Products and Operational Plan</a:t>
            </a:r>
          </a:p>
          <a:p>
            <a:pPr>
              <a:buClr>
                <a:schemeClr val="bg2">
                  <a:lumMod val="50000"/>
                </a:schemeClr>
              </a:buClr>
            </a:pPr>
            <a:r>
              <a:rPr lang="en-US" dirty="0"/>
              <a:t>Satellite Product Distribution and Access</a:t>
            </a:r>
          </a:p>
          <a:p>
            <a:endParaRPr lang="en-US" dirty="0"/>
          </a:p>
        </p:txBody>
      </p:sp>
    </p:spTree>
    <p:extLst>
      <p:ext uri="{BB962C8B-B14F-4D97-AF65-F5344CB8AC3E}">
        <p14:creationId xmlns:p14="http://schemas.microsoft.com/office/powerpoint/2010/main" val="240422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dirty="0"/>
              <a:t>Operational AMV Products (2/5)</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9844024"/>
              </p:ext>
            </p:extLst>
          </p:nvPr>
        </p:nvGraphicFramePr>
        <p:xfrm>
          <a:off x="457203" y="1219201"/>
          <a:ext cx="8229597" cy="5265919"/>
        </p:xfrm>
        <a:graphic>
          <a:graphicData uri="http://schemas.openxmlformats.org/drawingml/2006/table">
            <a:tbl>
              <a:tblPr firstRow="1" bandRow="1">
                <a:tableStyleId>{5C22544A-7EE6-4342-B048-85BDC9FD1C3A}</a:tableStyleId>
              </a:tblPr>
              <a:tblGrid>
                <a:gridCol w="1720396">
                  <a:extLst>
                    <a:ext uri="{9D8B030D-6E8A-4147-A177-3AD203B41FA5}">
                      <a16:colId xmlns:a16="http://schemas.microsoft.com/office/drawing/2014/main" val="20000"/>
                    </a:ext>
                  </a:extLst>
                </a:gridCol>
                <a:gridCol w="1502123">
                  <a:extLst>
                    <a:ext uri="{9D8B030D-6E8A-4147-A177-3AD203B41FA5}">
                      <a16:colId xmlns:a16="http://schemas.microsoft.com/office/drawing/2014/main" val="132509775"/>
                    </a:ext>
                  </a:extLst>
                </a:gridCol>
                <a:gridCol w="1686595">
                  <a:extLst>
                    <a:ext uri="{9D8B030D-6E8A-4147-A177-3AD203B41FA5}">
                      <a16:colId xmlns:a16="http://schemas.microsoft.com/office/drawing/2014/main" val="20002"/>
                    </a:ext>
                  </a:extLst>
                </a:gridCol>
                <a:gridCol w="1344005">
                  <a:extLst>
                    <a:ext uri="{9D8B030D-6E8A-4147-A177-3AD203B41FA5}">
                      <a16:colId xmlns:a16="http://schemas.microsoft.com/office/drawing/2014/main" val="20003"/>
                    </a:ext>
                  </a:extLst>
                </a:gridCol>
                <a:gridCol w="1976478">
                  <a:extLst>
                    <a:ext uri="{9D8B030D-6E8A-4147-A177-3AD203B41FA5}">
                      <a16:colId xmlns:a16="http://schemas.microsoft.com/office/drawing/2014/main" val="20004"/>
                    </a:ext>
                  </a:extLst>
                </a:gridCol>
              </a:tblGrid>
              <a:tr h="646887">
                <a:tc>
                  <a:txBody>
                    <a:bodyPr/>
                    <a:lstStyle/>
                    <a:p>
                      <a:pPr algn="ctr"/>
                      <a:r>
                        <a:rPr lang="en-US" sz="1600" dirty="0"/>
                        <a:t>AMV Products</a:t>
                      </a:r>
                    </a:p>
                  </a:txBody>
                  <a:tcPr marT="45702" marB="45702">
                    <a:solidFill>
                      <a:srgbClr val="3366FF"/>
                    </a:solidFill>
                  </a:tcPr>
                </a:tc>
                <a:tc>
                  <a:txBody>
                    <a:bodyPr/>
                    <a:lstStyle/>
                    <a:p>
                      <a:pPr algn="ctr"/>
                      <a:r>
                        <a:rPr lang="en-US" sz="1600" dirty="0"/>
                        <a:t>Frequency</a:t>
                      </a:r>
                    </a:p>
                    <a:p>
                      <a:pPr algn="ctr"/>
                      <a:r>
                        <a:rPr lang="en-US" sz="1600" dirty="0"/>
                        <a:t>(min)</a:t>
                      </a:r>
                    </a:p>
                  </a:txBody>
                  <a:tcPr marT="45702" marB="45702">
                    <a:solidFill>
                      <a:srgbClr val="3366FF"/>
                    </a:solidFill>
                  </a:tcPr>
                </a:tc>
                <a:tc>
                  <a:txBody>
                    <a:bodyPr/>
                    <a:lstStyle/>
                    <a:p>
                      <a:pPr algn="ctr"/>
                      <a:r>
                        <a:rPr lang="en-US" sz="1600" dirty="0"/>
                        <a:t>Image Sectors</a:t>
                      </a:r>
                    </a:p>
                  </a:txBody>
                  <a:tcPr marT="45702" marB="45702">
                    <a:solidFill>
                      <a:srgbClr val="3366FF"/>
                    </a:solidFill>
                  </a:tcPr>
                </a:tc>
                <a:tc>
                  <a:txBody>
                    <a:bodyPr/>
                    <a:lstStyle/>
                    <a:p>
                      <a:pPr algn="ctr"/>
                      <a:r>
                        <a:rPr lang="en-US" sz="1600" dirty="0"/>
                        <a:t>Image Interval</a:t>
                      </a:r>
                      <a:r>
                        <a:rPr lang="en-US" sz="1600" baseline="0" dirty="0"/>
                        <a:t> (min)</a:t>
                      </a:r>
                      <a:endParaRPr lang="en-US" sz="1600" dirty="0"/>
                    </a:p>
                  </a:txBody>
                  <a:tcPr marT="45702" marB="45702">
                    <a:solidFill>
                      <a:srgbClr val="3366FF"/>
                    </a:solidFill>
                  </a:tcPr>
                </a:tc>
                <a:tc>
                  <a:txBody>
                    <a:bodyPr/>
                    <a:lstStyle/>
                    <a:p>
                      <a:pPr algn="ctr"/>
                      <a:r>
                        <a:rPr lang="en-US" sz="1600" dirty="0"/>
                        <a:t>WMO Header</a:t>
                      </a:r>
                    </a:p>
                  </a:txBody>
                  <a:tcPr marT="45702" marB="45702">
                    <a:solidFill>
                      <a:srgbClr val="3366FF"/>
                    </a:solidFill>
                  </a:tcPr>
                </a:tc>
                <a:extLst>
                  <a:ext uri="{0D108BD9-81ED-4DB2-BD59-A6C34878D82A}">
                    <a16:rowId xmlns:a16="http://schemas.microsoft.com/office/drawing/2014/main" val="10000"/>
                  </a:ext>
                </a:extLst>
              </a:tr>
              <a:tr h="354685">
                <a:tc gridSpan="5">
                  <a:txBody>
                    <a:bodyPr/>
                    <a:lstStyle/>
                    <a:p>
                      <a:pPr algn="ctr"/>
                      <a:r>
                        <a:rPr lang="en-US" sz="1600" b="1" dirty="0"/>
                        <a:t>GOES-16 (GOES East)</a:t>
                      </a:r>
                    </a:p>
                  </a:txBody>
                  <a:tcPr marT="45702" marB="45702">
                    <a:solidFill>
                      <a:srgbClr val="FF99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54685">
                <a:tc rowSpan="3">
                  <a:txBody>
                    <a:bodyPr/>
                    <a:lstStyle/>
                    <a:p>
                      <a:pPr algn="ctr"/>
                      <a:r>
                        <a:rPr lang="en-US" sz="1600" dirty="0"/>
                        <a:t>Water</a:t>
                      </a:r>
                      <a:r>
                        <a:rPr lang="en-US" sz="1600" baseline="0" dirty="0"/>
                        <a:t> V</a:t>
                      </a:r>
                      <a:r>
                        <a:rPr lang="en-US" sz="1600" dirty="0"/>
                        <a:t>apor-Cloud Top (6.2um)</a:t>
                      </a:r>
                    </a:p>
                    <a:p>
                      <a:pPr algn="ctr"/>
                      <a:endParaRPr lang="en-US" sz="1600" dirty="0"/>
                    </a:p>
                  </a:txBody>
                  <a:tcPr marT="45702" marB="45702">
                    <a:solidFill>
                      <a:schemeClr val="accent4">
                        <a:lumMod val="20000"/>
                        <a:lumOff val="80000"/>
                      </a:schemeClr>
                    </a:solidFill>
                  </a:tcPr>
                </a:tc>
                <a:tc>
                  <a:txBody>
                    <a:bodyPr/>
                    <a:lstStyle/>
                    <a:p>
                      <a:pPr algn="ctr"/>
                      <a:r>
                        <a:rPr lang="en-US" sz="1600" dirty="0"/>
                        <a:t>5</a:t>
                      </a:r>
                    </a:p>
                  </a:txBody>
                  <a:tcPr marT="45702" marB="45702">
                    <a:solidFill>
                      <a:schemeClr val="accent4">
                        <a:lumMod val="20000"/>
                        <a:lumOff val="80000"/>
                      </a:schemeClr>
                    </a:solidFill>
                  </a:tcPr>
                </a:tc>
                <a:tc>
                  <a:txBody>
                    <a:bodyPr/>
                    <a:lstStyle/>
                    <a:p>
                      <a:pPr algn="ctr"/>
                      <a:r>
                        <a:rPr lang="en-US" sz="1600" dirty="0"/>
                        <a:t>MESO</a:t>
                      </a:r>
                    </a:p>
                  </a:txBody>
                  <a:tcPr marT="45702" marB="45702">
                    <a:solidFill>
                      <a:schemeClr val="accent4">
                        <a:lumMod val="20000"/>
                        <a:lumOff val="80000"/>
                      </a:schemeClr>
                    </a:solidFill>
                  </a:tcPr>
                </a:tc>
                <a:tc>
                  <a:txBody>
                    <a:bodyPr/>
                    <a:lstStyle/>
                    <a:p>
                      <a:pPr algn="ctr"/>
                      <a:r>
                        <a:rPr lang="en-US" sz="1600" dirty="0"/>
                        <a:t>5</a:t>
                      </a:r>
                    </a:p>
                  </a:txBody>
                  <a:tcPr marT="45702" marB="45702">
                    <a:solidFill>
                      <a:schemeClr val="accent4">
                        <a:lumMod val="20000"/>
                        <a:lumOff val="80000"/>
                      </a:schemeClr>
                    </a:solidFill>
                  </a:tcPr>
                </a:tc>
                <a:tc rowSpan="3">
                  <a:txBody>
                    <a:bodyPr/>
                    <a:lstStyle/>
                    <a:p>
                      <a:pPr algn="ctr"/>
                      <a:endParaRPr lang="en-US" sz="1600" dirty="0"/>
                    </a:p>
                    <a:p>
                      <a:pPr algn="ctr"/>
                      <a:r>
                        <a:rPr lang="en-US" sz="1600" baseline="0" dirty="0"/>
                        <a:t>INRX04 </a:t>
                      </a:r>
                      <a:r>
                        <a:rPr lang="en-US" sz="1600" dirty="0"/>
                        <a:t>(Heritage)</a:t>
                      </a:r>
                    </a:p>
                    <a:p>
                      <a:pPr algn="ctr"/>
                      <a:r>
                        <a:rPr lang="en-US" sz="1600" dirty="0"/>
                        <a:t>INRX14 (New)</a:t>
                      </a:r>
                    </a:p>
                    <a:p>
                      <a:pPr algn="ctr"/>
                      <a:endParaRPr lang="en-US" sz="1600" dirty="0"/>
                    </a:p>
                  </a:txBody>
                  <a:tcPr marT="45702" marB="45702">
                    <a:solidFill>
                      <a:schemeClr val="accent4">
                        <a:lumMod val="20000"/>
                        <a:lumOff val="80000"/>
                      </a:schemeClr>
                    </a:solidFill>
                  </a:tcPr>
                </a:tc>
                <a:extLst>
                  <a:ext uri="{0D108BD9-81ED-4DB2-BD59-A6C34878D82A}">
                    <a16:rowId xmlns:a16="http://schemas.microsoft.com/office/drawing/2014/main" val="10002"/>
                  </a:ext>
                </a:extLst>
              </a:tr>
              <a:tr h="354685">
                <a:tc vMerge="1">
                  <a:txBody>
                    <a:bodyPr/>
                    <a:lstStyle/>
                    <a:p>
                      <a:endParaRPr lang="en-US"/>
                    </a:p>
                  </a:txBody>
                  <a:tcPr/>
                </a:tc>
                <a:tc>
                  <a:txBody>
                    <a:bodyPr/>
                    <a:lstStyle/>
                    <a:p>
                      <a:pPr algn="ctr"/>
                      <a:r>
                        <a:rPr lang="en-US" sz="1600" dirty="0"/>
                        <a:t>15</a:t>
                      </a:r>
                    </a:p>
                  </a:txBody>
                  <a:tcPr marT="45702" marB="45702">
                    <a:solidFill>
                      <a:schemeClr val="accent4">
                        <a:lumMod val="20000"/>
                        <a:lumOff val="80000"/>
                      </a:schemeClr>
                    </a:solidFill>
                  </a:tcPr>
                </a:tc>
                <a:tc>
                  <a:txBody>
                    <a:bodyPr/>
                    <a:lstStyle/>
                    <a:p>
                      <a:pPr algn="ctr"/>
                      <a:r>
                        <a:rPr lang="en-US" sz="1600" dirty="0"/>
                        <a:t>CONUS</a:t>
                      </a:r>
                    </a:p>
                  </a:txBody>
                  <a:tcPr marT="45702" marB="45702">
                    <a:solidFill>
                      <a:schemeClr val="accent4">
                        <a:lumMod val="20000"/>
                        <a:lumOff val="80000"/>
                      </a:schemeClr>
                    </a:solidFill>
                  </a:tcPr>
                </a:tc>
                <a:tc>
                  <a:txBody>
                    <a:bodyPr/>
                    <a:lstStyle/>
                    <a:p>
                      <a:pPr algn="ctr"/>
                      <a:r>
                        <a:rPr lang="en-US" sz="1600" dirty="0"/>
                        <a:t>5</a:t>
                      </a:r>
                    </a:p>
                  </a:txBody>
                  <a:tcPr marT="45702" marB="45702">
                    <a:solidFill>
                      <a:schemeClr val="accent4">
                        <a:lumMod val="20000"/>
                        <a:lumOff val="80000"/>
                      </a:schemeClr>
                    </a:solidFill>
                  </a:tcPr>
                </a:tc>
                <a:tc vMerge="1">
                  <a:txBody>
                    <a:bodyPr/>
                    <a:lstStyle/>
                    <a:p>
                      <a:endParaRPr lang="en-US"/>
                    </a:p>
                  </a:txBody>
                  <a:tcPr/>
                </a:tc>
                <a:extLst>
                  <a:ext uri="{0D108BD9-81ED-4DB2-BD59-A6C34878D82A}">
                    <a16:rowId xmlns:a16="http://schemas.microsoft.com/office/drawing/2014/main" val="3161263424"/>
                  </a:ext>
                </a:extLst>
              </a:tr>
              <a:tr h="354685">
                <a:tc vMerge="1">
                  <a:txBody>
                    <a:bodyPr/>
                    <a:lstStyle/>
                    <a:p>
                      <a:endParaRPr lang="en-US" dirty="0"/>
                    </a:p>
                  </a:txBody>
                  <a:tcPr/>
                </a:tc>
                <a:tc>
                  <a:txBody>
                    <a:bodyPr/>
                    <a:lstStyle/>
                    <a:p>
                      <a:pPr algn="ctr"/>
                      <a:r>
                        <a:rPr lang="en-US" sz="1600" dirty="0"/>
                        <a:t>60</a:t>
                      </a:r>
                    </a:p>
                  </a:txBody>
                  <a:tcPr marT="45702" marB="45702">
                    <a:solidFill>
                      <a:schemeClr val="accent4">
                        <a:lumMod val="20000"/>
                        <a:lumOff val="80000"/>
                      </a:schemeClr>
                    </a:solidFill>
                  </a:tcPr>
                </a:tc>
                <a:tc>
                  <a:txBody>
                    <a:bodyPr/>
                    <a:lstStyle/>
                    <a:p>
                      <a:pPr algn="ctr"/>
                      <a:r>
                        <a:rPr lang="en-US" sz="1600" dirty="0"/>
                        <a:t>FULL</a:t>
                      </a:r>
                      <a:r>
                        <a:rPr lang="en-US" sz="1600" baseline="0" dirty="0"/>
                        <a:t> DISK</a:t>
                      </a:r>
                      <a:endParaRPr lang="en-US" sz="1600" dirty="0"/>
                    </a:p>
                  </a:txBody>
                  <a:tcPr marT="45702" marB="45702">
                    <a:solidFill>
                      <a:schemeClr val="accent4">
                        <a:lumMod val="20000"/>
                        <a:lumOff val="80000"/>
                      </a:schemeClr>
                    </a:solidFill>
                  </a:tcPr>
                </a:tc>
                <a:tc>
                  <a:txBody>
                    <a:bodyPr/>
                    <a:lstStyle/>
                    <a:p>
                      <a:pPr algn="ctr"/>
                      <a:r>
                        <a:rPr lang="en-US" sz="1600" dirty="0"/>
                        <a:t>15</a:t>
                      </a:r>
                    </a:p>
                  </a:txBody>
                  <a:tcPr marT="45702" marB="45702">
                    <a:solidFill>
                      <a:schemeClr val="accent4">
                        <a:lumMod val="20000"/>
                        <a:lumOff val="80000"/>
                      </a:schemeClr>
                    </a:solidFill>
                  </a:tcPr>
                </a:tc>
                <a:tc vMerge="1">
                  <a:txBody>
                    <a:bodyPr/>
                    <a:lstStyle/>
                    <a:p>
                      <a:endParaRPr lang="en-US"/>
                    </a:p>
                  </a:txBody>
                  <a:tcPr/>
                </a:tc>
                <a:extLst>
                  <a:ext uri="{0D108BD9-81ED-4DB2-BD59-A6C34878D82A}">
                    <a16:rowId xmlns:a16="http://schemas.microsoft.com/office/drawing/2014/main" val="10003"/>
                  </a:ext>
                </a:extLst>
              </a:tr>
              <a:tr h="354685">
                <a:tc rowSpan="3">
                  <a:txBody>
                    <a:bodyPr/>
                    <a:lstStyle/>
                    <a:p>
                      <a:pPr algn="ctr"/>
                      <a:r>
                        <a:rPr lang="en-US" sz="1600" dirty="0"/>
                        <a:t>Water</a:t>
                      </a:r>
                      <a:r>
                        <a:rPr lang="en-US" sz="1600" baseline="0" dirty="0"/>
                        <a:t> Vapor-Clear Sky</a:t>
                      </a:r>
                      <a:r>
                        <a:rPr lang="en-US" sz="1600" dirty="0"/>
                        <a:t> (6.2um)</a:t>
                      </a:r>
                    </a:p>
                  </a:txBody>
                  <a:tcPr marT="45702" marB="45702">
                    <a:solidFill>
                      <a:schemeClr val="accent3">
                        <a:lumMod val="20000"/>
                        <a:lumOff val="80000"/>
                      </a:schemeClr>
                    </a:solidFill>
                  </a:tcPr>
                </a:tc>
                <a:tc>
                  <a:txBody>
                    <a:bodyPr/>
                    <a:lstStyle/>
                    <a:p>
                      <a:pPr algn="ctr"/>
                      <a:r>
                        <a:rPr lang="en-US" sz="1600" dirty="0"/>
                        <a:t>5</a:t>
                      </a:r>
                    </a:p>
                  </a:txBody>
                  <a:tcPr marT="45702" marB="45702">
                    <a:solidFill>
                      <a:schemeClr val="accent3">
                        <a:lumMod val="20000"/>
                        <a:lumOff val="80000"/>
                      </a:schemeClr>
                    </a:solidFill>
                  </a:tcPr>
                </a:tc>
                <a:tc>
                  <a:txBody>
                    <a:bodyPr/>
                    <a:lstStyle/>
                    <a:p>
                      <a:pPr algn="ctr"/>
                      <a:r>
                        <a:rPr lang="en-US" sz="1600" dirty="0"/>
                        <a:t>MESO</a:t>
                      </a:r>
                    </a:p>
                  </a:txBody>
                  <a:tcPr marT="45702" marB="45702">
                    <a:solidFill>
                      <a:schemeClr val="accent3">
                        <a:lumMod val="20000"/>
                        <a:lumOff val="80000"/>
                      </a:schemeClr>
                    </a:solidFill>
                  </a:tcPr>
                </a:tc>
                <a:tc>
                  <a:txBody>
                    <a:bodyPr/>
                    <a:lstStyle/>
                    <a:p>
                      <a:pPr algn="ctr"/>
                      <a:r>
                        <a:rPr lang="en-US" sz="1600" dirty="0"/>
                        <a:t>30</a:t>
                      </a:r>
                    </a:p>
                  </a:txBody>
                  <a:tcPr marT="45702" marB="45702">
                    <a:solidFill>
                      <a:schemeClr val="accent3">
                        <a:lumMod val="20000"/>
                        <a:lumOff val="80000"/>
                      </a:schemeClr>
                    </a:solidFill>
                  </a:tcPr>
                </a:tc>
                <a:tc rowSpan="3">
                  <a:txBody>
                    <a:bodyPr/>
                    <a:lstStyle/>
                    <a:p>
                      <a:pPr algn="ctr"/>
                      <a:endParaRPr lang="en-US" sz="1600" dirty="0"/>
                    </a:p>
                    <a:p>
                      <a:pPr algn="ctr"/>
                      <a:r>
                        <a:rPr lang="en-US" sz="1600" baseline="0" dirty="0"/>
                        <a:t>INRX05 (Heritage</a:t>
                      </a:r>
                      <a:r>
                        <a:rPr lang="en-US" sz="1600" dirty="0"/>
                        <a:t>)</a:t>
                      </a:r>
                    </a:p>
                    <a:p>
                      <a:pPr algn="ctr"/>
                      <a:r>
                        <a:rPr lang="en-US" sz="1600" dirty="0"/>
                        <a:t>INRX15 (New)</a:t>
                      </a:r>
                    </a:p>
                    <a:p>
                      <a:pPr algn="ctr"/>
                      <a:endParaRPr lang="en-US" sz="1600" dirty="0"/>
                    </a:p>
                  </a:txBody>
                  <a:tcPr marT="45702" marB="45702">
                    <a:solidFill>
                      <a:schemeClr val="accent3">
                        <a:lumMod val="20000"/>
                        <a:lumOff val="80000"/>
                      </a:schemeClr>
                    </a:solidFill>
                  </a:tcPr>
                </a:tc>
                <a:extLst>
                  <a:ext uri="{0D108BD9-81ED-4DB2-BD59-A6C34878D82A}">
                    <a16:rowId xmlns:a16="http://schemas.microsoft.com/office/drawing/2014/main" val="10004"/>
                  </a:ext>
                </a:extLst>
              </a:tr>
              <a:tr h="354685">
                <a:tc vMerge="1">
                  <a:txBody>
                    <a:bodyPr/>
                    <a:lstStyle/>
                    <a:p>
                      <a:pPr algn="ctr"/>
                      <a:endParaRPr lang="en-US" dirty="0"/>
                    </a:p>
                  </a:txBody>
                  <a:tcPr/>
                </a:tc>
                <a:tc>
                  <a:txBody>
                    <a:bodyPr/>
                    <a:lstStyle/>
                    <a:p>
                      <a:pPr algn="ctr"/>
                      <a:r>
                        <a:rPr lang="en-US" sz="1600" dirty="0"/>
                        <a:t>15</a:t>
                      </a:r>
                    </a:p>
                  </a:txBody>
                  <a:tcPr marT="45702" marB="45702">
                    <a:solidFill>
                      <a:schemeClr val="accent3">
                        <a:lumMod val="20000"/>
                        <a:lumOff val="80000"/>
                      </a:schemeClr>
                    </a:solidFill>
                  </a:tcPr>
                </a:tc>
                <a:tc>
                  <a:txBody>
                    <a:bodyPr/>
                    <a:lstStyle/>
                    <a:p>
                      <a:pPr algn="ctr"/>
                      <a:r>
                        <a:rPr lang="en-US" sz="1600" dirty="0"/>
                        <a:t>CONUS</a:t>
                      </a:r>
                    </a:p>
                  </a:txBody>
                  <a:tcPr marT="45702" marB="45702">
                    <a:solidFill>
                      <a:schemeClr val="accent3">
                        <a:lumMod val="20000"/>
                        <a:lumOff val="80000"/>
                      </a:schemeClr>
                    </a:solidFill>
                  </a:tcPr>
                </a:tc>
                <a:tc>
                  <a:txBody>
                    <a:bodyPr/>
                    <a:lstStyle/>
                    <a:p>
                      <a:pPr algn="ctr"/>
                      <a:r>
                        <a:rPr lang="en-US" sz="1600" dirty="0"/>
                        <a:t>30</a:t>
                      </a:r>
                    </a:p>
                  </a:txBody>
                  <a:tcPr marT="45702" marB="45702">
                    <a:solidFill>
                      <a:schemeClr val="accent3">
                        <a:lumMod val="20000"/>
                        <a:lumOff val="80000"/>
                      </a:schemeClr>
                    </a:solidFill>
                  </a:tcPr>
                </a:tc>
                <a:tc vMerge="1">
                  <a:txBody>
                    <a:bodyPr/>
                    <a:lstStyle/>
                    <a:p>
                      <a:pPr algn="ctr"/>
                      <a:endParaRPr lang="en-US" dirty="0"/>
                    </a:p>
                  </a:txBody>
                  <a:tcPr/>
                </a:tc>
                <a:extLst>
                  <a:ext uri="{0D108BD9-81ED-4DB2-BD59-A6C34878D82A}">
                    <a16:rowId xmlns:a16="http://schemas.microsoft.com/office/drawing/2014/main" val="10005"/>
                  </a:ext>
                </a:extLst>
              </a:tr>
              <a:tr h="354685">
                <a:tc vMerge="1">
                  <a:txBody>
                    <a:bodyPr/>
                    <a:lstStyle/>
                    <a:p>
                      <a:endParaRPr lang="en-US"/>
                    </a:p>
                  </a:txBody>
                  <a:tcPr/>
                </a:tc>
                <a:tc>
                  <a:txBody>
                    <a:bodyPr/>
                    <a:lstStyle/>
                    <a:p>
                      <a:pPr algn="ctr"/>
                      <a:r>
                        <a:rPr lang="en-US" sz="1600" dirty="0"/>
                        <a:t>60 </a:t>
                      </a:r>
                    </a:p>
                  </a:txBody>
                  <a:tcPr marT="45702" marB="45702">
                    <a:solidFill>
                      <a:schemeClr val="accent3">
                        <a:lumMod val="20000"/>
                        <a:lumOff val="80000"/>
                      </a:schemeClr>
                    </a:solidFill>
                  </a:tcPr>
                </a:tc>
                <a:tc>
                  <a:txBody>
                    <a:bodyPr/>
                    <a:lstStyle/>
                    <a:p>
                      <a:pPr algn="ctr"/>
                      <a:r>
                        <a:rPr lang="en-US" sz="1600" dirty="0"/>
                        <a:t>FULL</a:t>
                      </a:r>
                      <a:r>
                        <a:rPr lang="en-US" sz="1600" baseline="0" dirty="0"/>
                        <a:t> DISK</a:t>
                      </a:r>
                      <a:endParaRPr lang="en-US" sz="1600" dirty="0"/>
                    </a:p>
                  </a:txBody>
                  <a:tcPr marT="45702" marB="45702">
                    <a:solidFill>
                      <a:schemeClr val="accent3">
                        <a:lumMod val="20000"/>
                        <a:lumOff val="80000"/>
                      </a:schemeClr>
                    </a:solidFill>
                  </a:tcPr>
                </a:tc>
                <a:tc>
                  <a:txBody>
                    <a:bodyPr/>
                    <a:lstStyle/>
                    <a:p>
                      <a:pPr algn="ctr"/>
                      <a:r>
                        <a:rPr lang="en-US" sz="1600" dirty="0"/>
                        <a:t>30</a:t>
                      </a:r>
                    </a:p>
                  </a:txBody>
                  <a:tcPr marT="45702" marB="45702">
                    <a:solidFill>
                      <a:schemeClr val="accent3">
                        <a:lumMod val="20000"/>
                        <a:lumOff val="80000"/>
                      </a:schemeClr>
                    </a:solidFill>
                  </a:tcPr>
                </a:tc>
                <a:tc vMerge="1">
                  <a:txBody>
                    <a:bodyPr/>
                    <a:lstStyle/>
                    <a:p>
                      <a:endParaRPr lang="en-US"/>
                    </a:p>
                  </a:txBody>
                  <a:tcPr/>
                </a:tc>
                <a:extLst>
                  <a:ext uri="{0D108BD9-81ED-4DB2-BD59-A6C34878D82A}">
                    <a16:rowId xmlns:a16="http://schemas.microsoft.com/office/drawing/2014/main" val="1435703016"/>
                  </a:ext>
                </a:extLst>
              </a:tr>
              <a:tr h="354685">
                <a:tc rowSpan="3">
                  <a:txBody>
                    <a:bodyPr/>
                    <a:lstStyle/>
                    <a:p>
                      <a:pPr algn="ctr"/>
                      <a:r>
                        <a:rPr lang="en-US" sz="1600" dirty="0"/>
                        <a:t>Water</a:t>
                      </a:r>
                      <a:r>
                        <a:rPr lang="en-US" sz="1600" baseline="0" dirty="0"/>
                        <a:t> Vapor-Clear Sky</a:t>
                      </a:r>
                      <a:r>
                        <a:rPr lang="en-US" sz="1600" dirty="0"/>
                        <a:t> (6.9um)</a:t>
                      </a:r>
                    </a:p>
                  </a:txBody>
                  <a:tcPr marT="45702" marB="45702">
                    <a:solidFill>
                      <a:schemeClr val="accent4">
                        <a:lumMod val="20000"/>
                        <a:lumOff val="80000"/>
                      </a:schemeClr>
                    </a:solidFill>
                  </a:tcPr>
                </a:tc>
                <a:tc>
                  <a:txBody>
                    <a:bodyPr/>
                    <a:lstStyle/>
                    <a:p>
                      <a:pPr algn="ctr"/>
                      <a:r>
                        <a:rPr lang="en-US" sz="1600" dirty="0"/>
                        <a:t>5</a:t>
                      </a:r>
                    </a:p>
                  </a:txBody>
                  <a:tcPr marT="45702" marB="45702">
                    <a:solidFill>
                      <a:schemeClr val="accent4">
                        <a:lumMod val="20000"/>
                        <a:lumOff val="80000"/>
                      </a:schemeClr>
                    </a:solidFill>
                  </a:tcPr>
                </a:tc>
                <a:tc>
                  <a:txBody>
                    <a:bodyPr/>
                    <a:lstStyle/>
                    <a:p>
                      <a:pPr algn="ctr"/>
                      <a:r>
                        <a:rPr lang="en-US" sz="1600" dirty="0"/>
                        <a:t>MESO</a:t>
                      </a:r>
                    </a:p>
                  </a:txBody>
                  <a:tcPr marT="45702" marB="45702">
                    <a:solidFill>
                      <a:schemeClr val="accent4">
                        <a:lumMod val="20000"/>
                        <a:lumOff val="80000"/>
                      </a:schemeClr>
                    </a:solidFill>
                  </a:tcPr>
                </a:tc>
                <a:tc>
                  <a:txBody>
                    <a:bodyPr/>
                    <a:lstStyle/>
                    <a:p>
                      <a:pPr algn="ctr"/>
                      <a:r>
                        <a:rPr lang="en-US" sz="1600" dirty="0"/>
                        <a:t>30</a:t>
                      </a:r>
                    </a:p>
                  </a:txBody>
                  <a:tcPr marT="45702" marB="45702">
                    <a:solidFill>
                      <a:schemeClr val="accent4">
                        <a:lumMod val="20000"/>
                        <a:lumOff val="80000"/>
                      </a:schemeClr>
                    </a:solidFill>
                  </a:tcPr>
                </a:tc>
                <a:tc rowSpan="3">
                  <a:txBody>
                    <a:bodyPr/>
                    <a:lstStyle/>
                    <a:p>
                      <a:pPr algn="ctr"/>
                      <a:endParaRPr lang="en-US" sz="1600" dirty="0"/>
                    </a:p>
                    <a:p>
                      <a:pPr algn="ctr"/>
                      <a:r>
                        <a:rPr lang="en-US" sz="1600" baseline="0" dirty="0"/>
                        <a:t>INRX06 (Heritage</a:t>
                      </a:r>
                      <a:r>
                        <a:rPr lang="en-US" sz="1600" dirty="0"/>
                        <a:t>)</a:t>
                      </a:r>
                    </a:p>
                    <a:p>
                      <a:pPr algn="ctr"/>
                      <a:r>
                        <a:rPr lang="en-US" sz="1600" dirty="0"/>
                        <a:t>INRX16 (New)</a:t>
                      </a:r>
                    </a:p>
                  </a:txBody>
                  <a:tcPr marT="45702" marB="45702">
                    <a:solidFill>
                      <a:schemeClr val="accent4">
                        <a:lumMod val="20000"/>
                        <a:lumOff val="80000"/>
                      </a:schemeClr>
                    </a:solidFill>
                  </a:tcPr>
                </a:tc>
                <a:extLst>
                  <a:ext uri="{0D108BD9-81ED-4DB2-BD59-A6C34878D82A}">
                    <a16:rowId xmlns:a16="http://schemas.microsoft.com/office/drawing/2014/main" val="10006"/>
                  </a:ext>
                </a:extLst>
              </a:tr>
              <a:tr h="354685">
                <a:tc vMerge="1">
                  <a:txBody>
                    <a:bodyPr/>
                    <a:lstStyle/>
                    <a:p>
                      <a:endParaRPr lang="en-US"/>
                    </a:p>
                  </a:txBody>
                  <a:tcPr/>
                </a:tc>
                <a:tc>
                  <a:txBody>
                    <a:bodyPr/>
                    <a:lstStyle/>
                    <a:p>
                      <a:pPr algn="ctr"/>
                      <a:r>
                        <a:rPr lang="en-US" sz="1600" dirty="0"/>
                        <a:t>15</a:t>
                      </a:r>
                    </a:p>
                  </a:txBody>
                  <a:tcPr marT="45702" marB="45702">
                    <a:solidFill>
                      <a:schemeClr val="accent4">
                        <a:lumMod val="20000"/>
                        <a:lumOff val="80000"/>
                      </a:schemeClr>
                    </a:solidFill>
                  </a:tcPr>
                </a:tc>
                <a:tc>
                  <a:txBody>
                    <a:bodyPr/>
                    <a:lstStyle/>
                    <a:p>
                      <a:pPr algn="ctr"/>
                      <a:r>
                        <a:rPr lang="en-US" sz="1600" dirty="0"/>
                        <a:t>CONUS</a:t>
                      </a:r>
                    </a:p>
                  </a:txBody>
                  <a:tcPr marT="45702" marB="45702">
                    <a:solidFill>
                      <a:schemeClr val="accent4">
                        <a:lumMod val="20000"/>
                        <a:lumOff val="80000"/>
                      </a:schemeClr>
                    </a:solidFill>
                  </a:tcPr>
                </a:tc>
                <a:tc>
                  <a:txBody>
                    <a:bodyPr/>
                    <a:lstStyle/>
                    <a:p>
                      <a:pPr algn="ctr"/>
                      <a:r>
                        <a:rPr lang="en-US" sz="1600" dirty="0"/>
                        <a:t>30</a:t>
                      </a:r>
                    </a:p>
                  </a:txBody>
                  <a:tcPr marT="45702" marB="45702">
                    <a:solidFill>
                      <a:schemeClr val="accent4">
                        <a:lumMod val="20000"/>
                        <a:lumOff val="80000"/>
                      </a:schemeClr>
                    </a:solidFill>
                  </a:tcPr>
                </a:tc>
                <a:tc vMerge="1">
                  <a:txBody>
                    <a:bodyPr/>
                    <a:lstStyle/>
                    <a:p>
                      <a:endParaRPr lang="en-US"/>
                    </a:p>
                  </a:txBody>
                  <a:tcPr/>
                </a:tc>
                <a:extLst>
                  <a:ext uri="{0D108BD9-81ED-4DB2-BD59-A6C34878D82A}">
                    <a16:rowId xmlns:a16="http://schemas.microsoft.com/office/drawing/2014/main" val="2183057044"/>
                  </a:ext>
                </a:extLst>
              </a:tr>
              <a:tr h="354685">
                <a:tc vMerge="1">
                  <a:txBody>
                    <a:bodyPr/>
                    <a:lstStyle/>
                    <a:p>
                      <a:endParaRPr lang="en-US"/>
                    </a:p>
                  </a:txBody>
                  <a:tcPr/>
                </a:tc>
                <a:tc>
                  <a:txBody>
                    <a:bodyPr/>
                    <a:lstStyle/>
                    <a:p>
                      <a:pPr algn="ctr"/>
                      <a:r>
                        <a:rPr lang="en-US" sz="1600" dirty="0"/>
                        <a:t>60</a:t>
                      </a:r>
                    </a:p>
                  </a:txBody>
                  <a:tcPr marT="45702" marB="45702">
                    <a:solidFill>
                      <a:schemeClr val="accent4">
                        <a:lumMod val="20000"/>
                        <a:lumOff val="80000"/>
                      </a:schemeClr>
                    </a:solidFill>
                  </a:tcPr>
                </a:tc>
                <a:tc>
                  <a:txBody>
                    <a:bodyPr/>
                    <a:lstStyle/>
                    <a:p>
                      <a:pPr algn="ctr"/>
                      <a:r>
                        <a:rPr lang="en-US" sz="1600" dirty="0"/>
                        <a:t>FULL DISK</a:t>
                      </a:r>
                    </a:p>
                  </a:txBody>
                  <a:tcPr marT="45702" marB="45702">
                    <a:solidFill>
                      <a:schemeClr val="accent4">
                        <a:lumMod val="20000"/>
                        <a:lumOff val="80000"/>
                      </a:schemeClr>
                    </a:solidFill>
                  </a:tcPr>
                </a:tc>
                <a:tc>
                  <a:txBody>
                    <a:bodyPr/>
                    <a:lstStyle/>
                    <a:p>
                      <a:pPr algn="ctr"/>
                      <a:r>
                        <a:rPr lang="en-US" sz="1600" dirty="0"/>
                        <a:t>30</a:t>
                      </a:r>
                    </a:p>
                  </a:txBody>
                  <a:tcPr marT="45702" marB="45702">
                    <a:solidFill>
                      <a:schemeClr val="accent4">
                        <a:lumMod val="20000"/>
                        <a:lumOff val="80000"/>
                      </a:schemeClr>
                    </a:solidFill>
                  </a:tcPr>
                </a:tc>
                <a:tc vMerge="1">
                  <a:txBody>
                    <a:bodyPr/>
                    <a:lstStyle/>
                    <a:p>
                      <a:endParaRPr lang="en-US"/>
                    </a:p>
                  </a:txBody>
                  <a:tcPr/>
                </a:tc>
                <a:extLst>
                  <a:ext uri="{0D108BD9-81ED-4DB2-BD59-A6C34878D82A}">
                    <a16:rowId xmlns:a16="http://schemas.microsoft.com/office/drawing/2014/main" val="2776319186"/>
                  </a:ext>
                </a:extLst>
              </a:tr>
              <a:tr h="354685">
                <a:tc rowSpan="3">
                  <a:txBody>
                    <a:bodyPr/>
                    <a:lstStyle/>
                    <a:p>
                      <a:pPr algn="ctr"/>
                      <a:r>
                        <a:rPr lang="en-US" sz="1600" dirty="0"/>
                        <a:t>Water</a:t>
                      </a:r>
                      <a:r>
                        <a:rPr lang="en-US" sz="1600" baseline="0" dirty="0"/>
                        <a:t> Vapor-Clear Sky</a:t>
                      </a:r>
                      <a:r>
                        <a:rPr lang="en-US" sz="1600" dirty="0"/>
                        <a:t> (7.3um)</a:t>
                      </a:r>
                    </a:p>
                  </a:txBody>
                  <a:tcPr marT="45702" marB="45702">
                    <a:solidFill>
                      <a:schemeClr val="accent3">
                        <a:lumMod val="20000"/>
                        <a:lumOff val="80000"/>
                      </a:schemeClr>
                    </a:solidFill>
                  </a:tcPr>
                </a:tc>
                <a:tc>
                  <a:txBody>
                    <a:bodyPr/>
                    <a:lstStyle/>
                    <a:p>
                      <a:pPr algn="ctr"/>
                      <a:r>
                        <a:rPr lang="en-US" sz="1600" dirty="0"/>
                        <a:t>5</a:t>
                      </a:r>
                    </a:p>
                  </a:txBody>
                  <a:tcPr marT="45702" marB="45702">
                    <a:solidFill>
                      <a:schemeClr val="accent3">
                        <a:lumMod val="20000"/>
                        <a:lumOff val="80000"/>
                      </a:schemeClr>
                    </a:solidFill>
                  </a:tcPr>
                </a:tc>
                <a:tc>
                  <a:txBody>
                    <a:bodyPr/>
                    <a:lstStyle/>
                    <a:p>
                      <a:pPr algn="ctr"/>
                      <a:r>
                        <a:rPr lang="en-US" sz="1600" dirty="0"/>
                        <a:t>MESO</a:t>
                      </a:r>
                    </a:p>
                  </a:txBody>
                  <a:tcPr marT="45702" marB="45702">
                    <a:solidFill>
                      <a:schemeClr val="accent3">
                        <a:lumMod val="20000"/>
                        <a:lumOff val="80000"/>
                      </a:schemeClr>
                    </a:solidFill>
                  </a:tcPr>
                </a:tc>
                <a:tc>
                  <a:txBody>
                    <a:bodyPr/>
                    <a:lstStyle/>
                    <a:p>
                      <a:pPr algn="ctr"/>
                      <a:r>
                        <a:rPr lang="en-US" sz="1600" dirty="0"/>
                        <a:t>30</a:t>
                      </a:r>
                    </a:p>
                  </a:txBody>
                  <a:tcPr marT="45702" marB="45702">
                    <a:solidFill>
                      <a:schemeClr val="accent3">
                        <a:lumMod val="20000"/>
                        <a:lumOff val="80000"/>
                      </a:schemeClr>
                    </a:solidFill>
                  </a:tcPr>
                </a:tc>
                <a:tc rowSpan="3">
                  <a:txBody>
                    <a:bodyPr/>
                    <a:lstStyle/>
                    <a:p>
                      <a:pPr algn="ctr"/>
                      <a:endParaRPr lang="en-US" sz="1600" dirty="0"/>
                    </a:p>
                    <a:p>
                      <a:pPr algn="ctr"/>
                      <a:r>
                        <a:rPr lang="en-US" sz="1600" baseline="0" dirty="0"/>
                        <a:t>INRX07 (Heritage</a:t>
                      </a:r>
                      <a:r>
                        <a:rPr lang="en-US" sz="1600" dirty="0"/>
                        <a:t>)</a:t>
                      </a:r>
                    </a:p>
                    <a:p>
                      <a:pPr algn="ctr"/>
                      <a:r>
                        <a:rPr lang="en-US" sz="1600" dirty="0"/>
                        <a:t>INRX17 (New)</a:t>
                      </a:r>
                    </a:p>
                    <a:p>
                      <a:pPr algn="ctr"/>
                      <a:endParaRPr lang="en-US" sz="1600" dirty="0"/>
                    </a:p>
                  </a:txBody>
                  <a:tcPr marT="45702" marB="45702">
                    <a:solidFill>
                      <a:schemeClr val="accent3">
                        <a:lumMod val="20000"/>
                        <a:lumOff val="80000"/>
                      </a:schemeClr>
                    </a:solidFill>
                  </a:tcPr>
                </a:tc>
                <a:extLst>
                  <a:ext uri="{0D108BD9-81ED-4DB2-BD59-A6C34878D82A}">
                    <a16:rowId xmlns:a16="http://schemas.microsoft.com/office/drawing/2014/main" val="10007"/>
                  </a:ext>
                </a:extLst>
              </a:tr>
              <a:tr h="354685">
                <a:tc vMerge="1">
                  <a:txBody>
                    <a:bodyPr/>
                    <a:lstStyle/>
                    <a:p>
                      <a:endParaRPr lang="en-US"/>
                    </a:p>
                  </a:txBody>
                  <a:tcPr/>
                </a:tc>
                <a:tc>
                  <a:txBody>
                    <a:bodyPr/>
                    <a:lstStyle/>
                    <a:p>
                      <a:pPr algn="ctr"/>
                      <a:r>
                        <a:rPr lang="en-US" sz="1600" dirty="0"/>
                        <a:t>15</a:t>
                      </a:r>
                    </a:p>
                  </a:txBody>
                  <a:tcPr marT="45702" marB="45702">
                    <a:solidFill>
                      <a:schemeClr val="accent3">
                        <a:lumMod val="20000"/>
                        <a:lumOff val="80000"/>
                      </a:schemeClr>
                    </a:solidFill>
                  </a:tcPr>
                </a:tc>
                <a:tc>
                  <a:txBody>
                    <a:bodyPr/>
                    <a:lstStyle/>
                    <a:p>
                      <a:pPr algn="ctr"/>
                      <a:r>
                        <a:rPr lang="en-US" sz="1600" dirty="0"/>
                        <a:t>CONUS</a:t>
                      </a:r>
                    </a:p>
                  </a:txBody>
                  <a:tcPr marT="45702" marB="45702">
                    <a:solidFill>
                      <a:schemeClr val="accent3">
                        <a:lumMod val="20000"/>
                        <a:lumOff val="80000"/>
                      </a:schemeClr>
                    </a:solidFill>
                  </a:tcPr>
                </a:tc>
                <a:tc>
                  <a:txBody>
                    <a:bodyPr/>
                    <a:lstStyle/>
                    <a:p>
                      <a:pPr algn="ctr"/>
                      <a:r>
                        <a:rPr lang="en-US" sz="1600" dirty="0"/>
                        <a:t>30</a:t>
                      </a:r>
                    </a:p>
                  </a:txBody>
                  <a:tcPr marT="45702" marB="45702">
                    <a:solidFill>
                      <a:schemeClr val="accent3">
                        <a:lumMod val="20000"/>
                        <a:lumOff val="80000"/>
                      </a:schemeClr>
                    </a:solidFill>
                  </a:tcPr>
                </a:tc>
                <a:tc vMerge="1">
                  <a:txBody>
                    <a:bodyPr/>
                    <a:lstStyle/>
                    <a:p>
                      <a:endParaRPr lang="en-US"/>
                    </a:p>
                  </a:txBody>
                  <a:tcPr/>
                </a:tc>
                <a:extLst>
                  <a:ext uri="{0D108BD9-81ED-4DB2-BD59-A6C34878D82A}">
                    <a16:rowId xmlns:a16="http://schemas.microsoft.com/office/drawing/2014/main" val="2586285161"/>
                  </a:ext>
                </a:extLst>
              </a:tr>
              <a:tr h="354685">
                <a:tc vMerge="1">
                  <a:txBody>
                    <a:bodyPr/>
                    <a:lstStyle/>
                    <a:p>
                      <a:pPr algn="ctr"/>
                      <a:endParaRPr lang="en-US" dirty="0"/>
                    </a:p>
                  </a:txBody>
                  <a:tcPr/>
                </a:tc>
                <a:tc>
                  <a:txBody>
                    <a:bodyPr/>
                    <a:lstStyle/>
                    <a:p>
                      <a:pPr algn="ctr"/>
                      <a:r>
                        <a:rPr lang="en-US" sz="1600" dirty="0"/>
                        <a:t>60</a:t>
                      </a:r>
                    </a:p>
                  </a:txBody>
                  <a:tcPr marT="45702" marB="45702">
                    <a:solidFill>
                      <a:schemeClr val="accent3">
                        <a:lumMod val="20000"/>
                        <a:lumOff val="80000"/>
                      </a:schemeClr>
                    </a:solidFill>
                  </a:tcPr>
                </a:tc>
                <a:tc>
                  <a:txBody>
                    <a:bodyPr/>
                    <a:lstStyle/>
                    <a:p>
                      <a:pPr algn="ctr"/>
                      <a:r>
                        <a:rPr lang="en-US" sz="1600" dirty="0"/>
                        <a:t>FULL</a:t>
                      </a:r>
                      <a:r>
                        <a:rPr lang="en-US" sz="1600" baseline="0" dirty="0"/>
                        <a:t> DISK</a:t>
                      </a:r>
                      <a:endParaRPr lang="en-US" sz="1600" dirty="0"/>
                    </a:p>
                  </a:txBody>
                  <a:tcPr marT="45702" marB="45702">
                    <a:solidFill>
                      <a:schemeClr val="accent3">
                        <a:lumMod val="20000"/>
                        <a:lumOff val="80000"/>
                      </a:schemeClr>
                    </a:solidFill>
                  </a:tcPr>
                </a:tc>
                <a:tc>
                  <a:txBody>
                    <a:bodyPr/>
                    <a:lstStyle/>
                    <a:p>
                      <a:pPr algn="ctr"/>
                      <a:r>
                        <a:rPr lang="en-US" sz="1600" dirty="0"/>
                        <a:t>30</a:t>
                      </a:r>
                    </a:p>
                  </a:txBody>
                  <a:tcPr marT="45702" marB="45702">
                    <a:solidFill>
                      <a:schemeClr val="accent3">
                        <a:lumMod val="20000"/>
                        <a:lumOff val="80000"/>
                      </a:schemeClr>
                    </a:solidFill>
                  </a:tcPr>
                </a:tc>
                <a:tc vMerge="1">
                  <a:txBody>
                    <a:bodyPr/>
                    <a:lstStyle/>
                    <a:p>
                      <a:pPr algn="ctr"/>
                      <a:endParaRPr lang="en-US"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81589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dirty="0"/>
              <a:t>Operational AMV Products (3/5)</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8360880"/>
              </p:ext>
            </p:extLst>
          </p:nvPr>
        </p:nvGraphicFramePr>
        <p:xfrm>
          <a:off x="457200" y="1524000"/>
          <a:ext cx="8229603" cy="4900388"/>
        </p:xfrm>
        <a:graphic>
          <a:graphicData uri="http://schemas.openxmlformats.org/drawingml/2006/table">
            <a:tbl>
              <a:tblPr firstRow="1" bandRow="1">
                <a:tableStyleId>{5C22544A-7EE6-4342-B048-85BDC9FD1C3A}</a:tableStyleId>
              </a:tblPr>
              <a:tblGrid>
                <a:gridCol w="1899139">
                  <a:extLst>
                    <a:ext uri="{9D8B030D-6E8A-4147-A177-3AD203B41FA5}">
                      <a16:colId xmlns:a16="http://schemas.microsoft.com/office/drawing/2014/main" val="20000"/>
                    </a:ext>
                  </a:extLst>
                </a:gridCol>
                <a:gridCol w="1519311">
                  <a:extLst>
                    <a:ext uri="{9D8B030D-6E8A-4147-A177-3AD203B41FA5}">
                      <a16:colId xmlns:a16="http://schemas.microsoft.com/office/drawing/2014/main" val="20001"/>
                    </a:ext>
                  </a:extLst>
                </a:gridCol>
                <a:gridCol w="1620599">
                  <a:extLst>
                    <a:ext uri="{9D8B030D-6E8A-4147-A177-3AD203B41FA5}">
                      <a16:colId xmlns:a16="http://schemas.microsoft.com/office/drawing/2014/main" val="20002"/>
                    </a:ext>
                  </a:extLst>
                </a:gridCol>
                <a:gridCol w="1291415">
                  <a:extLst>
                    <a:ext uri="{9D8B030D-6E8A-4147-A177-3AD203B41FA5}">
                      <a16:colId xmlns:a16="http://schemas.microsoft.com/office/drawing/2014/main" val="20003"/>
                    </a:ext>
                  </a:extLst>
                </a:gridCol>
                <a:gridCol w="1899139">
                  <a:extLst>
                    <a:ext uri="{9D8B030D-6E8A-4147-A177-3AD203B41FA5}">
                      <a16:colId xmlns:a16="http://schemas.microsoft.com/office/drawing/2014/main" val="20004"/>
                    </a:ext>
                  </a:extLst>
                </a:gridCol>
              </a:tblGrid>
              <a:tr h="533401">
                <a:tc>
                  <a:txBody>
                    <a:bodyPr/>
                    <a:lstStyle/>
                    <a:p>
                      <a:pPr algn="ctr"/>
                      <a:r>
                        <a:rPr lang="en-US" sz="1600" dirty="0"/>
                        <a:t>AMV Products</a:t>
                      </a:r>
                    </a:p>
                  </a:txBody>
                  <a:tcPr marT="45702" marB="45702">
                    <a:solidFill>
                      <a:srgbClr val="3366FF"/>
                    </a:solidFill>
                  </a:tcPr>
                </a:tc>
                <a:tc>
                  <a:txBody>
                    <a:bodyPr/>
                    <a:lstStyle/>
                    <a:p>
                      <a:pPr algn="ctr"/>
                      <a:r>
                        <a:rPr lang="en-US" sz="1600" dirty="0"/>
                        <a:t>Frequency</a:t>
                      </a:r>
                    </a:p>
                    <a:p>
                      <a:pPr algn="ctr"/>
                      <a:r>
                        <a:rPr lang="en-US" sz="1600" dirty="0"/>
                        <a:t>(min)</a:t>
                      </a:r>
                    </a:p>
                  </a:txBody>
                  <a:tcPr marT="45702" marB="45702">
                    <a:solidFill>
                      <a:srgbClr val="3366FF"/>
                    </a:solidFill>
                  </a:tcPr>
                </a:tc>
                <a:tc>
                  <a:txBody>
                    <a:bodyPr/>
                    <a:lstStyle/>
                    <a:p>
                      <a:pPr algn="ctr"/>
                      <a:r>
                        <a:rPr lang="en-US" sz="1600" dirty="0"/>
                        <a:t>Image Sectors</a:t>
                      </a:r>
                    </a:p>
                  </a:txBody>
                  <a:tcPr marT="45702" marB="45702">
                    <a:solidFill>
                      <a:srgbClr val="3366FF"/>
                    </a:solidFill>
                  </a:tcPr>
                </a:tc>
                <a:tc>
                  <a:txBody>
                    <a:bodyPr/>
                    <a:lstStyle/>
                    <a:p>
                      <a:pPr algn="ctr"/>
                      <a:r>
                        <a:rPr lang="en-US" sz="1600" dirty="0"/>
                        <a:t>Image Interval</a:t>
                      </a:r>
                      <a:r>
                        <a:rPr lang="en-US" sz="1600" baseline="0" dirty="0"/>
                        <a:t> (min)</a:t>
                      </a:r>
                      <a:endParaRPr lang="en-US" sz="1600" dirty="0"/>
                    </a:p>
                  </a:txBody>
                  <a:tcPr marT="45702" marB="45702">
                    <a:solidFill>
                      <a:srgbClr val="3366FF"/>
                    </a:solidFill>
                  </a:tcPr>
                </a:tc>
                <a:tc>
                  <a:txBody>
                    <a:bodyPr/>
                    <a:lstStyle/>
                    <a:p>
                      <a:pPr algn="ctr"/>
                      <a:r>
                        <a:rPr lang="en-US" sz="1600" dirty="0"/>
                        <a:t>WMO Header</a:t>
                      </a:r>
                    </a:p>
                  </a:txBody>
                  <a:tcPr marT="45702" marB="45702">
                    <a:solidFill>
                      <a:srgbClr val="3366FF"/>
                    </a:solidFill>
                  </a:tcPr>
                </a:tc>
                <a:extLst>
                  <a:ext uri="{0D108BD9-81ED-4DB2-BD59-A6C34878D82A}">
                    <a16:rowId xmlns:a16="http://schemas.microsoft.com/office/drawing/2014/main" val="10000"/>
                  </a:ext>
                </a:extLst>
              </a:tr>
              <a:tr h="455684">
                <a:tc gridSpan="5">
                  <a:txBody>
                    <a:bodyPr/>
                    <a:lstStyle/>
                    <a:p>
                      <a:pPr algn="ctr"/>
                      <a:r>
                        <a:rPr lang="en-US" sz="1600" b="1" dirty="0"/>
                        <a:t>GOES-15 (GOES West)</a:t>
                      </a:r>
                    </a:p>
                  </a:txBody>
                  <a:tcPr marT="45702" marB="45702">
                    <a:solidFill>
                      <a:srgbClr val="FF99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49488">
                <a:tc rowSpan="2">
                  <a:txBody>
                    <a:bodyPr/>
                    <a:lstStyle/>
                    <a:p>
                      <a:pPr algn="ctr"/>
                      <a:r>
                        <a:rPr lang="en-US" sz="1600" dirty="0"/>
                        <a:t>LWIR (10.68um) Cloud-drift</a:t>
                      </a:r>
                    </a:p>
                    <a:p>
                      <a:pPr algn="ctr"/>
                      <a:endParaRPr lang="en-US" sz="1600" dirty="0"/>
                    </a:p>
                  </a:txBody>
                  <a:tcPr marT="45702" marB="45702">
                    <a:solidFill>
                      <a:schemeClr val="accent4">
                        <a:lumMod val="20000"/>
                        <a:lumOff val="80000"/>
                      </a:schemeClr>
                    </a:solidFill>
                  </a:tcPr>
                </a:tc>
                <a:tc>
                  <a:txBody>
                    <a:bodyPr/>
                    <a:lstStyle/>
                    <a:p>
                      <a:pPr algn="ctr"/>
                      <a:r>
                        <a:rPr lang="en-US" sz="1600" dirty="0"/>
                        <a:t>60</a:t>
                      </a:r>
                    </a:p>
                  </a:txBody>
                  <a:tcPr marT="45702" marB="45702">
                    <a:solidFill>
                      <a:schemeClr val="accent4">
                        <a:lumMod val="20000"/>
                        <a:lumOff val="80000"/>
                      </a:schemeClr>
                    </a:solidFill>
                  </a:tcPr>
                </a:tc>
                <a:tc>
                  <a:txBody>
                    <a:bodyPr/>
                    <a:lstStyle/>
                    <a:p>
                      <a:pPr algn="ctr"/>
                      <a:r>
                        <a:rPr lang="en-US" sz="1600" dirty="0"/>
                        <a:t>PACUS</a:t>
                      </a:r>
                    </a:p>
                  </a:txBody>
                  <a:tcPr marT="45702" marB="45702">
                    <a:solidFill>
                      <a:schemeClr val="accent4">
                        <a:lumMod val="20000"/>
                        <a:lumOff val="80000"/>
                      </a:schemeClr>
                    </a:solidFill>
                  </a:tcPr>
                </a:tc>
                <a:tc>
                  <a:txBody>
                    <a:bodyPr/>
                    <a:lstStyle/>
                    <a:p>
                      <a:pPr algn="ctr"/>
                      <a:r>
                        <a:rPr lang="en-US" sz="1600" dirty="0"/>
                        <a:t>15</a:t>
                      </a:r>
                    </a:p>
                  </a:txBody>
                  <a:tcPr marT="45702" marB="45702">
                    <a:solidFill>
                      <a:schemeClr val="accent4">
                        <a:lumMod val="20000"/>
                        <a:lumOff val="80000"/>
                      </a:schemeClr>
                    </a:solidFill>
                  </a:tcPr>
                </a:tc>
                <a:tc rowSpan="2">
                  <a:txBody>
                    <a:bodyPr/>
                    <a:lstStyle/>
                    <a:p>
                      <a:pPr algn="ctr"/>
                      <a:endParaRPr lang="en-US" sz="1600" dirty="0"/>
                    </a:p>
                    <a:p>
                      <a:pPr algn="ctr"/>
                      <a:r>
                        <a:rPr lang="en-US" sz="1600" dirty="0"/>
                        <a:t>JCCX11</a:t>
                      </a:r>
                    </a:p>
                    <a:p>
                      <a:pPr algn="ctr"/>
                      <a:endParaRPr lang="en-US" sz="1600" dirty="0"/>
                    </a:p>
                  </a:txBody>
                  <a:tcPr marT="45702" marB="45702">
                    <a:solidFill>
                      <a:schemeClr val="accent4">
                        <a:lumMod val="20000"/>
                        <a:lumOff val="80000"/>
                      </a:schemeClr>
                    </a:solidFill>
                  </a:tcPr>
                </a:tc>
                <a:extLst>
                  <a:ext uri="{0D108BD9-81ED-4DB2-BD59-A6C34878D82A}">
                    <a16:rowId xmlns:a16="http://schemas.microsoft.com/office/drawing/2014/main" val="10002"/>
                  </a:ext>
                </a:extLst>
              </a:tr>
              <a:tr h="503009">
                <a:tc vMerge="1">
                  <a:txBody>
                    <a:bodyPr/>
                    <a:lstStyle/>
                    <a:p>
                      <a:endParaRPr lang="en-US" dirty="0"/>
                    </a:p>
                  </a:txBody>
                  <a:tcPr/>
                </a:tc>
                <a:tc>
                  <a:txBody>
                    <a:bodyPr/>
                    <a:lstStyle/>
                    <a:p>
                      <a:pPr algn="ctr"/>
                      <a:r>
                        <a:rPr lang="en-US" sz="1600" dirty="0"/>
                        <a:t>60</a:t>
                      </a:r>
                    </a:p>
                  </a:txBody>
                  <a:tcPr marT="45702" marB="45702">
                    <a:solidFill>
                      <a:schemeClr val="accent4">
                        <a:lumMod val="20000"/>
                        <a:lumOff val="80000"/>
                      </a:schemeClr>
                    </a:solidFill>
                  </a:tcPr>
                </a:tc>
                <a:tc>
                  <a:txBody>
                    <a:bodyPr/>
                    <a:lstStyle/>
                    <a:p>
                      <a:pPr algn="ctr"/>
                      <a:r>
                        <a:rPr lang="en-US" sz="1600" dirty="0"/>
                        <a:t>NH</a:t>
                      </a:r>
                      <a:r>
                        <a:rPr lang="en-US" sz="1600" baseline="0" dirty="0"/>
                        <a:t>EM/</a:t>
                      </a:r>
                      <a:r>
                        <a:rPr lang="en-US" sz="1600" dirty="0"/>
                        <a:t>SHEM</a:t>
                      </a:r>
                    </a:p>
                  </a:txBody>
                  <a:tcPr marT="45702" marB="45702">
                    <a:solidFill>
                      <a:schemeClr val="accent4">
                        <a:lumMod val="20000"/>
                        <a:lumOff val="80000"/>
                      </a:schemeClr>
                    </a:solidFill>
                  </a:tcPr>
                </a:tc>
                <a:tc>
                  <a:txBody>
                    <a:bodyPr/>
                    <a:lstStyle/>
                    <a:p>
                      <a:pPr algn="ctr"/>
                      <a:r>
                        <a:rPr lang="en-US" sz="1600" dirty="0"/>
                        <a:t>30</a:t>
                      </a:r>
                    </a:p>
                  </a:txBody>
                  <a:tcPr marT="45702" marB="45702">
                    <a:solidFill>
                      <a:schemeClr val="accent4">
                        <a:lumMod val="20000"/>
                        <a:lumOff val="80000"/>
                      </a:schemeClr>
                    </a:solidFill>
                  </a:tcPr>
                </a:tc>
                <a:tc vMerge="1">
                  <a:txBody>
                    <a:bodyPr/>
                    <a:lstStyle/>
                    <a:p>
                      <a:endParaRPr lang="en-US"/>
                    </a:p>
                  </a:txBody>
                  <a:tcPr/>
                </a:tc>
                <a:extLst>
                  <a:ext uri="{0D108BD9-81ED-4DB2-BD59-A6C34878D82A}">
                    <a16:rowId xmlns:a16="http://schemas.microsoft.com/office/drawing/2014/main" val="10003"/>
                  </a:ext>
                </a:extLst>
              </a:tr>
              <a:tr h="455684">
                <a:tc rowSpan="2">
                  <a:txBody>
                    <a:bodyPr/>
                    <a:lstStyle/>
                    <a:p>
                      <a:pPr algn="ctr"/>
                      <a:r>
                        <a:rPr lang="en-US" sz="1600" dirty="0"/>
                        <a:t>SWIR (3.9um)</a:t>
                      </a:r>
                    </a:p>
                    <a:p>
                      <a:pPr algn="ctr"/>
                      <a:r>
                        <a:rPr lang="en-US" sz="1600" dirty="0"/>
                        <a:t>Cloud-drift</a:t>
                      </a:r>
                    </a:p>
                  </a:txBody>
                  <a:tcPr marT="45702" marB="45702">
                    <a:solidFill>
                      <a:schemeClr val="accent3">
                        <a:lumMod val="20000"/>
                        <a:lumOff val="80000"/>
                      </a:schemeClr>
                    </a:solidFill>
                  </a:tcPr>
                </a:tc>
                <a:tc>
                  <a:txBody>
                    <a:bodyPr/>
                    <a:lstStyle/>
                    <a:p>
                      <a:pPr algn="ctr"/>
                      <a:r>
                        <a:rPr lang="en-US" sz="1600" dirty="0"/>
                        <a:t>60</a:t>
                      </a:r>
                    </a:p>
                  </a:txBody>
                  <a:tcPr marT="45702" marB="45702">
                    <a:solidFill>
                      <a:schemeClr val="accent3">
                        <a:lumMod val="20000"/>
                        <a:lumOff val="80000"/>
                      </a:schemeClr>
                    </a:solidFill>
                  </a:tcPr>
                </a:tc>
                <a:tc>
                  <a:txBody>
                    <a:bodyPr/>
                    <a:lstStyle/>
                    <a:p>
                      <a:pPr algn="ctr"/>
                      <a:r>
                        <a:rPr lang="en-US" sz="1600" dirty="0"/>
                        <a:t>PACUS</a:t>
                      </a:r>
                    </a:p>
                  </a:txBody>
                  <a:tcPr marT="45702" marB="45702">
                    <a:solidFill>
                      <a:schemeClr val="accent3">
                        <a:lumMod val="20000"/>
                        <a:lumOff val="80000"/>
                      </a:schemeClr>
                    </a:solidFill>
                  </a:tcPr>
                </a:tc>
                <a:tc>
                  <a:txBody>
                    <a:bodyPr/>
                    <a:lstStyle/>
                    <a:p>
                      <a:pPr algn="ctr"/>
                      <a:r>
                        <a:rPr lang="en-US" sz="1600" dirty="0"/>
                        <a:t>15</a:t>
                      </a:r>
                    </a:p>
                  </a:txBody>
                  <a:tcPr marT="45702" marB="45702">
                    <a:solidFill>
                      <a:schemeClr val="accent3">
                        <a:lumMod val="20000"/>
                        <a:lumOff val="80000"/>
                      </a:schemeClr>
                    </a:solidFill>
                  </a:tcPr>
                </a:tc>
                <a:tc rowSpan="2">
                  <a:txBody>
                    <a:bodyPr/>
                    <a:lstStyle/>
                    <a:p>
                      <a:pPr algn="ctr"/>
                      <a:endParaRPr lang="en-US" sz="1600" dirty="0"/>
                    </a:p>
                    <a:p>
                      <a:pPr algn="ctr"/>
                      <a:r>
                        <a:rPr lang="en-US" sz="1600" dirty="0"/>
                        <a:t>JRCX11</a:t>
                      </a:r>
                    </a:p>
                  </a:txBody>
                  <a:tcPr marT="45702" marB="45702">
                    <a:solidFill>
                      <a:schemeClr val="accent3">
                        <a:lumMod val="20000"/>
                        <a:lumOff val="80000"/>
                      </a:schemeClr>
                    </a:solidFill>
                  </a:tcPr>
                </a:tc>
                <a:extLst>
                  <a:ext uri="{0D108BD9-81ED-4DB2-BD59-A6C34878D82A}">
                    <a16:rowId xmlns:a16="http://schemas.microsoft.com/office/drawing/2014/main" val="10004"/>
                  </a:ext>
                </a:extLst>
              </a:tr>
              <a:tr h="496813">
                <a:tc vMerge="1">
                  <a:txBody>
                    <a:bodyPr/>
                    <a:lstStyle/>
                    <a:p>
                      <a:pPr algn="ctr"/>
                      <a:endParaRPr lang="en-US" dirty="0"/>
                    </a:p>
                  </a:txBody>
                  <a:tcPr/>
                </a:tc>
                <a:tc>
                  <a:txBody>
                    <a:bodyPr/>
                    <a:lstStyle/>
                    <a:p>
                      <a:pPr algn="ctr"/>
                      <a:r>
                        <a:rPr lang="en-US" sz="1600" dirty="0"/>
                        <a:t>60</a:t>
                      </a:r>
                    </a:p>
                  </a:txBody>
                  <a:tcPr marT="45702" marB="45702">
                    <a:solidFill>
                      <a:schemeClr val="accent3">
                        <a:lumMod val="20000"/>
                        <a:lumOff val="80000"/>
                      </a:schemeClr>
                    </a:solidFill>
                  </a:tcPr>
                </a:tc>
                <a:tc>
                  <a:txBody>
                    <a:bodyPr/>
                    <a:lstStyle/>
                    <a:p>
                      <a:pPr algn="ctr"/>
                      <a:r>
                        <a:rPr lang="en-US" sz="1600" dirty="0"/>
                        <a:t>NH</a:t>
                      </a:r>
                      <a:r>
                        <a:rPr lang="en-US" sz="1600" baseline="0" dirty="0"/>
                        <a:t>EM/</a:t>
                      </a:r>
                      <a:r>
                        <a:rPr lang="en-US" sz="1600" dirty="0"/>
                        <a:t>SHEM</a:t>
                      </a:r>
                    </a:p>
                  </a:txBody>
                  <a:tcPr marT="45702" marB="45702">
                    <a:solidFill>
                      <a:schemeClr val="accent3">
                        <a:lumMod val="20000"/>
                        <a:lumOff val="80000"/>
                      </a:schemeClr>
                    </a:solidFill>
                  </a:tcPr>
                </a:tc>
                <a:tc>
                  <a:txBody>
                    <a:bodyPr/>
                    <a:lstStyle/>
                    <a:p>
                      <a:pPr algn="ctr"/>
                      <a:r>
                        <a:rPr lang="en-US" sz="1600" dirty="0"/>
                        <a:t>30</a:t>
                      </a:r>
                    </a:p>
                  </a:txBody>
                  <a:tcPr marT="45702" marB="45702">
                    <a:solidFill>
                      <a:schemeClr val="accent3">
                        <a:lumMod val="20000"/>
                        <a:lumOff val="80000"/>
                      </a:schemeClr>
                    </a:solidFill>
                  </a:tcPr>
                </a:tc>
                <a:tc vMerge="1">
                  <a:txBody>
                    <a:bodyPr/>
                    <a:lstStyle/>
                    <a:p>
                      <a:pPr algn="ctr"/>
                      <a:endParaRPr lang="en-US" dirty="0"/>
                    </a:p>
                  </a:txBody>
                  <a:tcPr/>
                </a:tc>
                <a:extLst>
                  <a:ext uri="{0D108BD9-81ED-4DB2-BD59-A6C34878D82A}">
                    <a16:rowId xmlns:a16="http://schemas.microsoft.com/office/drawing/2014/main" val="10005"/>
                  </a:ext>
                </a:extLst>
              </a:tr>
              <a:tr h="670264">
                <a:tc>
                  <a:txBody>
                    <a:bodyPr/>
                    <a:lstStyle/>
                    <a:p>
                      <a:pPr algn="ctr"/>
                      <a:r>
                        <a:rPr lang="en-US" sz="1600" dirty="0"/>
                        <a:t>Water Vapor (6.55um)</a:t>
                      </a:r>
                    </a:p>
                  </a:txBody>
                  <a:tcPr marT="45702" marB="45702">
                    <a:solidFill>
                      <a:schemeClr val="accent4">
                        <a:lumMod val="20000"/>
                        <a:lumOff val="80000"/>
                      </a:schemeClr>
                    </a:solidFill>
                  </a:tcPr>
                </a:tc>
                <a:tc>
                  <a:txBody>
                    <a:bodyPr/>
                    <a:lstStyle/>
                    <a:p>
                      <a:pPr algn="ctr"/>
                      <a:r>
                        <a:rPr lang="en-US" sz="1600" dirty="0"/>
                        <a:t>60</a:t>
                      </a:r>
                    </a:p>
                  </a:txBody>
                  <a:tcPr marT="45702" marB="45702">
                    <a:solidFill>
                      <a:schemeClr val="accent4">
                        <a:lumMod val="20000"/>
                        <a:lumOff val="80000"/>
                      </a:schemeClr>
                    </a:solidFill>
                  </a:tcPr>
                </a:tc>
                <a:tc>
                  <a:txBody>
                    <a:bodyPr/>
                    <a:lstStyle/>
                    <a:p>
                      <a:pPr algn="ctr"/>
                      <a:r>
                        <a:rPr lang="en-US" sz="1600" dirty="0"/>
                        <a:t>NH</a:t>
                      </a:r>
                      <a:r>
                        <a:rPr lang="en-US" sz="1600" baseline="0" dirty="0"/>
                        <a:t>EM/</a:t>
                      </a:r>
                      <a:r>
                        <a:rPr lang="en-US" sz="1600" dirty="0"/>
                        <a:t>SHEM</a:t>
                      </a:r>
                    </a:p>
                  </a:txBody>
                  <a:tcPr marT="45702" marB="45702">
                    <a:solidFill>
                      <a:schemeClr val="accent4">
                        <a:lumMod val="20000"/>
                        <a:lumOff val="80000"/>
                      </a:schemeClr>
                    </a:solidFill>
                  </a:tcPr>
                </a:tc>
                <a:tc>
                  <a:txBody>
                    <a:bodyPr/>
                    <a:lstStyle/>
                    <a:p>
                      <a:pPr algn="ctr"/>
                      <a:r>
                        <a:rPr lang="en-US" sz="1600" dirty="0"/>
                        <a:t>30</a:t>
                      </a:r>
                    </a:p>
                  </a:txBody>
                  <a:tcPr marT="45702" marB="45702">
                    <a:solidFill>
                      <a:schemeClr val="accent4">
                        <a:lumMod val="20000"/>
                        <a:lumOff val="80000"/>
                      </a:schemeClr>
                    </a:solidFill>
                  </a:tcPr>
                </a:tc>
                <a:tc>
                  <a:txBody>
                    <a:bodyPr/>
                    <a:lstStyle/>
                    <a:p>
                      <a:pPr algn="ctr"/>
                      <a:endParaRPr lang="en-US" sz="1600" dirty="0"/>
                    </a:p>
                    <a:p>
                      <a:pPr algn="ctr"/>
                      <a:r>
                        <a:rPr lang="en-US" sz="1600" dirty="0"/>
                        <a:t>JGCX11</a:t>
                      </a:r>
                    </a:p>
                  </a:txBody>
                  <a:tcPr marT="45702" marB="45702">
                    <a:solidFill>
                      <a:schemeClr val="accent4">
                        <a:lumMod val="20000"/>
                        <a:lumOff val="80000"/>
                      </a:schemeClr>
                    </a:solidFill>
                  </a:tcPr>
                </a:tc>
                <a:extLst>
                  <a:ext uri="{0D108BD9-81ED-4DB2-BD59-A6C34878D82A}">
                    <a16:rowId xmlns:a16="http://schemas.microsoft.com/office/drawing/2014/main" val="10006"/>
                  </a:ext>
                </a:extLst>
              </a:tr>
              <a:tr h="590838">
                <a:tc rowSpan="2">
                  <a:txBody>
                    <a:bodyPr/>
                    <a:lstStyle/>
                    <a:p>
                      <a:pPr algn="ctr"/>
                      <a:r>
                        <a:rPr lang="en-US" sz="1600" dirty="0"/>
                        <a:t>Visible (0.625um)</a:t>
                      </a:r>
                    </a:p>
                    <a:p>
                      <a:pPr algn="ctr"/>
                      <a:r>
                        <a:rPr lang="en-US" sz="1600" dirty="0"/>
                        <a:t>Cloud-drift</a:t>
                      </a:r>
                    </a:p>
                  </a:txBody>
                  <a:tcPr marT="45702" marB="45702">
                    <a:solidFill>
                      <a:schemeClr val="accent3">
                        <a:lumMod val="20000"/>
                        <a:lumOff val="80000"/>
                      </a:schemeClr>
                    </a:solidFill>
                  </a:tcPr>
                </a:tc>
                <a:tc>
                  <a:txBody>
                    <a:bodyPr/>
                    <a:lstStyle/>
                    <a:p>
                      <a:pPr algn="ctr"/>
                      <a:r>
                        <a:rPr lang="en-US" sz="1600" dirty="0"/>
                        <a:t>60</a:t>
                      </a:r>
                    </a:p>
                  </a:txBody>
                  <a:tcPr marT="45702" marB="45702">
                    <a:solidFill>
                      <a:schemeClr val="accent3">
                        <a:lumMod val="20000"/>
                        <a:lumOff val="80000"/>
                      </a:schemeClr>
                    </a:solidFill>
                  </a:tcPr>
                </a:tc>
                <a:tc>
                  <a:txBody>
                    <a:bodyPr/>
                    <a:lstStyle/>
                    <a:p>
                      <a:pPr algn="ctr"/>
                      <a:r>
                        <a:rPr lang="en-US" sz="1600" dirty="0"/>
                        <a:t>PACUS</a:t>
                      </a:r>
                    </a:p>
                  </a:txBody>
                  <a:tcPr marT="45702" marB="45702">
                    <a:solidFill>
                      <a:schemeClr val="accent3">
                        <a:lumMod val="20000"/>
                        <a:lumOff val="80000"/>
                      </a:schemeClr>
                    </a:solidFill>
                  </a:tcPr>
                </a:tc>
                <a:tc>
                  <a:txBody>
                    <a:bodyPr/>
                    <a:lstStyle/>
                    <a:p>
                      <a:pPr algn="ctr"/>
                      <a:r>
                        <a:rPr lang="en-US" sz="1600" dirty="0"/>
                        <a:t>15</a:t>
                      </a:r>
                    </a:p>
                  </a:txBody>
                  <a:tcPr marT="45702" marB="45702">
                    <a:solidFill>
                      <a:schemeClr val="accent3">
                        <a:lumMod val="20000"/>
                        <a:lumOff val="80000"/>
                      </a:schemeClr>
                    </a:solidFill>
                  </a:tcPr>
                </a:tc>
                <a:tc rowSpan="2">
                  <a:txBody>
                    <a:bodyPr/>
                    <a:lstStyle/>
                    <a:p>
                      <a:pPr algn="ctr"/>
                      <a:endParaRPr lang="en-US" sz="1600" dirty="0"/>
                    </a:p>
                    <a:p>
                      <a:pPr algn="ctr"/>
                      <a:r>
                        <a:rPr lang="en-US" sz="1600" dirty="0"/>
                        <a:t>JJCX11</a:t>
                      </a:r>
                    </a:p>
                    <a:p>
                      <a:pPr algn="ctr"/>
                      <a:endParaRPr lang="en-US" sz="1600" dirty="0"/>
                    </a:p>
                  </a:txBody>
                  <a:tcPr marT="45702" marB="45702">
                    <a:solidFill>
                      <a:schemeClr val="accent3">
                        <a:lumMod val="20000"/>
                        <a:lumOff val="80000"/>
                      </a:schemeClr>
                    </a:solidFill>
                  </a:tcPr>
                </a:tc>
                <a:extLst>
                  <a:ext uri="{0D108BD9-81ED-4DB2-BD59-A6C34878D82A}">
                    <a16:rowId xmlns:a16="http://schemas.microsoft.com/office/drawing/2014/main" val="10007"/>
                  </a:ext>
                </a:extLst>
              </a:tr>
              <a:tr h="455684">
                <a:tc vMerge="1">
                  <a:txBody>
                    <a:bodyPr/>
                    <a:lstStyle/>
                    <a:p>
                      <a:pPr algn="ctr"/>
                      <a:endParaRPr lang="en-US" dirty="0"/>
                    </a:p>
                  </a:txBody>
                  <a:tcPr/>
                </a:tc>
                <a:tc>
                  <a:txBody>
                    <a:bodyPr/>
                    <a:lstStyle/>
                    <a:p>
                      <a:pPr algn="ctr"/>
                      <a:r>
                        <a:rPr lang="en-US" sz="1600" dirty="0"/>
                        <a:t>60</a:t>
                      </a:r>
                    </a:p>
                  </a:txBody>
                  <a:tcPr marT="45702" marB="45702">
                    <a:solidFill>
                      <a:schemeClr val="accent3">
                        <a:lumMod val="20000"/>
                        <a:lumOff val="80000"/>
                      </a:schemeClr>
                    </a:solidFill>
                  </a:tcPr>
                </a:tc>
                <a:tc>
                  <a:txBody>
                    <a:bodyPr/>
                    <a:lstStyle/>
                    <a:p>
                      <a:pPr algn="ctr"/>
                      <a:r>
                        <a:rPr lang="en-US" sz="1600" dirty="0"/>
                        <a:t>NHEM/SHEM</a:t>
                      </a:r>
                    </a:p>
                  </a:txBody>
                  <a:tcPr marT="45702" marB="45702">
                    <a:solidFill>
                      <a:schemeClr val="accent3">
                        <a:lumMod val="20000"/>
                        <a:lumOff val="80000"/>
                      </a:schemeClr>
                    </a:solidFill>
                  </a:tcPr>
                </a:tc>
                <a:tc>
                  <a:txBody>
                    <a:bodyPr/>
                    <a:lstStyle/>
                    <a:p>
                      <a:pPr algn="ctr"/>
                      <a:r>
                        <a:rPr lang="en-US" sz="1600" dirty="0"/>
                        <a:t>30</a:t>
                      </a:r>
                    </a:p>
                  </a:txBody>
                  <a:tcPr marT="45702" marB="45702">
                    <a:solidFill>
                      <a:schemeClr val="accent3">
                        <a:lumMod val="20000"/>
                        <a:lumOff val="80000"/>
                      </a:schemeClr>
                    </a:solidFill>
                  </a:tcPr>
                </a:tc>
                <a:tc vMerge="1">
                  <a:txBody>
                    <a:bodyPr/>
                    <a:lstStyle/>
                    <a:p>
                      <a:pPr algn="ctr"/>
                      <a:endParaRPr lang="en-US"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90424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dirty="0"/>
              <a:t>Operational AMV Products (4/5)</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33126610"/>
              </p:ext>
            </p:extLst>
          </p:nvPr>
        </p:nvGraphicFramePr>
        <p:xfrm>
          <a:off x="471055" y="1417638"/>
          <a:ext cx="8255000" cy="4983164"/>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661160">
                  <a:extLst>
                    <a:ext uri="{9D8B030D-6E8A-4147-A177-3AD203B41FA5}">
                      <a16:colId xmlns:a16="http://schemas.microsoft.com/office/drawing/2014/main" val="20002"/>
                    </a:ext>
                  </a:extLst>
                </a:gridCol>
                <a:gridCol w="141224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598548">
                <a:tc>
                  <a:txBody>
                    <a:bodyPr/>
                    <a:lstStyle/>
                    <a:p>
                      <a:pPr algn="ctr"/>
                      <a:r>
                        <a:rPr lang="en-US" sz="1600" dirty="0"/>
                        <a:t>AMV Products</a:t>
                      </a:r>
                    </a:p>
                  </a:txBody>
                  <a:tcPr marT="45710" marB="45710">
                    <a:solidFill>
                      <a:srgbClr val="3366FF"/>
                    </a:solidFill>
                  </a:tcPr>
                </a:tc>
                <a:tc>
                  <a:txBody>
                    <a:bodyPr/>
                    <a:lstStyle/>
                    <a:p>
                      <a:pPr algn="ctr"/>
                      <a:r>
                        <a:rPr lang="en-US" sz="1600" dirty="0"/>
                        <a:t>Frequency</a:t>
                      </a:r>
                    </a:p>
                    <a:p>
                      <a:pPr algn="ctr"/>
                      <a:r>
                        <a:rPr lang="en-US" sz="1600" dirty="0"/>
                        <a:t>(min)</a:t>
                      </a:r>
                    </a:p>
                  </a:txBody>
                  <a:tcPr marT="45710" marB="45710">
                    <a:solidFill>
                      <a:srgbClr val="3366FF"/>
                    </a:solidFill>
                  </a:tcPr>
                </a:tc>
                <a:tc>
                  <a:txBody>
                    <a:bodyPr/>
                    <a:lstStyle/>
                    <a:p>
                      <a:pPr algn="ctr"/>
                      <a:r>
                        <a:rPr lang="en-US" sz="1600" dirty="0"/>
                        <a:t>Image Sectors</a:t>
                      </a:r>
                    </a:p>
                  </a:txBody>
                  <a:tcPr marT="45710" marB="45710">
                    <a:solidFill>
                      <a:srgbClr val="3366FF"/>
                    </a:solidFill>
                  </a:tcPr>
                </a:tc>
                <a:tc>
                  <a:txBody>
                    <a:bodyPr/>
                    <a:lstStyle/>
                    <a:p>
                      <a:pPr algn="ctr"/>
                      <a:r>
                        <a:rPr lang="en-US" sz="1600" dirty="0"/>
                        <a:t>Image Interval</a:t>
                      </a:r>
                      <a:r>
                        <a:rPr lang="en-US" sz="1600" baseline="0" dirty="0"/>
                        <a:t> (min)</a:t>
                      </a:r>
                      <a:endParaRPr lang="en-US" sz="1600" dirty="0"/>
                    </a:p>
                  </a:txBody>
                  <a:tcPr marT="45710" marB="45710">
                    <a:solidFill>
                      <a:srgbClr val="3366FF"/>
                    </a:solidFill>
                  </a:tcPr>
                </a:tc>
                <a:tc>
                  <a:txBody>
                    <a:bodyPr/>
                    <a:lstStyle/>
                    <a:p>
                      <a:pPr algn="ctr"/>
                      <a:r>
                        <a:rPr lang="en-US" sz="1600" dirty="0"/>
                        <a:t>WMO Header</a:t>
                      </a:r>
                    </a:p>
                  </a:txBody>
                  <a:tcPr marT="45710" marB="45710">
                    <a:solidFill>
                      <a:srgbClr val="3366FF"/>
                    </a:solidFill>
                  </a:tcPr>
                </a:tc>
                <a:extLst>
                  <a:ext uri="{0D108BD9-81ED-4DB2-BD59-A6C34878D82A}">
                    <a16:rowId xmlns:a16="http://schemas.microsoft.com/office/drawing/2014/main" val="10000"/>
                  </a:ext>
                </a:extLst>
              </a:tr>
              <a:tr h="369552">
                <a:tc gridSpan="5">
                  <a:txBody>
                    <a:bodyPr/>
                    <a:lstStyle/>
                    <a:p>
                      <a:pPr algn="ctr"/>
                      <a:r>
                        <a:rPr lang="en-US" sz="1600" b="1" dirty="0"/>
                        <a:t>GOES-15 (GOES West) SOUNDER</a:t>
                      </a:r>
                    </a:p>
                  </a:txBody>
                  <a:tcPr marT="45710" marB="45710">
                    <a:solidFill>
                      <a:srgbClr val="FF9900"/>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1"/>
                  </a:ext>
                </a:extLst>
              </a:tr>
              <a:tr h="911378">
                <a:tc>
                  <a:txBody>
                    <a:bodyPr/>
                    <a:lstStyle/>
                    <a:p>
                      <a:pPr algn="ctr"/>
                      <a:r>
                        <a:rPr lang="en-US" sz="1600" dirty="0"/>
                        <a:t>Sounder</a:t>
                      </a:r>
                      <a:r>
                        <a:rPr lang="en-US" sz="1600" baseline="0" dirty="0"/>
                        <a:t> WV (7.4um)</a:t>
                      </a:r>
                      <a:endParaRPr lang="en-US" sz="1600" dirty="0"/>
                    </a:p>
                    <a:p>
                      <a:pPr algn="ctr"/>
                      <a:endParaRPr lang="en-US" sz="1600" dirty="0"/>
                    </a:p>
                  </a:txBody>
                  <a:tcPr marT="45710" marB="45710">
                    <a:solidFill>
                      <a:schemeClr val="accent4">
                        <a:lumMod val="20000"/>
                        <a:lumOff val="80000"/>
                      </a:schemeClr>
                    </a:solidFill>
                  </a:tcPr>
                </a:tc>
                <a:tc>
                  <a:txBody>
                    <a:bodyPr/>
                    <a:lstStyle/>
                    <a:p>
                      <a:pPr algn="ctr"/>
                      <a:r>
                        <a:rPr lang="en-US" sz="1600" dirty="0"/>
                        <a:t>60</a:t>
                      </a:r>
                    </a:p>
                  </a:txBody>
                  <a:tcPr marT="45710" marB="45710">
                    <a:solidFill>
                      <a:schemeClr val="accent4">
                        <a:lumMod val="20000"/>
                        <a:lumOff val="80000"/>
                      </a:schemeClr>
                    </a:solidFill>
                  </a:tcPr>
                </a:tc>
                <a:tc>
                  <a:txBody>
                    <a:bodyPr/>
                    <a:lstStyle/>
                    <a:p>
                      <a:pPr algn="ctr"/>
                      <a:r>
                        <a:rPr lang="en-US" sz="1600" dirty="0"/>
                        <a:t>Tropical</a:t>
                      </a:r>
                    </a:p>
                  </a:txBody>
                  <a:tcPr marT="45710" marB="45710">
                    <a:solidFill>
                      <a:schemeClr val="accent4">
                        <a:lumMod val="20000"/>
                        <a:lumOff val="80000"/>
                      </a:schemeClr>
                    </a:solidFill>
                  </a:tcPr>
                </a:tc>
                <a:tc>
                  <a:txBody>
                    <a:bodyPr/>
                    <a:lstStyle/>
                    <a:p>
                      <a:pPr algn="ctr"/>
                      <a:r>
                        <a:rPr lang="en-US" sz="1600" dirty="0"/>
                        <a:t>60</a:t>
                      </a:r>
                    </a:p>
                  </a:txBody>
                  <a:tcPr marT="45710" marB="45710">
                    <a:solidFill>
                      <a:schemeClr val="accent4">
                        <a:lumMod val="20000"/>
                        <a:lumOff val="80000"/>
                      </a:schemeClr>
                    </a:solidFill>
                  </a:tcPr>
                </a:tc>
                <a:tc>
                  <a:txBody>
                    <a:bodyPr/>
                    <a:lstStyle/>
                    <a:p>
                      <a:pPr algn="ctr"/>
                      <a:r>
                        <a:rPr lang="en-US" sz="1600" dirty="0"/>
                        <a:t>JMCX11</a:t>
                      </a:r>
                    </a:p>
                    <a:p>
                      <a:pPr algn="ctr"/>
                      <a:endParaRPr lang="en-US" sz="1600" dirty="0"/>
                    </a:p>
                  </a:txBody>
                  <a:tcPr marT="45710" marB="45710">
                    <a:solidFill>
                      <a:schemeClr val="accent4">
                        <a:lumMod val="20000"/>
                        <a:lumOff val="80000"/>
                      </a:schemeClr>
                    </a:solidFill>
                  </a:tcPr>
                </a:tc>
                <a:extLst>
                  <a:ext uri="{0D108BD9-81ED-4DB2-BD59-A6C34878D82A}">
                    <a16:rowId xmlns:a16="http://schemas.microsoft.com/office/drawing/2014/main" val="10002"/>
                  </a:ext>
                </a:extLst>
              </a:tr>
              <a:tr h="911378">
                <a:tc>
                  <a:txBody>
                    <a:bodyPr/>
                    <a:lstStyle/>
                    <a:p>
                      <a:pPr algn="ctr"/>
                      <a:r>
                        <a:rPr lang="en-US" sz="1600" dirty="0"/>
                        <a:t>Sounder WV (7.0um)</a:t>
                      </a:r>
                    </a:p>
                  </a:txBody>
                  <a:tcPr marT="45710" marB="45710">
                    <a:solidFill>
                      <a:schemeClr val="accent3">
                        <a:lumMod val="20000"/>
                        <a:lumOff val="80000"/>
                      </a:schemeClr>
                    </a:solidFill>
                  </a:tcPr>
                </a:tc>
                <a:tc>
                  <a:txBody>
                    <a:bodyPr/>
                    <a:lstStyle/>
                    <a:p>
                      <a:pPr algn="ctr"/>
                      <a:r>
                        <a:rPr lang="en-US" sz="1600" dirty="0"/>
                        <a:t>60</a:t>
                      </a:r>
                    </a:p>
                  </a:txBody>
                  <a:tcPr marT="45710" marB="45710">
                    <a:solidFill>
                      <a:schemeClr val="accent3">
                        <a:lumMod val="20000"/>
                        <a:lumOff val="80000"/>
                      </a:schemeClr>
                    </a:solidFill>
                  </a:tcPr>
                </a:tc>
                <a:tc>
                  <a:txBody>
                    <a:bodyPr/>
                    <a:lstStyle/>
                    <a:p>
                      <a:pPr algn="ctr"/>
                      <a:r>
                        <a:rPr lang="en-US" sz="1600" dirty="0"/>
                        <a:t>Tropical</a:t>
                      </a:r>
                    </a:p>
                  </a:txBody>
                  <a:tcPr marT="45710" marB="45710">
                    <a:solidFill>
                      <a:schemeClr val="accent3">
                        <a:lumMod val="20000"/>
                        <a:lumOff val="80000"/>
                      </a:schemeClr>
                    </a:solidFill>
                  </a:tcPr>
                </a:tc>
                <a:tc>
                  <a:txBody>
                    <a:bodyPr/>
                    <a:lstStyle/>
                    <a:p>
                      <a:pPr algn="ctr"/>
                      <a:r>
                        <a:rPr lang="en-US" sz="1600" dirty="0"/>
                        <a:t>60</a:t>
                      </a:r>
                    </a:p>
                  </a:txBody>
                  <a:tcPr marT="45710" marB="45710">
                    <a:solidFill>
                      <a:schemeClr val="accent3">
                        <a:lumMod val="20000"/>
                        <a:lumOff val="80000"/>
                      </a:schemeClr>
                    </a:solidFill>
                  </a:tcPr>
                </a:tc>
                <a:tc>
                  <a:txBody>
                    <a:bodyPr/>
                    <a:lstStyle/>
                    <a:p>
                      <a:pPr algn="ctr"/>
                      <a:r>
                        <a:rPr lang="en-US" sz="1600" dirty="0"/>
                        <a:t>JPCX11</a:t>
                      </a:r>
                    </a:p>
                  </a:txBody>
                  <a:tcPr marT="45710" marB="45710">
                    <a:solidFill>
                      <a:schemeClr val="accent3">
                        <a:lumMod val="20000"/>
                        <a:lumOff val="80000"/>
                      </a:schemeClr>
                    </a:solidFill>
                  </a:tcPr>
                </a:tc>
                <a:extLst>
                  <a:ext uri="{0D108BD9-81ED-4DB2-BD59-A6C34878D82A}">
                    <a16:rowId xmlns:a16="http://schemas.microsoft.com/office/drawing/2014/main" val="10003"/>
                  </a:ext>
                </a:extLst>
              </a:tr>
              <a:tr h="369552">
                <a:tc gridSpan="5">
                  <a:txBody>
                    <a:bodyPr/>
                    <a:lstStyle/>
                    <a:p>
                      <a:pPr algn="ctr"/>
                      <a:r>
                        <a:rPr lang="en-US" sz="1600" b="1" dirty="0"/>
                        <a:t>AQUA/TERRA</a:t>
                      </a:r>
                      <a:r>
                        <a:rPr lang="en-US" sz="1600" b="1" baseline="0" dirty="0"/>
                        <a:t> MODIS</a:t>
                      </a:r>
                      <a:endParaRPr lang="en-US" sz="1600" b="1" dirty="0"/>
                    </a:p>
                  </a:txBody>
                  <a:tcPr marT="45710" marB="45710">
                    <a:solidFill>
                      <a:srgbClr val="FF9900"/>
                    </a:solidFill>
                  </a:tcPr>
                </a:tc>
                <a:tc hMerge="1">
                  <a:txBody>
                    <a:bodyPr/>
                    <a:lstStyle/>
                    <a:p>
                      <a:pPr algn="ctr"/>
                      <a:endParaRPr lang="en-US" dirty="0"/>
                    </a:p>
                  </a:txBody>
                  <a:tcPr/>
                </a:tc>
                <a:tc hMerge="1">
                  <a:txBody>
                    <a:bodyPr/>
                    <a:lstStyle/>
                    <a:p>
                      <a:endParaRPr lang="en-US"/>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4"/>
                  </a:ext>
                </a:extLst>
              </a:tr>
              <a:tr h="911378">
                <a:tc>
                  <a:txBody>
                    <a:bodyPr/>
                    <a:lstStyle/>
                    <a:p>
                      <a:pPr algn="ctr"/>
                      <a:r>
                        <a:rPr lang="en-US" sz="1600" dirty="0"/>
                        <a:t>LWIR (11um)</a:t>
                      </a:r>
                    </a:p>
                    <a:p>
                      <a:pPr algn="ctr"/>
                      <a:r>
                        <a:rPr lang="en-US" sz="1600" dirty="0"/>
                        <a:t>Cloud-drift</a:t>
                      </a:r>
                    </a:p>
                  </a:txBody>
                  <a:tcPr marT="45710" marB="45710">
                    <a:solidFill>
                      <a:schemeClr val="accent4">
                        <a:lumMod val="20000"/>
                        <a:lumOff val="80000"/>
                      </a:schemeClr>
                    </a:solidFill>
                  </a:tcPr>
                </a:tc>
                <a:tc>
                  <a:txBody>
                    <a:bodyPr/>
                    <a:lstStyle/>
                    <a:p>
                      <a:pPr algn="ctr"/>
                      <a:r>
                        <a:rPr lang="en-US" sz="1600" dirty="0"/>
                        <a:t>100</a:t>
                      </a:r>
                    </a:p>
                  </a:txBody>
                  <a:tcPr marT="45710" marB="45710">
                    <a:solidFill>
                      <a:schemeClr val="accent4">
                        <a:lumMod val="20000"/>
                        <a:lumOff val="80000"/>
                      </a:schemeClr>
                    </a:solidFill>
                  </a:tcPr>
                </a:tc>
                <a:tc>
                  <a:txBody>
                    <a:bodyPr/>
                    <a:lstStyle/>
                    <a:p>
                      <a:pPr algn="ctr"/>
                      <a:r>
                        <a:rPr lang="en-US" sz="1600" dirty="0"/>
                        <a:t>NHEM</a:t>
                      </a:r>
                      <a:r>
                        <a:rPr lang="en-US" sz="1600" baseline="0" dirty="0"/>
                        <a:t>/</a:t>
                      </a:r>
                      <a:r>
                        <a:rPr lang="en-US" sz="1600" dirty="0"/>
                        <a:t>SHEM</a:t>
                      </a:r>
                    </a:p>
                    <a:p>
                      <a:pPr algn="ctr"/>
                      <a:r>
                        <a:rPr lang="en-US" sz="1600" dirty="0"/>
                        <a:t>(</a:t>
                      </a:r>
                      <a:r>
                        <a:rPr lang="en-US" sz="1600" dirty="0" err="1"/>
                        <a:t>poleward</a:t>
                      </a:r>
                      <a:r>
                        <a:rPr lang="en-US" sz="1600" dirty="0"/>
                        <a:t> 65</a:t>
                      </a:r>
                      <a:r>
                        <a:rPr lang="en-US" sz="1600" baseline="50000" dirty="0"/>
                        <a:t>o</a:t>
                      </a:r>
                      <a:r>
                        <a:rPr lang="en-US" sz="1600" dirty="0"/>
                        <a:t>)</a:t>
                      </a:r>
                    </a:p>
                  </a:txBody>
                  <a:tcPr marT="45710" marB="45710">
                    <a:solidFill>
                      <a:schemeClr val="accent4">
                        <a:lumMod val="20000"/>
                        <a:lumOff val="80000"/>
                      </a:schemeClr>
                    </a:solidFill>
                  </a:tcPr>
                </a:tc>
                <a:tc>
                  <a:txBody>
                    <a:bodyPr/>
                    <a:lstStyle/>
                    <a:p>
                      <a:pPr algn="ctr"/>
                      <a:r>
                        <a:rPr lang="en-US" sz="1600" dirty="0"/>
                        <a:t>100</a:t>
                      </a:r>
                    </a:p>
                  </a:txBody>
                  <a:tcPr marT="45710" marB="45710">
                    <a:solidFill>
                      <a:schemeClr val="accent4">
                        <a:lumMod val="20000"/>
                        <a:lumOff val="80000"/>
                      </a:schemeClr>
                    </a:solidFill>
                  </a:tcPr>
                </a:tc>
                <a:tc>
                  <a:txBody>
                    <a:bodyPr/>
                    <a:lstStyle/>
                    <a:p>
                      <a:pPr algn="ctr"/>
                      <a:r>
                        <a:rPr lang="en-US" sz="1600" dirty="0"/>
                        <a:t>JBCX11</a:t>
                      </a:r>
                      <a:r>
                        <a:rPr lang="en-US" sz="1600" baseline="0" dirty="0"/>
                        <a:t> (TERRA</a:t>
                      </a:r>
                      <a:r>
                        <a:rPr lang="en-US" sz="1600" dirty="0"/>
                        <a:t>)</a:t>
                      </a:r>
                    </a:p>
                    <a:p>
                      <a:pPr algn="ctr"/>
                      <a:r>
                        <a:rPr lang="en-US" sz="1600" dirty="0"/>
                        <a:t>JICX11</a:t>
                      </a:r>
                      <a:r>
                        <a:rPr lang="en-US" sz="1600" baseline="0" dirty="0"/>
                        <a:t> (AQUA</a:t>
                      </a:r>
                      <a:r>
                        <a:rPr lang="en-US" sz="1600" dirty="0"/>
                        <a:t>)</a:t>
                      </a:r>
                    </a:p>
                    <a:p>
                      <a:pPr algn="ctr"/>
                      <a:endParaRPr lang="en-US" sz="1600" dirty="0"/>
                    </a:p>
                  </a:txBody>
                  <a:tcPr marT="45710" marB="45710">
                    <a:solidFill>
                      <a:schemeClr val="accent4">
                        <a:lumMod val="20000"/>
                        <a:lumOff val="80000"/>
                      </a:schemeClr>
                    </a:solidFill>
                  </a:tcPr>
                </a:tc>
                <a:extLst>
                  <a:ext uri="{0D108BD9-81ED-4DB2-BD59-A6C34878D82A}">
                    <a16:rowId xmlns:a16="http://schemas.microsoft.com/office/drawing/2014/main" val="10005"/>
                  </a:ext>
                </a:extLst>
              </a:tr>
              <a:tr h="911378">
                <a:tc>
                  <a:txBody>
                    <a:bodyPr/>
                    <a:lstStyle/>
                    <a:p>
                      <a:pPr algn="ctr"/>
                      <a:r>
                        <a:rPr lang="en-US" sz="1600" dirty="0"/>
                        <a:t>Water Vapor (6.7um)</a:t>
                      </a:r>
                    </a:p>
                  </a:txBody>
                  <a:tcPr marT="45710" marB="45710">
                    <a:solidFill>
                      <a:schemeClr val="accent3">
                        <a:lumMod val="20000"/>
                        <a:lumOff val="80000"/>
                      </a:schemeClr>
                    </a:solidFill>
                  </a:tcPr>
                </a:tc>
                <a:tc>
                  <a:txBody>
                    <a:bodyPr/>
                    <a:lstStyle/>
                    <a:p>
                      <a:pPr algn="ctr"/>
                      <a:r>
                        <a:rPr lang="en-US" sz="1600" dirty="0"/>
                        <a:t>100</a:t>
                      </a:r>
                    </a:p>
                  </a:txBody>
                  <a:tcPr marT="45710" marB="45710">
                    <a:solidFill>
                      <a:schemeClr val="accent3">
                        <a:lumMod val="20000"/>
                        <a:lumOff val="80000"/>
                      </a:schemeClr>
                    </a:solidFill>
                  </a:tcPr>
                </a:tc>
                <a:tc>
                  <a:txBody>
                    <a:bodyPr/>
                    <a:lstStyle/>
                    <a:p>
                      <a:pPr algn="ctr"/>
                      <a:r>
                        <a:rPr lang="en-US" sz="1600" dirty="0"/>
                        <a:t>NHEM/SHEM</a:t>
                      </a:r>
                    </a:p>
                    <a:p>
                      <a:pPr algn="ctr"/>
                      <a:r>
                        <a:rPr lang="en-US" sz="1600" dirty="0"/>
                        <a:t>(</a:t>
                      </a:r>
                      <a:r>
                        <a:rPr lang="en-US" sz="1600" dirty="0" err="1"/>
                        <a:t>poleward</a:t>
                      </a:r>
                      <a:r>
                        <a:rPr lang="en-US" sz="1600" dirty="0"/>
                        <a:t> 65</a:t>
                      </a:r>
                      <a:r>
                        <a:rPr lang="en-US" sz="1600" baseline="50000" dirty="0"/>
                        <a:t>o</a:t>
                      </a:r>
                      <a:r>
                        <a:rPr lang="en-US" sz="1600" dirty="0"/>
                        <a:t>)</a:t>
                      </a:r>
                    </a:p>
                    <a:p>
                      <a:pPr algn="ctr"/>
                      <a:endParaRPr lang="en-US" sz="1600" dirty="0"/>
                    </a:p>
                  </a:txBody>
                  <a:tcPr marT="45710" marB="45710">
                    <a:solidFill>
                      <a:schemeClr val="accent3">
                        <a:lumMod val="20000"/>
                        <a:lumOff val="80000"/>
                      </a:schemeClr>
                    </a:solidFill>
                  </a:tcPr>
                </a:tc>
                <a:tc>
                  <a:txBody>
                    <a:bodyPr/>
                    <a:lstStyle/>
                    <a:p>
                      <a:pPr algn="ctr"/>
                      <a:r>
                        <a:rPr lang="en-US" sz="1600" dirty="0"/>
                        <a:t>100</a:t>
                      </a:r>
                    </a:p>
                  </a:txBody>
                  <a:tcPr marT="45710" marB="45710">
                    <a:solidFill>
                      <a:schemeClr val="accent3">
                        <a:lumMod val="20000"/>
                        <a:lumOff val="80000"/>
                      </a:schemeClr>
                    </a:solidFill>
                  </a:tcPr>
                </a:tc>
                <a:tc>
                  <a:txBody>
                    <a:bodyPr/>
                    <a:lstStyle/>
                    <a:p>
                      <a:pPr algn="ctr"/>
                      <a:r>
                        <a:rPr lang="en-US" sz="1600" dirty="0"/>
                        <a:t>JLCX11 (AQUA)</a:t>
                      </a:r>
                    </a:p>
                    <a:p>
                      <a:pPr algn="ctr"/>
                      <a:endParaRPr lang="en-US" sz="1600" dirty="0"/>
                    </a:p>
                    <a:p>
                      <a:pPr algn="ctr"/>
                      <a:endParaRPr lang="en-US" sz="1600" dirty="0"/>
                    </a:p>
                  </a:txBody>
                  <a:tcPr marT="45710" marB="45710">
                    <a:solidFill>
                      <a:schemeClr val="accent3">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5330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dirty="0"/>
              <a:t>Operational AMV Products (5/5)</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9616205"/>
              </p:ext>
            </p:extLst>
          </p:nvPr>
        </p:nvGraphicFramePr>
        <p:xfrm>
          <a:off x="457200" y="1417638"/>
          <a:ext cx="8423276" cy="4130675"/>
        </p:xfrm>
        <a:graphic>
          <a:graphicData uri="http://schemas.openxmlformats.org/drawingml/2006/table">
            <a:tbl>
              <a:tblPr firstRow="1" bandRow="1">
                <a:tableStyleId>{5C22544A-7EE6-4342-B048-85BDC9FD1C3A}</a:tableStyleId>
              </a:tblPr>
              <a:tblGrid>
                <a:gridCol w="1905144">
                  <a:extLst>
                    <a:ext uri="{9D8B030D-6E8A-4147-A177-3AD203B41FA5}">
                      <a16:colId xmlns:a16="http://schemas.microsoft.com/office/drawing/2014/main" val="20000"/>
                    </a:ext>
                  </a:extLst>
                </a:gridCol>
                <a:gridCol w="1447909">
                  <a:extLst>
                    <a:ext uri="{9D8B030D-6E8A-4147-A177-3AD203B41FA5}">
                      <a16:colId xmlns:a16="http://schemas.microsoft.com/office/drawing/2014/main" val="20001"/>
                    </a:ext>
                  </a:extLst>
                </a:gridCol>
                <a:gridCol w="1625723">
                  <a:extLst>
                    <a:ext uri="{9D8B030D-6E8A-4147-A177-3AD203B41FA5}">
                      <a16:colId xmlns:a16="http://schemas.microsoft.com/office/drawing/2014/main" val="20002"/>
                    </a:ext>
                  </a:extLst>
                </a:gridCol>
                <a:gridCol w="1539356">
                  <a:extLst>
                    <a:ext uri="{9D8B030D-6E8A-4147-A177-3AD203B41FA5}">
                      <a16:colId xmlns:a16="http://schemas.microsoft.com/office/drawing/2014/main" val="20003"/>
                    </a:ext>
                  </a:extLst>
                </a:gridCol>
                <a:gridCol w="1905144">
                  <a:extLst>
                    <a:ext uri="{9D8B030D-6E8A-4147-A177-3AD203B41FA5}">
                      <a16:colId xmlns:a16="http://schemas.microsoft.com/office/drawing/2014/main" val="20004"/>
                    </a:ext>
                  </a:extLst>
                </a:gridCol>
              </a:tblGrid>
              <a:tr h="640178">
                <a:tc>
                  <a:txBody>
                    <a:bodyPr/>
                    <a:lstStyle/>
                    <a:p>
                      <a:pPr algn="ctr"/>
                      <a:r>
                        <a:rPr lang="en-US" sz="1600" dirty="0"/>
                        <a:t>AMV Products</a:t>
                      </a:r>
                    </a:p>
                  </a:txBody>
                  <a:tcPr marL="91447" marR="91447" marT="45727" marB="45727">
                    <a:solidFill>
                      <a:srgbClr val="3366FF"/>
                    </a:solidFill>
                  </a:tcPr>
                </a:tc>
                <a:tc>
                  <a:txBody>
                    <a:bodyPr/>
                    <a:lstStyle/>
                    <a:p>
                      <a:pPr algn="ctr"/>
                      <a:r>
                        <a:rPr lang="en-US" sz="1600" dirty="0"/>
                        <a:t>Frequency</a:t>
                      </a:r>
                    </a:p>
                    <a:p>
                      <a:pPr algn="ctr"/>
                      <a:r>
                        <a:rPr lang="en-US" sz="1600" dirty="0"/>
                        <a:t>(min)</a:t>
                      </a:r>
                    </a:p>
                  </a:txBody>
                  <a:tcPr marL="91447" marR="91447" marT="45727" marB="45727">
                    <a:solidFill>
                      <a:srgbClr val="3366FF"/>
                    </a:solidFill>
                  </a:tcPr>
                </a:tc>
                <a:tc>
                  <a:txBody>
                    <a:bodyPr/>
                    <a:lstStyle/>
                    <a:p>
                      <a:pPr algn="ctr"/>
                      <a:r>
                        <a:rPr lang="en-US" sz="1600" dirty="0"/>
                        <a:t>Image Sectors</a:t>
                      </a:r>
                    </a:p>
                  </a:txBody>
                  <a:tcPr marL="91447" marR="91447" marT="45727" marB="45727">
                    <a:solidFill>
                      <a:srgbClr val="3366FF"/>
                    </a:solidFill>
                  </a:tcPr>
                </a:tc>
                <a:tc>
                  <a:txBody>
                    <a:bodyPr/>
                    <a:lstStyle/>
                    <a:p>
                      <a:pPr algn="ctr"/>
                      <a:r>
                        <a:rPr lang="en-US" sz="1600" dirty="0"/>
                        <a:t>Image Interval</a:t>
                      </a:r>
                      <a:r>
                        <a:rPr lang="en-US" sz="1600" baseline="0" dirty="0"/>
                        <a:t> (min)</a:t>
                      </a:r>
                      <a:endParaRPr lang="en-US" sz="1600" dirty="0"/>
                    </a:p>
                  </a:txBody>
                  <a:tcPr marL="91447" marR="91447" marT="45727" marB="45727">
                    <a:solidFill>
                      <a:srgbClr val="3366FF"/>
                    </a:solidFill>
                  </a:tcPr>
                </a:tc>
                <a:tc>
                  <a:txBody>
                    <a:bodyPr/>
                    <a:lstStyle/>
                    <a:p>
                      <a:pPr algn="ctr"/>
                      <a:r>
                        <a:rPr lang="en-US" sz="1600" dirty="0"/>
                        <a:t>WMO Header</a:t>
                      </a:r>
                    </a:p>
                  </a:txBody>
                  <a:tcPr marL="91447" marR="91447" marT="45727" marB="45727">
                    <a:solidFill>
                      <a:srgbClr val="3366FF"/>
                    </a:solidFill>
                  </a:tcPr>
                </a:tc>
                <a:extLst>
                  <a:ext uri="{0D108BD9-81ED-4DB2-BD59-A6C34878D82A}">
                    <a16:rowId xmlns:a16="http://schemas.microsoft.com/office/drawing/2014/main" val="10000"/>
                  </a:ext>
                </a:extLst>
              </a:tr>
              <a:tr h="370897">
                <a:tc gridSpan="5">
                  <a:txBody>
                    <a:bodyPr/>
                    <a:lstStyle/>
                    <a:p>
                      <a:pPr algn="ctr"/>
                      <a:r>
                        <a:rPr lang="en-US" sz="1600" baseline="0" dirty="0"/>
                        <a:t> </a:t>
                      </a:r>
                      <a:r>
                        <a:rPr lang="en-US" sz="1600" b="1" baseline="0" dirty="0"/>
                        <a:t>AVHRR</a:t>
                      </a:r>
                      <a:endParaRPr lang="en-US" sz="1600" b="1" dirty="0"/>
                    </a:p>
                  </a:txBody>
                  <a:tcPr marL="91447" marR="91447" marT="45727" marB="45727">
                    <a:solidFill>
                      <a:srgbClr val="FF9900"/>
                    </a:solidFill>
                  </a:tcPr>
                </a:tc>
                <a:tc hMerge="1">
                  <a:txBody>
                    <a:bodyPr/>
                    <a:lstStyle/>
                    <a:p>
                      <a:pPr algn="ctr"/>
                      <a:endParaRPr lang="en-US" dirty="0"/>
                    </a:p>
                  </a:txBody>
                  <a:tcPr/>
                </a:tc>
                <a:tc hMerge="1">
                  <a:txBody>
                    <a:bodyPr/>
                    <a:lstStyle/>
                    <a:p>
                      <a:endParaRPr lang="en-US"/>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1"/>
                  </a:ext>
                </a:extLst>
              </a:tr>
              <a:tr h="1737627">
                <a:tc>
                  <a:txBody>
                    <a:bodyPr/>
                    <a:lstStyle/>
                    <a:p>
                      <a:pPr algn="ctr"/>
                      <a:r>
                        <a:rPr lang="en-US" sz="1600" dirty="0"/>
                        <a:t>LWIR</a:t>
                      </a:r>
                    </a:p>
                    <a:p>
                      <a:pPr algn="ctr"/>
                      <a:r>
                        <a:rPr lang="en-US" sz="1600" dirty="0"/>
                        <a:t>Cloud-drift</a:t>
                      </a:r>
                    </a:p>
                  </a:txBody>
                  <a:tcPr marL="91447" marR="91447" marT="45727" marB="45727">
                    <a:solidFill>
                      <a:schemeClr val="accent4">
                        <a:lumMod val="20000"/>
                        <a:lumOff val="80000"/>
                      </a:schemeClr>
                    </a:solidFill>
                  </a:tcPr>
                </a:tc>
                <a:tc>
                  <a:txBody>
                    <a:bodyPr/>
                    <a:lstStyle/>
                    <a:p>
                      <a:pPr algn="ctr"/>
                      <a:r>
                        <a:rPr lang="en-US" sz="1600" dirty="0"/>
                        <a:t>100</a:t>
                      </a:r>
                    </a:p>
                  </a:txBody>
                  <a:tcPr marL="91447" marR="91447" marT="45727" marB="45727">
                    <a:solidFill>
                      <a:schemeClr val="accent4">
                        <a:lumMod val="20000"/>
                        <a:lumOff val="80000"/>
                      </a:schemeClr>
                    </a:solidFill>
                  </a:tcPr>
                </a:tc>
                <a:tc>
                  <a:txBody>
                    <a:bodyPr/>
                    <a:lstStyle/>
                    <a:p>
                      <a:pPr algn="ctr"/>
                      <a:r>
                        <a:rPr lang="en-US" sz="1600" dirty="0"/>
                        <a:t>NHEM</a:t>
                      </a:r>
                      <a:r>
                        <a:rPr lang="en-US" sz="1600" baseline="0" dirty="0"/>
                        <a:t>/</a:t>
                      </a:r>
                      <a:r>
                        <a:rPr lang="en-US" sz="1600" dirty="0"/>
                        <a:t>SHEM</a:t>
                      </a:r>
                    </a:p>
                    <a:p>
                      <a:pPr algn="ctr"/>
                      <a:r>
                        <a:rPr lang="en-US" sz="1600" dirty="0"/>
                        <a:t>(</a:t>
                      </a:r>
                      <a:r>
                        <a:rPr lang="en-US" sz="1600" dirty="0" err="1"/>
                        <a:t>poleward</a:t>
                      </a:r>
                      <a:r>
                        <a:rPr lang="en-US" sz="1600" dirty="0"/>
                        <a:t> 65</a:t>
                      </a:r>
                      <a:r>
                        <a:rPr lang="en-US" sz="1600" baseline="50000" dirty="0"/>
                        <a:t>o</a:t>
                      </a:r>
                      <a:r>
                        <a:rPr lang="en-US" sz="1600" dirty="0"/>
                        <a:t>)</a:t>
                      </a:r>
                    </a:p>
                  </a:txBody>
                  <a:tcPr marL="91447" marR="91447" marT="45727" marB="45727">
                    <a:solidFill>
                      <a:schemeClr val="accent4">
                        <a:lumMod val="20000"/>
                        <a:lumOff val="80000"/>
                      </a:schemeClr>
                    </a:solidFill>
                  </a:tcPr>
                </a:tc>
                <a:tc>
                  <a:txBody>
                    <a:bodyPr/>
                    <a:lstStyle/>
                    <a:p>
                      <a:pPr algn="ctr"/>
                      <a:r>
                        <a:rPr lang="en-US" sz="1600" dirty="0"/>
                        <a:t>100</a:t>
                      </a:r>
                    </a:p>
                  </a:txBody>
                  <a:tcPr marL="91447" marR="91447" marT="45727" marB="45727">
                    <a:solidFill>
                      <a:schemeClr val="accent4">
                        <a:lumMod val="20000"/>
                        <a:lumOff val="80000"/>
                      </a:schemeClr>
                    </a:solidFill>
                  </a:tcPr>
                </a:tc>
                <a:tc>
                  <a:txBody>
                    <a:bodyPr/>
                    <a:lstStyle/>
                    <a:p>
                      <a:pPr algn="ctr"/>
                      <a:r>
                        <a:rPr lang="en-US" sz="1600" dirty="0"/>
                        <a:t>JCVX98</a:t>
                      </a:r>
                      <a:r>
                        <a:rPr lang="en-US" sz="1600" baseline="0" dirty="0"/>
                        <a:t> (</a:t>
                      </a:r>
                      <a:r>
                        <a:rPr lang="en-US" sz="1600" baseline="0" dirty="0" err="1"/>
                        <a:t>Metop</a:t>
                      </a:r>
                      <a:r>
                        <a:rPr lang="en-US" sz="1600" baseline="0" dirty="0"/>
                        <a:t>-B</a:t>
                      </a:r>
                      <a:r>
                        <a:rPr lang="en-US" sz="1600" dirty="0"/>
                        <a:t>)</a:t>
                      </a:r>
                    </a:p>
                    <a:p>
                      <a:pPr algn="ctr"/>
                      <a:r>
                        <a:rPr lang="en-US" sz="1600" dirty="0"/>
                        <a:t>JCVX95(N19)</a:t>
                      </a:r>
                    </a:p>
                    <a:p>
                      <a:pPr algn="ctr"/>
                      <a:r>
                        <a:rPr lang="en-US" sz="1600" dirty="0"/>
                        <a:t>JCVX97</a:t>
                      </a:r>
                      <a:r>
                        <a:rPr lang="en-US" sz="1600" baseline="0" dirty="0"/>
                        <a:t>(</a:t>
                      </a:r>
                      <a:r>
                        <a:rPr lang="en-US" sz="1600" baseline="0" dirty="0" err="1"/>
                        <a:t>Metop</a:t>
                      </a:r>
                      <a:r>
                        <a:rPr lang="en-US" sz="1600" baseline="0" dirty="0"/>
                        <a:t>-A)</a:t>
                      </a:r>
                    </a:p>
                    <a:p>
                      <a:pPr algn="ctr"/>
                      <a:r>
                        <a:rPr lang="en-US" sz="1600" baseline="0" dirty="0"/>
                        <a:t>JCVX94(N18)</a:t>
                      </a:r>
                    </a:p>
                    <a:p>
                      <a:pPr algn="ctr"/>
                      <a:r>
                        <a:rPr lang="en-US" sz="1600" baseline="0" dirty="0"/>
                        <a:t>JCVX91(N15)</a:t>
                      </a:r>
                      <a:endParaRPr lang="en-US" sz="1600" dirty="0"/>
                    </a:p>
                    <a:p>
                      <a:pPr algn="ctr"/>
                      <a:endParaRPr lang="en-US" sz="1600" dirty="0"/>
                    </a:p>
                  </a:txBody>
                  <a:tcPr marL="91447" marR="91447" marT="45727" marB="45727">
                    <a:solidFill>
                      <a:schemeClr val="accent4">
                        <a:lumMod val="20000"/>
                        <a:lumOff val="80000"/>
                      </a:schemeClr>
                    </a:solidFill>
                  </a:tcPr>
                </a:tc>
                <a:extLst>
                  <a:ext uri="{0D108BD9-81ED-4DB2-BD59-A6C34878D82A}">
                    <a16:rowId xmlns:a16="http://schemas.microsoft.com/office/drawing/2014/main" val="10002"/>
                  </a:ext>
                </a:extLst>
              </a:tr>
              <a:tr h="467432">
                <a:tc gridSpan="5">
                  <a:txBody>
                    <a:bodyPr/>
                    <a:lstStyle/>
                    <a:p>
                      <a:pPr algn="ctr"/>
                      <a:r>
                        <a:rPr lang="en-US" sz="1600" b="1" dirty="0"/>
                        <a:t>S-NPP VIIRS</a:t>
                      </a:r>
                    </a:p>
                  </a:txBody>
                  <a:tcPr marL="91447" marR="91447" marT="45727" marB="45727">
                    <a:solidFill>
                      <a:srgbClr val="FF9900"/>
                    </a:solidFill>
                  </a:tcPr>
                </a:tc>
                <a:tc hMerge="1">
                  <a:txBody>
                    <a:bodyPr/>
                    <a:lstStyle/>
                    <a:p>
                      <a:pPr algn="ctr"/>
                      <a:endParaRPr lang="en-US" dirty="0"/>
                    </a:p>
                  </a:txBody>
                  <a:tcPr/>
                </a:tc>
                <a:tc hMerge="1">
                  <a:txBody>
                    <a:bodyPr/>
                    <a:lstStyle/>
                    <a:p>
                      <a:endParaRPr lang="en-US"/>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3"/>
                  </a:ext>
                </a:extLst>
              </a:tr>
              <a:tr h="914541">
                <a:tc>
                  <a:txBody>
                    <a:bodyPr/>
                    <a:lstStyle/>
                    <a:p>
                      <a:pPr algn="ctr"/>
                      <a:r>
                        <a:rPr lang="en-US" sz="1600" dirty="0"/>
                        <a:t>LWIR (10.76um)</a:t>
                      </a:r>
                    </a:p>
                    <a:p>
                      <a:pPr algn="ctr"/>
                      <a:r>
                        <a:rPr lang="en-US" sz="1600" dirty="0"/>
                        <a:t>Cloud-drift</a:t>
                      </a:r>
                    </a:p>
                    <a:p>
                      <a:pPr algn="ctr"/>
                      <a:endParaRPr lang="en-US" sz="1600" dirty="0"/>
                    </a:p>
                  </a:txBody>
                  <a:tcPr marL="91447" marR="91447" marT="45727" marB="45727">
                    <a:solidFill>
                      <a:schemeClr val="accent3">
                        <a:lumMod val="20000"/>
                        <a:lumOff val="80000"/>
                      </a:schemeClr>
                    </a:solidFill>
                  </a:tcPr>
                </a:tc>
                <a:tc>
                  <a:txBody>
                    <a:bodyPr/>
                    <a:lstStyle/>
                    <a:p>
                      <a:pPr algn="ctr"/>
                      <a:r>
                        <a:rPr lang="en-US" sz="1600" dirty="0"/>
                        <a:t>100</a:t>
                      </a:r>
                    </a:p>
                  </a:txBody>
                  <a:tcPr marL="91447" marR="91447" marT="45727" marB="45727">
                    <a:solidFill>
                      <a:schemeClr val="accent3">
                        <a:lumMod val="20000"/>
                        <a:lumOff val="80000"/>
                      </a:schemeClr>
                    </a:solidFill>
                  </a:tcPr>
                </a:tc>
                <a:tc>
                  <a:txBody>
                    <a:bodyPr/>
                    <a:lstStyle/>
                    <a:p>
                      <a:pPr algn="ctr"/>
                      <a:r>
                        <a:rPr lang="en-US" sz="1600" dirty="0"/>
                        <a:t>NHEM/SHEM</a:t>
                      </a:r>
                    </a:p>
                    <a:p>
                      <a:pPr algn="ctr"/>
                      <a:r>
                        <a:rPr lang="en-US" sz="1600" dirty="0"/>
                        <a:t>(</a:t>
                      </a:r>
                      <a:r>
                        <a:rPr lang="en-US" sz="1600" dirty="0" err="1"/>
                        <a:t>poleward</a:t>
                      </a:r>
                      <a:r>
                        <a:rPr lang="en-US" sz="1600" dirty="0"/>
                        <a:t> 65</a:t>
                      </a:r>
                      <a:r>
                        <a:rPr lang="en-US" sz="1600" baseline="50000" dirty="0"/>
                        <a:t>o</a:t>
                      </a:r>
                      <a:r>
                        <a:rPr lang="en-US" sz="1600" dirty="0"/>
                        <a:t>)</a:t>
                      </a:r>
                    </a:p>
                  </a:txBody>
                  <a:tcPr marL="91447" marR="91447" marT="45727" marB="45727">
                    <a:solidFill>
                      <a:schemeClr val="accent3">
                        <a:lumMod val="20000"/>
                        <a:lumOff val="80000"/>
                      </a:schemeClr>
                    </a:solidFill>
                  </a:tcPr>
                </a:tc>
                <a:tc>
                  <a:txBody>
                    <a:bodyPr/>
                    <a:lstStyle/>
                    <a:p>
                      <a:pPr algn="ctr"/>
                      <a:r>
                        <a:rPr lang="en-US" sz="1600" dirty="0"/>
                        <a:t>100</a:t>
                      </a:r>
                    </a:p>
                  </a:txBody>
                  <a:tcPr marL="91447" marR="91447" marT="45727" marB="45727">
                    <a:solidFill>
                      <a:schemeClr val="accent3">
                        <a:lumMod val="20000"/>
                        <a:lumOff val="80000"/>
                      </a:schemeClr>
                    </a:solidFill>
                  </a:tcPr>
                </a:tc>
                <a:tc>
                  <a:txBody>
                    <a:bodyPr/>
                    <a:lstStyle/>
                    <a:p>
                      <a:pPr algn="ctr"/>
                      <a:r>
                        <a:rPr lang="en-US" sz="1600" dirty="0"/>
                        <a:t>INVX01</a:t>
                      </a:r>
                    </a:p>
                    <a:p>
                      <a:pPr algn="ctr"/>
                      <a:r>
                        <a:rPr lang="en-US" sz="1600" dirty="0"/>
                        <a:t>INVX02</a:t>
                      </a:r>
                    </a:p>
                    <a:p>
                      <a:pPr algn="ctr"/>
                      <a:r>
                        <a:rPr lang="en-US" sz="1600" dirty="0"/>
                        <a:t>INVX03 </a:t>
                      </a:r>
                    </a:p>
                  </a:txBody>
                  <a:tcPr marL="91447" marR="91447" marT="45727" marB="45727">
                    <a:solidFill>
                      <a:schemeClr val="accent3">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3728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a:t>OSPO NDE Process Monitoring</a:t>
            </a:r>
          </a:p>
        </p:txBody>
      </p:sp>
      <p:pic>
        <p:nvPicPr>
          <p:cNvPr id="37891" name="image10.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935038" y="1600200"/>
            <a:ext cx="7273925" cy="4525963"/>
          </a:xfrm>
        </p:spPr>
      </p:pic>
    </p:spTree>
    <p:extLst>
      <p:ext uri="{BB962C8B-B14F-4D97-AF65-F5344CB8AC3E}">
        <p14:creationId xmlns:p14="http://schemas.microsoft.com/office/powerpoint/2010/main" val="267797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altLang="en-US" dirty="0"/>
              <a:t>VPW Quality Monitoring</a:t>
            </a:r>
          </a:p>
        </p:txBody>
      </p:sp>
      <p:pic>
        <p:nvPicPr>
          <p:cNvPr id="5632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22288" y="1600200"/>
            <a:ext cx="5318125" cy="2971800"/>
          </a:xfrm>
        </p:spPr>
      </p:pic>
      <p:pic>
        <p:nvPicPr>
          <p:cNvPr id="56324"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850" y="4724400"/>
            <a:ext cx="16827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4724400"/>
            <a:ext cx="16002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4000" y="1905000"/>
            <a:ext cx="3352800" cy="3970318"/>
          </a:xfrm>
          <a:prstGeom prst="rect">
            <a:avLst/>
          </a:prstGeom>
          <a:noFill/>
        </p:spPr>
        <p:txBody>
          <a:bodyPr>
            <a:spAutoFit/>
          </a:bodyPr>
          <a:lstStyle/>
          <a:p>
            <a:pPr marL="285750" indent="-285750">
              <a:buFont typeface="Arial" panose="020B0604020202020204" pitchFamily="34" charset="0"/>
              <a:buChar char="•"/>
              <a:defRPr/>
            </a:pPr>
            <a:r>
              <a:rPr lang="en-US" dirty="0"/>
              <a:t>The real time </a:t>
            </a:r>
            <a:r>
              <a:rPr lang="en-US" dirty="0">
                <a:latin typeface="+mn-lt"/>
              </a:rPr>
              <a:t>quality monitoring tool has one database as the backend</a:t>
            </a:r>
          </a:p>
          <a:p>
            <a:pPr marL="285750" indent="-285750">
              <a:buFont typeface="Arial" panose="020B0604020202020204" pitchFamily="34" charset="0"/>
              <a:buChar char="•"/>
              <a:defRPr/>
            </a:pPr>
            <a:endParaRPr lang="en-US" dirty="0">
              <a:latin typeface="+mn-lt"/>
            </a:endParaRPr>
          </a:p>
          <a:p>
            <a:pPr marL="285750" indent="-285750">
              <a:buFont typeface="Arial" panose="020B0604020202020204" pitchFamily="34" charset="0"/>
              <a:buChar char="•"/>
              <a:defRPr/>
            </a:pPr>
            <a:r>
              <a:rPr lang="en-US" dirty="0">
                <a:latin typeface="+mn-lt"/>
              </a:rPr>
              <a:t>More information of the process and products on metadata and database</a:t>
            </a:r>
          </a:p>
          <a:p>
            <a:pPr marL="285750" indent="-285750">
              <a:buFont typeface="Arial" panose="020B0604020202020204" pitchFamily="34" charset="0"/>
              <a:buChar char="•"/>
              <a:defRPr/>
            </a:pPr>
            <a:endParaRPr lang="en-US" dirty="0">
              <a:latin typeface="+mn-lt"/>
            </a:endParaRPr>
          </a:p>
          <a:p>
            <a:pPr marL="285750" indent="-285750">
              <a:buFont typeface="Arial" panose="020B0604020202020204" pitchFamily="34" charset="0"/>
              <a:buChar char="•"/>
              <a:defRPr/>
            </a:pPr>
            <a:r>
              <a:rPr lang="en-US" dirty="0">
                <a:latin typeface="+mn-lt"/>
              </a:rPr>
              <a:t>Benefit the monitoring of AMV product quality in the longer term  </a:t>
            </a:r>
          </a:p>
          <a:p>
            <a:pPr>
              <a:defRPr/>
            </a:pPr>
            <a:endParaRPr lang="en-US" dirty="0">
              <a:latin typeface="+mn-lt"/>
            </a:endParaRPr>
          </a:p>
          <a:p>
            <a:pPr marL="285750" indent="-285750">
              <a:buFont typeface="Arial" panose="020B0604020202020204" pitchFamily="34" charset="0"/>
              <a:buChar char="•"/>
              <a:defRPr/>
            </a:pPr>
            <a:r>
              <a:rPr lang="en-US" dirty="0">
                <a:latin typeface="+mn-lt"/>
              </a:rPr>
              <a:t>Automatic email warning notification</a:t>
            </a:r>
          </a:p>
        </p:txBody>
      </p:sp>
    </p:spTree>
    <p:extLst>
      <p:ext uri="{BB962C8B-B14F-4D97-AF65-F5344CB8AC3E}">
        <p14:creationId xmlns:p14="http://schemas.microsoft.com/office/powerpoint/2010/main" val="136764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ltLang="en-US" dirty="0"/>
              <a:t>OSPO AMV Products Web Pages</a:t>
            </a:r>
          </a:p>
        </p:txBody>
      </p:sp>
      <p:pic>
        <p:nvPicPr>
          <p:cNvPr id="3891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962400"/>
            <a:ext cx="3962400"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49300" y="1600200"/>
            <a:ext cx="4660900" cy="2759075"/>
          </a:xfrm>
        </p:spPr>
      </p:pic>
      <p:pic>
        <p:nvPicPr>
          <p:cNvPr id="38917" name="Picture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2940050"/>
            <a:ext cx="4059238"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38713" y="1912938"/>
            <a:ext cx="3810000"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066800" y="6260647"/>
            <a:ext cx="7055201" cy="369332"/>
          </a:xfrm>
          <a:prstGeom prst="rect">
            <a:avLst/>
          </a:prstGeom>
          <a:noFill/>
        </p:spPr>
        <p:txBody>
          <a:bodyPr wrap="none">
            <a:spAutoFit/>
          </a:bodyPr>
          <a:lstStyle/>
          <a:p>
            <a:pPr>
              <a:defRPr/>
            </a:pPr>
            <a:r>
              <a:rPr lang="en-US" b="1" i="1" dirty="0">
                <a:solidFill>
                  <a:srgbClr val="0066FF"/>
                </a:solidFill>
                <a:latin typeface="+mn-lt"/>
              </a:rPr>
              <a:t>http://www.ospo.noaa.gov/Products/atmosphere/hdwinds/index.html</a:t>
            </a:r>
          </a:p>
        </p:txBody>
      </p:sp>
    </p:spTree>
    <p:extLst>
      <p:ext uri="{BB962C8B-B14F-4D97-AF65-F5344CB8AC3E}">
        <p14:creationId xmlns:p14="http://schemas.microsoft.com/office/powerpoint/2010/main" val="352158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fontScale="90000"/>
          </a:bodyPr>
          <a:lstStyle/>
          <a:p>
            <a:r>
              <a:rPr lang="en-US" altLang="en-US" dirty="0"/>
              <a:t>Operational AMV Products Distribution</a:t>
            </a:r>
          </a:p>
        </p:txBody>
      </p:sp>
      <p:sp>
        <p:nvSpPr>
          <p:cNvPr id="39939" name="Content Placeholder 2"/>
          <p:cNvSpPr>
            <a:spLocks noGrp="1"/>
          </p:cNvSpPr>
          <p:nvPr>
            <p:ph idx="1"/>
          </p:nvPr>
        </p:nvSpPr>
        <p:spPr/>
        <p:txBody>
          <a:bodyPr>
            <a:normAutofit/>
          </a:bodyPr>
          <a:lstStyle/>
          <a:p>
            <a:r>
              <a:rPr lang="en-US" altLang="en-US" dirty="0"/>
              <a:t>The former DDS server at OSPO has been replaced by the enterprise PDA (</a:t>
            </a:r>
            <a:r>
              <a:rPr lang="en-US" altLang="en-US" u="sng" dirty="0"/>
              <a:t>P</a:t>
            </a:r>
            <a:r>
              <a:rPr lang="en-US" altLang="en-US" dirty="0"/>
              <a:t>roduct </a:t>
            </a:r>
            <a:r>
              <a:rPr lang="en-US" altLang="en-US" u="sng" dirty="0"/>
              <a:t>D</a:t>
            </a:r>
            <a:r>
              <a:rPr lang="en-US" altLang="en-US" dirty="0"/>
              <a:t>istribution and </a:t>
            </a:r>
            <a:r>
              <a:rPr lang="en-US" altLang="en-US" u="sng" dirty="0"/>
              <a:t>A</a:t>
            </a:r>
            <a:r>
              <a:rPr lang="en-US" altLang="en-US" dirty="0"/>
              <a:t>ccess) system</a:t>
            </a:r>
          </a:p>
          <a:p>
            <a:r>
              <a:rPr lang="en-US" altLang="en-US" dirty="0"/>
              <a:t>All operational GOES 15/16, AVHRR, MODIS, and S-NPP AMV products are distributed via PDA and are also available via GTS</a:t>
            </a:r>
          </a:p>
        </p:txBody>
      </p:sp>
    </p:spTree>
    <p:extLst>
      <p:ext uri="{BB962C8B-B14F-4D97-AF65-F5344CB8AC3E}">
        <p14:creationId xmlns:p14="http://schemas.microsoft.com/office/powerpoint/2010/main" val="258402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a:t>
            </a:r>
          </a:p>
        </p:txBody>
      </p:sp>
      <p:sp>
        <p:nvSpPr>
          <p:cNvPr id="3" name="Content Placeholder 2"/>
          <p:cNvSpPr>
            <a:spLocks noGrp="1"/>
          </p:cNvSpPr>
          <p:nvPr>
            <p:ph idx="1"/>
          </p:nvPr>
        </p:nvSpPr>
        <p:spPr/>
        <p:txBody>
          <a:bodyPr/>
          <a:lstStyle/>
          <a:p>
            <a:pPr>
              <a:buClr>
                <a:schemeClr val="bg2">
                  <a:lumMod val="50000"/>
                </a:schemeClr>
              </a:buClr>
            </a:pPr>
            <a:r>
              <a:rPr lang="en-US" dirty="0">
                <a:solidFill>
                  <a:schemeClr val="bg2"/>
                </a:solidFill>
              </a:rPr>
              <a:t>Status of GOES and POES Satellites</a:t>
            </a:r>
          </a:p>
          <a:p>
            <a:pPr>
              <a:buClr>
                <a:schemeClr val="bg2">
                  <a:lumMod val="50000"/>
                </a:schemeClr>
              </a:buClr>
            </a:pPr>
            <a:r>
              <a:rPr lang="en-US" dirty="0">
                <a:solidFill>
                  <a:schemeClr val="bg2"/>
                </a:solidFill>
              </a:rPr>
              <a:t>Operational AMV System and Products</a:t>
            </a:r>
          </a:p>
          <a:p>
            <a:pPr>
              <a:buClr>
                <a:schemeClr val="bg2">
                  <a:lumMod val="50000"/>
                </a:schemeClr>
              </a:buClr>
            </a:pPr>
            <a:r>
              <a:rPr lang="en-US" dirty="0"/>
              <a:t>Operational ASCAT Processes and Products</a:t>
            </a:r>
          </a:p>
          <a:p>
            <a:pPr>
              <a:buClr>
                <a:schemeClr val="bg2">
                  <a:lumMod val="50000"/>
                </a:schemeClr>
              </a:buClr>
            </a:pPr>
            <a:r>
              <a:rPr lang="en-US" dirty="0">
                <a:solidFill>
                  <a:schemeClr val="bg2"/>
                </a:solidFill>
              </a:rPr>
              <a:t>New AMV Products and Operational Plan</a:t>
            </a:r>
          </a:p>
          <a:p>
            <a:pPr>
              <a:buClr>
                <a:schemeClr val="bg2">
                  <a:lumMod val="50000"/>
                </a:schemeClr>
              </a:buClr>
            </a:pPr>
            <a:r>
              <a:rPr lang="en-US" dirty="0">
                <a:solidFill>
                  <a:schemeClr val="bg2"/>
                </a:solidFill>
              </a:rPr>
              <a:t>Satellite Product Distribution and Access</a:t>
            </a:r>
          </a:p>
          <a:p>
            <a:endParaRPr lang="en-US" dirty="0"/>
          </a:p>
        </p:txBody>
      </p:sp>
    </p:spTree>
    <p:extLst>
      <p:ext uri="{BB962C8B-B14F-4D97-AF65-F5344CB8AC3E}">
        <p14:creationId xmlns:p14="http://schemas.microsoft.com/office/powerpoint/2010/main" val="67590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4294967295"/>
          </p:nvPr>
        </p:nvSpPr>
        <p:spPr>
          <a:xfrm>
            <a:off x="457200" y="1600200"/>
            <a:ext cx="8228013" cy="4435475"/>
          </a:xfrm>
        </p:spPr>
        <p:txBody>
          <a:bodyPr lIns="0" tIns="0" rIns="0" bIns="0"/>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Metop-B and Metop-A ASCAT</a:t>
            </a:r>
          </a:p>
          <a:p>
            <a:pPr lvl="1" eaLnBrk="1" hangingPunct="1">
              <a:lnSpc>
                <a:spcPct val="116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50 km and 25 km OSVW products</a:t>
            </a:r>
          </a:p>
          <a:p>
            <a:pPr lvl="2" eaLnBrk="1" hangingPunct="1">
              <a:lnSpc>
                <a:spcPct val="116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50 km</a:t>
            </a:r>
          </a:p>
          <a:p>
            <a:pPr lvl="3" eaLnBrk="1" hangingPunct="1">
              <a:lnSpc>
                <a:spcPct val="116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3-min granule files in BUFR and binary</a:t>
            </a:r>
          </a:p>
          <a:p>
            <a:pPr lvl="3" eaLnBrk="1" hangingPunct="1">
              <a:lnSpc>
                <a:spcPct val="116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3-min ASCAT-lite files for NAWIPS (binary)</a:t>
            </a:r>
            <a:r>
              <a:rPr lang="ar-SA" altLang="en-US"/>
              <a:t>‏</a:t>
            </a:r>
            <a:endParaRPr lang="en-GB" altLang="en-US"/>
          </a:p>
          <a:p>
            <a:pPr lvl="2" eaLnBrk="1" hangingPunct="1">
              <a:lnSpc>
                <a:spcPct val="116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25 km </a:t>
            </a:r>
          </a:p>
          <a:p>
            <a:pPr lvl="3" eaLnBrk="1" hangingPunct="1">
              <a:lnSpc>
                <a:spcPct val="116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3-min granule files in BUFR and binary</a:t>
            </a:r>
          </a:p>
          <a:p>
            <a:pPr lvl="3" eaLnBrk="1" hangingPunct="1">
              <a:lnSpc>
                <a:spcPct val="116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3-min ASCAT-lite files for NAWIPS (binary)</a:t>
            </a:r>
            <a:r>
              <a:rPr lang="ar-SA" altLang="en-US"/>
              <a:t>‏</a:t>
            </a:r>
            <a:endParaRPr lang="en-GB" altLang="en-US"/>
          </a:p>
          <a:p>
            <a:pPr lvl="3" eaLnBrk="1" hangingPunct="1">
              <a:lnSpc>
                <a:spcPct val="116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3-min ASCAT-lite files for AWIPS (BUFR)</a:t>
            </a:r>
            <a:r>
              <a:rPr lang="ar-SA" altLang="en-US"/>
              <a:t>‏</a:t>
            </a:r>
            <a:endParaRPr lang="en-GB" altLang="en-US"/>
          </a:p>
          <a:p>
            <a:pPr lvl="3" eaLnBrk="1" hangingPunct="1">
              <a:lnSpc>
                <a:spcPct val="116000"/>
              </a:lnSpc>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a:p>
          <a:p>
            <a:pPr lvl="1" eaLnBrk="1" hangingPunct="1">
              <a:lnSpc>
                <a:spcPct val="116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a:p>
          <a:p>
            <a:pPr lvl="1" eaLnBrk="1" hangingPunct="1">
              <a:lnSpc>
                <a:spcPct val="116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a:p>
          <a:p>
            <a:pPr lvl="1" eaLnBrk="1" hangingPunct="1">
              <a:lnSpc>
                <a:spcPct val="116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a:p>
        </p:txBody>
      </p:sp>
      <p:sp>
        <p:nvSpPr>
          <p:cNvPr id="45059" name="Title 1"/>
          <p:cNvSpPr>
            <a:spLocks noGrp="1"/>
          </p:cNvSpPr>
          <p:nvPr>
            <p:ph type="title"/>
          </p:nvPr>
        </p:nvSpPr>
        <p:spPr/>
        <p:txBody>
          <a:bodyPr/>
          <a:lstStyle/>
          <a:p>
            <a:pPr eaLnBrk="1" hangingPunct="1"/>
            <a:r>
              <a:rPr lang="en-US" altLang="en-US"/>
              <a:t>Operational ASCAT Winds (1/2)</a:t>
            </a:r>
          </a:p>
        </p:txBody>
      </p:sp>
    </p:spTree>
    <p:extLst>
      <p:ext uri="{BB962C8B-B14F-4D97-AF65-F5344CB8AC3E}">
        <p14:creationId xmlns:p14="http://schemas.microsoft.com/office/powerpoint/2010/main" val="4587583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a:t>
            </a:r>
          </a:p>
        </p:txBody>
      </p:sp>
      <p:sp>
        <p:nvSpPr>
          <p:cNvPr id="3" name="Content Placeholder 2"/>
          <p:cNvSpPr>
            <a:spLocks noGrp="1"/>
          </p:cNvSpPr>
          <p:nvPr>
            <p:ph idx="1"/>
          </p:nvPr>
        </p:nvSpPr>
        <p:spPr/>
        <p:txBody>
          <a:bodyPr/>
          <a:lstStyle/>
          <a:p>
            <a:pPr>
              <a:buClr>
                <a:schemeClr val="bg2">
                  <a:lumMod val="50000"/>
                </a:schemeClr>
              </a:buClr>
            </a:pPr>
            <a:r>
              <a:rPr lang="en-US" dirty="0"/>
              <a:t>Status of GOES and POES Satellites</a:t>
            </a:r>
          </a:p>
          <a:p>
            <a:pPr>
              <a:buClr>
                <a:schemeClr val="bg2">
                  <a:lumMod val="50000"/>
                </a:schemeClr>
              </a:buClr>
            </a:pPr>
            <a:r>
              <a:rPr lang="en-US" dirty="0">
                <a:solidFill>
                  <a:schemeClr val="bg2"/>
                </a:solidFill>
              </a:rPr>
              <a:t>Operational AMV System and Products</a:t>
            </a:r>
          </a:p>
          <a:p>
            <a:pPr>
              <a:buClr>
                <a:schemeClr val="bg2">
                  <a:lumMod val="50000"/>
                </a:schemeClr>
              </a:buClr>
            </a:pPr>
            <a:r>
              <a:rPr lang="en-US" dirty="0">
                <a:solidFill>
                  <a:schemeClr val="bg2"/>
                </a:solidFill>
              </a:rPr>
              <a:t>Operational ASCAT Processes and Products</a:t>
            </a:r>
          </a:p>
          <a:p>
            <a:pPr>
              <a:buClr>
                <a:schemeClr val="bg2">
                  <a:lumMod val="50000"/>
                </a:schemeClr>
              </a:buClr>
            </a:pPr>
            <a:r>
              <a:rPr lang="en-US" dirty="0">
                <a:solidFill>
                  <a:schemeClr val="bg2"/>
                </a:solidFill>
              </a:rPr>
              <a:t>New AMV Products and Operational Plan</a:t>
            </a:r>
          </a:p>
          <a:p>
            <a:pPr>
              <a:buClr>
                <a:schemeClr val="bg2">
                  <a:lumMod val="50000"/>
                </a:schemeClr>
              </a:buClr>
            </a:pPr>
            <a:r>
              <a:rPr lang="en-US" dirty="0">
                <a:solidFill>
                  <a:schemeClr val="bg2"/>
                </a:solidFill>
              </a:rPr>
              <a:t>Satellite Product Distribution and Access</a:t>
            </a:r>
          </a:p>
          <a:p>
            <a:endParaRPr lang="en-US" dirty="0"/>
          </a:p>
        </p:txBody>
      </p:sp>
    </p:spTree>
    <p:extLst>
      <p:ext uri="{BB962C8B-B14F-4D97-AF65-F5344CB8AC3E}">
        <p14:creationId xmlns:p14="http://schemas.microsoft.com/office/powerpoint/2010/main" val="320223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tLang="en-US"/>
              <a:t>Operational ASCAT Winds (2/2)</a:t>
            </a:r>
          </a:p>
        </p:txBody>
      </p:sp>
      <p:sp>
        <p:nvSpPr>
          <p:cNvPr id="46083" name="Content Placeholder 2"/>
          <p:cNvSpPr>
            <a:spLocks noGrp="1"/>
          </p:cNvSpPr>
          <p:nvPr>
            <p:ph idx="1"/>
          </p:nvPr>
        </p:nvSpPr>
        <p:spPr/>
        <p:txBody>
          <a:bodyPr/>
          <a:lstStyle/>
          <a:p>
            <a:pPr lvl="1" eaLnBrk="1" hangingPunct="1">
              <a:lnSpc>
                <a:spcPct val="116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Enhanced resolution wind products</a:t>
            </a:r>
          </a:p>
          <a:p>
            <a:pPr lvl="2" eaLnBrk="1" hangingPunct="1">
              <a:lnSpc>
                <a:spcPct val="116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Tropical cyclone storm sector wind speed imagery</a:t>
            </a:r>
            <a:endParaRPr lang="en-US" altLang="en-US"/>
          </a:p>
        </p:txBody>
      </p:sp>
      <p:pic>
        <p:nvPicPr>
          <p:cNvPr id="46084" name="Picture 6" descr="whole_d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3692525"/>
            <a:ext cx="2446338"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descr="whole_as.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3748088"/>
            <a:ext cx="22987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10" descr="uh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429000"/>
            <a:ext cx="2376488"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4484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a:t>ASCAT Winds Monitoring </a:t>
            </a:r>
          </a:p>
        </p:txBody>
      </p:sp>
      <p:pic>
        <p:nvPicPr>
          <p:cNvPr id="4710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752600"/>
            <a:ext cx="5162550" cy="4105275"/>
          </a:xfrm>
        </p:spPr>
      </p:pic>
      <p:sp>
        <p:nvSpPr>
          <p:cNvPr id="2" name="TextBox 1"/>
          <p:cNvSpPr txBox="1"/>
          <p:nvPr/>
        </p:nvSpPr>
        <p:spPr>
          <a:xfrm>
            <a:off x="6157913" y="2057400"/>
            <a:ext cx="2986087" cy="3140075"/>
          </a:xfrm>
          <a:prstGeom prst="rect">
            <a:avLst/>
          </a:prstGeom>
          <a:noFill/>
        </p:spPr>
        <p:txBody>
          <a:bodyPr>
            <a:spAutoFit/>
          </a:bodyPr>
          <a:lstStyle/>
          <a:p>
            <a:pPr marL="285750" indent="-285750">
              <a:buFont typeface="Arial" panose="020B0604020202020204" pitchFamily="34" charset="0"/>
              <a:buChar char="•"/>
              <a:defRPr/>
            </a:pPr>
            <a:r>
              <a:rPr lang="en-US" sz="2000" dirty="0">
                <a:latin typeface="+mn-lt"/>
              </a:rPr>
              <a:t>A Java based automatic monitoring tool for ASCAT winds</a:t>
            </a:r>
          </a:p>
          <a:p>
            <a:pPr marL="285750" indent="-285750">
              <a:buFont typeface="Arial" panose="020B0604020202020204" pitchFamily="34" charset="0"/>
              <a:buChar char="•"/>
              <a:defRPr/>
            </a:pPr>
            <a:r>
              <a:rPr lang="en-US" sz="2000" dirty="0">
                <a:latin typeface="+mn-lt"/>
              </a:rPr>
              <a:t>Monitoring the process on 3-minute granule level</a:t>
            </a:r>
          </a:p>
          <a:p>
            <a:pPr marL="285750" indent="-285750">
              <a:buFont typeface="Arial" panose="020B0604020202020204" pitchFamily="34" charset="0"/>
              <a:buChar char="•"/>
              <a:defRPr/>
            </a:pPr>
            <a:r>
              <a:rPr lang="en-US" sz="2000" dirty="0">
                <a:latin typeface="+mn-lt"/>
              </a:rPr>
              <a:t>Ability to display the status from data ingest, process and distribution</a:t>
            </a:r>
          </a:p>
          <a:p>
            <a:pPr>
              <a:defRPr/>
            </a:pPr>
            <a:endParaRPr lang="en-US" dirty="0"/>
          </a:p>
        </p:txBody>
      </p:sp>
    </p:spTree>
    <p:extLst>
      <p:ext uri="{BB962C8B-B14F-4D97-AF65-F5344CB8AC3E}">
        <p14:creationId xmlns:p14="http://schemas.microsoft.com/office/powerpoint/2010/main" val="425438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fontScale="90000"/>
          </a:bodyPr>
          <a:lstStyle/>
          <a:p>
            <a:r>
              <a:rPr lang="en-US" altLang="en-US"/>
              <a:t>Operational ASCAT Winds Distribution</a:t>
            </a:r>
          </a:p>
        </p:txBody>
      </p:sp>
      <p:sp>
        <p:nvSpPr>
          <p:cNvPr id="48131" name="Content Placeholder 2"/>
          <p:cNvSpPr>
            <a:spLocks noGrp="1"/>
          </p:cNvSpPr>
          <p:nvPr>
            <p:ph idx="1"/>
          </p:nvPr>
        </p:nvSpPr>
        <p:spPr/>
        <p:txBody>
          <a:bodyPr>
            <a:normAutofit lnSpcReduction="10000"/>
          </a:bodyPr>
          <a:lstStyle/>
          <a:p>
            <a:r>
              <a:rPr lang="en-US" altLang="en-US" dirty="0"/>
              <a:t>ASCAT winds  are distributed via PDA system</a:t>
            </a:r>
          </a:p>
          <a:p>
            <a:r>
              <a:rPr lang="en-US" altLang="en-US" dirty="0"/>
              <a:t>Main NOAA users</a:t>
            </a:r>
          </a:p>
          <a:p>
            <a:pPr lvl="1"/>
            <a:r>
              <a:rPr lang="en-US" altLang="en-US" dirty="0"/>
              <a:t>National Hurricane Center (NHC)/Tropical Prediction Center (TPC)</a:t>
            </a:r>
          </a:p>
          <a:p>
            <a:pPr lvl="1"/>
            <a:r>
              <a:rPr lang="en-US" altLang="en-US" dirty="0"/>
              <a:t>Ocean Prediction Center</a:t>
            </a:r>
          </a:p>
          <a:p>
            <a:pPr lvl="1"/>
            <a:r>
              <a:rPr lang="en-US" altLang="en-US" dirty="0"/>
              <a:t>Alaska and Pacific Regions</a:t>
            </a:r>
          </a:p>
          <a:p>
            <a:pPr lvl="1"/>
            <a:r>
              <a:rPr lang="en-US" altLang="en-US" dirty="0"/>
              <a:t>Coastal Weather Forecast Offices</a:t>
            </a:r>
          </a:p>
          <a:p>
            <a:pPr lvl="1"/>
            <a:r>
              <a:rPr lang="en-US" altLang="en-US" dirty="0"/>
              <a:t>Great Lakes Weather Forecast Offices</a:t>
            </a:r>
          </a:p>
          <a:p>
            <a:pPr lvl="1"/>
            <a:r>
              <a:rPr lang="en-US" altLang="en-US" dirty="0"/>
              <a:t>Environmental Modeling Center (EMC)</a:t>
            </a:r>
          </a:p>
          <a:p>
            <a:pPr lvl="1"/>
            <a:endParaRPr lang="en-US" altLang="en-US" dirty="0"/>
          </a:p>
        </p:txBody>
      </p:sp>
    </p:spTree>
    <p:extLst>
      <p:ext uri="{BB962C8B-B14F-4D97-AF65-F5344CB8AC3E}">
        <p14:creationId xmlns:p14="http://schemas.microsoft.com/office/powerpoint/2010/main" val="232721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dirty="0"/>
              <a:t>Day to Day Uses of ASCAT at NOAA’s Ocean Prediction </a:t>
            </a:r>
            <a:r>
              <a:rPr lang="en-GB" altLang="en-US" dirty="0" err="1"/>
              <a:t>Center</a:t>
            </a:r>
            <a:r>
              <a:rPr lang="en-GB" altLang="en-US" dirty="0"/>
              <a:t> (OPC)</a:t>
            </a:r>
            <a:endParaRPr lang="en-US" dirty="0"/>
          </a:p>
        </p:txBody>
      </p:sp>
      <p:pic>
        <p:nvPicPr>
          <p:cNvPr id="4" name="Content Placeholder 3"/>
          <p:cNvPicPr>
            <a:picLocks noGrp="1" noChangeAspect="1"/>
          </p:cNvPicPr>
          <p:nvPr>
            <p:ph idx="1"/>
          </p:nvPr>
        </p:nvPicPr>
        <p:blipFill>
          <a:blip r:embed="rId2"/>
          <a:stretch>
            <a:fillRect/>
          </a:stretch>
        </p:blipFill>
        <p:spPr>
          <a:xfrm>
            <a:off x="4419600" y="1752600"/>
            <a:ext cx="4182218" cy="4078577"/>
          </a:xfrm>
          <a:prstGeom prst="rect">
            <a:avLst/>
          </a:prstGeom>
        </p:spPr>
      </p:pic>
      <p:sp>
        <p:nvSpPr>
          <p:cNvPr id="6" name="Rectangle 5"/>
          <p:cNvSpPr/>
          <p:nvPr/>
        </p:nvSpPr>
        <p:spPr>
          <a:xfrm>
            <a:off x="457200" y="2209800"/>
            <a:ext cx="3733800" cy="2668616"/>
          </a:xfrm>
          <a:prstGeom prst="rect">
            <a:avLst/>
          </a:prstGeom>
        </p:spPr>
        <p:txBody>
          <a:bodyPr wrap="square">
            <a:spAutoFit/>
          </a:bodyPr>
          <a:lstStyle/>
          <a:p>
            <a:pPr marL="339725" indent="-339725">
              <a:lnSpc>
                <a:spcPct val="80000"/>
              </a:lnSpc>
              <a:spcBef>
                <a:spcPts val="250"/>
              </a:spcBef>
              <a:buFont typeface="Times New Roman" pitchFamily="18"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2400" dirty="0"/>
              <a:t>Identify weather features</a:t>
            </a:r>
          </a:p>
          <a:p>
            <a:pPr lvl="2">
              <a:lnSpc>
                <a:spcPct val="80000"/>
              </a:lnSpc>
              <a:spcBef>
                <a:spcPts val="2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sz="2400" dirty="0"/>
          </a:p>
          <a:p>
            <a:pPr marL="339725" indent="-339725">
              <a:lnSpc>
                <a:spcPct val="80000"/>
              </a:lnSpc>
              <a:spcBef>
                <a:spcPts val="250"/>
              </a:spcBef>
              <a:buFont typeface="Times New Roman" pitchFamily="18"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2400" dirty="0"/>
              <a:t>Marine wind warnings</a:t>
            </a:r>
          </a:p>
          <a:p>
            <a:pPr marL="739775" lvl="1" indent="-282575">
              <a:lnSpc>
                <a:spcPct val="80000"/>
              </a:lnSpc>
              <a:spcBef>
                <a:spcPts val="225"/>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sz="2400" dirty="0"/>
          </a:p>
          <a:p>
            <a:pPr marL="339725" indent="-339725">
              <a:lnSpc>
                <a:spcPct val="80000"/>
              </a:lnSpc>
              <a:spcBef>
                <a:spcPts val="250"/>
              </a:spcBef>
              <a:buFont typeface="Times New Roman" pitchFamily="18"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2400" dirty="0"/>
              <a:t>Short term marine forecasts</a:t>
            </a:r>
          </a:p>
          <a:p>
            <a:pPr marL="339725" indent="-339725">
              <a:lnSpc>
                <a:spcPct val="80000"/>
              </a:lnSpc>
              <a:spcBef>
                <a:spcPts val="25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sz="2400" dirty="0"/>
          </a:p>
          <a:p>
            <a:pPr marL="339725" indent="-339725">
              <a:lnSpc>
                <a:spcPct val="80000"/>
              </a:lnSpc>
              <a:spcBef>
                <a:spcPts val="250"/>
              </a:spcBef>
              <a:buFont typeface="Times New Roman" pitchFamily="18"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2400" dirty="0"/>
              <a:t>Real-time Verification</a:t>
            </a:r>
          </a:p>
        </p:txBody>
      </p:sp>
    </p:spTree>
    <p:extLst>
      <p:ext uri="{BB962C8B-B14F-4D97-AF65-F5344CB8AC3E}">
        <p14:creationId xmlns:p14="http://schemas.microsoft.com/office/powerpoint/2010/main" val="378455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a:t>
            </a:r>
          </a:p>
        </p:txBody>
      </p:sp>
      <p:sp>
        <p:nvSpPr>
          <p:cNvPr id="3" name="Content Placeholder 2"/>
          <p:cNvSpPr>
            <a:spLocks noGrp="1"/>
          </p:cNvSpPr>
          <p:nvPr>
            <p:ph idx="1"/>
          </p:nvPr>
        </p:nvSpPr>
        <p:spPr/>
        <p:txBody>
          <a:bodyPr/>
          <a:lstStyle/>
          <a:p>
            <a:pPr>
              <a:buClr>
                <a:schemeClr val="bg2">
                  <a:lumMod val="50000"/>
                </a:schemeClr>
              </a:buClr>
            </a:pPr>
            <a:r>
              <a:rPr lang="en-US" dirty="0">
                <a:solidFill>
                  <a:schemeClr val="bg2"/>
                </a:solidFill>
              </a:rPr>
              <a:t>Status of GOES and POES Satellites</a:t>
            </a:r>
          </a:p>
          <a:p>
            <a:pPr>
              <a:buClr>
                <a:schemeClr val="bg2">
                  <a:lumMod val="50000"/>
                </a:schemeClr>
              </a:buClr>
            </a:pPr>
            <a:r>
              <a:rPr lang="en-US" dirty="0">
                <a:solidFill>
                  <a:schemeClr val="bg2"/>
                </a:solidFill>
              </a:rPr>
              <a:t>Operational AMV System and Products</a:t>
            </a:r>
          </a:p>
          <a:p>
            <a:pPr>
              <a:buClr>
                <a:schemeClr val="bg2">
                  <a:lumMod val="50000"/>
                </a:schemeClr>
              </a:buClr>
            </a:pPr>
            <a:r>
              <a:rPr lang="en-US" dirty="0">
                <a:solidFill>
                  <a:schemeClr val="bg2"/>
                </a:solidFill>
              </a:rPr>
              <a:t>Operational ASCAT Processes and Products</a:t>
            </a:r>
          </a:p>
          <a:p>
            <a:pPr>
              <a:buClr>
                <a:schemeClr val="bg2">
                  <a:lumMod val="50000"/>
                </a:schemeClr>
              </a:buClr>
            </a:pPr>
            <a:r>
              <a:rPr lang="en-US" dirty="0"/>
              <a:t>New AMV Products and Operational Plan</a:t>
            </a:r>
          </a:p>
          <a:p>
            <a:pPr>
              <a:buClr>
                <a:schemeClr val="bg2">
                  <a:lumMod val="50000"/>
                </a:schemeClr>
              </a:buClr>
            </a:pPr>
            <a:r>
              <a:rPr lang="en-US" dirty="0">
                <a:solidFill>
                  <a:schemeClr val="bg2"/>
                </a:solidFill>
              </a:rPr>
              <a:t>Satellite Product Distribution and Access</a:t>
            </a:r>
          </a:p>
          <a:p>
            <a:endParaRPr lang="en-US" dirty="0"/>
          </a:p>
        </p:txBody>
      </p:sp>
    </p:spTree>
    <p:extLst>
      <p:ext uri="{BB962C8B-B14F-4D97-AF65-F5344CB8AC3E}">
        <p14:creationId xmlns:p14="http://schemas.microsoft.com/office/powerpoint/2010/main" val="203460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GOES-17 AMV</a:t>
            </a:r>
          </a:p>
        </p:txBody>
      </p:sp>
      <p:sp>
        <p:nvSpPr>
          <p:cNvPr id="3" name="Content Placeholder 2"/>
          <p:cNvSpPr>
            <a:spLocks noGrp="1"/>
          </p:cNvSpPr>
          <p:nvPr>
            <p:ph idx="1"/>
          </p:nvPr>
        </p:nvSpPr>
        <p:spPr/>
        <p:txBody>
          <a:bodyPr>
            <a:normAutofit lnSpcReduction="10000"/>
          </a:bodyPr>
          <a:lstStyle/>
          <a:p>
            <a:r>
              <a:rPr lang="en-US" dirty="0"/>
              <a:t>GOES-17 will replace GOES-15 as operational GOES West in November, 2018 (Exact date is TBD)</a:t>
            </a:r>
          </a:p>
          <a:p>
            <a:r>
              <a:rPr lang="en-US" dirty="0"/>
              <a:t>GOES-17 AMV products will be at provisional maturity level in September, 2018</a:t>
            </a:r>
          </a:p>
          <a:p>
            <a:r>
              <a:rPr lang="en-US" dirty="0"/>
              <a:t>NOAA/NESDIS will provide users GOES-17 AMV in NetCDF4 and BUFR (Heritage and New)</a:t>
            </a:r>
          </a:p>
          <a:p>
            <a:r>
              <a:rPr lang="en-US" dirty="0"/>
              <a:t>Will be distributed via PDA and GTS</a:t>
            </a:r>
          </a:p>
          <a:p>
            <a:endParaRPr lang="en-US" dirty="0"/>
          </a:p>
        </p:txBody>
      </p:sp>
    </p:spTree>
    <p:extLst>
      <p:ext uri="{BB962C8B-B14F-4D97-AF65-F5344CB8AC3E}">
        <p14:creationId xmlns:p14="http://schemas.microsoft.com/office/powerpoint/2010/main" val="176661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dirty="0"/>
              <a:t>GOES-17 AMV Products (1/2)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108549"/>
              </p:ext>
            </p:extLst>
          </p:nvPr>
        </p:nvGraphicFramePr>
        <p:xfrm>
          <a:off x="457200" y="1410708"/>
          <a:ext cx="8229599" cy="5066291"/>
        </p:xfrm>
        <a:graphic>
          <a:graphicData uri="http://schemas.openxmlformats.org/drawingml/2006/table">
            <a:tbl>
              <a:tblPr firstRow="1" bandRow="1">
                <a:tableStyleId>{5C22544A-7EE6-4342-B048-85BDC9FD1C3A}</a:tableStyleId>
              </a:tblPr>
              <a:tblGrid>
                <a:gridCol w="2152357">
                  <a:extLst>
                    <a:ext uri="{9D8B030D-6E8A-4147-A177-3AD203B41FA5}">
                      <a16:colId xmlns:a16="http://schemas.microsoft.com/office/drawing/2014/main" val="20000"/>
                    </a:ext>
                  </a:extLst>
                </a:gridCol>
                <a:gridCol w="1266092">
                  <a:extLst>
                    <a:ext uri="{9D8B030D-6E8A-4147-A177-3AD203B41FA5}">
                      <a16:colId xmlns:a16="http://schemas.microsoft.com/office/drawing/2014/main" val="1093830221"/>
                    </a:ext>
                  </a:extLst>
                </a:gridCol>
                <a:gridCol w="1620598">
                  <a:extLst>
                    <a:ext uri="{9D8B030D-6E8A-4147-A177-3AD203B41FA5}">
                      <a16:colId xmlns:a16="http://schemas.microsoft.com/office/drawing/2014/main" val="20002"/>
                    </a:ext>
                  </a:extLst>
                </a:gridCol>
                <a:gridCol w="1291414">
                  <a:extLst>
                    <a:ext uri="{9D8B030D-6E8A-4147-A177-3AD203B41FA5}">
                      <a16:colId xmlns:a16="http://schemas.microsoft.com/office/drawing/2014/main" val="20003"/>
                    </a:ext>
                  </a:extLst>
                </a:gridCol>
                <a:gridCol w="1899138">
                  <a:extLst>
                    <a:ext uri="{9D8B030D-6E8A-4147-A177-3AD203B41FA5}">
                      <a16:colId xmlns:a16="http://schemas.microsoft.com/office/drawing/2014/main" val="20004"/>
                    </a:ext>
                  </a:extLst>
                </a:gridCol>
              </a:tblGrid>
              <a:tr h="830994">
                <a:tc>
                  <a:txBody>
                    <a:bodyPr/>
                    <a:lstStyle/>
                    <a:p>
                      <a:pPr algn="ctr"/>
                      <a:r>
                        <a:rPr lang="en-US" sz="1600" dirty="0"/>
                        <a:t>AMV Products</a:t>
                      </a:r>
                    </a:p>
                  </a:txBody>
                  <a:tcPr marT="45702" marB="45702">
                    <a:solidFill>
                      <a:srgbClr val="3366FF"/>
                    </a:solidFill>
                  </a:tcPr>
                </a:tc>
                <a:tc>
                  <a:txBody>
                    <a:bodyPr/>
                    <a:lstStyle/>
                    <a:p>
                      <a:pPr algn="ctr"/>
                      <a:r>
                        <a:rPr lang="en-US" sz="1600" dirty="0"/>
                        <a:t>Frequency</a:t>
                      </a:r>
                    </a:p>
                    <a:p>
                      <a:pPr algn="ctr"/>
                      <a:r>
                        <a:rPr lang="en-US" sz="1600" dirty="0"/>
                        <a:t>(min)</a:t>
                      </a:r>
                    </a:p>
                  </a:txBody>
                  <a:tcPr marT="45702" marB="45702">
                    <a:solidFill>
                      <a:srgbClr val="3366FF"/>
                    </a:solidFill>
                  </a:tcPr>
                </a:tc>
                <a:tc>
                  <a:txBody>
                    <a:bodyPr/>
                    <a:lstStyle/>
                    <a:p>
                      <a:pPr algn="ctr"/>
                      <a:r>
                        <a:rPr lang="en-US" sz="1600" dirty="0"/>
                        <a:t>Image Sectors</a:t>
                      </a:r>
                    </a:p>
                  </a:txBody>
                  <a:tcPr marT="45702" marB="45702">
                    <a:solidFill>
                      <a:srgbClr val="3366FF"/>
                    </a:solidFill>
                  </a:tcPr>
                </a:tc>
                <a:tc>
                  <a:txBody>
                    <a:bodyPr/>
                    <a:lstStyle/>
                    <a:p>
                      <a:pPr algn="ctr"/>
                      <a:r>
                        <a:rPr lang="en-US" sz="1600" dirty="0"/>
                        <a:t>Image Interval</a:t>
                      </a:r>
                      <a:r>
                        <a:rPr lang="en-US" sz="1600" baseline="0" dirty="0"/>
                        <a:t> (min)</a:t>
                      </a:r>
                      <a:endParaRPr lang="en-US" sz="1600" dirty="0"/>
                    </a:p>
                  </a:txBody>
                  <a:tcPr marT="45702" marB="45702">
                    <a:solidFill>
                      <a:srgbClr val="3366FF"/>
                    </a:solidFill>
                  </a:tcPr>
                </a:tc>
                <a:tc>
                  <a:txBody>
                    <a:bodyPr/>
                    <a:lstStyle/>
                    <a:p>
                      <a:pPr algn="ctr"/>
                      <a:r>
                        <a:rPr lang="en-US" sz="1600" dirty="0"/>
                        <a:t>WMO Header</a:t>
                      </a:r>
                    </a:p>
                  </a:txBody>
                  <a:tcPr marT="45702" marB="45702">
                    <a:solidFill>
                      <a:srgbClr val="3366FF"/>
                    </a:solidFill>
                  </a:tcPr>
                </a:tc>
                <a:extLst>
                  <a:ext uri="{0D108BD9-81ED-4DB2-BD59-A6C34878D82A}">
                    <a16:rowId xmlns:a16="http://schemas.microsoft.com/office/drawing/2014/main" val="10000"/>
                  </a:ext>
                </a:extLst>
              </a:tr>
              <a:tr h="457199">
                <a:tc gridSpan="5">
                  <a:txBody>
                    <a:bodyPr/>
                    <a:lstStyle/>
                    <a:p>
                      <a:pPr algn="ctr"/>
                      <a:r>
                        <a:rPr lang="en-US" sz="1600" b="1" dirty="0"/>
                        <a:t>GOES-17 (GOES West)</a:t>
                      </a:r>
                    </a:p>
                  </a:txBody>
                  <a:tcPr marT="45702" marB="45702">
                    <a:solidFill>
                      <a:srgbClr val="FF99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13476">
                <a:tc rowSpan="3">
                  <a:txBody>
                    <a:bodyPr/>
                    <a:lstStyle/>
                    <a:p>
                      <a:pPr algn="ctr"/>
                      <a:r>
                        <a:rPr lang="en-US" sz="1600" dirty="0"/>
                        <a:t>LWIR (11.2um) Cloud-drift</a:t>
                      </a:r>
                    </a:p>
                    <a:p>
                      <a:pPr algn="ctr"/>
                      <a:endParaRPr lang="en-US" sz="1600" dirty="0"/>
                    </a:p>
                  </a:txBody>
                  <a:tcPr marT="45702" marB="45702">
                    <a:solidFill>
                      <a:schemeClr val="accent4">
                        <a:lumMod val="20000"/>
                        <a:lumOff val="80000"/>
                      </a:schemeClr>
                    </a:solidFill>
                  </a:tcPr>
                </a:tc>
                <a:tc>
                  <a:txBody>
                    <a:bodyPr/>
                    <a:lstStyle/>
                    <a:p>
                      <a:pPr algn="ctr"/>
                      <a:r>
                        <a:rPr lang="en-US" sz="1600" dirty="0"/>
                        <a:t>5</a:t>
                      </a:r>
                    </a:p>
                  </a:txBody>
                  <a:tcPr marT="45702" marB="45702">
                    <a:solidFill>
                      <a:schemeClr val="accent4">
                        <a:lumMod val="20000"/>
                        <a:lumOff val="80000"/>
                      </a:schemeClr>
                    </a:solidFill>
                  </a:tcPr>
                </a:tc>
                <a:tc>
                  <a:txBody>
                    <a:bodyPr/>
                    <a:lstStyle/>
                    <a:p>
                      <a:pPr algn="ctr"/>
                      <a:r>
                        <a:rPr lang="en-US" sz="1600" dirty="0"/>
                        <a:t>MESO</a:t>
                      </a:r>
                    </a:p>
                  </a:txBody>
                  <a:tcPr marT="45702" marB="45702">
                    <a:solidFill>
                      <a:schemeClr val="accent4">
                        <a:lumMod val="20000"/>
                        <a:lumOff val="80000"/>
                      </a:schemeClr>
                    </a:solidFill>
                  </a:tcPr>
                </a:tc>
                <a:tc>
                  <a:txBody>
                    <a:bodyPr/>
                    <a:lstStyle/>
                    <a:p>
                      <a:pPr algn="ctr"/>
                      <a:r>
                        <a:rPr lang="en-US" sz="1600" dirty="0"/>
                        <a:t>5</a:t>
                      </a:r>
                    </a:p>
                  </a:txBody>
                  <a:tcPr marT="45702" marB="45702">
                    <a:solidFill>
                      <a:schemeClr val="accent4">
                        <a:lumMod val="20000"/>
                        <a:lumOff val="80000"/>
                      </a:schemeClr>
                    </a:solidFill>
                  </a:tcPr>
                </a:tc>
                <a:tc rowSpan="3">
                  <a:txBody>
                    <a:bodyPr/>
                    <a:lstStyle/>
                    <a:p>
                      <a:pPr algn="ctr"/>
                      <a:endParaRPr lang="en-US" sz="1600" dirty="0"/>
                    </a:p>
                    <a:p>
                      <a:pPr algn="ctr"/>
                      <a:r>
                        <a:rPr lang="en-US" sz="1600" baseline="0" dirty="0"/>
                        <a:t>INLX01 (Heritage</a:t>
                      </a:r>
                      <a:r>
                        <a:rPr lang="en-US" sz="1600" dirty="0"/>
                        <a:t>)</a:t>
                      </a:r>
                    </a:p>
                    <a:p>
                      <a:pPr algn="ctr"/>
                      <a:r>
                        <a:rPr lang="en-US" sz="1600" dirty="0"/>
                        <a:t>INLX11 (New)</a:t>
                      </a:r>
                    </a:p>
                    <a:p>
                      <a:pPr algn="ctr"/>
                      <a:endParaRPr lang="en-US" sz="1600" dirty="0"/>
                    </a:p>
                  </a:txBody>
                  <a:tcPr marT="45702" marB="45702">
                    <a:solidFill>
                      <a:schemeClr val="accent4">
                        <a:lumMod val="20000"/>
                        <a:lumOff val="80000"/>
                      </a:schemeClr>
                    </a:solidFill>
                  </a:tcPr>
                </a:tc>
                <a:extLst>
                  <a:ext uri="{0D108BD9-81ED-4DB2-BD59-A6C34878D82A}">
                    <a16:rowId xmlns:a16="http://schemas.microsoft.com/office/drawing/2014/main" val="10002"/>
                  </a:ext>
                </a:extLst>
              </a:tr>
              <a:tr h="413476">
                <a:tc vMerge="1">
                  <a:txBody>
                    <a:bodyPr/>
                    <a:lstStyle/>
                    <a:p>
                      <a:endParaRPr lang="en-US"/>
                    </a:p>
                  </a:txBody>
                  <a:tcPr/>
                </a:tc>
                <a:tc>
                  <a:txBody>
                    <a:bodyPr/>
                    <a:lstStyle/>
                    <a:p>
                      <a:pPr algn="ctr"/>
                      <a:r>
                        <a:rPr lang="en-US" sz="1600" dirty="0"/>
                        <a:t>15</a:t>
                      </a:r>
                    </a:p>
                  </a:txBody>
                  <a:tcPr marT="45702" marB="45702">
                    <a:solidFill>
                      <a:schemeClr val="accent4">
                        <a:lumMod val="20000"/>
                        <a:lumOff val="80000"/>
                      </a:schemeClr>
                    </a:solidFill>
                  </a:tcPr>
                </a:tc>
                <a:tc>
                  <a:txBody>
                    <a:bodyPr/>
                    <a:lstStyle/>
                    <a:p>
                      <a:pPr algn="ctr"/>
                      <a:r>
                        <a:rPr lang="en-US" sz="1600" dirty="0"/>
                        <a:t>CONUS</a:t>
                      </a:r>
                    </a:p>
                  </a:txBody>
                  <a:tcPr marT="45702" marB="45702">
                    <a:solidFill>
                      <a:schemeClr val="accent4">
                        <a:lumMod val="20000"/>
                        <a:lumOff val="80000"/>
                      </a:schemeClr>
                    </a:solidFill>
                  </a:tcPr>
                </a:tc>
                <a:tc>
                  <a:txBody>
                    <a:bodyPr/>
                    <a:lstStyle/>
                    <a:p>
                      <a:pPr algn="ctr"/>
                      <a:r>
                        <a:rPr lang="en-US" sz="1600" dirty="0"/>
                        <a:t>5</a:t>
                      </a:r>
                    </a:p>
                  </a:txBody>
                  <a:tcPr marT="45702" marB="45702">
                    <a:solidFill>
                      <a:schemeClr val="accent4">
                        <a:lumMod val="20000"/>
                        <a:lumOff val="80000"/>
                      </a:schemeClr>
                    </a:solidFill>
                  </a:tcPr>
                </a:tc>
                <a:tc vMerge="1">
                  <a:txBody>
                    <a:bodyPr/>
                    <a:lstStyle/>
                    <a:p>
                      <a:endParaRPr lang="en-US"/>
                    </a:p>
                  </a:txBody>
                  <a:tcPr/>
                </a:tc>
                <a:extLst>
                  <a:ext uri="{0D108BD9-81ED-4DB2-BD59-A6C34878D82A}">
                    <a16:rowId xmlns:a16="http://schemas.microsoft.com/office/drawing/2014/main" val="3161263424"/>
                  </a:ext>
                </a:extLst>
              </a:tr>
              <a:tr h="426567">
                <a:tc vMerge="1">
                  <a:txBody>
                    <a:bodyPr/>
                    <a:lstStyle/>
                    <a:p>
                      <a:endParaRPr lang="en-US" dirty="0"/>
                    </a:p>
                  </a:txBody>
                  <a:tcPr/>
                </a:tc>
                <a:tc>
                  <a:txBody>
                    <a:bodyPr/>
                    <a:lstStyle/>
                    <a:p>
                      <a:pPr algn="ctr"/>
                      <a:r>
                        <a:rPr lang="en-US" sz="1600" dirty="0"/>
                        <a:t>60</a:t>
                      </a:r>
                    </a:p>
                  </a:txBody>
                  <a:tcPr marT="45702" marB="45702">
                    <a:solidFill>
                      <a:schemeClr val="accent4">
                        <a:lumMod val="20000"/>
                        <a:lumOff val="80000"/>
                      </a:schemeClr>
                    </a:solidFill>
                  </a:tcPr>
                </a:tc>
                <a:tc>
                  <a:txBody>
                    <a:bodyPr/>
                    <a:lstStyle/>
                    <a:p>
                      <a:pPr algn="ctr"/>
                      <a:r>
                        <a:rPr lang="en-US" sz="1600" dirty="0"/>
                        <a:t>FULL</a:t>
                      </a:r>
                      <a:r>
                        <a:rPr lang="en-US" sz="1600" baseline="0" dirty="0"/>
                        <a:t> DISK</a:t>
                      </a:r>
                      <a:endParaRPr lang="en-US" sz="1600" dirty="0"/>
                    </a:p>
                  </a:txBody>
                  <a:tcPr marT="45702" marB="45702">
                    <a:solidFill>
                      <a:schemeClr val="accent4">
                        <a:lumMod val="20000"/>
                        <a:lumOff val="80000"/>
                      </a:schemeClr>
                    </a:solidFill>
                  </a:tcPr>
                </a:tc>
                <a:tc>
                  <a:txBody>
                    <a:bodyPr/>
                    <a:lstStyle/>
                    <a:p>
                      <a:pPr algn="ctr"/>
                      <a:r>
                        <a:rPr lang="en-US" sz="1600" dirty="0"/>
                        <a:t>15</a:t>
                      </a:r>
                    </a:p>
                  </a:txBody>
                  <a:tcPr marT="45702" marB="45702">
                    <a:solidFill>
                      <a:schemeClr val="accent4">
                        <a:lumMod val="20000"/>
                        <a:lumOff val="80000"/>
                      </a:schemeClr>
                    </a:solidFill>
                  </a:tcPr>
                </a:tc>
                <a:tc vMerge="1">
                  <a:txBody>
                    <a:bodyPr/>
                    <a:lstStyle/>
                    <a:p>
                      <a:endParaRPr lang="en-US"/>
                    </a:p>
                  </a:txBody>
                  <a:tcPr/>
                </a:tc>
                <a:extLst>
                  <a:ext uri="{0D108BD9-81ED-4DB2-BD59-A6C34878D82A}">
                    <a16:rowId xmlns:a16="http://schemas.microsoft.com/office/drawing/2014/main" val="10003"/>
                  </a:ext>
                </a:extLst>
              </a:tr>
              <a:tr h="457199">
                <a:tc rowSpan="3">
                  <a:txBody>
                    <a:bodyPr/>
                    <a:lstStyle/>
                    <a:p>
                      <a:pPr algn="ctr"/>
                      <a:r>
                        <a:rPr lang="en-US" sz="1600" dirty="0"/>
                        <a:t>SWIR (3.9um)</a:t>
                      </a:r>
                    </a:p>
                    <a:p>
                      <a:pPr algn="ctr"/>
                      <a:r>
                        <a:rPr lang="en-US" sz="1600" dirty="0"/>
                        <a:t>Cloud-drift</a:t>
                      </a:r>
                    </a:p>
                  </a:txBody>
                  <a:tcPr marT="45702" marB="45702">
                    <a:solidFill>
                      <a:schemeClr val="accent3">
                        <a:lumMod val="20000"/>
                        <a:lumOff val="80000"/>
                      </a:schemeClr>
                    </a:solidFill>
                  </a:tcPr>
                </a:tc>
                <a:tc>
                  <a:txBody>
                    <a:bodyPr/>
                    <a:lstStyle/>
                    <a:p>
                      <a:pPr algn="ctr"/>
                      <a:r>
                        <a:rPr lang="en-US" sz="1600" dirty="0"/>
                        <a:t>5</a:t>
                      </a:r>
                    </a:p>
                  </a:txBody>
                  <a:tcPr marT="45702" marB="45702">
                    <a:solidFill>
                      <a:schemeClr val="accent3">
                        <a:lumMod val="20000"/>
                        <a:lumOff val="80000"/>
                      </a:schemeClr>
                    </a:solidFill>
                  </a:tcPr>
                </a:tc>
                <a:tc>
                  <a:txBody>
                    <a:bodyPr/>
                    <a:lstStyle/>
                    <a:p>
                      <a:pPr algn="ctr"/>
                      <a:r>
                        <a:rPr lang="en-US" sz="1600" dirty="0"/>
                        <a:t>MESO</a:t>
                      </a:r>
                    </a:p>
                  </a:txBody>
                  <a:tcPr marT="45702" marB="45702">
                    <a:solidFill>
                      <a:schemeClr val="accent3">
                        <a:lumMod val="20000"/>
                        <a:lumOff val="80000"/>
                      </a:schemeClr>
                    </a:solidFill>
                  </a:tcPr>
                </a:tc>
                <a:tc>
                  <a:txBody>
                    <a:bodyPr/>
                    <a:lstStyle/>
                    <a:p>
                      <a:pPr algn="ctr"/>
                      <a:r>
                        <a:rPr lang="en-US" sz="1600" dirty="0"/>
                        <a:t>5</a:t>
                      </a:r>
                    </a:p>
                  </a:txBody>
                  <a:tcPr marT="45702" marB="45702">
                    <a:solidFill>
                      <a:schemeClr val="accent3">
                        <a:lumMod val="20000"/>
                        <a:lumOff val="80000"/>
                      </a:schemeClr>
                    </a:solidFill>
                  </a:tcPr>
                </a:tc>
                <a:tc rowSpan="3">
                  <a:txBody>
                    <a:bodyPr/>
                    <a:lstStyle/>
                    <a:p>
                      <a:pPr algn="ctr"/>
                      <a:endParaRPr lang="en-US" sz="1600" dirty="0"/>
                    </a:p>
                    <a:p>
                      <a:pPr algn="ctr"/>
                      <a:r>
                        <a:rPr lang="en-US" sz="1600" baseline="0" dirty="0"/>
                        <a:t>INLX02 (Heritage</a:t>
                      </a:r>
                      <a:r>
                        <a:rPr lang="en-US" sz="1600" dirty="0"/>
                        <a:t>)</a:t>
                      </a:r>
                    </a:p>
                    <a:p>
                      <a:pPr algn="ctr"/>
                      <a:r>
                        <a:rPr lang="en-US" sz="1600" dirty="0"/>
                        <a:t>INLX12 (New)</a:t>
                      </a:r>
                    </a:p>
                    <a:p>
                      <a:pPr algn="ctr"/>
                      <a:endParaRPr lang="en-US" sz="1600" dirty="0"/>
                    </a:p>
                  </a:txBody>
                  <a:tcPr marT="45702" marB="45702">
                    <a:solidFill>
                      <a:schemeClr val="accent3">
                        <a:lumMod val="20000"/>
                        <a:lumOff val="80000"/>
                      </a:schemeClr>
                    </a:solidFill>
                  </a:tcPr>
                </a:tc>
                <a:extLst>
                  <a:ext uri="{0D108BD9-81ED-4DB2-BD59-A6C34878D82A}">
                    <a16:rowId xmlns:a16="http://schemas.microsoft.com/office/drawing/2014/main" val="10004"/>
                  </a:ext>
                </a:extLst>
              </a:tr>
              <a:tr h="413476">
                <a:tc vMerge="1">
                  <a:txBody>
                    <a:bodyPr/>
                    <a:lstStyle/>
                    <a:p>
                      <a:pPr algn="ctr"/>
                      <a:endParaRPr lang="en-US" dirty="0"/>
                    </a:p>
                  </a:txBody>
                  <a:tcPr/>
                </a:tc>
                <a:tc>
                  <a:txBody>
                    <a:bodyPr/>
                    <a:lstStyle/>
                    <a:p>
                      <a:pPr algn="ctr"/>
                      <a:r>
                        <a:rPr lang="en-US" sz="1600" dirty="0"/>
                        <a:t>15</a:t>
                      </a:r>
                    </a:p>
                  </a:txBody>
                  <a:tcPr marT="45702" marB="45702">
                    <a:solidFill>
                      <a:schemeClr val="accent3">
                        <a:lumMod val="20000"/>
                        <a:lumOff val="80000"/>
                      </a:schemeClr>
                    </a:solidFill>
                  </a:tcPr>
                </a:tc>
                <a:tc>
                  <a:txBody>
                    <a:bodyPr/>
                    <a:lstStyle/>
                    <a:p>
                      <a:pPr algn="ctr"/>
                      <a:r>
                        <a:rPr lang="en-US" sz="1600" dirty="0"/>
                        <a:t>CONUS</a:t>
                      </a:r>
                    </a:p>
                  </a:txBody>
                  <a:tcPr marT="45702" marB="45702">
                    <a:solidFill>
                      <a:schemeClr val="accent3">
                        <a:lumMod val="20000"/>
                        <a:lumOff val="80000"/>
                      </a:schemeClr>
                    </a:solidFill>
                  </a:tcPr>
                </a:tc>
                <a:tc>
                  <a:txBody>
                    <a:bodyPr/>
                    <a:lstStyle/>
                    <a:p>
                      <a:pPr algn="ctr"/>
                      <a:r>
                        <a:rPr lang="en-US" sz="1600" dirty="0"/>
                        <a:t>5</a:t>
                      </a:r>
                    </a:p>
                  </a:txBody>
                  <a:tcPr marT="45702" marB="45702">
                    <a:solidFill>
                      <a:schemeClr val="accent3">
                        <a:lumMod val="20000"/>
                        <a:lumOff val="80000"/>
                      </a:schemeClr>
                    </a:solidFill>
                  </a:tcPr>
                </a:tc>
                <a:tc vMerge="1">
                  <a:txBody>
                    <a:bodyPr/>
                    <a:lstStyle/>
                    <a:p>
                      <a:pPr algn="ctr"/>
                      <a:endParaRPr lang="en-US" dirty="0"/>
                    </a:p>
                  </a:txBody>
                  <a:tcPr/>
                </a:tc>
                <a:extLst>
                  <a:ext uri="{0D108BD9-81ED-4DB2-BD59-A6C34878D82A}">
                    <a16:rowId xmlns:a16="http://schemas.microsoft.com/office/drawing/2014/main" val="10005"/>
                  </a:ext>
                </a:extLst>
              </a:tr>
              <a:tr h="413476">
                <a:tc vMerge="1">
                  <a:txBody>
                    <a:bodyPr/>
                    <a:lstStyle/>
                    <a:p>
                      <a:endParaRPr lang="en-US"/>
                    </a:p>
                  </a:txBody>
                  <a:tcPr/>
                </a:tc>
                <a:tc>
                  <a:txBody>
                    <a:bodyPr/>
                    <a:lstStyle/>
                    <a:p>
                      <a:pPr algn="ctr"/>
                      <a:r>
                        <a:rPr lang="en-US" sz="1600" dirty="0"/>
                        <a:t>60 </a:t>
                      </a:r>
                    </a:p>
                  </a:txBody>
                  <a:tcPr marT="45702" marB="45702">
                    <a:solidFill>
                      <a:schemeClr val="accent3">
                        <a:lumMod val="20000"/>
                        <a:lumOff val="80000"/>
                      </a:schemeClr>
                    </a:solidFill>
                  </a:tcPr>
                </a:tc>
                <a:tc>
                  <a:txBody>
                    <a:bodyPr/>
                    <a:lstStyle/>
                    <a:p>
                      <a:pPr algn="ctr"/>
                      <a:r>
                        <a:rPr lang="en-US" sz="1600" dirty="0"/>
                        <a:t>FULL</a:t>
                      </a:r>
                      <a:r>
                        <a:rPr lang="en-US" sz="1600" baseline="0" dirty="0"/>
                        <a:t> DISK</a:t>
                      </a:r>
                      <a:endParaRPr lang="en-US" sz="1600" dirty="0"/>
                    </a:p>
                  </a:txBody>
                  <a:tcPr marT="45702" marB="45702">
                    <a:solidFill>
                      <a:schemeClr val="accent3">
                        <a:lumMod val="20000"/>
                        <a:lumOff val="80000"/>
                      </a:schemeClr>
                    </a:solidFill>
                  </a:tcPr>
                </a:tc>
                <a:tc>
                  <a:txBody>
                    <a:bodyPr/>
                    <a:lstStyle/>
                    <a:p>
                      <a:pPr algn="ctr"/>
                      <a:r>
                        <a:rPr lang="en-US" sz="1600" dirty="0"/>
                        <a:t>15</a:t>
                      </a:r>
                    </a:p>
                  </a:txBody>
                  <a:tcPr marT="45702" marB="45702">
                    <a:solidFill>
                      <a:schemeClr val="accent3">
                        <a:lumMod val="20000"/>
                        <a:lumOff val="80000"/>
                      </a:schemeClr>
                    </a:solidFill>
                  </a:tcPr>
                </a:tc>
                <a:tc vMerge="1">
                  <a:txBody>
                    <a:bodyPr/>
                    <a:lstStyle/>
                    <a:p>
                      <a:endParaRPr lang="en-US"/>
                    </a:p>
                  </a:txBody>
                  <a:tcPr/>
                </a:tc>
                <a:extLst>
                  <a:ext uri="{0D108BD9-81ED-4DB2-BD59-A6C34878D82A}">
                    <a16:rowId xmlns:a16="http://schemas.microsoft.com/office/drawing/2014/main" val="1435703016"/>
                  </a:ext>
                </a:extLst>
              </a:tr>
              <a:tr h="413476">
                <a:tc rowSpan="3">
                  <a:txBody>
                    <a:bodyPr/>
                    <a:lstStyle/>
                    <a:p>
                      <a:pPr algn="ctr"/>
                      <a:r>
                        <a:rPr lang="en-US" sz="1600" dirty="0"/>
                        <a:t>Visible (0.64um)</a:t>
                      </a:r>
                    </a:p>
                    <a:p>
                      <a:pPr algn="ctr"/>
                      <a:r>
                        <a:rPr lang="en-US" sz="1600" dirty="0"/>
                        <a:t>Cloud-drift</a:t>
                      </a:r>
                    </a:p>
                  </a:txBody>
                  <a:tcPr marT="45702" marB="45702">
                    <a:solidFill>
                      <a:schemeClr val="accent4">
                        <a:lumMod val="20000"/>
                        <a:lumOff val="80000"/>
                      </a:schemeClr>
                    </a:solidFill>
                  </a:tcPr>
                </a:tc>
                <a:tc>
                  <a:txBody>
                    <a:bodyPr/>
                    <a:lstStyle/>
                    <a:p>
                      <a:pPr algn="ctr"/>
                      <a:r>
                        <a:rPr lang="en-US" sz="1600" dirty="0"/>
                        <a:t>5</a:t>
                      </a:r>
                    </a:p>
                  </a:txBody>
                  <a:tcPr marT="45702" marB="45702">
                    <a:solidFill>
                      <a:schemeClr val="accent4">
                        <a:lumMod val="20000"/>
                        <a:lumOff val="80000"/>
                      </a:schemeClr>
                    </a:solidFill>
                  </a:tcPr>
                </a:tc>
                <a:tc>
                  <a:txBody>
                    <a:bodyPr/>
                    <a:lstStyle/>
                    <a:p>
                      <a:pPr algn="ctr"/>
                      <a:r>
                        <a:rPr lang="en-US" sz="1600" dirty="0"/>
                        <a:t>MESO</a:t>
                      </a:r>
                    </a:p>
                  </a:txBody>
                  <a:tcPr marT="45702" marB="45702">
                    <a:solidFill>
                      <a:schemeClr val="accent4">
                        <a:lumMod val="20000"/>
                        <a:lumOff val="80000"/>
                      </a:schemeClr>
                    </a:solidFill>
                  </a:tcPr>
                </a:tc>
                <a:tc>
                  <a:txBody>
                    <a:bodyPr/>
                    <a:lstStyle/>
                    <a:p>
                      <a:pPr algn="ctr"/>
                      <a:r>
                        <a:rPr lang="en-US" sz="1600" dirty="0"/>
                        <a:t>5</a:t>
                      </a:r>
                    </a:p>
                  </a:txBody>
                  <a:tcPr marT="45702" marB="45702">
                    <a:solidFill>
                      <a:schemeClr val="accent4">
                        <a:lumMod val="20000"/>
                        <a:lumOff val="80000"/>
                      </a:schemeClr>
                    </a:solidFill>
                  </a:tcPr>
                </a:tc>
                <a:tc rowSpan="3">
                  <a:txBody>
                    <a:bodyPr/>
                    <a:lstStyle/>
                    <a:p>
                      <a:pPr algn="ctr"/>
                      <a:endParaRPr lang="en-US" sz="1600" dirty="0"/>
                    </a:p>
                    <a:p>
                      <a:pPr algn="ctr"/>
                      <a:r>
                        <a:rPr lang="en-US" sz="1600" baseline="0" dirty="0"/>
                        <a:t>INLX03 (Heritage</a:t>
                      </a:r>
                      <a:r>
                        <a:rPr lang="en-US" sz="1600" dirty="0"/>
                        <a:t>)</a:t>
                      </a:r>
                    </a:p>
                    <a:p>
                      <a:pPr algn="ctr"/>
                      <a:r>
                        <a:rPr lang="en-US" sz="1600" dirty="0"/>
                        <a:t>INLX13 (New)</a:t>
                      </a:r>
                    </a:p>
                  </a:txBody>
                  <a:tcPr marT="45702" marB="45702">
                    <a:solidFill>
                      <a:schemeClr val="accent4">
                        <a:lumMod val="20000"/>
                        <a:lumOff val="80000"/>
                      </a:schemeClr>
                    </a:solidFill>
                  </a:tcPr>
                </a:tc>
                <a:extLst>
                  <a:ext uri="{0D108BD9-81ED-4DB2-BD59-A6C34878D82A}">
                    <a16:rowId xmlns:a16="http://schemas.microsoft.com/office/drawing/2014/main" val="10006"/>
                  </a:ext>
                </a:extLst>
              </a:tr>
              <a:tr h="413476">
                <a:tc vMerge="1">
                  <a:txBody>
                    <a:bodyPr/>
                    <a:lstStyle/>
                    <a:p>
                      <a:endParaRPr lang="en-US"/>
                    </a:p>
                  </a:txBody>
                  <a:tcPr/>
                </a:tc>
                <a:tc>
                  <a:txBody>
                    <a:bodyPr/>
                    <a:lstStyle/>
                    <a:p>
                      <a:pPr algn="ctr"/>
                      <a:r>
                        <a:rPr lang="en-US" sz="1600" dirty="0"/>
                        <a:t>15</a:t>
                      </a:r>
                    </a:p>
                  </a:txBody>
                  <a:tcPr marT="45702" marB="45702">
                    <a:solidFill>
                      <a:schemeClr val="accent4">
                        <a:lumMod val="20000"/>
                        <a:lumOff val="80000"/>
                      </a:schemeClr>
                    </a:solidFill>
                  </a:tcPr>
                </a:tc>
                <a:tc>
                  <a:txBody>
                    <a:bodyPr/>
                    <a:lstStyle/>
                    <a:p>
                      <a:pPr algn="ctr"/>
                      <a:r>
                        <a:rPr lang="en-US" sz="1600" dirty="0"/>
                        <a:t>CONUS</a:t>
                      </a:r>
                    </a:p>
                  </a:txBody>
                  <a:tcPr marT="45702" marB="45702">
                    <a:solidFill>
                      <a:schemeClr val="accent4">
                        <a:lumMod val="20000"/>
                        <a:lumOff val="80000"/>
                      </a:schemeClr>
                    </a:solidFill>
                  </a:tcPr>
                </a:tc>
                <a:tc>
                  <a:txBody>
                    <a:bodyPr/>
                    <a:lstStyle/>
                    <a:p>
                      <a:pPr algn="ctr"/>
                      <a:r>
                        <a:rPr lang="en-US" sz="1600" dirty="0"/>
                        <a:t>5</a:t>
                      </a:r>
                    </a:p>
                  </a:txBody>
                  <a:tcPr marT="45702" marB="45702">
                    <a:solidFill>
                      <a:schemeClr val="accent4">
                        <a:lumMod val="20000"/>
                        <a:lumOff val="80000"/>
                      </a:schemeClr>
                    </a:solidFill>
                  </a:tcPr>
                </a:tc>
                <a:tc vMerge="1">
                  <a:txBody>
                    <a:bodyPr/>
                    <a:lstStyle/>
                    <a:p>
                      <a:endParaRPr lang="en-US"/>
                    </a:p>
                  </a:txBody>
                  <a:tcPr/>
                </a:tc>
                <a:extLst>
                  <a:ext uri="{0D108BD9-81ED-4DB2-BD59-A6C34878D82A}">
                    <a16:rowId xmlns:a16="http://schemas.microsoft.com/office/drawing/2014/main" val="2183057044"/>
                  </a:ext>
                </a:extLst>
              </a:tr>
              <a:tr h="413476">
                <a:tc vMerge="1">
                  <a:txBody>
                    <a:bodyPr/>
                    <a:lstStyle/>
                    <a:p>
                      <a:endParaRPr lang="en-US"/>
                    </a:p>
                  </a:txBody>
                  <a:tcPr/>
                </a:tc>
                <a:tc>
                  <a:txBody>
                    <a:bodyPr/>
                    <a:lstStyle/>
                    <a:p>
                      <a:pPr algn="ctr"/>
                      <a:r>
                        <a:rPr lang="en-US" sz="1600" dirty="0"/>
                        <a:t>60</a:t>
                      </a:r>
                    </a:p>
                  </a:txBody>
                  <a:tcPr marT="45702" marB="45702">
                    <a:solidFill>
                      <a:schemeClr val="accent4">
                        <a:lumMod val="20000"/>
                        <a:lumOff val="80000"/>
                      </a:schemeClr>
                    </a:solidFill>
                  </a:tcPr>
                </a:tc>
                <a:tc>
                  <a:txBody>
                    <a:bodyPr/>
                    <a:lstStyle/>
                    <a:p>
                      <a:pPr algn="ctr"/>
                      <a:r>
                        <a:rPr lang="en-US" sz="1600" dirty="0"/>
                        <a:t>FULL DISK</a:t>
                      </a:r>
                    </a:p>
                  </a:txBody>
                  <a:tcPr marT="45702" marB="45702">
                    <a:solidFill>
                      <a:schemeClr val="accent4">
                        <a:lumMod val="20000"/>
                        <a:lumOff val="80000"/>
                      </a:schemeClr>
                    </a:solidFill>
                  </a:tcPr>
                </a:tc>
                <a:tc>
                  <a:txBody>
                    <a:bodyPr/>
                    <a:lstStyle/>
                    <a:p>
                      <a:pPr algn="ctr"/>
                      <a:r>
                        <a:rPr lang="en-US" sz="1600" dirty="0"/>
                        <a:t>15</a:t>
                      </a:r>
                    </a:p>
                  </a:txBody>
                  <a:tcPr marT="45702" marB="45702">
                    <a:solidFill>
                      <a:schemeClr val="accent4">
                        <a:lumMod val="20000"/>
                        <a:lumOff val="80000"/>
                      </a:schemeClr>
                    </a:solidFill>
                  </a:tcPr>
                </a:tc>
                <a:tc vMerge="1">
                  <a:txBody>
                    <a:bodyPr/>
                    <a:lstStyle/>
                    <a:p>
                      <a:endParaRPr lang="en-US"/>
                    </a:p>
                  </a:txBody>
                  <a:tcPr/>
                </a:tc>
                <a:extLst>
                  <a:ext uri="{0D108BD9-81ED-4DB2-BD59-A6C34878D82A}">
                    <a16:rowId xmlns:a16="http://schemas.microsoft.com/office/drawing/2014/main" val="2776319186"/>
                  </a:ext>
                </a:extLst>
              </a:tr>
            </a:tbl>
          </a:graphicData>
        </a:graphic>
      </p:graphicFrame>
    </p:spTree>
    <p:extLst>
      <p:ext uri="{BB962C8B-B14F-4D97-AF65-F5344CB8AC3E}">
        <p14:creationId xmlns:p14="http://schemas.microsoft.com/office/powerpoint/2010/main" val="377420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dirty="0"/>
              <a:t>GOES-17 AMV Products (2/2)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9066461"/>
              </p:ext>
            </p:extLst>
          </p:nvPr>
        </p:nvGraphicFramePr>
        <p:xfrm>
          <a:off x="457203" y="1219201"/>
          <a:ext cx="8229597" cy="5265919"/>
        </p:xfrm>
        <a:graphic>
          <a:graphicData uri="http://schemas.openxmlformats.org/drawingml/2006/table">
            <a:tbl>
              <a:tblPr firstRow="1" bandRow="1">
                <a:tableStyleId>{5C22544A-7EE6-4342-B048-85BDC9FD1C3A}</a:tableStyleId>
              </a:tblPr>
              <a:tblGrid>
                <a:gridCol w="1720396">
                  <a:extLst>
                    <a:ext uri="{9D8B030D-6E8A-4147-A177-3AD203B41FA5}">
                      <a16:colId xmlns:a16="http://schemas.microsoft.com/office/drawing/2014/main" val="20000"/>
                    </a:ext>
                  </a:extLst>
                </a:gridCol>
                <a:gridCol w="1502123">
                  <a:extLst>
                    <a:ext uri="{9D8B030D-6E8A-4147-A177-3AD203B41FA5}">
                      <a16:colId xmlns:a16="http://schemas.microsoft.com/office/drawing/2014/main" val="132509775"/>
                    </a:ext>
                  </a:extLst>
                </a:gridCol>
                <a:gridCol w="1686595">
                  <a:extLst>
                    <a:ext uri="{9D8B030D-6E8A-4147-A177-3AD203B41FA5}">
                      <a16:colId xmlns:a16="http://schemas.microsoft.com/office/drawing/2014/main" val="20002"/>
                    </a:ext>
                  </a:extLst>
                </a:gridCol>
                <a:gridCol w="1344005">
                  <a:extLst>
                    <a:ext uri="{9D8B030D-6E8A-4147-A177-3AD203B41FA5}">
                      <a16:colId xmlns:a16="http://schemas.microsoft.com/office/drawing/2014/main" val="20003"/>
                    </a:ext>
                  </a:extLst>
                </a:gridCol>
                <a:gridCol w="1976478">
                  <a:extLst>
                    <a:ext uri="{9D8B030D-6E8A-4147-A177-3AD203B41FA5}">
                      <a16:colId xmlns:a16="http://schemas.microsoft.com/office/drawing/2014/main" val="20004"/>
                    </a:ext>
                  </a:extLst>
                </a:gridCol>
              </a:tblGrid>
              <a:tr h="646887">
                <a:tc>
                  <a:txBody>
                    <a:bodyPr/>
                    <a:lstStyle/>
                    <a:p>
                      <a:pPr algn="ctr"/>
                      <a:r>
                        <a:rPr lang="en-US" sz="1600" dirty="0"/>
                        <a:t>AMV Products</a:t>
                      </a:r>
                    </a:p>
                  </a:txBody>
                  <a:tcPr marT="45702" marB="45702">
                    <a:solidFill>
                      <a:srgbClr val="3366FF"/>
                    </a:solidFill>
                  </a:tcPr>
                </a:tc>
                <a:tc>
                  <a:txBody>
                    <a:bodyPr/>
                    <a:lstStyle/>
                    <a:p>
                      <a:pPr algn="ctr"/>
                      <a:r>
                        <a:rPr lang="en-US" sz="1600" dirty="0"/>
                        <a:t>Frequency</a:t>
                      </a:r>
                    </a:p>
                    <a:p>
                      <a:pPr algn="ctr"/>
                      <a:r>
                        <a:rPr lang="en-US" sz="1600" dirty="0"/>
                        <a:t>(min)</a:t>
                      </a:r>
                    </a:p>
                  </a:txBody>
                  <a:tcPr marT="45702" marB="45702">
                    <a:solidFill>
                      <a:srgbClr val="3366FF"/>
                    </a:solidFill>
                  </a:tcPr>
                </a:tc>
                <a:tc>
                  <a:txBody>
                    <a:bodyPr/>
                    <a:lstStyle/>
                    <a:p>
                      <a:pPr algn="ctr"/>
                      <a:r>
                        <a:rPr lang="en-US" sz="1600" dirty="0"/>
                        <a:t>Image Sectors</a:t>
                      </a:r>
                    </a:p>
                  </a:txBody>
                  <a:tcPr marT="45702" marB="45702">
                    <a:solidFill>
                      <a:srgbClr val="3366FF"/>
                    </a:solidFill>
                  </a:tcPr>
                </a:tc>
                <a:tc>
                  <a:txBody>
                    <a:bodyPr/>
                    <a:lstStyle/>
                    <a:p>
                      <a:pPr algn="ctr"/>
                      <a:r>
                        <a:rPr lang="en-US" sz="1600" dirty="0"/>
                        <a:t>Image Interval</a:t>
                      </a:r>
                      <a:r>
                        <a:rPr lang="en-US" sz="1600" baseline="0" dirty="0"/>
                        <a:t> (min)</a:t>
                      </a:r>
                      <a:endParaRPr lang="en-US" sz="1600" dirty="0"/>
                    </a:p>
                  </a:txBody>
                  <a:tcPr marT="45702" marB="45702">
                    <a:solidFill>
                      <a:srgbClr val="3366FF"/>
                    </a:solidFill>
                  </a:tcPr>
                </a:tc>
                <a:tc>
                  <a:txBody>
                    <a:bodyPr/>
                    <a:lstStyle/>
                    <a:p>
                      <a:pPr algn="ctr"/>
                      <a:r>
                        <a:rPr lang="en-US" sz="1600" dirty="0"/>
                        <a:t>WMO Header</a:t>
                      </a:r>
                    </a:p>
                  </a:txBody>
                  <a:tcPr marT="45702" marB="45702">
                    <a:solidFill>
                      <a:srgbClr val="3366FF"/>
                    </a:solidFill>
                  </a:tcPr>
                </a:tc>
                <a:extLst>
                  <a:ext uri="{0D108BD9-81ED-4DB2-BD59-A6C34878D82A}">
                    <a16:rowId xmlns:a16="http://schemas.microsoft.com/office/drawing/2014/main" val="10000"/>
                  </a:ext>
                </a:extLst>
              </a:tr>
              <a:tr h="354685">
                <a:tc gridSpan="5">
                  <a:txBody>
                    <a:bodyPr/>
                    <a:lstStyle/>
                    <a:p>
                      <a:pPr algn="ctr"/>
                      <a:r>
                        <a:rPr lang="en-US" sz="1600" b="1" dirty="0"/>
                        <a:t>GOES-17 (GOES East)</a:t>
                      </a:r>
                    </a:p>
                  </a:txBody>
                  <a:tcPr marT="45702" marB="45702">
                    <a:solidFill>
                      <a:srgbClr val="FF99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54685">
                <a:tc rowSpan="3">
                  <a:txBody>
                    <a:bodyPr/>
                    <a:lstStyle/>
                    <a:p>
                      <a:pPr algn="ctr"/>
                      <a:r>
                        <a:rPr lang="en-US" sz="1600" dirty="0"/>
                        <a:t>Water</a:t>
                      </a:r>
                      <a:r>
                        <a:rPr lang="en-US" sz="1600" baseline="0" dirty="0"/>
                        <a:t> V</a:t>
                      </a:r>
                      <a:r>
                        <a:rPr lang="en-US" sz="1600" dirty="0"/>
                        <a:t>apor-Cloud Top (6.2um)</a:t>
                      </a:r>
                    </a:p>
                    <a:p>
                      <a:pPr algn="ctr"/>
                      <a:endParaRPr lang="en-US" sz="1600" dirty="0"/>
                    </a:p>
                  </a:txBody>
                  <a:tcPr marT="45702" marB="45702">
                    <a:solidFill>
                      <a:schemeClr val="accent4">
                        <a:lumMod val="20000"/>
                        <a:lumOff val="80000"/>
                      </a:schemeClr>
                    </a:solidFill>
                  </a:tcPr>
                </a:tc>
                <a:tc>
                  <a:txBody>
                    <a:bodyPr/>
                    <a:lstStyle/>
                    <a:p>
                      <a:pPr algn="ctr"/>
                      <a:r>
                        <a:rPr lang="en-US" sz="1600" dirty="0"/>
                        <a:t>5</a:t>
                      </a:r>
                    </a:p>
                  </a:txBody>
                  <a:tcPr marT="45702" marB="45702">
                    <a:solidFill>
                      <a:schemeClr val="accent4">
                        <a:lumMod val="20000"/>
                        <a:lumOff val="80000"/>
                      </a:schemeClr>
                    </a:solidFill>
                  </a:tcPr>
                </a:tc>
                <a:tc>
                  <a:txBody>
                    <a:bodyPr/>
                    <a:lstStyle/>
                    <a:p>
                      <a:pPr algn="ctr"/>
                      <a:r>
                        <a:rPr lang="en-US" sz="1600" dirty="0"/>
                        <a:t>MESO</a:t>
                      </a:r>
                    </a:p>
                  </a:txBody>
                  <a:tcPr marT="45702" marB="45702">
                    <a:solidFill>
                      <a:schemeClr val="accent4">
                        <a:lumMod val="20000"/>
                        <a:lumOff val="80000"/>
                      </a:schemeClr>
                    </a:solidFill>
                  </a:tcPr>
                </a:tc>
                <a:tc>
                  <a:txBody>
                    <a:bodyPr/>
                    <a:lstStyle/>
                    <a:p>
                      <a:pPr algn="ctr"/>
                      <a:r>
                        <a:rPr lang="en-US" sz="1600" dirty="0"/>
                        <a:t>5</a:t>
                      </a:r>
                    </a:p>
                  </a:txBody>
                  <a:tcPr marT="45702" marB="45702">
                    <a:solidFill>
                      <a:schemeClr val="accent4">
                        <a:lumMod val="20000"/>
                        <a:lumOff val="80000"/>
                      </a:schemeClr>
                    </a:solidFill>
                  </a:tcPr>
                </a:tc>
                <a:tc rowSpan="3">
                  <a:txBody>
                    <a:bodyPr/>
                    <a:lstStyle/>
                    <a:p>
                      <a:pPr algn="ctr"/>
                      <a:endParaRPr lang="en-US" sz="1600" dirty="0"/>
                    </a:p>
                    <a:p>
                      <a:pPr algn="ctr"/>
                      <a:r>
                        <a:rPr lang="en-US" sz="1600" baseline="0" dirty="0"/>
                        <a:t>INLX04 </a:t>
                      </a:r>
                      <a:r>
                        <a:rPr lang="en-US" sz="1600" dirty="0"/>
                        <a:t>(Heritage)</a:t>
                      </a:r>
                    </a:p>
                    <a:p>
                      <a:pPr algn="ctr"/>
                      <a:r>
                        <a:rPr lang="en-US" sz="1600" dirty="0"/>
                        <a:t>INLX14 (New)</a:t>
                      </a:r>
                    </a:p>
                    <a:p>
                      <a:pPr algn="ctr"/>
                      <a:endParaRPr lang="en-US" sz="1600" dirty="0"/>
                    </a:p>
                  </a:txBody>
                  <a:tcPr marT="45702" marB="45702">
                    <a:solidFill>
                      <a:schemeClr val="accent4">
                        <a:lumMod val="20000"/>
                        <a:lumOff val="80000"/>
                      </a:schemeClr>
                    </a:solidFill>
                  </a:tcPr>
                </a:tc>
                <a:extLst>
                  <a:ext uri="{0D108BD9-81ED-4DB2-BD59-A6C34878D82A}">
                    <a16:rowId xmlns:a16="http://schemas.microsoft.com/office/drawing/2014/main" val="10002"/>
                  </a:ext>
                </a:extLst>
              </a:tr>
              <a:tr h="354685">
                <a:tc vMerge="1">
                  <a:txBody>
                    <a:bodyPr/>
                    <a:lstStyle/>
                    <a:p>
                      <a:endParaRPr lang="en-US"/>
                    </a:p>
                  </a:txBody>
                  <a:tcPr/>
                </a:tc>
                <a:tc>
                  <a:txBody>
                    <a:bodyPr/>
                    <a:lstStyle/>
                    <a:p>
                      <a:pPr algn="ctr"/>
                      <a:r>
                        <a:rPr lang="en-US" sz="1600" dirty="0"/>
                        <a:t>15</a:t>
                      </a:r>
                    </a:p>
                  </a:txBody>
                  <a:tcPr marT="45702" marB="45702">
                    <a:solidFill>
                      <a:schemeClr val="accent4">
                        <a:lumMod val="20000"/>
                        <a:lumOff val="80000"/>
                      </a:schemeClr>
                    </a:solidFill>
                  </a:tcPr>
                </a:tc>
                <a:tc>
                  <a:txBody>
                    <a:bodyPr/>
                    <a:lstStyle/>
                    <a:p>
                      <a:pPr algn="ctr"/>
                      <a:r>
                        <a:rPr lang="en-US" sz="1600" dirty="0"/>
                        <a:t>CONUS</a:t>
                      </a:r>
                    </a:p>
                  </a:txBody>
                  <a:tcPr marT="45702" marB="45702">
                    <a:solidFill>
                      <a:schemeClr val="accent4">
                        <a:lumMod val="20000"/>
                        <a:lumOff val="80000"/>
                      </a:schemeClr>
                    </a:solidFill>
                  </a:tcPr>
                </a:tc>
                <a:tc>
                  <a:txBody>
                    <a:bodyPr/>
                    <a:lstStyle/>
                    <a:p>
                      <a:pPr algn="ctr"/>
                      <a:r>
                        <a:rPr lang="en-US" sz="1600" dirty="0"/>
                        <a:t>5</a:t>
                      </a:r>
                    </a:p>
                  </a:txBody>
                  <a:tcPr marT="45702" marB="45702">
                    <a:solidFill>
                      <a:schemeClr val="accent4">
                        <a:lumMod val="20000"/>
                        <a:lumOff val="80000"/>
                      </a:schemeClr>
                    </a:solidFill>
                  </a:tcPr>
                </a:tc>
                <a:tc vMerge="1">
                  <a:txBody>
                    <a:bodyPr/>
                    <a:lstStyle/>
                    <a:p>
                      <a:endParaRPr lang="en-US"/>
                    </a:p>
                  </a:txBody>
                  <a:tcPr/>
                </a:tc>
                <a:extLst>
                  <a:ext uri="{0D108BD9-81ED-4DB2-BD59-A6C34878D82A}">
                    <a16:rowId xmlns:a16="http://schemas.microsoft.com/office/drawing/2014/main" val="3161263424"/>
                  </a:ext>
                </a:extLst>
              </a:tr>
              <a:tr h="354685">
                <a:tc vMerge="1">
                  <a:txBody>
                    <a:bodyPr/>
                    <a:lstStyle/>
                    <a:p>
                      <a:endParaRPr lang="en-US" dirty="0"/>
                    </a:p>
                  </a:txBody>
                  <a:tcPr/>
                </a:tc>
                <a:tc>
                  <a:txBody>
                    <a:bodyPr/>
                    <a:lstStyle/>
                    <a:p>
                      <a:pPr algn="ctr"/>
                      <a:r>
                        <a:rPr lang="en-US" sz="1600" dirty="0"/>
                        <a:t>60</a:t>
                      </a:r>
                    </a:p>
                  </a:txBody>
                  <a:tcPr marT="45702" marB="45702">
                    <a:solidFill>
                      <a:schemeClr val="accent4">
                        <a:lumMod val="20000"/>
                        <a:lumOff val="80000"/>
                      </a:schemeClr>
                    </a:solidFill>
                  </a:tcPr>
                </a:tc>
                <a:tc>
                  <a:txBody>
                    <a:bodyPr/>
                    <a:lstStyle/>
                    <a:p>
                      <a:pPr algn="ctr"/>
                      <a:r>
                        <a:rPr lang="en-US" sz="1600" dirty="0"/>
                        <a:t>FULL</a:t>
                      </a:r>
                      <a:r>
                        <a:rPr lang="en-US" sz="1600" baseline="0" dirty="0"/>
                        <a:t> DISK</a:t>
                      </a:r>
                      <a:endParaRPr lang="en-US" sz="1600" dirty="0"/>
                    </a:p>
                  </a:txBody>
                  <a:tcPr marT="45702" marB="45702">
                    <a:solidFill>
                      <a:schemeClr val="accent4">
                        <a:lumMod val="20000"/>
                        <a:lumOff val="80000"/>
                      </a:schemeClr>
                    </a:solidFill>
                  </a:tcPr>
                </a:tc>
                <a:tc>
                  <a:txBody>
                    <a:bodyPr/>
                    <a:lstStyle/>
                    <a:p>
                      <a:pPr algn="ctr"/>
                      <a:r>
                        <a:rPr lang="en-US" sz="1600" dirty="0"/>
                        <a:t>15</a:t>
                      </a:r>
                    </a:p>
                  </a:txBody>
                  <a:tcPr marT="45702" marB="45702">
                    <a:solidFill>
                      <a:schemeClr val="accent4">
                        <a:lumMod val="20000"/>
                        <a:lumOff val="80000"/>
                      </a:schemeClr>
                    </a:solidFill>
                  </a:tcPr>
                </a:tc>
                <a:tc vMerge="1">
                  <a:txBody>
                    <a:bodyPr/>
                    <a:lstStyle/>
                    <a:p>
                      <a:endParaRPr lang="en-US"/>
                    </a:p>
                  </a:txBody>
                  <a:tcPr/>
                </a:tc>
                <a:extLst>
                  <a:ext uri="{0D108BD9-81ED-4DB2-BD59-A6C34878D82A}">
                    <a16:rowId xmlns:a16="http://schemas.microsoft.com/office/drawing/2014/main" val="10003"/>
                  </a:ext>
                </a:extLst>
              </a:tr>
              <a:tr h="354685">
                <a:tc rowSpan="3">
                  <a:txBody>
                    <a:bodyPr/>
                    <a:lstStyle/>
                    <a:p>
                      <a:pPr algn="ctr"/>
                      <a:r>
                        <a:rPr lang="en-US" sz="1600" dirty="0"/>
                        <a:t>Water</a:t>
                      </a:r>
                      <a:r>
                        <a:rPr lang="en-US" sz="1600" baseline="0" dirty="0"/>
                        <a:t> Vapor-Clear Sky</a:t>
                      </a:r>
                      <a:r>
                        <a:rPr lang="en-US" sz="1600" dirty="0"/>
                        <a:t> (6.2um)</a:t>
                      </a:r>
                    </a:p>
                  </a:txBody>
                  <a:tcPr marT="45702" marB="45702">
                    <a:solidFill>
                      <a:schemeClr val="accent3">
                        <a:lumMod val="20000"/>
                        <a:lumOff val="80000"/>
                      </a:schemeClr>
                    </a:solidFill>
                  </a:tcPr>
                </a:tc>
                <a:tc>
                  <a:txBody>
                    <a:bodyPr/>
                    <a:lstStyle/>
                    <a:p>
                      <a:pPr algn="ctr"/>
                      <a:r>
                        <a:rPr lang="en-US" sz="1600" dirty="0"/>
                        <a:t>5</a:t>
                      </a:r>
                    </a:p>
                  </a:txBody>
                  <a:tcPr marT="45702" marB="45702">
                    <a:solidFill>
                      <a:schemeClr val="accent3">
                        <a:lumMod val="20000"/>
                        <a:lumOff val="80000"/>
                      </a:schemeClr>
                    </a:solidFill>
                  </a:tcPr>
                </a:tc>
                <a:tc>
                  <a:txBody>
                    <a:bodyPr/>
                    <a:lstStyle/>
                    <a:p>
                      <a:pPr algn="ctr"/>
                      <a:r>
                        <a:rPr lang="en-US" sz="1600" dirty="0"/>
                        <a:t>MESO</a:t>
                      </a:r>
                    </a:p>
                  </a:txBody>
                  <a:tcPr marT="45702" marB="45702">
                    <a:solidFill>
                      <a:schemeClr val="accent3">
                        <a:lumMod val="20000"/>
                        <a:lumOff val="80000"/>
                      </a:schemeClr>
                    </a:solidFill>
                  </a:tcPr>
                </a:tc>
                <a:tc>
                  <a:txBody>
                    <a:bodyPr/>
                    <a:lstStyle/>
                    <a:p>
                      <a:pPr algn="ctr"/>
                      <a:r>
                        <a:rPr lang="en-US" sz="1600" dirty="0"/>
                        <a:t>30</a:t>
                      </a:r>
                    </a:p>
                  </a:txBody>
                  <a:tcPr marT="45702" marB="45702">
                    <a:solidFill>
                      <a:schemeClr val="accent3">
                        <a:lumMod val="20000"/>
                        <a:lumOff val="80000"/>
                      </a:schemeClr>
                    </a:solidFill>
                  </a:tcPr>
                </a:tc>
                <a:tc rowSpan="3">
                  <a:txBody>
                    <a:bodyPr/>
                    <a:lstStyle/>
                    <a:p>
                      <a:pPr algn="ctr"/>
                      <a:endParaRPr lang="en-US" sz="1600" dirty="0"/>
                    </a:p>
                    <a:p>
                      <a:pPr algn="ctr"/>
                      <a:r>
                        <a:rPr lang="en-US" sz="1600" baseline="0" dirty="0"/>
                        <a:t>INLX05 (Heritage</a:t>
                      </a:r>
                      <a:r>
                        <a:rPr lang="en-US" sz="1600" dirty="0"/>
                        <a:t>)</a:t>
                      </a:r>
                    </a:p>
                    <a:p>
                      <a:pPr algn="ctr"/>
                      <a:r>
                        <a:rPr lang="en-US" sz="1600" dirty="0"/>
                        <a:t>INLX15 (New)</a:t>
                      </a:r>
                    </a:p>
                    <a:p>
                      <a:pPr algn="ctr"/>
                      <a:endParaRPr lang="en-US" sz="1600" dirty="0"/>
                    </a:p>
                  </a:txBody>
                  <a:tcPr marT="45702" marB="45702">
                    <a:solidFill>
                      <a:schemeClr val="accent3">
                        <a:lumMod val="20000"/>
                        <a:lumOff val="80000"/>
                      </a:schemeClr>
                    </a:solidFill>
                  </a:tcPr>
                </a:tc>
                <a:extLst>
                  <a:ext uri="{0D108BD9-81ED-4DB2-BD59-A6C34878D82A}">
                    <a16:rowId xmlns:a16="http://schemas.microsoft.com/office/drawing/2014/main" val="10004"/>
                  </a:ext>
                </a:extLst>
              </a:tr>
              <a:tr h="354685">
                <a:tc vMerge="1">
                  <a:txBody>
                    <a:bodyPr/>
                    <a:lstStyle/>
                    <a:p>
                      <a:pPr algn="ctr"/>
                      <a:endParaRPr lang="en-US" dirty="0"/>
                    </a:p>
                  </a:txBody>
                  <a:tcPr/>
                </a:tc>
                <a:tc>
                  <a:txBody>
                    <a:bodyPr/>
                    <a:lstStyle/>
                    <a:p>
                      <a:pPr algn="ctr"/>
                      <a:r>
                        <a:rPr lang="en-US" sz="1600" dirty="0"/>
                        <a:t>15</a:t>
                      </a:r>
                    </a:p>
                  </a:txBody>
                  <a:tcPr marT="45702" marB="45702">
                    <a:solidFill>
                      <a:schemeClr val="accent3">
                        <a:lumMod val="20000"/>
                        <a:lumOff val="80000"/>
                      </a:schemeClr>
                    </a:solidFill>
                  </a:tcPr>
                </a:tc>
                <a:tc>
                  <a:txBody>
                    <a:bodyPr/>
                    <a:lstStyle/>
                    <a:p>
                      <a:pPr algn="ctr"/>
                      <a:r>
                        <a:rPr lang="en-US" sz="1600" dirty="0"/>
                        <a:t>CONUS</a:t>
                      </a:r>
                    </a:p>
                  </a:txBody>
                  <a:tcPr marT="45702" marB="45702">
                    <a:solidFill>
                      <a:schemeClr val="accent3">
                        <a:lumMod val="20000"/>
                        <a:lumOff val="80000"/>
                      </a:schemeClr>
                    </a:solidFill>
                  </a:tcPr>
                </a:tc>
                <a:tc>
                  <a:txBody>
                    <a:bodyPr/>
                    <a:lstStyle/>
                    <a:p>
                      <a:pPr algn="ctr"/>
                      <a:r>
                        <a:rPr lang="en-US" sz="1600" dirty="0"/>
                        <a:t>30</a:t>
                      </a:r>
                    </a:p>
                  </a:txBody>
                  <a:tcPr marT="45702" marB="45702">
                    <a:solidFill>
                      <a:schemeClr val="accent3">
                        <a:lumMod val="20000"/>
                        <a:lumOff val="80000"/>
                      </a:schemeClr>
                    </a:solidFill>
                  </a:tcPr>
                </a:tc>
                <a:tc vMerge="1">
                  <a:txBody>
                    <a:bodyPr/>
                    <a:lstStyle/>
                    <a:p>
                      <a:pPr algn="ctr"/>
                      <a:endParaRPr lang="en-US" dirty="0"/>
                    </a:p>
                  </a:txBody>
                  <a:tcPr/>
                </a:tc>
                <a:extLst>
                  <a:ext uri="{0D108BD9-81ED-4DB2-BD59-A6C34878D82A}">
                    <a16:rowId xmlns:a16="http://schemas.microsoft.com/office/drawing/2014/main" val="10005"/>
                  </a:ext>
                </a:extLst>
              </a:tr>
              <a:tr h="354685">
                <a:tc vMerge="1">
                  <a:txBody>
                    <a:bodyPr/>
                    <a:lstStyle/>
                    <a:p>
                      <a:endParaRPr lang="en-US"/>
                    </a:p>
                  </a:txBody>
                  <a:tcPr/>
                </a:tc>
                <a:tc>
                  <a:txBody>
                    <a:bodyPr/>
                    <a:lstStyle/>
                    <a:p>
                      <a:pPr algn="ctr"/>
                      <a:r>
                        <a:rPr lang="en-US" sz="1600" dirty="0"/>
                        <a:t>60 </a:t>
                      </a:r>
                    </a:p>
                  </a:txBody>
                  <a:tcPr marT="45702" marB="45702">
                    <a:solidFill>
                      <a:schemeClr val="accent3">
                        <a:lumMod val="20000"/>
                        <a:lumOff val="80000"/>
                      </a:schemeClr>
                    </a:solidFill>
                  </a:tcPr>
                </a:tc>
                <a:tc>
                  <a:txBody>
                    <a:bodyPr/>
                    <a:lstStyle/>
                    <a:p>
                      <a:pPr algn="ctr"/>
                      <a:r>
                        <a:rPr lang="en-US" sz="1600" dirty="0"/>
                        <a:t>FULL</a:t>
                      </a:r>
                      <a:r>
                        <a:rPr lang="en-US" sz="1600" baseline="0" dirty="0"/>
                        <a:t> DISK</a:t>
                      </a:r>
                      <a:endParaRPr lang="en-US" sz="1600" dirty="0"/>
                    </a:p>
                  </a:txBody>
                  <a:tcPr marT="45702" marB="45702">
                    <a:solidFill>
                      <a:schemeClr val="accent3">
                        <a:lumMod val="20000"/>
                        <a:lumOff val="80000"/>
                      </a:schemeClr>
                    </a:solidFill>
                  </a:tcPr>
                </a:tc>
                <a:tc>
                  <a:txBody>
                    <a:bodyPr/>
                    <a:lstStyle/>
                    <a:p>
                      <a:pPr algn="ctr"/>
                      <a:r>
                        <a:rPr lang="en-US" sz="1600" dirty="0"/>
                        <a:t>30</a:t>
                      </a:r>
                    </a:p>
                  </a:txBody>
                  <a:tcPr marT="45702" marB="45702">
                    <a:solidFill>
                      <a:schemeClr val="accent3">
                        <a:lumMod val="20000"/>
                        <a:lumOff val="80000"/>
                      </a:schemeClr>
                    </a:solidFill>
                  </a:tcPr>
                </a:tc>
                <a:tc vMerge="1">
                  <a:txBody>
                    <a:bodyPr/>
                    <a:lstStyle/>
                    <a:p>
                      <a:endParaRPr lang="en-US"/>
                    </a:p>
                  </a:txBody>
                  <a:tcPr/>
                </a:tc>
                <a:extLst>
                  <a:ext uri="{0D108BD9-81ED-4DB2-BD59-A6C34878D82A}">
                    <a16:rowId xmlns:a16="http://schemas.microsoft.com/office/drawing/2014/main" val="1435703016"/>
                  </a:ext>
                </a:extLst>
              </a:tr>
              <a:tr h="354685">
                <a:tc rowSpan="3">
                  <a:txBody>
                    <a:bodyPr/>
                    <a:lstStyle/>
                    <a:p>
                      <a:pPr algn="ctr"/>
                      <a:r>
                        <a:rPr lang="en-US" sz="1600" dirty="0"/>
                        <a:t>Water</a:t>
                      </a:r>
                      <a:r>
                        <a:rPr lang="en-US" sz="1600" baseline="0" dirty="0"/>
                        <a:t> Vapor-Clear Sky</a:t>
                      </a:r>
                      <a:r>
                        <a:rPr lang="en-US" sz="1600" dirty="0"/>
                        <a:t> (6.9um)</a:t>
                      </a:r>
                    </a:p>
                  </a:txBody>
                  <a:tcPr marT="45702" marB="45702">
                    <a:solidFill>
                      <a:schemeClr val="accent4">
                        <a:lumMod val="20000"/>
                        <a:lumOff val="80000"/>
                      </a:schemeClr>
                    </a:solidFill>
                  </a:tcPr>
                </a:tc>
                <a:tc>
                  <a:txBody>
                    <a:bodyPr/>
                    <a:lstStyle/>
                    <a:p>
                      <a:pPr algn="ctr"/>
                      <a:r>
                        <a:rPr lang="en-US" sz="1600" dirty="0"/>
                        <a:t>5</a:t>
                      </a:r>
                    </a:p>
                  </a:txBody>
                  <a:tcPr marT="45702" marB="45702">
                    <a:solidFill>
                      <a:schemeClr val="accent4">
                        <a:lumMod val="20000"/>
                        <a:lumOff val="80000"/>
                      </a:schemeClr>
                    </a:solidFill>
                  </a:tcPr>
                </a:tc>
                <a:tc>
                  <a:txBody>
                    <a:bodyPr/>
                    <a:lstStyle/>
                    <a:p>
                      <a:pPr algn="ctr"/>
                      <a:r>
                        <a:rPr lang="en-US" sz="1600" dirty="0"/>
                        <a:t>MESO</a:t>
                      </a:r>
                    </a:p>
                  </a:txBody>
                  <a:tcPr marT="45702" marB="45702">
                    <a:solidFill>
                      <a:schemeClr val="accent4">
                        <a:lumMod val="20000"/>
                        <a:lumOff val="80000"/>
                      </a:schemeClr>
                    </a:solidFill>
                  </a:tcPr>
                </a:tc>
                <a:tc>
                  <a:txBody>
                    <a:bodyPr/>
                    <a:lstStyle/>
                    <a:p>
                      <a:pPr algn="ctr"/>
                      <a:r>
                        <a:rPr lang="en-US" sz="1600" dirty="0"/>
                        <a:t>30</a:t>
                      </a:r>
                    </a:p>
                  </a:txBody>
                  <a:tcPr marT="45702" marB="45702">
                    <a:solidFill>
                      <a:schemeClr val="accent4">
                        <a:lumMod val="20000"/>
                        <a:lumOff val="80000"/>
                      </a:schemeClr>
                    </a:solidFill>
                  </a:tcPr>
                </a:tc>
                <a:tc rowSpan="3">
                  <a:txBody>
                    <a:bodyPr/>
                    <a:lstStyle/>
                    <a:p>
                      <a:pPr algn="ctr"/>
                      <a:endParaRPr lang="en-US" sz="1600" dirty="0"/>
                    </a:p>
                    <a:p>
                      <a:pPr algn="ctr"/>
                      <a:r>
                        <a:rPr lang="en-US" sz="1600" baseline="0" dirty="0"/>
                        <a:t>INLX06 (Heritage</a:t>
                      </a:r>
                      <a:r>
                        <a:rPr lang="en-US" sz="1600" dirty="0"/>
                        <a:t>)</a:t>
                      </a:r>
                    </a:p>
                    <a:p>
                      <a:pPr algn="ctr"/>
                      <a:r>
                        <a:rPr lang="en-US" sz="1600" dirty="0"/>
                        <a:t>INLX16 (New)</a:t>
                      </a:r>
                    </a:p>
                  </a:txBody>
                  <a:tcPr marT="45702" marB="45702">
                    <a:solidFill>
                      <a:schemeClr val="accent4">
                        <a:lumMod val="20000"/>
                        <a:lumOff val="80000"/>
                      </a:schemeClr>
                    </a:solidFill>
                  </a:tcPr>
                </a:tc>
                <a:extLst>
                  <a:ext uri="{0D108BD9-81ED-4DB2-BD59-A6C34878D82A}">
                    <a16:rowId xmlns:a16="http://schemas.microsoft.com/office/drawing/2014/main" val="10006"/>
                  </a:ext>
                </a:extLst>
              </a:tr>
              <a:tr h="354685">
                <a:tc vMerge="1">
                  <a:txBody>
                    <a:bodyPr/>
                    <a:lstStyle/>
                    <a:p>
                      <a:endParaRPr lang="en-US"/>
                    </a:p>
                  </a:txBody>
                  <a:tcPr/>
                </a:tc>
                <a:tc>
                  <a:txBody>
                    <a:bodyPr/>
                    <a:lstStyle/>
                    <a:p>
                      <a:pPr algn="ctr"/>
                      <a:r>
                        <a:rPr lang="en-US" sz="1600" dirty="0"/>
                        <a:t>15</a:t>
                      </a:r>
                    </a:p>
                  </a:txBody>
                  <a:tcPr marT="45702" marB="45702">
                    <a:solidFill>
                      <a:schemeClr val="accent4">
                        <a:lumMod val="20000"/>
                        <a:lumOff val="80000"/>
                      </a:schemeClr>
                    </a:solidFill>
                  </a:tcPr>
                </a:tc>
                <a:tc>
                  <a:txBody>
                    <a:bodyPr/>
                    <a:lstStyle/>
                    <a:p>
                      <a:pPr algn="ctr"/>
                      <a:r>
                        <a:rPr lang="en-US" sz="1600" dirty="0"/>
                        <a:t>CONUS</a:t>
                      </a:r>
                    </a:p>
                  </a:txBody>
                  <a:tcPr marT="45702" marB="45702">
                    <a:solidFill>
                      <a:schemeClr val="accent4">
                        <a:lumMod val="20000"/>
                        <a:lumOff val="80000"/>
                      </a:schemeClr>
                    </a:solidFill>
                  </a:tcPr>
                </a:tc>
                <a:tc>
                  <a:txBody>
                    <a:bodyPr/>
                    <a:lstStyle/>
                    <a:p>
                      <a:pPr algn="ctr"/>
                      <a:r>
                        <a:rPr lang="en-US" sz="1600" dirty="0"/>
                        <a:t>30</a:t>
                      </a:r>
                    </a:p>
                  </a:txBody>
                  <a:tcPr marT="45702" marB="45702">
                    <a:solidFill>
                      <a:schemeClr val="accent4">
                        <a:lumMod val="20000"/>
                        <a:lumOff val="80000"/>
                      </a:schemeClr>
                    </a:solidFill>
                  </a:tcPr>
                </a:tc>
                <a:tc vMerge="1">
                  <a:txBody>
                    <a:bodyPr/>
                    <a:lstStyle/>
                    <a:p>
                      <a:endParaRPr lang="en-US"/>
                    </a:p>
                  </a:txBody>
                  <a:tcPr/>
                </a:tc>
                <a:extLst>
                  <a:ext uri="{0D108BD9-81ED-4DB2-BD59-A6C34878D82A}">
                    <a16:rowId xmlns:a16="http://schemas.microsoft.com/office/drawing/2014/main" val="2183057044"/>
                  </a:ext>
                </a:extLst>
              </a:tr>
              <a:tr h="354685">
                <a:tc vMerge="1">
                  <a:txBody>
                    <a:bodyPr/>
                    <a:lstStyle/>
                    <a:p>
                      <a:endParaRPr lang="en-US"/>
                    </a:p>
                  </a:txBody>
                  <a:tcPr/>
                </a:tc>
                <a:tc>
                  <a:txBody>
                    <a:bodyPr/>
                    <a:lstStyle/>
                    <a:p>
                      <a:pPr algn="ctr"/>
                      <a:r>
                        <a:rPr lang="en-US" sz="1600" dirty="0"/>
                        <a:t>60</a:t>
                      </a:r>
                    </a:p>
                  </a:txBody>
                  <a:tcPr marT="45702" marB="45702">
                    <a:solidFill>
                      <a:schemeClr val="accent4">
                        <a:lumMod val="20000"/>
                        <a:lumOff val="80000"/>
                      </a:schemeClr>
                    </a:solidFill>
                  </a:tcPr>
                </a:tc>
                <a:tc>
                  <a:txBody>
                    <a:bodyPr/>
                    <a:lstStyle/>
                    <a:p>
                      <a:pPr algn="ctr"/>
                      <a:r>
                        <a:rPr lang="en-US" sz="1600" dirty="0"/>
                        <a:t>FULL DISK</a:t>
                      </a:r>
                    </a:p>
                  </a:txBody>
                  <a:tcPr marT="45702" marB="45702">
                    <a:solidFill>
                      <a:schemeClr val="accent4">
                        <a:lumMod val="20000"/>
                        <a:lumOff val="80000"/>
                      </a:schemeClr>
                    </a:solidFill>
                  </a:tcPr>
                </a:tc>
                <a:tc>
                  <a:txBody>
                    <a:bodyPr/>
                    <a:lstStyle/>
                    <a:p>
                      <a:pPr algn="ctr"/>
                      <a:r>
                        <a:rPr lang="en-US" sz="1600" dirty="0"/>
                        <a:t>30</a:t>
                      </a:r>
                    </a:p>
                  </a:txBody>
                  <a:tcPr marT="45702" marB="45702">
                    <a:solidFill>
                      <a:schemeClr val="accent4">
                        <a:lumMod val="20000"/>
                        <a:lumOff val="80000"/>
                      </a:schemeClr>
                    </a:solidFill>
                  </a:tcPr>
                </a:tc>
                <a:tc vMerge="1">
                  <a:txBody>
                    <a:bodyPr/>
                    <a:lstStyle/>
                    <a:p>
                      <a:endParaRPr lang="en-US"/>
                    </a:p>
                  </a:txBody>
                  <a:tcPr/>
                </a:tc>
                <a:extLst>
                  <a:ext uri="{0D108BD9-81ED-4DB2-BD59-A6C34878D82A}">
                    <a16:rowId xmlns:a16="http://schemas.microsoft.com/office/drawing/2014/main" val="2776319186"/>
                  </a:ext>
                </a:extLst>
              </a:tr>
              <a:tr h="354685">
                <a:tc rowSpan="3">
                  <a:txBody>
                    <a:bodyPr/>
                    <a:lstStyle/>
                    <a:p>
                      <a:pPr algn="ctr"/>
                      <a:r>
                        <a:rPr lang="en-US" sz="1600" dirty="0"/>
                        <a:t>Water</a:t>
                      </a:r>
                      <a:r>
                        <a:rPr lang="en-US" sz="1600" baseline="0" dirty="0"/>
                        <a:t> Vapor-Clear Sky</a:t>
                      </a:r>
                      <a:r>
                        <a:rPr lang="en-US" sz="1600" dirty="0"/>
                        <a:t> (7.3um)</a:t>
                      </a:r>
                    </a:p>
                  </a:txBody>
                  <a:tcPr marT="45702" marB="45702">
                    <a:solidFill>
                      <a:schemeClr val="accent3">
                        <a:lumMod val="20000"/>
                        <a:lumOff val="80000"/>
                      </a:schemeClr>
                    </a:solidFill>
                  </a:tcPr>
                </a:tc>
                <a:tc>
                  <a:txBody>
                    <a:bodyPr/>
                    <a:lstStyle/>
                    <a:p>
                      <a:pPr algn="ctr"/>
                      <a:r>
                        <a:rPr lang="en-US" sz="1600" dirty="0"/>
                        <a:t>5</a:t>
                      </a:r>
                    </a:p>
                  </a:txBody>
                  <a:tcPr marT="45702" marB="45702">
                    <a:solidFill>
                      <a:schemeClr val="accent3">
                        <a:lumMod val="20000"/>
                        <a:lumOff val="80000"/>
                      </a:schemeClr>
                    </a:solidFill>
                  </a:tcPr>
                </a:tc>
                <a:tc>
                  <a:txBody>
                    <a:bodyPr/>
                    <a:lstStyle/>
                    <a:p>
                      <a:pPr algn="ctr"/>
                      <a:r>
                        <a:rPr lang="en-US" sz="1600" dirty="0"/>
                        <a:t>MESO</a:t>
                      </a:r>
                    </a:p>
                  </a:txBody>
                  <a:tcPr marT="45702" marB="45702">
                    <a:solidFill>
                      <a:schemeClr val="accent3">
                        <a:lumMod val="20000"/>
                        <a:lumOff val="80000"/>
                      </a:schemeClr>
                    </a:solidFill>
                  </a:tcPr>
                </a:tc>
                <a:tc>
                  <a:txBody>
                    <a:bodyPr/>
                    <a:lstStyle/>
                    <a:p>
                      <a:pPr algn="ctr"/>
                      <a:r>
                        <a:rPr lang="en-US" sz="1600" dirty="0"/>
                        <a:t>30</a:t>
                      </a:r>
                    </a:p>
                  </a:txBody>
                  <a:tcPr marT="45702" marB="45702">
                    <a:solidFill>
                      <a:schemeClr val="accent3">
                        <a:lumMod val="20000"/>
                        <a:lumOff val="80000"/>
                      </a:schemeClr>
                    </a:solidFill>
                  </a:tcPr>
                </a:tc>
                <a:tc rowSpan="3">
                  <a:txBody>
                    <a:bodyPr/>
                    <a:lstStyle/>
                    <a:p>
                      <a:pPr algn="ctr"/>
                      <a:endParaRPr lang="en-US" sz="1600" dirty="0"/>
                    </a:p>
                    <a:p>
                      <a:pPr algn="ctr"/>
                      <a:r>
                        <a:rPr lang="en-US" sz="1600" baseline="0" dirty="0"/>
                        <a:t>INLX07 (Heritage</a:t>
                      </a:r>
                      <a:r>
                        <a:rPr lang="en-US" sz="1600" dirty="0"/>
                        <a:t>)</a:t>
                      </a:r>
                    </a:p>
                    <a:p>
                      <a:pPr algn="ctr"/>
                      <a:r>
                        <a:rPr lang="en-US" sz="1600" dirty="0"/>
                        <a:t>INLX17 (New)</a:t>
                      </a:r>
                    </a:p>
                    <a:p>
                      <a:pPr algn="ctr"/>
                      <a:endParaRPr lang="en-US" sz="1600" dirty="0"/>
                    </a:p>
                  </a:txBody>
                  <a:tcPr marT="45702" marB="45702">
                    <a:solidFill>
                      <a:schemeClr val="accent3">
                        <a:lumMod val="20000"/>
                        <a:lumOff val="80000"/>
                      </a:schemeClr>
                    </a:solidFill>
                  </a:tcPr>
                </a:tc>
                <a:extLst>
                  <a:ext uri="{0D108BD9-81ED-4DB2-BD59-A6C34878D82A}">
                    <a16:rowId xmlns:a16="http://schemas.microsoft.com/office/drawing/2014/main" val="10007"/>
                  </a:ext>
                </a:extLst>
              </a:tr>
              <a:tr h="354685">
                <a:tc vMerge="1">
                  <a:txBody>
                    <a:bodyPr/>
                    <a:lstStyle/>
                    <a:p>
                      <a:endParaRPr lang="en-US"/>
                    </a:p>
                  </a:txBody>
                  <a:tcPr/>
                </a:tc>
                <a:tc>
                  <a:txBody>
                    <a:bodyPr/>
                    <a:lstStyle/>
                    <a:p>
                      <a:pPr algn="ctr"/>
                      <a:r>
                        <a:rPr lang="en-US" sz="1600" dirty="0"/>
                        <a:t>15</a:t>
                      </a:r>
                    </a:p>
                  </a:txBody>
                  <a:tcPr marT="45702" marB="45702">
                    <a:solidFill>
                      <a:schemeClr val="accent3">
                        <a:lumMod val="20000"/>
                        <a:lumOff val="80000"/>
                      </a:schemeClr>
                    </a:solidFill>
                  </a:tcPr>
                </a:tc>
                <a:tc>
                  <a:txBody>
                    <a:bodyPr/>
                    <a:lstStyle/>
                    <a:p>
                      <a:pPr algn="ctr"/>
                      <a:r>
                        <a:rPr lang="en-US" sz="1600" dirty="0"/>
                        <a:t>CONUS</a:t>
                      </a:r>
                    </a:p>
                  </a:txBody>
                  <a:tcPr marT="45702" marB="45702">
                    <a:solidFill>
                      <a:schemeClr val="accent3">
                        <a:lumMod val="20000"/>
                        <a:lumOff val="80000"/>
                      </a:schemeClr>
                    </a:solidFill>
                  </a:tcPr>
                </a:tc>
                <a:tc>
                  <a:txBody>
                    <a:bodyPr/>
                    <a:lstStyle/>
                    <a:p>
                      <a:pPr algn="ctr"/>
                      <a:r>
                        <a:rPr lang="en-US" sz="1600" dirty="0"/>
                        <a:t>30</a:t>
                      </a:r>
                    </a:p>
                  </a:txBody>
                  <a:tcPr marT="45702" marB="45702">
                    <a:solidFill>
                      <a:schemeClr val="accent3">
                        <a:lumMod val="20000"/>
                        <a:lumOff val="80000"/>
                      </a:schemeClr>
                    </a:solidFill>
                  </a:tcPr>
                </a:tc>
                <a:tc vMerge="1">
                  <a:txBody>
                    <a:bodyPr/>
                    <a:lstStyle/>
                    <a:p>
                      <a:endParaRPr lang="en-US"/>
                    </a:p>
                  </a:txBody>
                  <a:tcPr/>
                </a:tc>
                <a:extLst>
                  <a:ext uri="{0D108BD9-81ED-4DB2-BD59-A6C34878D82A}">
                    <a16:rowId xmlns:a16="http://schemas.microsoft.com/office/drawing/2014/main" val="2586285161"/>
                  </a:ext>
                </a:extLst>
              </a:tr>
              <a:tr h="354685">
                <a:tc vMerge="1">
                  <a:txBody>
                    <a:bodyPr/>
                    <a:lstStyle/>
                    <a:p>
                      <a:pPr algn="ctr"/>
                      <a:endParaRPr lang="en-US" dirty="0"/>
                    </a:p>
                  </a:txBody>
                  <a:tcPr/>
                </a:tc>
                <a:tc>
                  <a:txBody>
                    <a:bodyPr/>
                    <a:lstStyle/>
                    <a:p>
                      <a:pPr algn="ctr"/>
                      <a:r>
                        <a:rPr lang="en-US" sz="1600" dirty="0"/>
                        <a:t>60</a:t>
                      </a:r>
                    </a:p>
                  </a:txBody>
                  <a:tcPr marT="45702" marB="45702">
                    <a:solidFill>
                      <a:schemeClr val="accent3">
                        <a:lumMod val="20000"/>
                        <a:lumOff val="80000"/>
                      </a:schemeClr>
                    </a:solidFill>
                  </a:tcPr>
                </a:tc>
                <a:tc>
                  <a:txBody>
                    <a:bodyPr/>
                    <a:lstStyle/>
                    <a:p>
                      <a:pPr algn="ctr"/>
                      <a:r>
                        <a:rPr lang="en-US" sz="1600" dirty="0"/>
                        <a:t>FULL</a:t>
                      </a:r>
                      <a:r>
                        <a:rPr lang="en-US" sz="1600" baseline="0" dirty="0"/>
                        <a:t> DISK</a:t>
                      </a:r>
                      <a:endParaRPr lang="en-US" sz="1600" dirty="0"/>
                    </a:p>
                  </a:txBody>
                  <a:tcPr marT="45702" marB="45702">
                    <a:solidFill>
                      <a:schemeClr val="accent3">
                        <a:lumMod val="20000"/>
                        <a:lumOff val="80000"/>
                      </a:schemeClr>
                    </a:solidFill>
                  </a:tcPr>
                </a:tc>
                <a:tc>
                  <a:txBody>
                    <a:bodyPr/>
                    <a:lstStyle/>
                    <a:p>
                      <a:pPr algn="ctr"/>
                      <a:r>
                        <a:rPr lang="en-US" sz="1600" dirty="0"/>
                        <a:t>30</a:t>
                      </a:r>
                    </a:p>
                  </a:txBody>
                  <a:tcPr marT="45702" marB="45702">
                    <a:solidFill>
                      <a:schemeClr val="accent3">
                        <a:lumMod val="20000"/>
                        <a:lumOff val="80000"/>
                      </a:schemeClr>
                    </a:solidFill>
                  </a:tcPr>
                </a:tc>
                <a:tc vMerge="1">
                  <a:txBody>
                    <a:bodyPr/>
                    <a:lstStyle/>
                    <a:p>
                      <a:pPr algn="ctr"/>
                      <a:endParaRPr lang="en-US"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945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NOAA-20 VPW</a:t>
            </a:r>
          </a:p>
        </p:txBody>
      </p:sp>
      <p:sp>
        <p:nvSpPr>
          <p:cNvPr id="3" name="Content Placeholder 2"/>
          <p:cNvSpPr>
            <a:spLocks noGrp="1"/>
          </p:cNvSpPr>
          <p:nvPr>
            <p:ph idx="1"/>
          </p:nvPr>
        </p:nvSpPr>
        <p:spPr/>
        <p:txBody>
          <a:bodyPr/>
          <a:lstStyle/>
          <a:p>
            <a:r>
              <a:rPr lang="en-US" dirty="0"/>
              <a:t>Similar to S-NPP VPW, OSPO will generate VPW from NOAA-20 with GOES-R winds algorithm</a:t>
            </a:r>
          </a:p>
          <a:p>
            <a:endParaRPr lang="en-US" dirty="0"/>
          </a:p>
          <a:p>
            <a:r>
              <a:rPr lang="en-US" dirty="0"/>
              <a:t>Expected to be operational in March 2019</a:t>
            </a:r>
          </a:p>
          <a:p>
            <a:pPr marL="0" indent="0">
              <a:buNone/>
            </a:pPr>
            <a:endParaRPr lang="en-US" dirty="0"/>
          </a:p>
          <a:p>
            <a:endParaRPr lang="en-US" dirty="0"/>
          </a:p>
        </p:txBody>
      </p:sp>
    </p:spTree>
    <p:extLst>
      <p:ext uri="{BB962C8B-B14F-4D97-AF65-F5344CB8AC3E}">
        <p14:creationId xmlns:p14="http://schemas.microsoft.com/office/powerpoint/2010/main" val="87727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AVHRR AMV Products</a:t>
            </a:r>
          </a:p>
        </p:txBody>
      </p:sp>
      <p:sp>
        <p:nvSpPr>
          <p:cNvPr id="3" name="Content Placeholder 2"/>
          <p:cNvSpPr>
            <a:spLocks noGrp="1"/>
          </p:cNvSpPr>
          <p:nvPr>
            <p:ph idx="1"/>
          </p:nvPr>
        </p:nvSpPr>
        <p:spPr/>
        <p:txBody>
          <a:bodyPr>
            <a:normAutofit/>
          </a:bodyPr>
          <a:lstStyle/>
          <a:p>
            <a:r>
              <a:rPr lang="en-US" dirty="0"/>
              <a:t>Current AVHRR AMV products are generated from the legacy winds algorithm. The updated AVHRR AMV products will be generated from GOES-R winds algorithm</a:t>
            </a:r>
          </a:p>
          <a:p>
            <a:r>
              <a:rPr lang="en-US" dirty="0"/>
              <a:t>NOAA/NESDIS is going to generate them in operation on OSPO NDE system around October 2019</a:t>
            </a:r>
          </a:p>
          <a:p>
            <a:r>
              <a:rPr lang="en-US" dirty="0" err="1"/>
              <a:t>Metop</a:t>
            </a:r>
            <a:r>
              <a:rPr lang="en-US" dirty="0"/>
              <a:t>-C AVHRR AMV will be generated too</a:t>
            </a:r>
          </a:p>
        </p:txBody>
      </p:sp>
    </p:spTree>
    <p:extLst>
      <p:ext uri="{BB962C8B-B14F-4D97-AF65-F5344CB8AC3E}">
        <p14:creationId xmlns:p14="http://schemas.microsoft.com/office/powerpoint/2010/main" val="68401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1771953" y="21133"/>
            <a:ext cx="5600095" cy="969467"/>
          </a:xfrm>
        </p:spPr>
        <p:txBody>
          <a:bodyPr>
            <a:normAutofit/>
          </a:bodyPr>
          <a:lstStyle/>
          <a:p>
            <a:pPr algn="ctr"/>
            <a:r>
              <a:rPr lang="en-US" b="1" dirty="0"/>
              <a:t>GOES </a:t>
            </a:r>
            <a:r>
              <a:rPr lang="en-US" b="1" dirty="0" err="1"/>
              <a:t>Flyout</a:t>
            </a:r>
            <a:r>
              <a:rPr lang="en-US" b="1" dirty="0"/>
              <a:t> Schedule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300" y="838200"/>
            <a:ext cx="7501400" cy="5644938"/>
          </a:xfrm>
          <a:prstGeom prst="rect">
            <a:avLst/>
          </a:prstGeom>
        </p:spPr>
      </p:pic>
    </p:spTree>
    <p:extLst>
      <p:ext uri="{BB962C8B-B14F-4D97-AF65-F5344CB8AC3E}">
        <p14:creationId xmlns:p14="http://schemas.microsoft.com/office/powerpoint/2010/main" val="325258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MODIS AMV Products</a:t>
            </a:r>
          </a:p>
        </p:txBody>
      </p:sp>
      <p:sp>
        <p:nvSpPr>
          <p:cNvPr id="3" name="Content Placeholder 2"/>
          <p:cNvSpPr>
            <a:spLocks noGrp="1"/>
          </p:cNvSpPr>
          <p:nvPr>
            <p:ph idx="1"/>
          </p:nvPr>
        </p:nvSpPr>
        <p:spPr/>
        <p:txBody>
          <a:bodyPr/>
          <a:lstStyle/>
          <a:p>
            <a:r>
              <a:rPr lang="en-US" dirty="0"/>
              <a:t>MODIS AMV products will continue to be generated from the legacy system. The legacy system will be retired in 2022</a:t>
            </a:r>
          </a:p>
          <a:p>
            <a:r>
              <a:rPr lang="en-US" dirty="0"/>
              <a:t>Currently there is no plan to transition MODIS AMV products into OSPO NDE system. MODIS will have to be ended in 2022 with the retired legacy system </a:t>
            </a:r>
          </a:p>
        </p:txBody>
      </p:sp>
    </p:spTree>
    <p:extLst>
      <p:ext uri="{BB962C8B-B14F-4D97-AF65-F5344CB8AC3E}">
        <p14:creationId xmlns:p14="http://schemas.microsoft.com/office/powerpoint/2010/main" val="384947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Heritage BUFR Product</a:t>
            </a:r>
          </a:p>
        </p:txBody>
      </p:sp>
      <p:sp>
        <p:nvSpPr>
          <p:cNvPr id="3" name="Content Placeholder 2"/>
          <p:cNvSpPr>
            <a:spLocks noGrp="1"/>
          </p:cNvSpPr>
          <p:nvPr>
            <p:ph idx="1"/>
          </p:nvPr>
        </p:nvSpPr>
        <p:spPr/>
        <p:txBody>
          <a:bodyPr/>
          <a:lstStyle/>
          <a:p>
            <a:r>
              <a:rPr lang="en-US" dirty="0"/>
              <a:t>New WMO-approved AMV BUFR table will replace the heritage BUFR table in operation</a:t>
            </a:r>
          </a:p>
          <a:p>
            <a:pPr lvl="1"/>
            <a:r>
              <a:rPr lang="en-US" dirty="0"/>
              <a:t>The GOES-16/17 AMV in the heritage BUFR table will be provided till the end of April, 2019</a:t>
            </a:r>
          </a:p>
          <a:p>
            <a:pPr lvl="1"/>
            <a:r>
              <a:rPr lang="en-US" dirty="0"/>
              <a:t>NOAA-20 VPW product and the updated AVHRR AMV products will be generated only in new BUFR table (Need the heritage BUFR products?)</a:t>
            </a:r>
          </a:p>
        </p:txBody>
      </p:sp>
    </p:spTree>
    <p:extLst>
      <p:ext uri="{BB962C8B-B14F-4D97-AF65-F5344CB8AC3E}">
        <p14:creationId xmlns:p14="http://schemas.microsoft.com/office/powerpoint/2010/main" val="287174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a:t>
            </a:r>
          </a:p>
        </p:txBody>
      </p:sp>
      <p:sp>
        <p:nvSpPr>
          <p:cNvPr id="3" name="Content Placeholder 2"/>
          <p:cNvSpPr>
            <a:spLocks noGrp="1"/>
          </p:cNvSpPr>
          <p:nvPr>
            <p:ph idx="1"/>
          </p:nvPr>
        </p:nvSpPr>
        <p:spPr/>
        <p:txBody>
          <a:bodyPr/>
          <a:lstStyle/>
          <a:p>
            <a:pPr>
              <a:buClr>
                <a:schemeClr val="bg2">
                  <a:lumMod val="50000"/>
                </a:schemeClr>
              </a:buClr>
            </a:pPr>
            <a:r>
              <a:rPr lang="en-US" dirty="0">
                <a:solidFill>
                  <a:schemeClr val="bg2"/>
                </a:solidFill>
              </a:rPr>
              <a:t>Status of GOES and POES Satellites</a:t>
            </a:r>
          </a:p>
          <a:p>
            <a:pPr>
              <a:buClr>
                <a:schemeClr val="bg2">
                  <a:lumMod val="50000"/>
                </a:schemeClr>
              </a:buClr>
            </a:pPr>
            <a:r>
              <a:rPr lang="en-US" dirty="0">
                <a:solidFill>
                  <a:schemeClr val="bg2"/>
                </a:solidFill>
              </a:rPr>
              <a:t>Operational AMV System and Products</a:t>
            </a:r>
          </a:p>
          <a:p>
            <a:pPr>
              <a:buClr>
                <a:schemeClr val="bg2">
                  <a:lumMod val="50000"/>
                </a:schemeClr>
              </a:buClr>
            </a:pPr>
            <a:r>
              <a:rPr lang="en-US" dirty="0">
                <a:solidFill>
                  <a:schemeClr val="bg2"/>
                </a:solidFill>
              </a:rPr>
              <a:t>Operational ASCAT Processes and Products</a:t>
            </a:r>
          </a:p>
          <a:p>
            <a:pPr>
              <a:buClr>
                <a:schemeClr val="bg2">
                  <a:lumMod val="50000"/>
                </a:schemeClr>
              </a:buClr>
            </a:pPr>
            <a:r>
              <a:rPr lang="en-US" dirty="0">
                <a:solidFill>
                  <a:schemeClr val="bg2"/>
                </a:solidFill>
              </a:rPr>
              <a:t>New AMV Products and Operational Plan</a:t>
            </a:r>
          </a:p>
          <a:p>
            <a:pPr>
              <a:buClr>
                <a:schemeClr val="bg2">
                  <a:lumMod val="50000"/>
                </a:schemeClr>
              </a:buClr>
            </a:pPr>
            <a:r>
              <a:rPr lang="en-US" dirty="0"/>
              <a:t>Satellite Product Distribution and Access</a:t>
            </a:r>
          </a:p>
          <a:p>
            <a:endParaRPr lang="en-US" dirty="0"/>
          </a:p>
        </p:txBody>
      </p:sp>
    </p:spTree>
    <p:extLst>
      <p:ext uri="{BB962C8B-B14F-4D97-AF65-F5344CB8AC3E}">
        <p14:creationId xmlns:p14="http://schemas.microsoft.com/office/powerpoint/2010/main" val="2222489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altLang="en-US" dirty="0"/>
              <a:t>PDA at OSPO</a:t>
            </a:r>
          </a:p>
        </p:txBody>
      </p:sp>
      <p:sp>
        <p:nvSpPr>
          <p:cNvPr id="38915" name="Content Placeholder 2"/>
          <p:cNvSpPr>
            <a:spLocks noGrp="1"/>
          </p:cNvSpPr>
          <p:nvPr>
            <p:ph idx="1"/>
          </p:nvPr>
        </p:nvSpPr>
        <p:spPr/>
        <p:txBody>
          <a:bodyPr/>
          <a:lstStyle/>
          <a:p>
            <a:pPr eaLnBrk="1" hangingPunct="1">
              <a:defRPr/>
            </a:pPr>
            <a:r>
              <a:rPr lang="en-US" altLang="en-US" dirty="0"/>
              <a:t>PDA – Product Distribution and Access System</a:t>
            </a:r>
          </a:p>
          <a:p>
            <a:pPr eaLnBrk="1" hangingPunct="1">
              <a:defRPr/>
            </a:pPr>
            <a:r>
              <a:rPr lang="en-US" altLang="en-US" dirty="0"/>
              <a:t>All near real time distribution is done from PDA</a:t>
            </a:r>
          </a:p>
          <a:p>
            <a:pPr lvl="1" eaLnBrk="1" hangingPunct="1">
              <a:defRPr/>
            </a:pPr>
            <a:r>
              <a:rPr lang="en-US" altLang="en-US" dirty="0"/>
              <a:t>GOES-16/17 data and products</a:t>
            </a:r>
          </a:p>
          <a:p>
            <a:pPr lvl="1" eaLnBrk="1" hangingPunct="1">
              <a:defRPr/>
            </a:pPr>
            <a:r>
              <a:rPr lang="en-US" altLang="en-US" dirty="0"/>
              <a:t>S-NPP and NOAA-20 products</a:t>
            </a:r>
          </a:p>
          <a:p>
            <a:pPr lvl="1" eaLnBrk="1" hangingPunct="1">
              <a:defRPr/>
            </a:pPr>
            <a:r>
              <a:rPr lang="en-US" altLang="en-US" dirty="0"/>
              <a:t>Other products from currently supported missions</a:t>
            </a:r>
          </a:p>
          <a:p>
            <a:pPr marL="0" indent="0" eaLnBrk="1" hangingPunct="1">
              <a:buNone/>
              <a:defRPr/>
            </a:pPr>
            <a:endParaRPr lang="en-US" altLang="en-US" dirty="0"/>
          </a:p>
          <a:p>
            <a:pPr marL="457200" lvl="1" indent="0" eaLnBrk="1" hangingPunct="1">
              <a:buFont typeface="Arial" charset="0"/>
              <a:buNone/>
              <a:defRPr/>
            </a:pPr>
            <a:endParaRPr lang="en-US" altLang="en-US" dirty="0"/>
          </a:p>
        </p:txBody>
      </p:sp>
    </p:spTree>
    <p:extLst>
      <p:ext uri="{BB962C8B-B14F-4D97-AF65-F5344CB8AC3E}">
        <p14:creationId xmlns:p14="http://schemas.microsoft.com/office/powerpoint/2010/main" val="226537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altLang="en-US" dirty="0"/>
              <a:t>PDA at OSPO</a:t>
            </a:r>
          </a:p>
        </p:txBody>
      </p:sp>
      <p:sp>
        <p:nvSpPr>
          <p:cNvPr id="38915" name="Content Placeholder 2"/>
          <p:cNvSpPr>
            <a:spLocks noGrp="1"/>
          </p:cNvSpPr>
          <p:nvPr>
            <p:ph idx="1"/>
          </p:nvPr>
        </p:nvSpPr>
        <p:spPr/>
        <p:txBody>
          <a:bodyPr>
            <a:normAutofit lnSpcReduction="10000"/>
          </a:bodyPr>
          <a:lstStyle/>
          <a:p>
            <a:pPr eaLnBrk="1" hangingPunct="1">
              <a:defRPr/>
            </a:pPr>
            <a:r>
              <a:rPr lang="en-US" altLang="en-US" dirty="0"/>
              <a:t>Highly automated, user driven process</a:t>
            </a:r>
          </a:p>
          <a:p>
            <a:pPr eaLnBrk="1" hangingPunct="1">
              <a:defRPr/>
            </a:pPr>
            <a:r>
              <a:rPr lang="en-US" altLang="en-US" dirty="0"/>
              <a:t>User managed search and tailoring</a:t>
            </a:r>
          </a:p>
          <a:p>
            <a:pPr eaLnBrk="1" hangingPunct="1">
              <a:defRPr/>
            </a:pPr>
            <a:r>
              <a:rPr lang="en-US" altLang="en-US" dirty="0"/>
              <a:t>OSPO to manage and update international user subscriptions</a:t>
            </a:r>
          </a:p>
          <a:p>
            <a:r>
              <a:rPr lang="en-US" dirty="0"/>
              <a:t>Due to capacity constraints, user access to NOAA’s near real-time terrestrial data distribution systems, such as the PDA, must be justified with a critical 24x7 public mission need. </a:t>
            </a:r>
          </a:p>
          <a:p>
            <a:pPr marL="0" indent="0" eaLnBrk="1" hangingPunct="1">
              <a:buNone/>
              <a:defRPr/>
            </a:pPr>
            <a:endParaRPr lang="en-US" altLang="en-US" dirty="0"/>
          </a:p>
          <a:p>
            <a:pPr marL="457200" lvl="1" indent="0" eaLnBrk="1" hangingPunct="1">
              <a:buFont typeface="Arial" charset="0"/>
              <a:buNone/>
              <a:defRPr/>
            </a:pPr>
            <a:endParaRPr lang="en-US" altLang="en-US" dirty="0"/>
          </a:p>
        </p:txBody>
      </p:sp>
    </p:spTree>
    <p:extLst>
      <p:ext uri="{BB962C8B-B14F-4D97-AF65-F5344CB8AC3E}">
        <p14:creationId xmlns:p14="http://schemas.microsoft.com/office/powerpoint/2010/main" val="171063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extLst>
              <p:ext uri="{D42A27DB-BD31-4B8C-83A1-F6EECF244321}">
                <p14:modId xmlns:p14="http://schemas.microsoft.com/office/powerpoint/2010/main" val="2733152990"/>
              </p:ext>
            </p:extLst>
          </p:nvPr>
        </p:nvGraphicFramePr>
        <p:xfrm>
          <a:off x="381000" y="1219200"/>
          <a:ext cx="8534400" cy="5029200"/>
        </p:xfrm>
        <a:graphic>
          <a:graphicData uri="http://schemas.openxmlformats.org/drawingml/2006/table">
            <a:tbl>
              <a:tblPr>
                <a:tableStyleId>{69CF1AB2-1976-4502-BF36-3FF5EA218861}</a:tableStyleId>
              </a:tblPr>
              <a:tblGrid>
                <a:gridCol w="2133336">
                  <a:extLst>
                    <a:ext uri="{9D8B030D-6E8A-4147-A177-3AD203B41FA5}">
                      <a16:colId xmlns:a16="http://schemas.microsoft.com/office/drawing/2014/main" val="20000"/>
                    </a:ext>
                  </a:extLst>
                </a:gridCol>
                <a:gridCol w="6401064">
                  <a:extLst>
                    <a:ext uri="{9D8B030D-6E8A-4147-A177-3AD203B41FA5}">
                      <a16:colId xmlns:a16="http://schemas.microsoft.com/office/drawing/2014/main" val="20001"/>
                    </a:ext>
                  </a:extLst>
                </a:gridCol>
              </a:tblGrid>
              <a:tr h="628650">
                <a:tc>
                  <a:txBody>
                    <a:bodyPr/>
                    <a:lstStyle/>
                    <a:p>
                      <a:r>
                        <a:rPr lang="en-US" dirty="0"/>
                        <a:t>24/7 Help Desk</a:t>
                      </a:r>
                    </a:p>
                  </a:txBody>
                  <a:tcPr/>
                </a:tc>
                <a:tc>
                  <a:txBody>
                    <a:bodyPr/>
                    <a:lstStyle/>
                    <a:p>
                      <a:r>
                        <a:rPr lang="en-US" dirty="0">
                          <a:hlinkClick r:id="rId3"/>
                        </a:rPr>
                        <a:t>ESPCOperations@noaa.gov</a:t>
                      </a:r>
                      <a:endParaRPr lang="en-US" dirty="0"/>
                    </a:p>
                  </a:txBody>
                  <a:tcPr/>
                </a:tc>
                <a:extLst>
                  <a:ext uri="{0D108BD9-81ED-4DB2-BD59-A6C34878D82A}">
                    <a16:rowId xmlns:a16="http://schemas.microsoft.com/office/drawing/2014/main" val="10000"/>
                  </a:ext>
                </a:extLst>
              </a:tr>
              <a:tr h="628650">
                <a:tc>
                  <a:txBody>
                    <a:bodyPr/>
                    <a:lstStyle/>
                    <a:p>
                      <a:r>
                        <a:rPr lang="en-US" dirty="0"/>
                        <a:t>ESPC Messages</a:t>
                      </a:r>
                    </a:p>
                  </a:txBody>
                  <a:tcPr/>
                </a:tc>
                <a:tc>
                  <a:txBody>
                    <a:bodyPr/>
                    <a:lstStyle/>
                    <a:p>
                      <a:r>
                        <a:rPr lang="en-US" dirty="0">
                          <a:hlinkClick r:id="rId4"/>
                        </a:rPr>
                        <a:t>http://www.ssd.noaa.gov/PS/SATS/messages.html</a:t>
                      </a:r>
                      <a:endParaRPr lang="en-US" dirty="0"/>
                    </a:p>
                  </a:txBody>
                  <a:tcPr/>
                </a:tc>
                <a:extLst>
                  <a:ext uri="{0D108BD9-81ED-4DB2-BD59-A6C34878D82A}">
                    <a16:rowId xmlns:a16="http://schemas.microsoft.com/office/drawing/2014/main" val="10001"/>
                  </a:ext>
                </a:extLst>
              </a:tr>
              <a:tr h="628650">
                <a:tc>
                  <a:txBody>
                    <a:bodyPr/>
                    <a:lstStyle/>
                    <a:p>
                      <a:r>
                        <a:rPr lang="en-US" dirty="0"/>
                        <a:t>User</a:t>
                      </a:r>
                      <a:r>
                        <a:rPr lang="en-US" baseline="0" dirty="0"/>
                        <a:t> Services</a:t>
                      </a:r>
                      <a:endParaRPr lang="en-US" dirty="0"/>
                    </a:p>
                  </a:txBody>
                  <a:tcPr/>
                </a:tc>
                <a:tc>
                  <a:txBody>
                    <a:bodyPr/>
                    <a:lstStyle/>
                    <a:p>
                      <a:r>
                        <a:rPr lang="en-US" dirty="0">
                          <a:hlinkClick r:id="rId5"/>
                        </a:rPr>
                        <a:t>SPSD.UserServices@noaa.gov</a:t>
                      </a:r>
                      <a:endParaRPr lang="en-US" dirty="0"/>
                    </a:p>
                  </a:txBody>
                  <a:tcPr/>
                </a:tc>
                <a:extLst>
                  <a:ext uri="{0D108BD9-81ED-4DB2-BD59-A6C34878D82A}">
                    <a16:rowId xmlns:a16="http://schemas.microsoft.com/office/drawing/2014/main" val="10002"/>
                  </a:ext>
                </a:extLst>
              </a:tr>
              <a:tr h="628650">
                <a:tc>
                  <a:txBody>
                    <a:bodyPr/>
                    <a:lstStyle/>
                    <a:p>
                      <a:r>
                        <a:rPr lang="en-US" dirty="0"/>
                        <a:t>Data Access</a:t>
                      </a:r>
                    </a:p>
                  </a:txBody>
                  <a:tcPr/>
                </a:tc>
                <a:tc>
                  <a:txBody>
                    <a:bodyPr/>
                    <a:lstStyle/>
                    <a:p>
                      <a:r>
                        <a:rPr lang="en-US" dirty="0">
                          <a:hlinkClick r:id="rId6"/>
                        </a:rPr>
                        <a:t>NESDIS.Data.Access@noaa.gov</a:t>
                      </a:r>
                      <a:endParaRPr lang="en-US" dirty="0"/>
                    </a:p>
                  </a:txBody>
                  <a:tcPr/>
                </a:tc>
                <a:extLst>
                  <a:ext uri="{0D108BD9-81ED-4DB2-BD59-A6C34878D82A}">
                    <a16:rowId xmlns:a16="http://schemas.microsoft.com/office/drawing/2014/main" val="10003"/>
                  </a:ext>
                </a:extLst>
              </a:tr>
              <a:tr h="628650">
                <a:tc>
                  <a:txBody>
                    <a:bodyPr/>
                    <a:lstStyle/>
                    <a:p>
                      <a:r>
                        <a:rPr lang="en-US" dirty="0"/>
                        <a:t>Facebook</a:t>
                      </a:r>
                    </a:p>
                  </a:txBody>
                  <a:tcPr/>
                </a:tc>
                <a:tc>
                  <a:txBody>
                    <a:bodyPr/>
                    <a:lstStyle/>
                    <a:p>
                      <a:r>
                        <a:rPr lang="en-US" sz="1800" dirty="0">
                          <a:hlinkClick r:id="rId7"/>
                        </a:rPr>
                        <a:t>www.facebook.com/NOAANESDIS </a:t>
                      </a:r>
                      <a:endParaRPr lang="en-US" dirty="0"/>
                    </a:p>
                  </a:txBody>
                  <a:tcPr/>
                </a:tc>
                <a:extLst>
                  <a:ext uri="{0D108BD9-81ED-4DB2-BD59-A6C34878D82A}">
                    <a16:rowId xmlns:a16="http://schemas.microsoft.com/office/drawing/2014/main" val="10004"/>
                  </a:ext>
                </a:extLst>
              </a:tr>
              <a:tr h="628650">
                <a:tc>
                  <a:txBody>
                    <a:bodyPr/>
                    <a:lstStyle/>
                    <a:p>
                      <a:r>
                        <a:rPr lang="en-US" dirty="0"/>
                        <a:t>Twitter</a:t>
                      </a:r>
                    </a:p>
                  </a:txBody>
                  <a:tcPr/>
                </a:tc>
                <a:tc>
                  <a:txBody>
                    <a:bodyPr/>
                    <a:lstStyle/>
                    <a:p>
                      <a:r>
                        <a:rPr lang="en-US" sz="1800" dirty="0">
                          <a:hlinkClick r:id="rId8"/>
                        </a:rPr>
                        <a:t>www.twitter.com/noaasatellites </a:t>
                      </a:r>
                      <a:endParaRPr lang="en-US" dirty="0"/>
                    </a:p>
                  </a:txBody>
                  <a:tcPr/>
                </a:tc>
                <a:extLst>
                  <a:ext uri="{0D108BD9-81ED-4DB2-BD59-A6C34878D82A}">
                    <a16:rowId xmlns:a16="http://schemas.microsoft.com/office/drawing/2014/main" val="10005"/>
                  </a:ext>
                </a:extLst>
              </a:tr>
              <a:tr h="628650">
                <a:tc>
                  <a:txBody>
                    <a:bodyPr/>
                    <a:lstStyle/>
                    <a:p>
                      <a:r>
                        <a:rPr lang="en-US" dirty="0"/>
                        <a:t>Press releases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9"/>
                        </a:rPr>
                        <a:t>http://www.nesdis.noaa.gov/news_archives/</a:t>
                      </a:r>
                      <a:endParaRPr lang="en-US" dirty="0"/>
                    </a:p>
                  </a:txBody>
                  <a:tcPr/>
                </a:tc>
                <a:extLst>
                  <a:ext uri="{0D108BD9-81ED-4DB2-BD59-A6C34878D82A}">
                    <a16:rowId xmlns:a16="http://schemas.microsoft.com/office/drawing/2014/main" val="10006"/>
                  </a:ext>
                </a:extLst>
              </a:tr>
              <a:tr h="628650">
                <a:tc>
                  <a:txBody>
                    <a:bodyPr/>
                    <a:lstStyle/>
                    <a:p>
                      <a:r>
                        <a:rPr lang="en-US" dirty="0"/>
                        <a:t>Data</a:t>
                      </a:r>
                      <a:r>
                        <a:rPr lang="en-US" baseline="0" dirty="0"/>
                        <a:t> Access Policy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0"/>
                        </a:rPr>
                        <a:t>http://www.ospo.noaa.gov/Organization/About/access.html</a:t>
                      </a:r>
                      <a:endParaRPr lang="en-US" dirty="0"/>
                    </a:p>
                  </a:txBody>
                  <a:tcPr/>
                </a:tc>
                <a:extLst>
                  <a:ext uri="{0D108BD9-81ED-4DB2-BD59-A6C34878D82A}">
                    <a16:rowId xmlns:a16="http://schemas.microsoft.com/office/drawing/2014/main" val="10007"/>
                  </a:ext>
                </a:extLst>
              </a:tr>
            </a:tbl>
          </a:graphicData>
        </a:graphic>
      </p:graphicFrame>
      <p:sp>
        <p:nvSpPr>
          <p:cNvPr id="7" name="Title 6"/>
          <p:cNvSpPr>
            <a:spLocks noGrp="1"/>
          </p:cNvSpPr>
          <p:nvPr>
            <p:ph type="title"/>
          </p:nvPr>
        </p:nvSpPr>
        <p:spPr>
          <a:xfrm>
            <a:off x="0" y="350838"/>
            <a:ext cx="9296400" cy="487362"/>
          </a:xfrm>
        </p:spPr>
        <p:txBody>
          <a:bodyPr>
            <a:normAutofit fontScale="90000"/>
          </a:bodyPr>
          <a:lstStyle/>
          <a:p>
            <a:r>
              <a:rPr lang="en-US" sz="4000" b="1" dirty="0"/>
              <a:t>ESPC Notifications, Status, and Contacts</a:t>
            </a:r>
          </a:p>
        </p:txBody>
      </p:sp>
    </p:spTree>
    <p:extLst>
      <p:ext uri="{BB962C8B-B14F-4D97-AF65-F5344CB8AC3E}">
        <p14:creationId xmlns:p14="http://schemas.microsoft.com/office/powerpoint/2010/main" val="192477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normAutofit fontScale="90000"/>
          </a:bodyPr>
          <a:lstStyle/>
          <a:p>
            <a:r>
              <a:rPr lang="en-US" altLang="en-US" dirty="0"/>
              <a:t>Contact Information for Operational Wind Products</a:t>
            </a:r>
          </a:p>
        </p:txBody>
      </p:sp>
      <p:sp>
        <p:nvSpPr>
          <p:cNvPr id="3" name="Content Placeholder 2"/>
          <p:cNvSpPr>
            <a:spLocks noGrp="1"/>
          </p:cNvSpPr>
          <p:nvPr>
            <p:ph idx="1"/>
          </p:nvPr>
        </p:nvSpPr>
        <p:spPr/>
        <p:txBody>
          <a:bodyPr/>
          <a:lstStyle/>
          <a:p>
            <a:pPr marL="0" indent="0" algn="ctr">
              <a:buFont typeface="Arial" charset="0"/>
              <a:buNone/>
              <a:defRPr/>
            </a:pPr>
            <a:endParaRPr lang="en-US" dirty="0"/>
          </a:p>
          <a:p>
            <a:pPr marL="0" indent="0" algn="ctr">
              <a:buFont typeface="Arial" charset="0"/>
              <a:buNone/>
              <a:defRPr/>
            </a:pPr>
            <a:r>
              <a:rPr lang="en-US" sz="4000" dirty="0"/>
              <a:t>Hongming Qi</a:t>
            </a:r>
          </a:p>
          <a:p>
            <a:pPr marL="0" indent="0" algn="ctr">
              <a:buFont typeface="Arial" charset="0"/>
              <a:buNone/>
              <a:defRPr/>
            </a:pPr>
            <a:endParaRPr lang="en-US" dirty="0"/>
          </a:p>
          <a:p>
            <a:pPr marL="0" indent="0" algn="ctr">
              <a:buFont typeface="Arial" charset="0"/>
              <a:buNone/>
              <a:defRPr/>
            </a:pPr>
            <a:r>
              <a:rPr lang="en-US" dirty="0"/>
              <a:t>Winds PAL (Product Area Leader)</a:t>
            </a:r>
          </a:p>
          <a:p>
            <a:pPr marL="0" indent="0" algn="ctr">
              <a:buFont typeface="Arial" charset="0"/>
              <a:buNone/>
              <a:defRPr/>
            </a:pPr>
            <a:r>
              <a:rPr lang="en-US" dirty="0"/>
              <a:t>at NOAA/NESDIS/OSPO</a:t>
            </a:r>
          </a:p>
          <a:p>
            <a:pPr marL="0" indent="0" algn="ctr">
              <a:buFont typeface="Arial" charset="0"/>
              <a:buNone/>
              <a:defRPr/>
            </a:pPr>
            <a:r>
              <a:rPr lang="en-US" dirty="0"/>
              <a:t>Email: </a:t>
            </a:r>
            <a:r>
              <a:rPr lang="en-US" u="sng" dirty="0">
                <a:solidFill>
                  <a:srgbClr val="0066FF"/>
                </a:solidFill>
              </a:rPr>
              <a:t>Hongming.Qi@noaa.gov</a:t>
            </a:r>
          </a:p>
        </p:txBody>
      </p:sp>
    </p:spTree>
    <p:extLst>
      <p:ext uri="{BB962C8B-B14F-4D97-AF65-F5344CB8AC3E}">
        <p14:creationId xmlns:p14="http://schemas.microsoft.com/office/powerpoint/2010/main" val="147157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588"/>
            <a:ext cx="9144000" cy="6572250"/>
          </a:xfrm>
        </p:spPr>
      </p:pic>
      <p:sp>
        <p:nvSpPr>
          <p:cNvPr id="3" name="TextBox 2"/>
          <p:cNvSpPr txBox="1"/>
          <p:nvPr/>
        </p:nvSpPr>
        <p:spPr>
          <a:xfrm>
            <a:off x="-34636" y="379224"/>
            <a:ext cx="6400800" cy="5816977"/>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rPr>
              <a:t>For more information visit </a:t>
            </a:r>
            <a:r>
              <a:rPr kumimoji="0" lang="en-US" sz="2000" b="1" i="0"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rPr>
              <a:t>www.ospo.noaa.gov</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1F497D"/>
              </a:solidFill>
              <a:effectLst>
                <a:outerShdw blurRad="38100" dist="38100" dir="2700000" algn="tl">
                  <a:srgbClr val="000000">
                    <a:alpha val="43137"/>
                  </a:srgbClr>
                </a:outerShdw>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rPr>
              <a:t>www.facebook.com/NOAANESDIS</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rPr>
              <a:t>www.youtube.com/user/NOAASatellites</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lang="en-US" sz="2800" b="1" kern="0" dirty="0">
              <a:solidFill>
                <a:srgbClr val="FFC000"/>
              </a:solidFill>
              <a:effectLst>
                <a:outerShdw blurRad="38100" dist="38100" dir="2700000" algn="tl">
                  <a:srgbClr val="000000">
                    <a:alpha val="43137"/>
                  </a:srgbClr>
                </a:outerShdw>
              </a:effectLst>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rPr>
              <a:t>twitter.com/</a:t>
            </a:r>
            <a:r>
              <a:rPr kumimoji="0" lang="en-US" sz="2800" b="1" i="0" u="none" strike="noStrike" kern="0" cap="none" spc="0" normalizeH="0" baseline="0" noProof="0" dirty="0" err="1">
                <a:ln>
                  <a:noFill/>
                </a:ln>
                <a:solidFill>
                  <a:srgbClr val="FFC000"/>
                </a:solidFill>
                <a:effectLst>
                  <a:outerShdw blurRad="38100" dist="38100" dir="2700000" algn="tl">
                    <a:srgbClr val="000000">
                      <a:alpha val="43137"/>
                    </a:srgbClr>
                  </a:outerShdw>
                </a:effectLst>
                <a:uLnTx/>
                <a:uFillTx/>
              </a:rPr>
              <a:t>NOAASatellites</a:t>
            </a:r>
            <a:endParaRPr kumimoji="0" lang="en-US" sz="2800" b="1" i="0"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rPr>
              <a:t>www.flickr.com/photos/noaasatellites</a:t>
            </a:r>
          </a:p>
        </p:txBody>
      </p:sp>
      <p:pic>
        <p:nvPicPr>
          <p:cNvPr id="4" name="Picture 3" descr="SocialMedia_Ico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6206" y="1066800"/>
            <a:ext cx="2459115" cy="945393"/>
          </a:xfrm>
          <a:prstGeom prst="rect">
            <a:avLst/>
          </a:prstGeom>
        </p:spPr>
      </p:pic>
    </p:spTree>
    <p:extLst>
      <p:ext uri="{BB962C8B-B14F-4D97-AF65-F5344CB8AC3E}">
        <p14:creationId xmlns:p14="http://schemas.microsoft.com/office/powerpoint/2010/main" val="367315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GOES Constellation</a:t>
            </a:r>
          </a:p>
        </p:txBody>
      </p:sp>
      <p:pic>
        <p:nvPicPr>
          <p:cNvPr id="4" name="Content Placeholder 3"/>
          <p:cNvPicPr>
            <a:picLocks noGrp="1" noChangeAspect="1"/>
          </p:cNvPicPr>
          <p:nvPr>
            <p:ph idx="1"/>
          </p:nvPr>
        </p:nvPicPr>
        <p:blipFill>
          <a:blip r:embed="rId2"/>
          <a:stretch>
            <a:fillRect/>
          </a:stretch>
        </p:blipFill>
        <p:spPr>
          <a:xfrm>
            <a:off x="0" y="1082144"/>
            <a:ext cx="9144000" cy="5562075"/>
          </a:xfrm>
          <a:prstGeom prst="rect">
            <a:avLst/>
          </a:prstGeom>
        </p:spPr>
      </p:pic>
    </p:spTree>
    <p:extLst>
      <p:ext uri="{BB962C8B-B14F-4D97-AF65-F5344CB8AC3E}">
        <p14:creationId xmlns:p14="http://schemas.microsoft.com/office/powerpoint/2010/main" val="387632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GOES 16</a:t>
            </a:r>
          </a:p>
        </p:txBody>
      </p:sp>
      <p:sp>
        <p:nvSpPr>
          <p:cNvPr id="3" name="Content Placeholder 2"/>
          <p:cNvSpPr>
            <a:spLocks noGrp="1"/>
          </p:cNvSpPr>
          <p:nvPr>
            <p:ph idx="1"/>
          </p:nvPr>
        </p:nvSpPr>
        <p:spPr/>
        <p:txBody>
          <a:bodyPr/>
          <a:lstStyle/>
          <a:p>
            <a:r>
              <a:rPr lang="en-US" dirty="0"/>
              <a:t>Launched on November 19</a:t>
            </a:r>
            <a:r>
              <a:rPr lang="en-US" baseline="30000" dirty="0"/>
              <a:t>th</a:t>
            </a:r>
            <a:r>
              <a:rPr lang="en-US" dirty="0"/>
              <a:t>, 2016</a:t>
            </a:r>
          </a:p>
          <a:p>
            <a:r>
              <a:rPr lang="en-US" dirty="0"/>
              <a:t>Located at 75.2 West</a:t>
            </a:r>
          </a:p>
          <a:p>
            <a:r>
              <a:rPr lang="en-US" dirty="0"/>
              <a:t>Post Launch Product Validation Schedule</a:t>
            </a:r>
          </a:p>
          <a:p>
            <a:r>
              <a:rPr lang="en-US" dirty="0"/>
              <a:t>GOES 16 L2+ Product Validation Status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286" y="4091305"/>
            <a:ext cx="4567428" cy="2217420"/>
          </a:xfrm>
          <a:prstGeom prst="rect">
            <a:avLst/>
          </a:prstGeom>
        </p:spPr>
      </p:pic>
    </p:spTree>
    <p:extLst>
      <p:ext uri="{BB962C8B-B14F-4D97-AF65-F5344CB8AC3E}">
        <p14:creationId xmlns:p14="http://schemas.microsoft.com/office/powerpoint/2010/main" val="184460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a typeface="Times New Roman"/>
                <a:cs typeface="Times New Roman"/>
                <a:sym typeface="Times New Roman"/>
              </a:rPr>
              <a:t>GOES-16/17 Product Maturity Level</a:t>
            </a:r>
            <a:endParaRPr lang="en-US" dirty="0"/>
          </a:p>
        </p:txBody>
      </p:sp>
      <p:sp>
        <p:nvSpPr>
          <p:cNvPr id="3" name="Content Placeholder 2"/>
          <p:cNvSpPr>
            <a:spLocks noGrp="1"/>
          </p:cNvSpPr>
          <p:nvPr>
            <p:ph idx="1"/>
          </p:nvPr>
        </p:nvSpPr>
        <p:spPr/>
        <p:txBody>
          <a:bodyPr>
            <a:normAutofit fontScale="70000" lnSpcReduction="20000"/>
          </a:bodyPr>
          <a:lstStyle/>
          <a:p>
            <a:pPr marL="285750" indent="-285750"/>
            <a:r>
              <a:rPr lang="en-US" b="1" u="sng" dirty="0"/>
              <a:t>Beta</a:t>
            </a:r>
            <a:r>
              <a:rPr lang="en-US" dirty="0"/>
              <a:t>: Products are only made available to </a:t>
            </a:r>
            <a:r>
              <a:rPr lang="en-US" dirty="0" err="1"/>
              <a:t>cal</a:t>
            </a:r>
            <a:r>
              <a:rPr lang="en-US" dirty="0"/>
              <a:t>/</a:t>
            </a:r>
            <a:r>
              <a:rPr lang="en-US" dirty="0" err="1"/>
              <a:t>val</a:t>
            </a:r>
            <a:r>
              <a:rPr lang="en-US" dirty="0"/>
              <a:t> users via PDA to gain familiarity with data formats and parameters as well as provide assistance to the science teams. The Product has been minimally validated and may still contain significant errors and is not optimized for operational use.</a:t>
            </a:r>
          </a:p>
          <a:p>
            <a:endParaRPr lang="en-US" dirty="0"/>
          </a:p>
          <a:p>
            <a:pPr marL="285750" indent="-285750"/>
            <a:r>
              <a:rPr lang="en-US" b="1" u="sng" dirty="0"/>
              <a:t>Provisional</a:t>
            </a:r>
            <a:r>
              <a:rPr lang="en-US" dirty="0"/>
              <a:t>: Product ready for operational use but has documented known issues. Product analyses are sufficient to communicate product performance to users relative to expectations.</a:t>
            </a:r>
          </a:p>
          <a:p>
            <a:endParaRPr lang="en-US" dirty="0"/>
          </a:p>
          <a:p>
            <a:pPr marL="285750" indent="-285750"/>
            <a:r>
              <a:rPr lang="en-US" b="1" u="sng" dirty="0"/>
              <a:t>Full</a:t>
            </a:r>
            <a:r>
              <a:rPr lang="en-US" dirty="0"/>
              <a:t>: Product is operational. All known product anomalies are resolved and/or documented and shared with the user community</a:t>
            </a:r>
          </a:p>
          <a:p>
            <a:endParaRPr lang="en-US" dirty="0"/>
          </a:p>
        </p:txBody>
      </p:sp>
    </p:spTree>
    <p:extLst>
      <p:ext uri="{BB962C8B-B14F-4D97-AF65-F5344CB8AC3E}">
        <p14:creationId xmlns:p14="http://schemas.microsoft.com/office/powerpoint/2010/main" val="127734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Shape 216"/>
          <p:cNvPicPr preferRelativeResize="0"/>
          <p:nvPr/>
        </p:nvPicPr>
        <p:blipFill>
          <a:blip r:embed="rId3">
            <a:alphaModFix/>
          </a:blip>
          <a:stretch>
            <a:fillRect/>
          </a:stretch>
        </p:blipFill>
        <p:spPr>
          <a:xfrm>
            <a:off x="0" y="0"/>
            <a:ext cx="9144000" cy="6629400"/>
          </a:xfrm>
          <a:prstGeom prst="rect">
            <a:avLst/>
          </a:prstGeom>
          <a:noFill/>
          <a:ln>
            <a:noFill/>
          </a:ln>
        </p:spPr>
      </p:pic>
    </p:spTree>
    <p:extLst>
      <p:ext uri="{BB962C8B-B14F-4D97-AF65-F5344CB8AC3E}">
        <p14:creationId xmlns:p14="http://schemas.microsoft.com/office/powerpoint/2010/main" val="64947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228"/>
          <p:cNvPicPr preferRelativeResize="0"/>
          <p:nvPr/>
        </p:nvPicPr>
        <p:blipFill>
          <a:blip r:embed="rId2">
            <a:alphaModFix/>
          </a:blip>
          <a:stretch>
            <a:fillRect/>
          </a:stretch>
        </p:blipFill>
        <p:spPr>
          <a:xfrm>
            <a:off x="0" y="0"/>
            <a:ext cx="9144002" cy="6553200"/>
          </a:xfrm>
          <a:prstGeom prst="rect">
            <a:avLst/>
          </a:prstGeom>
          <a:noFill/>
          <a:ln>
            <a:noFill/>
          </a:ln>
        </p:spPr>
      </p:pic>
    </p:spTree>
    <p:extLst>
      <p:ext uri="{BB962C8B-B14F-4D97-AF65-F5344CB8AC3E}">
        <p14:creationId xmlns:p14="http://schemas.microsoft.com/office/powerpoint/2010/main" val="32570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25530</TotalTime>
  <Words>1993</Words>
  <Application>Microsoft Office PowerPoint</Application>
  <PresentationFormat>On-screen Show (4:3)</PresentationFormat>
  <Paragraphs>539</Paragraphs>
  <Slides>47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ＭＳ Ｐゴシック</vt:lpstr>
      <vt:lpstr>Arial</vt:lpstr>
      <vt:lpstr>Calibri</vt:lpstr>
      <vt:lpstr>Haettenschweiler</vt:lpstr>
      <vt:lpstr>Symbol</vt:lpstr>
      <vt:lpstr>Times New Roman</vt:lpstr>
      <vt:lpstr>Office Theme</vt:lpstr>
      <vt:lpstr>PowerPoint Presentation</vt:lpstr>
      <vt:lpstr>TOPIC</vt:lpstr>
      <vt:lpstr>TOPIC</vt:lpstr>
      <vt:lpstr>GOES Flyout Schedule</vt:lpstr>
      <vt:lpstr>GOES Constellation</vt:lpstr>
      <vt:lpstr>GOES 16</vt:lpstr>
      <vt:lpstr>GOES-16/17 Product Maturity Level</vt:lpstr>
      <vt:lpstr>PowerPoint Presentation</vt:lpstr>
      <vt:lpstr>PowerPoint Presentation</vt:lpstr>
      <vt:lpstr>GOES 17</vt:lpstr>
      <vt:lpstr>PowerPoint Presentation</vt:lpstr>
      <vt:lpstr>POES Flyout Schedule</vt:lpstr>
      <vt:lpstr>S-NPP and NOAA-20</vt:lpstr>
      <vt:lpstr>JPSS Program Data Products</vt:lpstr>
      <vt:lpstr>TOPIC</vt:lpstr>
      <vt:lpstr>Operational AMV System</vt:lpstr>
      <vt:lpstr>Operational AMV System</vt:lpstr>
      <vt:lpstr>Updates on Ops AMV Products</vt:lpstr>
      <vt:lpstr>Operational AMV Products (1/5)</vt:lpstr>
      <vt:lpstr>Operational AMV Products (2/5)</vt:lpstr>
      <vt:lpstr>Operational AMV Products (3/5)</vt:lpstr>
      <vt:lpstr>Operational AMV Products (4/5)</vt:lpstr>
      <vt:lpstr>Operational AMV Products (5/5)</vt:lpstr>
      <vt:lpstr>OSPO NDE Process Monitoring</vt:lpstr>
      <vt:lpstr>VPW Quality Monitoring</vt:lpstr>
      <vt:lpstr>OSPO AMV Products Web Pages</vt:lpstr>
      <vt:lpstr>Operational AMV Products Distribution</vt:lpstr>
      <vt:lpstr>TOPIC</vt:lpstr>
      <vt:lpstr>Operational ASCAT Winds (1/2)</vt:lpstr>
      <vt:lpstr>Operational ASCAT Winds (2/2)</vt:lpstr>
      <vt:lpstr>ASCAT Winds Monitoring </vt:lpstr>
      <vt:lpstr>Operational ASCAT Winds Distribution</vt:lpstr>
      <vt:lpstr>Day to Day Uses of ASCAT at NOAA’s Ocean Prediction Center (OPC)</vt:lpstr>
      <vt:lpstr>TOPIC</vt:lpstr>
      <vt:lpstr>GOES-17 AMV</vt:lpstr>
      <vt:lpstr>GOES-17 AMV Products (1/2)</vt:lpstr>
      <vt:lpstr>GOES-17 AMV Products (2/2)</vt:lpstr>
      <vt:lpstr>NOAA-20 VPW</vt:lpstr>
      <vt:lpstr>AVHRR AMV Products</vt:lpstr>
      <vt:lpstr>MODIS AMV Products</vt:lpstr>
      <vt:lpstr>Heritage BUFR Product</vt:lpstr>
      <vt:lpstr>TOPIC</vt:lpstr>
      <vt:lpstr>PDA at OSPO</vt:lpstr>
      <vt:lpstr>PDA at OSPO</vt:lpstr>
      <vt:lpstr>ESPC Notifications, Status, and Contacts</vt:lpstr>
      <vt:lpstr>Contact Information for Operational Wind Products</vt:lpstr>
      <vt:lpstr>PowerPoint Presentation</vt:lpstr>
    </vt:vector>
  </TitlesOfParts>
  <Company>NOAA/NESDIS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NOAA Satellite Operations</dc:title>
  <dc:creator>Matthew Seybold</dc:creator>
  <dc:description>Title Slide Background and Banner were designed by TeddyPavlis@gmail.com</dc:description>
  <cp:lastModifiedBy>Jaime Daniels</cp:lastModifiedBy>
  <cp:revision>1058</cp:revision>
  <cp:lastPrinted>2016-01-08T20:14:35Z</cp:lastPrinted>
  <dcterms:created xsi:type="dcterms:W3CDTF">2012-04-30T12:43:33Z</dcterms:created>
  <dcterms:modified xsi:type="dcterms:W3CDTF">2018-04-22T22:18:04Z</dcterms:modified>
</cp:coreProperties>
</file>