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6" r:id="rId3"/>
    <p:sldId id="263" r:id="rId4"/>
    <p:sldId id="305" r:id="rId5"/>
    <p:sldId id="265" r:id="rId6"/>
    <p:sldId id="264" r:id="rId7"/>
    <p:sldId id="300" r:id="rId8"/>
    <p:sldId id="269" r:id="rId9"/>
    <p:sldId id="267" r:id="rId10"/>
    <p:sldId id="290" r:id="rId11"/>
    <p:sldId id="257" r:id="rId12"/>
    <p:sldId id="261" r:id="rId13"/>
    <p:sldId id="279" r:id="rId14"/>
    <p:sldId id="299" r:id="rId15"/>
    <p:sldId id="276" r:id="rId16"/>
    <p:sldId id="286" r:id="rId17"/>
    <p:sldId id="308" r:id="rId18"/>
    <p:sldId id="298" r:id="rId19"/>
    <p:sldId id="314" r:id="rId20"/>
    <p:sldId id="310" r:id="rId21"/>
    <p:sldId id="311" r:id="rId22"/>
    <p:sldId id="278" r:id="rId23"/>
    <p:sldId id="295" r:id="rId24"/>
    <p:sldId id="285" r:id="rId25"/>
    <p:sldId id="312" r:id="rId26"/>
    <p:sldId id="313" r:id="rId27"/>
    <p:sldId id="301" r:id="rId28"/>
    <p:sldId id="282" r:id="rId29"/>
    <p:sldId id="283" r:id="rId30"/>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7" autoAdjust="0"/>
  </p:normalViewPr>
  <p:slideViewPr>
    <p:cSldViewPr>
      <p:cViewPr varScale="1">
        <p:scale>
          <a:sx n="48" d="100"/>
          <a:sy n="48" d="100"/>
        </p:scale>
        <p:origin x="121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E9449F5C-6CEC-4E86-967C-EA78E44779E6}" type="datetimeFigureOut">
              <a:rPr kumimoji="1" lang="ja-JP" altLang="en-US" smtClean="0"/>
              <a:t>2018/4/23</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1EAECB1B-6429-41C2-8D62-9B55EFE403F2}" type="slidenum">
              <a:rPr kumimoji="1" lang="ja-JP" altLang="en-US" smtClean="0"/>
              <a:t>‹#›</a:t>
            </a:fld>
            <a:endParaRPr kumimoji="1" lang="ja-JP" altLang="en-US"/>
          </a:p>
        </p:txBody>
      </p:sp>
    </p:spTree>
    <p:extLst>
      <p:ext uri="{BB962C8B-B14F-4D97-AF65-F5344CB8AC3E}">
        <p14:creationId xmlns:p14="http://schemas.microsoft.com/office/powerpoint/2010/main" val="4253480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a:t>
            </a:fld>
            <a:endParaRPr kumimoji="1" lang="ja-JP" altLang="en-US" dirty="0"/>
          </a:p>
        </p:txBody>
      </p:sp>
    </p:spTree>
    <p:extLst>
      <p:ext uri="{BB962C8B-B14F-4D97-AF65-F5344CB8AC3E}">
        <p14:creationId xmlns:p14="http://schemas.microsoft.com/office/powerpoint/2010/main" val="1266337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11</a:t>
            </a:fld>
            <a:endParaRPr kumimoji="1" lang="ja-JP" altLang="en-US" dirty="0"/>
          </a:p>
        </p:txBody>
      </p:sp>
    </p:spTree>
    <p:extLst>
      <p:ext uri="{BB962C8B-B14F-4D97-AF65-F5344CB8AC3E}">
        <p14:creationId xmlns:p14="http://schemas.microsoft.com/office/powerpoint/2010/main" val="327360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12</a:t>
            </a:fld>
            <a:endParaRPr kumimoji="1" lang="ja-JP" altLang="en-US"/>
          </a:p>
        </p:txBody>
      </p:sp>
    </p:spTree>
    <p:extLst>
      <p:ext uri="{BB962C8B-B14F-4D97-AF65-F5344CB8AC3E}">
        <p14:creationId xmlns:p14="http://schemas.microsoft.com/office/powerpoint/2010/main" val="148623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13</a:t>
            </a:fld>
            <a:endParaRPr kumimoji="1" lang="ja-JP" altLang="en-US"/>
          </a:p>
        </p:txBody>
      </p:sp>
    </p:spTree>
    <p:extLst>
      <p:ext uri="{BB962C8B-B14F-4D97-AF65-F5344CB8AC3E}">
        <p14:creationId xmlns:p14="http://schemas.microsoft.com/office/powerpoint/2010/main" val="254165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14</a:t>
            </a:fld>
            <a:endParaRPr kumimoji="1" lang="ja-JP" altLang="en-US" dirty="0"/>
          </a:p>
        </p:txBody>
      </p:sp>
    </p:spTree>
    <p:extLst>
      <p:ext uri="{BB962C8B-B14F-4D97-AF65-F5344CB8AC3E}">
        <p14:creationId xmlns:p14="http://schemas.microsoft.com/office/powerpoint/2010/main" val="131503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t>
            </a:r>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15</a:t>
            </a:fld>
            <a:endParaRPr kumimoji="1" lang="ja-JP" altLang="en-US"/>
          </a:p>
        </p:txBody>
      </p:sp>
    </p:spTree>
    <p:extLst>
      <p:ext uri="{BB962C8B-B14F-4D97-AF65-F5344CB8AC3E}">
        <p14:creationId xmlns:p14="http://schemas.microsoft.com/office/powerpoint/2010/main" val="209341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16</a:t>
            </a:fld>
            <a:endParaRPr kumimoji="1" lang="ja-JP" altLang="en-US"/>
          </a:p>
        </p:txBody>
      </p:sp>
    </p:spTree>
    <p:extLst>
      <p:ext uri="{BB962C8B-B14F-4D97-AF65-F5344CB8AC3E}">
        <p14:creationId xmlns:p14="http://schemas.microsoft.com/office/powerpoint/2010/main" val="390416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17</a:t>
            </a:fld>
            <a:endParaRPr kumimoji="1" lang="ja-JP" altLang="en-US"/>
          </a:p>
        </p:txBody>
      </p:sp>
    </p:spTree>
    <p:extLst>
      <p:ext uri="{BB962C8B-B14F-4D97-AF65-F5344CB8AC3E}">
        <p14:creationId xmlns:p14="http://schemas.microsoft.com/office/powerpoint/2010/main" val="184090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18</a:t>
            </a:fld>
            <a:endParaRPr kumimoji="1" lang="ja-JP" altLang="en-US"/>
          </a:p>
        </p:txBody>
      </p:sp>
    </p:spTree>
    <p:extLst>
      <p:ext uri="{BB962C8B-B14F-4D97-AF65-F5344CB8AC3E}">
        <p14:creationId xmlns:p14="http://schemas.microsoft.com/office/powerpoint/2010/main" val="35319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335C4-9C1C-4EE5-9390-F3945144C56C}" type="slidenum">
              <a:rPr kumimoji="1" lang="ja-JP" altLang="en-US" smtClean="0"/>
              <a:t>19</a:t>
            </a:fld>
            <a:endParaRPr kumimoji="1" lang="ja-JP" altLang="en-US"/>
          </a:p>
        </p:txBody>
      </p:sp>
    </p:spTree>
    <p:extLst>
      <p:ext uri="{BB962C8B-B14F-4D97-AF65-F5344CB8AC3E}">
        <p14:creationId xmlns:p14="http://schemas.microsoft.com/office/powerpoint/2010/main" val="199391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CEF001-E0E0-44F3-9B4D-BACBA863E316}" type="slidenum">
              <a:rPr kumimoji="1" lang="ja-JP" altLang="en-US" smtClean="0"/>
              <a:t>20</a:t>
            </a:fld>
            <a:endParaRPr kumimoji="1" lang="ja-JP" altLang="en-US"/>
          </a:p>
        </p:txBody>
      </p:sp>
    </p:spTree>
    <p:extLst>
      <p:ext uri="{BB962C8B-B14F-4D97-AF65-F5344CB8AC3E}">
        <p14:creationId xmlns:p14="http://schemas.microsoft.com/office/powerpoint/2010/main" val="234676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3</a:t>
            </a:fld>
            <a:endParaRPr kumimoji="1" lang="ja-JP" altLang="en-US" dirty="0"/>
          </a:p>
        </p:txBody>
      </p:sp>
    </p:spTree>
    <p:extLst>
      <p:ext uri="{BB962C8B-B14F-4D97-AF65-F5344CB8AC3E}">
        <p14:creationId xmlns:p14="http://schemas.microsoft.com/office/powerpoint/2010/main" val="319461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9E5335C4-9C1C-4EE5-9390-F3945144C56C}" type="slidenum">
              <a:rPr kumimoji="1" lang="ja-JP" altLang="en-US" smtClean="0"/>
              <a:t>21</a:t>
            </a:fld>
            <a:endParaRPr kumimoji="1" lang="ja-JP" altLang="en-US"/>
          </a:p>
        </p:txBody>
      </p:sp>
    </p:spTree>
    <p:extLst>
      <p:ext uri="{BB962C8B-B14F-4D97-AF65-F5344CB8AC3E}">
        <p14:creationId xmlns:p14="http://schemas.microsoft.com/office/powerpoint/2010/main" val="376521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22</a:t>
            </a:fld>
            <a:endParaRPr kumimoji="1" lang="ja-JP" altLang="en-US" dirty="0"/>
          </a:p>
        </p:txBody>
      </p:sp>
    </p:spTree>
    <p:extLst>
      <p:ext uri="{BB962C8B-B14F-4D97-AF65-F5344CB8AC3E}">
        <p14:creationId xmlns:p14="http://schemas.microsoft.com/office/powerpoint/2010/main" val="221244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23</a:t>
            </a:fld>
            <a:endParaRPr kumimoji="1" lang="ja-JP" altLang="en-US"/>
          </a:p>
        </p:txBody>
      </p:sp>
    </p:spTree>
    <p:extLst>
      <p:ext uri="{BB962C8B-B14F-4D97-AF65-F5344CB8AC3E}">
        <p14:creationId xmlns:p14="http://schemas.microsoft.com/office/powerpoint/2010/main" val="216953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24</a:t>
            </a:fld>
            <a:endParaRPr kumimoji="1" lang="ja-JP" altLang="en-US"/>
          </a:p>
        </p:txBody>
      </p:sp>
    </p:spTree>
    <p:extLst>
      <p:ext uri="{BB962C8B-B14F-4D97-AF65-F5344CB8AC3E}">
        <p14:creationId xmlns:p14="http://schemas.microsoft.com/office/powerpoint/2010/main" val="1121327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335C4-9C1C-4EE5-9390-F3945144C56C}" type="slidenum">
              <a:rPr kumimoji="1" lang="ja-JP" altLang="en-US" smtClean="0"/>
              <a:t>25</a:t>
            </a:fld>
            <a:endParaRPr kumimoji="1" lang="ja-JP" altLang="en-US" dirty="0"/>
          </a:p>
        </p:txBody>
      </p:sp>
    </p:spTree>
    <p:extLst>
      <p:ext uri="{BB962C8B-B14F-4D97-AF65-F5344CB8AC3E}">
        <p14:creationId xmlns:p14="http://schemas.microsoft.com/office/powerpoint/2010/main" val="3231518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9E5335C4-9C1C-4EE5-9390-F3945144C56C}" type="slidenum">
              <a:rPr kumimoji="1" lang="ja-JP" altLang="en-US" smtClean="0"/>
              <a:t>26</a:t>
            </a:fld>
            <a:endParaRPr kumimoji="1" lang="ja-JP" altLang="en-US" dirty="0"/>
          </a:p>
        </p:txBody>
      </p:sp>
    </p:spTree>
    <p:extLst>
      <p:ext uri="{BB962C8B-B14F-4D97-AF65-F5344CB8AC3E}">
        <p14:creationId xmlns:p14="http://schemas.microsoft.com/office/powerpoint/2010/main" val="408631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4</a:t>
            </a:fld>
            <a:endParaRPr kumimoji="1" lang="ja-JP" altLang="en-US" dirty="0"/>
          </a:p>
        </p:txBody>
      </p:sp>
    </p:spTree>
    <p:extLst>
      <p:ext uri="{BB962C8B-B14F-4D97-AF65-F5344CB8AC3E}">
        <p14:creationId xmlns:p14="http://schemas.microsoft.com/office/powerpoint/2010/main" val="226998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5</a:t>
            </a:fld>
            <a:endParaRPr kumimoji="1" lang="ja-JP" altLang="en-US" dirty="0"/>
          </a:p>
        </p:txBody>
      </p:sp>
    </p:spTree>
    <p:extLst>
      <p:ext uri="{BB962C8B-B14F-4D97-AF65-F5344CB8AC3E}">
        <p14:creationId xmlns:p14="http://schemas.microsoft.com/office/powerpoint/2010/main" val="396444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6</a:t>
            </a:fld>
            <a:endParaRPr kumimoji="1" lang="ja-JP" altLang="en-US"/>
          </a:p>
        </p:txBody>
      </p:sp>
    </p:spTree>
    <p:extLst>
      <p:ext uri="{BB962C8B-B14F-4D97-AF65-F5344CB8AC3E}">
        <p14:creationId xmlns:p14="http://schemas.microsoft.com/office/powerpoint/2010/main" val="243947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7</a:t>
            </a:fld>
            <a:endParaRPr kumimoji="1" lang="ja-JP" altLang="en-US"/>
          </a:p>
        </p:txBody>
      </p:sp>
    </p:spTree>
    <p:extLst>
      <p:ext uri="{BB962C8B-B14F-4D97-AF65-F5344CB8AC3E}">
        <p14:creationId xmlns:p14="http://schemas.microsoft.com/office/powerpoint/2010/main" val="203088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8</a:t>
            </a:fld>
            <a:endParaRPr kumimoji="1" lang="ja-JP" altLang="en-US" dirty="0"/>
          </a:p>
        </p:txBody>
      </p:sp>
    </p:spTree>
    <p:extLst>
      <p:ext uri="{BB962C8B-B14F-4D97-AF65-F5344CB8AC3E}">
        <p14:creationId xmlns:p14="http://schemas.microsoft.com/office/powerpoint/2010/main" val="193879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9</a:t>
            </a:fld>
            <a:endParaRPr kumimoji="1" lang="ja-JP" altLang="en-US" dirty="0"/>
          </a:p>
        </p:txBody>
      </p:sp>
    </p:spTree>
    <p:extLst>
      <p:ext uri="{BB962C8B-B14F-4D97-AF65-F5344CB8AC3E}">
        <p14:creationId xmlns:p14="http://schemas.microsoft.com/office/powerpoint/2010/main" val="384023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AECB1B-6429-41C2-8D62-9B55EFE403F2}" type="slidenum">
              <a:rPr kumimoji="1" lang="ja-JP" altLang="en-US" smtClean="0"/>
              <a:t>10</a:t>
            </a:fld>
            <a:endParaRPr kumimoji="1" lang="ja-JP" altLang="en-US"/>
          </a:p>
        </p:txBody>
      </p:sp>
    </p:spTree>
    <p:extLst>
      <p:ext uri="{BB962C8B-B14F-4D97-AF65-F5344CB8AC3E}">
        <p14:creationId xmlns:p14="http://schemas.microsoft.com/office/powerpoint/2010/main" val="283258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AB0777-4C60-462E-A92C-CDAFD498799C}"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052908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AB0777-4C60-462E-A92C-CDAFD498799C}"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05290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AB0777-4C60-462E-A92C-CDAFD498799C}"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58036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2018/4/23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wmf"/></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9552" y="1556792"/>
            <a:ext cx="7772400" cy="1470025"/>
          </a:xfrm>
        </p:spPr>
        <p:txBody>
          <a:bodyPr>
            <a:normAutofit fontScale="90000"/>
          </a:bodyPr>
          <a:lstStyle/>
          <a:p>
            <a:r>
              <a:rPr lang="en-US" altLang="ja-JP" b="1" dirty="0">
                <a:solidFill>
                  <a:schemeClr val="accent3">
                    <a:lumMod val="60000"/>
                    <a:lumOff val="40000"/>
                  </a:schemeClr>
                </a:solidFill>
              </a:rPr>
              <a:t>CURRENT STATUS OF ATMOSPHERIC MOTION VECTORS AT JMA</a:t>
            </a:r>
            <a:endParaRPr kumimoji="1" lang="ja-JP" altLang="en-US" b="1" dirty="0">
              <a:solidFill>
                <a:schemeClr val="accent3">
                  <a:lumMod val="60000"/>
                  <a:lumOff val="40000"/>
                </a:schemeClr>
              </a:solidFill>
            </a:endParaRPr>
          </a:p>
        </p:txBody>
      </p:sp>
      <p:pic>
        <p:nvPicPr>
          <p:cNvPr id="8" name="Picture 4" title="Himawari-9's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1486" y="3050286"/>
            <a:ext cx="3649377" cy="36493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title="Himawari 8 and 9"/>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698410">
            <a:off x="778067" y="4438885"/>
            <a:ext cx="1594279" cy="25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サブタイトル 2"/>
          <p:cNvSpPr>
            <a:spLocks noGrp="1"/>
          </p:cNvSpPr>
          <p:nvPr>
            <p:ph type="subTitle" idx="1"/>
          </p:nvPr>
        </p:nvSpPr>
        <p:spPr>
          <a:xfrm>
            <a:off x="2098084" y="3761594"/>
            <a:ext cx="4185568" cy="1270992"/>
          </a:xfrm>
        </p:spPr>
        <p:txBody>
          <a:bodyPr/>
          <a:lstStyle/>
          <a:p>
            <a:r>
              <a:rPr lang="en-US" altLang="ja-JP" dirty="0">
                <a:solidFill>
                  <a:schemeClr val="accent3">
                    <a:lumMod val="75000"/>
                  </a:schemeClr>
                </a:solidFill>
              </a:rPr>
              <a:t>JMA/MSC</a:t>
            </a:r>
          </a:p>
          <a:p>
            <a:r>
              <a:rPr kumimoji="1" lang="en-US" altLang="ja-JP" dirty="0">
                <a:solidFill>
                  <a:schemeClr val="accent3">
                    <a:lumMod val="75000"/>
                  </a:schemeClr>
                </a:solidFill>
              </a:rPr>
              <a:t>Kenichi Nonaka</a:t>
            </a:r>
            <a:endParaRPr kumimoji="1" lang="ja-JP" altLang="en-US" dirty="0">
              <a:solidFill>
                <a:schemeClr val="accent3">
                  <a:lumMod val="75000"/>
                </a:schemeClr>
              </a:solidFill>
            </a:endParaRPr>
          </a:p>
        </p:txBody>
      </p:sp>
      <p:sp>
        <p:nvSpPr>
          <p:cNvPr id="4" name="テキスト ボックス 3"/>
          <p:cNvSpPr txBox="1"/>
          <p:nvPr/>
        </p:nvSpPr>
        <p:spPr>
          <a:xfrm>
            <a:off x="2281575" y="6267411"/>
            <a:ext cx="4288353" cy="461665"/>
          </a:xfrm>
          <a:prstGeom prst="rect">
            <a:avLst/>
          </a:prstGeom>
          <a:noFill/>
        </p:spPr>
        <p:txBody>
          <a:bodyPr wrap="none" rtlCol="0">
            <a:spAutoFit/>
          </a:bodyPr>
          <a:lstStyle/>
          <a:p>
            <a:r>
              <a:rPr lang="en-US" altLang="ja-JP" sz="2400" b="1" i="1" dirty="0">
                <a:solidFill>
                  <a:schemeClr val="accent3">
                    <a:lumMod val="20000"/>
                    <a:lumOff val="80000"/>
                  </a:schemeClr>
                </a:solidFill>
              </a:rPr>
              <a:t>IWW14@Jeju, 23-27 April, 2018</a:t>
            </a:r>
            <a:endParaRPr kumimoji="1" lang="ja-JP" altLang="en-US" sz="2400" b="1" i="1" dirty="0">
              <a:solidFill>
                <a:schemeClr val="accent3">
                  <a:lumMod val="20000"/>
                  <a:lumOff val="80000"/>
                </a:schemeClr>
              </a:solidFill>
            </a:endParaRPr>
          </a:p>
        </p:txBody>
      </p:sp>
      <p:pic>
        <p:nvPicPr>
          <p:cNvPr id="10" name="Picture 3" title="Himawari 8 and 9"/>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869720">
            <a:off x="764115" y="3904589"/>
            <a:ext cx="624122" cy="9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48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44624"/>
            <a:ext cx="8229600" cy="1143000"/>
          </a:xfrm>
        </p:spPr>
        <p:txBody>
          <a:bodyPr/>
          <a:lstStyle/>
          <a:p>
            <a:r>
              <a:rPr kumimoji="1" lang="en-US" altLang="ja-JP" dirty="0">
                <a:solidFill>
                  <a:schemeClr val="bg1">
                    <a:lumMod val="75000"/>
                  </a:schemeClr>
                </a:solidFill>
              </a:rPr>
              <a:t>Contents</a:t>
            </a:r>
            <a:endParaRPr kumimoji="1" lang="ja-JP" altLang="en-US" dirty="0">
              <a:solidFill>
                <a:schemeClr val="bg1">
                  <a:lumMod val="75000"/>
                </a:schemeClr>
              </a:solidFill>
            </a:endParaRPr>
          </a:p>
        </p:txBody>
      </p:sp>
      <p:sp>
        <p:nvSpPr>
          <p:cNvPr id="6" name="コンテンツ プレースホルダー 2"/>
          <p:cNvSpPr txBox="1">
            <a:spLocks/>
          </p:cNvSpPr>
          <p:nvPr/>
        </p:nvSpPr>
        <p:spPr>
          <a:xfrm>
            <a:off x="323528" y="1700808"/>
            <a:ext cx="835292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a:solidFill>
                  <a:schemeClr val="bg1">
                    <a:lumMod val="65000"/>
                  </a:schemeClr>
                </a:solidFill>
              </a:rPr>
              <a:t>Mission schedule and configuration of Himawari-8/-9</a:t>
            </a:r>
          </a:p>
          <a:p>
            <a:r>
              <a:rPr lang="en-US" altLang="ja-JP" sz="2800" dirty="0">
                <a:solidFill>
                  <a:schemeClr val="bg1">
                    <a:lumMod val="65000"/>
                  </a:schemeClr>
                </a:solidFill>
              </a:rPr>
              <a:t>Navigation and Calibration errors of Himawari-8/-9</a:t>
            </a:r>
          </a:p>
          <a:p>
            <a:r>
              <a:rPr lang="en-US" altLang="ja-JP" sz="2800" dirty="0"/>
              <a:t>AMV of health check operations of Himawari-9</a:t>
            </a:r>
          </a:p>
          <a:p>
            <a:pPr lvl="1"/>
            <a:r>
              <a:rPr lang="en-US" altLang="ja-JP" dirty="0"/>
              <a:t>Comparison between H-8 AMV and H-9 AMV by using the Health Check data</a:t>
            </a:r>
          </a:p>
          <a:p>
            <a:r>
              <a:rPr lang="en-US" altLang="ja-JP" sz="2800" dirty="0">
                <a:solidFill>
                  <a:schemeClr val="bg1">
                    <a:lumMod val="65000"/>
                  </a:schemeClr>
                </a:solidFill>
              </a:rPr>
              <a:t>Current status of Himawari-8/9 AMV</a:t>
            </a:r>
          </a:p>
          <a:p>
            <a:r>
              <a:rPr lang="en-US" altLang="ja-JP" sz="2800" dirty="0">
                <a:solidFill>
                  <a:schemeClr val="bg1">
                    <a:lumMod val="65000"/>
                  </a:schemeClr>
                </a:solidFill>
              </a:rPr>
              <a:t>Summary</a:t>
            </a:r>
          </a:p>
        </p:txBody>
      </p:sp>
    </p:spTree>
    <p:extLst>
      <p:ext uri="{BB962C8B-B14F-4D97-AF65-F5344CB8AC3E}">
        <p14:creationId xmlns:p14="http://schemas.microsoft.com/office/powerpoint/2010/main" val="1914870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34503587"/>
              </p:ext>
            </p:extLst>
          </p:nvPr>
        </p:nvGraphicFramePr>
        <p:xfrm>
          <a:off x="1031562" y="4121616"/>
          <a:ext cx="6773065" cy="2331720"/>
        </p:xfrm>
        <a:graphic>
          <a:graphicData uri="http://schemas.openxmlformats.org/drawingml/2006/table">
            <a:tbl>
              <a:tblPr firstRow="1" bandRow="1">
                <a:tableStyleId>{5C22544A-7EE6-4342-B048-85BDC9FD1C3A}</a:tableStyleId>
              </a:tblPr>
              <a:tblGrid>
                <a:gridCol w="2122305">
                  <a:extLst>
                    <a:ext uri="{9D8B030D-6E8A-4147-A177-3AD203B41FA5}">
                      <a16:colId xmlns:a16="http://schemas.microsoft.com/office/drawing/2014/main" xmlns="" val="20000"/>
                    </a:ext>
                  </a:extLst>
                </a:gridCol>
                <a:gridCol w="2371990">
                  <a:extLst>
                    <a:ext uri="{9D8B030D-6E8A-4147-A177-3AD203B41FA5}">
                      <a16:colId xmlns:a16="http://schemas.microsoft.com/office/drawing/2014/main" xmlns="" val="20001"/>
                    </a:ext>
                  </a:extLst>
                </a:gridCol>
                <a:gridCol w="2278770">
                  <a:extLst>
                    <a:ext uri="{9D8B030D-6E8A-4147-A177-3AD203B41FA5}">
                      <a16:colId xmlns:a16="http://schemas.microsoft.com/office/drawing/2014/main" xmlns="" val="20002"/>
                    </a:ext>
                  </a:extLst>
                </a:gridCol>
              </a:tblGrid>
              <a:tr h="370840">
                <a:tc>
                  <a:txBody>
                    <a:bodyPr/>
                    <a:lstStyle/>
                    <a:p>
                      <a:pPr algn="ctr"/>
                      <a:r>
                        <a:rPr kumimoji="1" lang="en-US" altLang="ja-JP" dirty="0"/>
                        <a:t>Health check operation (HC)</a:t>
                      </a:r>
                      <a:endParaRPr kumimoji="1" lang="ja-JP" altLang="en-US" dirty="0"/>
                    </a:p>
                  </a:txBody>
                  <a:tcPr/>
                </a:tc>
                <a:tc>
                  <a:txBody>
                    <a:bodyPr/>
                    <a:lstStyle/>
                    <a:p>
                      <a:pPr algn="ctr"/>
                      <a:r>
                        <a:rPr kumimoji="1" lang="en-US" altLang="ja-JP" dirty="0"/>
                        <a:t>Operation term</a:t>
                      </a:r>
                      <a:endParaRPr kumimoji="1" lang="ja-JP" altLang="en-US" dirty="0"/>
                    </a:p>
                  </a:txBody>
                  <a:tcPr/>
                </a:tc>
                <a:tc>
                  <a:txBody>
                    <a:bodyPr/>
                    <a:lstStyle/>
                    <a:p>
                      <a:pPr algn="ctr"/>
                      <a:r>
                        <a:rPr kumimoji="1" lang="en-US" altLang="ja-JP" dirty="0"/>
                        <a:t>except</a:t>
                      </a:r>
                      <a:r>
                        <a:rPr kumimoji="1" lang="en-US" altLang="ja-JP" baseline="0" dirty="0"/>
                        <a:t> m</a:t>
                      </a:r>
                      <a:r>
                        <a:rPr kumimoji="1" lang="en-US" altLang="ja-JP" dirty="0"/>
                        <a:t>aintaining</a:t>
                      </a:r>
                      <a:r>
                        <a:rPr kumimoji="1" lang="en-US" altLang="ja-JP" baseline="0" dirty="0"/>
                        <a:t> and </a:t>
                      </a:r>
                      <a:r>
                        <a:rPr kumimoji="1" lang="en-US" altLang="ja-JP" dirty="0"/>
                        <a:t>tuning</a:t>
                      </a:r>
                      <a:endParaRPr kumimoji="1" lang="ja-JP" altLang="en-US" dirty="0"/>
                    </a:p>
                  </a:txBody>
                  <a:tcPr/>
                </a:tc>
                <a:extLst>
                  <a:ext uri="{0D108BD9-81ED-4DB2-BD59-A6C34878D82A}">
                    <a16:rowId xmlns:a16="http://schemas.microsoft.com/office/drawing/2014/main" xmlns=""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a:t>HC-1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29</a:t>
                      </a:r>
                      <a:r>
                        <a:rPr kumimoji="1" lang="en-US" altLang="ja-JP" sz="1600" baseline="0" dirty="0"/>
                        <a:t> </a:t>
                      </a:r>
                      <a:r>
                        <a:rPr kumimoji="1" lang="en-US" altLang="ja-JP" sz="1600" dirty="0"/>
                        <a:t>May</a:t>
                      </a:r>
                      <a:r>
                        <a:rPr kumimoji="1" lang="en-US" altLang="ja-JP" sz="1600" baseline="0" dirty="0"/>
                        <a:t> – 12 Jun, 2017</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31</a:t>
                      </a:r>
                      <a:r>
                        <a:rPr kumimoji="1" lang="en-US" altLang="ja-JP" sz="1600" baseline="0" dirty="0"/>
                        <a:t> May – 12 Jun</a:t>
                      </a:r>
                      <a:endParaRPr kumimoji="1" lang="ja-JP" altLang="en-US" sz="1600" dirty="0"/>
                    </a:p>
                  </a:txBody>
                  <a:tcPr/>
                </a:tc>
                <a:extLst>
                  <a:ext uri="{0D108BD9-81ED-4DB2-BD59-A6C34878D82A}">
                    <a16:rowId xmlns:a16="http://schemas.microsoft.com/office/drawing/2014/main" xmlns="" val="10001"/>
                  </a:ext>
                </a:extLst>
              </a:tr>
              <a:tr h="370840">
                <a:tc>
                  <a:txBody>
                    <a:bodyPr/>
                    <a:lstStyle/>
                    <a:p>
                      <a:pPr algn="ctr"/>
                      <a:r>
                        <a:rPr kumimoji="1" lang="en-US" altLang="ja-JP" sz="1600" baseline="0" dirty="0"/>
                        <a:t>HC-2</a:t>
                      </a:r>
                    </a:p>
                  </a:txBody>
                  <a:tcPr/>
                </a:tc>
                <a:tc>
                  <a:txBody>
                    <a:bodyPr/>
                    <a:lstStyle/>
                    <a:p>
                      <a:pPr algn="ctr"/>
                      <a:r>
                        <a:rPr kumimoji="1" lang="en-US" altLang="ja-JP" sz="1600" dirty="0"/>
                        <a:t>29 Aug</a:t>
                      </a:r>
                      <a:r>
                        <a:rPr kumimoji="1" lang="en-US" altLang="ja-JP" sz="1600" baseline="0" dirty="0"/>
                        <a:t> </a:t>
                      </a:r>
                      <a:r>
                        <a:rPr kumimoji="1" lang="en-US" altLang="ja-JP" sz="1600" dirty="0"/>
                        <a:t>– 13</a:t>
                      </a:r>
                      <a:r>
                        <a:rPr kumimoji="1" lang="en-US" altLang="ja-JP" sz="1600" baseline="0" dirty="0"/>
                        <a:t> Sep, 2017</a:t>
                      </a:r>
                    </a:p>
                  </a:txBody>
                  <a:tcPr/>
                </a:tc>
                <a:tc>
                  <a:txBody>
                    <a:bodyPr/>
                    <a:lstStyle/>
                    <a:p>
                      <a:pPr algn="ctr"/>
                      <a:r>
                        <a:rPr kumimoji="1" lang="en-US" altLang="ja-JP" sz="1600" dirty="0"/>
                        <a:t>31</a:t>
                      </a:r>
                      <a:r>
                        <a:rPr kumimoji="1" lang="en-US" altLang="ja-JP" sz="1600" baseline="0" dirty="0"/>
                        <a:t> Aug – 13 Sep</a:t>
                      </a:r>
                      <a:endParaRPr kumimoji="1" lang="ja-JP" altLang="en-US" sz="1600" dirty="0"/>
                    </a:p>
                  </a:txBody>
                  <a:tcPr/>
                </a:tc>
                <a:extLst>
                  <a:ext uri="{0D108BD9-81ED-4DB2-BD59-A6C34878D82A}">
                    <a16:rowId xmlns:a16="http://schemas.microsoft.com/office/drawing/2014/main" xmlns="" val="10002"/>
                  </a:ext>
                </a:extLst>
              </a:tr>
              <a:tr h="370840">
                <a:tc>
                  <a:txBody>
                    <a:bodyPr/>
                    <a:lstStyle/>
                    <a:p>
                      <a:pPr algn="ctr"/>
                      <a:r>
                        <a:rPr kumimoji="1" lang="en-US" altLang="ja-JP" sz="1600" dirty="0"/>
                        <a:t>HC-3</a:t>
                      </a:r>
                      <a:endParaRPr kumimoji="1" lang="ja-JP" altLang="en-US" sz="1600" dirty="0"/>
                    </a:p>
                  </a:txBody>
                  <a:tcPr/>
                </a:tc>
                <a:tc>
                  <a:txBody>
                    <a:bodyPr/>
                    <a:lstStyle/>
                    <a:p>
                      <a:pPr algn="ctr"/>
                      <a:r>
                        <a:rPr kumimoji="1" lang="en-US" altLang="ja-JP" sz="1600" dirty="0"/>
                        <a:t>28 Nov</a:t>
                      </a:r>
                      <a:r>
                        <a:rPr kumimoji="1" lang="en-US" altLang="ja-JP" sz="1600" baseline="0" dirty="0"/>
                        <a:t> – 12 Dec, 2017</a:t>
                      </a:r>
                      <a:r>
                        <a:rPr kumimoji="1" lang="en-US" altLang="ja-JP" sz="1600" dirty="0"/>
                        <a:t> </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a:t>1  – 12 Dec</a:t>
                      </a:r>
                      <a:endParaRPr kumimoji="1" lang="ja-JP" altLang="en-US" sz="1600" dirty="0"/>
                    </a:p>
                  </a:txBody>
                  <a:tcPr/>
                </a:tc>
                <a:extLst>
                  <a:ext uri="{0D108BD9-81ED-4DB2-BD59-A6C34878D82A}">
                    <a16:rowId xmlns:a16="http://schemas.microsoft.com/office/drawing/2014/main" xmlns="" val="10003"/>
                  </a:ext>
                </a:extLst>
              </a:tr>
              <a:tr h="370840">
                <a:tc>
                  <a:txBody>
                    <a:bodyPr/>
                    <a:lstStyle/>
                    <a:p>
                      <a:pPr algn="ctr"/>
                      <a:r>
                        <a:rPr kumimoji="1" lang="en-US" altLang="ja-JP" sz="1600" dirty="0"/>
                        <a:t>HC-4 and </a:t>
                      </a:r>
                    </a:p>
                    <a:p>
                      <a:pPr algn="ctr"/>
                      <a:r>
                        <a:rPr kumimoji="1" lang="en-US" altLang="ja-JP" sz="1600" dirty="0"/>
                        <a:t>Backup Operation</a:t>
                      </a:r>
                      <a:endParaRPr kumimoji="1" lang="ja-JP" altLang="en-US" sz="1600" dirty="0"/>
                    </a:p>
                  </a:txBody>
                  <a:tcPr/>
                </a:tc>
                <a:tc>
                  <a:txBody>
                    <a:bodyPr/>
                    <a:lstStyle/>
                    <a:p>
                      <a:pPr algn="ctr"/>
                      <a:r>
                        <a:rPr kumimoji="1" lang="en-US" altLang="ja-JP" sz="1600" dirty="0"/>
                        <a:t>31 Jan – 15 Feb,</a:t>
                      </a:r>
                      <a:r>
                        <a:rPr kumimoji="1" lang="en-US" altLang="ja-JP" sz="1600" baseline="0" dirty="0"/>
                        <a:t> 2018</a:t>
                      </a:r>
                    </a:p>
                    <a:p>
                      <a:pPr algn="ctr"/>
                      <a:r>
                        <a:rPr kumimoji="1" lang="en-US" altLang="ja-JP" sz="1600" baseline="0" dirty="0"/>
                        <a:t>(13 Feb – 14 Feb, 2018)</a:t>
                      </a: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a:t>
                      </a:r>
                      <a:r>
                        <a:rPr kumimoji="1" lang="en-US" altLang="ja-JP" sz="1600" baseline="0" dirty="0"/>
                        <a:t>  – 14 Feb</a:t>
                      </a:r>
                      <a:endParaRPr kumimoji="1" lang="ja-JP" altLang="en-US" sz="1600" dirty="0"/>
                    </a:p>
                  </a:txBody>
                  <a:tcPr/>
                </a:tc>
                <a:extLst>
                  <a:ext uri="{0D108BD9-81ED-4DB2-BD59-A6C34878D82A}">
                    <a16:rowId xmlns:a16="http://schemas.microsoft.com/office/drawing/2014/main" xmlns="" val="10004"/>
                  </a:ext>
                </a:extLst>
              </a:tr>
            </a:tbl>
          </a:graphicData>
        </a:graphic>
      </p:graphicFrame>
      <p:sp>
        <p:nvSpPr>
          <p:cNvPr id="5" name="テキスト ボックス 4"/>
          <p:cNvSpPr txBox="1"/>
          <p:nvPr/>
        </p:nvSpPr>
        <p:spPr>
          <a:xfrm>
            <a:off x="559349" y="3284984"/>
            <a:ext cx="7894212" cy="707886"/>
          </a:xfrm>
          <a:prstGeom prst="rect">
            <a:avLst/>
          </a:prstGeom>
          <a:noFill/>
        </p:spPr>
        <p:txBody>
          <a:bodyPr wrap="none" rtlCol="0">
            <a:spAutoFit/>
          </a:bodyPr>
          <a:lstStyle/>
          <a:p>
            <a:r>
              <a:rPr kumimoji="1" lang="en-US" altLang="ja-JP" sz="2000" dirty="0"/>
              <a:t>Himawari-9 started back up operation of Himawri-8 since 10 March, 2017.</a:t>
            </a:r>
          </a:p>
          <a:p>
            <a:r>
              <a:rPr lang="en-US" altLang="ja-JP" sz="2000" dirty="0"/>
              <a:t>Health check operations were performed four times (HC-1 to 4).</a:t>
            </a:r>
          </a:p>
        </p:txBody>
      </p:sp>
      <p:graphicFrame>
        <p:nvGraphicFramePr>
          <p:cNvPr id="8" name="表 7"/>
          <p:cNvGraphicFramePr>
            <a:graphicFrameLocks noGrp="1"/>
          </p:cNvGraphicFramePr>
          <p:nvPr>
            <p:extLst>
              <p:ext uri="{D42A27DB-BD31-4B8C-83A1-F6EECF244321}">
                <p14:modId xmlns:p14="http://schemas.microsoft.com/office/powerpoint/2010/main" val="3815566142"/>
              </p:ext>
            </p:extLst>
          </p:nvPr>
        </p:nvGraphicFramePr>
        <p:xfrm>
          <a:off x="634205" y="1262337"/>
          <a:ext cx="7719700" cy="1721223"/>
        </p:xfrm>
        <a:graphic>
          <a:graphicData uri="http://schemas.openxmlformats.org/drawingml/2006/table">
            <a:tbl>
              <a:tblPr firstRow="1" bandRow="1">
                <a:tableStyleId>{5940675A-B579-460E-94D1-54222C63F5DA}</a:tableStyleId>
              </a:tblPr>
              <a:tblGrid>
                <a:gridCol w="1625200">
                  <a:extLst>
                    <a:ext uri="{9D8B030D-6E8A-4147-A177-3AD203B41FA5}">
                      <a16:colId xmlns:a16="http://schemas.microsoft.com/office/drawing/2014/main" xmlns="" val="20000"/>
                    </a:ext>
                  </a:extLst>
                </a:gridCol>
                <a:gridCol w="406300">
                  <a:extLst>
                    <a:ext uri="{9D8B030D-6E8A-4147-A177-3AD203B41FA5}">
                      <a16:colId xmlns:a16="http://schemas.microsoft.com/office/drawing/2014/main" xmlns="" val="20001"/>
                    </a:ext>
                  </a:extLst>
                </a:gridCol>
                <a:gridCol w="406300">
                  <a:extLst>
                    <a:ext uri="{9D8B030D-6E8A-4147-A177-3AD203B41FA5}">
                      <a16:colId xmlns:a16="http://schemas.microsoft.com/office/drawing/2014/main" xmlns="" val="20002"/>
                    </a:ext>
                  </a:extLst>
                </a:gridCol>
                <a:gridCol w="406300">
                  <a:extLst>
                    <a:ext uri="{9D8B030D-6E8A-4147-A177-3AD203B41FA5}">
                      <a16:colId xmlns:a16="http://schemas.microsoft.com/office/drawing/2014/main" xmlns="" val="20003"/>
                    </a:ext>
                  </a:extLst>
                </a:gridCol>
                <a:gridCol w="406300">
                  <a:extLst>
                    <a:ext uri="{9D8B030D-6E8A-4147-A177-3AD203B41FA5}">
                      <a16:colId xmlns:a16="http://schemas.microsoft.com/office/drawing/2014/main" xmlns="" val="20004"/>
                    </a:ext>
                  </a:extLst>
                </a:gridCol>
                <a:gridCol w="406300">
                  <a:extLst>
                    <a:ext uri="{9D8B030D-6E8A-4147-A177-3AD203B41FA5}">
                      <a16:colId xmlns:a16="http://schemas.microsoft.com/office/drawing/2014/main" xmlns="" val="20005"/>
                    </a:ext>
                  </a:extLst>
                </a:gridCol>
                <a:gridCol w="406300">
                  <a:extLst>
                    <a:ext uri="{9D8B030D-6E8A-4147-A177-3AD203B41FA5}">
                      <a16:colId xmlns:a16="http://schemas.microsoft.com/office/drawing/2014/main" xmlns="" val="20006"/>
                    </a:ext>
                  </a:extLst>
                </a:gridCol>
                <a:gridCol w="406300">
                  <a:extLst>
                    <a:ext uri="{9D8B030D-6E8A-4147-A177-3AD203B41FA5}">
                      <a16:colId xmlns:a16="http://schemas.microsoft.com/office/drawing/2014/main" xmlns="" val="20007"/>
                    </a:ext>
                  </a:extLst>
                </a:gridCol>
                <a:gridCol w="406300">
                  <a:extLst>
                    <a:ext uri="{9D8B030D-6E8A-4147-A177-3AD203B41FA5}">
                      <a16:colId xmlns:a16="http://schemas.microsoft.com/office/drawing/2014/main" xmlns="" val="20008"/>
                    </a:ext>
                  </a:extLst>
                </a:gridCol>
                <a:gridCol w="406300">
                  <a:extLst>
                    <a:ext uri="{9D8B030D-6E8A-4147-A177-3AD203B41FA5}">
                      <a16:colId xmlns:a16="http://schemas.microsoft.com/office/drawing/2014/main" xmlns="" val="20009"/>
                    </a:ext>
                  </a:extLst>
                </a:gridCol>
                <a:gridCol w="406300">
                  <a:extLst>
                    <a:ext uri="{9D8B030D-6E8A-4147-A177-3AD203B41FA5}">
                      <a16:colId xmlns:a16="http://schemas.microsoft.com/office/drawing/2014/main" xmlns="" val="20010"/>
                    </a:ext>
                  </a:extLst>
                </a:gridCol>
                <a:gridCol w="406300">
                  <a:extLst>
                    <a:ext uri="{9D8B030D-6E8A-4147-A177-3AD203B41FA5}">
                      <a16:colId xmlns:a16="http://schemas.microsoft.com/office/drawing/2014/main" xmlns="" val="20011"/>
                    </a:ext>
                  </a:extLst>
                </a:gridCol>
                <a:gridCol w="406300">
                  <a:extLst>
                    <a:ext uri="{9D8B030D-6E8A-4147-A177-3AD203B41FA5}">
                      <a16:colId xmlns:a16="http://schemas.microsoft.com/office/drawing/2014/main" xmlns="" val="20012"/>
                    </a:ext>
                  </a:extLst>
                </a:gridCol>
                <a:gridCol w="406300">
                  <a:extLst>
                    <a:ext uri="{9D8B030D-6E8A-4147-A177-3AD203B41FA5}">
                      <a16:colId xmlns:a16="http://schemas.microsoft.com/office/drawing/2014/main" xmlns="" val="20013"/>
                    </a:ext>
                  </a:extLst>
                </a:gridCol>
                <a:gridCol w="406300">
                  <a:extLst>
                    <a:ext uri="{9D8B030D-6E8A-4147-A177-3AD203B41FA5}">
                      <a16:colId xmlns:a16="http://schemas.microsoft.com/office/drawing/2014/main" xmlns="" val="20014"/>
                    </a:ext>
                  </a:extLst>
                </a:gridCol>
                <a:gridCol w="406300">
                  <a:extLst>
                    <a:ext uri="{9D8B030D-6E8A-4147-A177-3AD203B41FA5}">
                      <a16:colId xmlns:a16="http://schemas.microsoft.com/office/drawing/2014/main" xmlns="" val="20015"/>
                    </a:ext>
                  </a:extLst>
                </a:gridCol>
              </a:tblGrid>
              <a:tr h="634135">
                <a:tc>
                  <a:txBody>
                    <a:bodyPr/>
                    <a:lstStyle/>
                    <a:p>
                      <a:pPr algn="r">
                        <a:lnSpc>
                          <a:spcPct val="100000"/>
                        </a:lnSpc>
                      </a:pPr>
                      <a:endParaRPr kumimoji="1" lang="ja-JP" altLang="en-US" sz="1500" dirty="0"/>
                    </a:p>
                  </a:txBody>
                  <a:tcPr marL="45295" marR="45295" marT="45295" marB="45295">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2015</a:t>
                      </a:r>
                      <a:endParaRPr kumimoji="1" lang="ja-JP" altLang="en-US" sz="1500" dirty="0"/>
                    </a:p>
                  </a:txBody>
                  <a:tcPr marL="0" marR="0" marT="0" marB="0" vert="vert"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2016</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2017</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2018</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2019</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2020</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2021</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2022</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2023</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2024</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2025</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2026</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2027</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2028</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2029</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087088">
                <a:tc>
                  <a:txBody>
                    <a:bodyPr/>
                    <a:lstStyle/>
                    <a:p>
                      <a:pPr algn="ctr">
                        <a:lnSpc>
                          <a:spcPct val="100000"/>
                        </a:lnSpc>
                      </a:pPr>
                      <a:r>
                        <a:rPr kumimoji="1" lang="en-US" altLang="ja-JP" sz="2000" b="1" dirty="0">
                          <a:effectLst/>
                        </a:rPr>
                        <a:t>Himawari-8</a:t>
                      </a:r>
                    </a:p>
                    <a:p>
                      <a:pPr algn="ctr">
                        <a:lnSpc>
                          <a:spcPct val="100000"/>
                        </a:lnSpc>
                      </a:pPr>
                      <a:r>
                        <a:rPr kumimoji="1" lang="en-US" altLang="ja-JP" sz="2000" b="1" dirty="0">
                          <a:solidFill>
                            <a:srgbClr val="0000FF"/>
                          </a:solidFill>
                          <a:effectLst/>
                        </a:rPr>
                        <a:t>Himawari-9</a:t>
                      </a:r>
                      <a:endParaRPr kumimoji="1" lang="en-US" altLang="ja-JP" sz="1800" b="1" dirty="0">
                        <a:solidFill>
                          <a:srgbClr val="0000FF"/>
                        </a:solidFill>
                        <a:effectLst/>
                      </a:endParaRPr>
                    </a:p>
                  </a:txBody>
                  <a:tcPr marL="45295" marR="0" marT="45295" marB="45295"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pSp>
        <p:nvGrpSpPr>
          <p:cNvPr id="52" name="グループ化 4"/>
          <p:cNvGrpSpPr/>
          <p:nvPr/>
        </p:nvGrpSpPr>
        <p:grpSpPr>
          <a:xfrm>
            <a:off x="2477618" y="1889196"/>
            <a:ext cx="5876290" cy="1079518"/>
            <a:chOff x="3789952" y="2898693"/>
            <a:chExt cx="3384000" cy="857983"/>
          </a:xfrm>
        </p:grpSpPr>
        <p:sp>
          <p:nvSpPr>
            <p:cNvPr id="58" name="正方形/長方形 57"/>
            <p:cNvSpPr/>
            <p:nvPr/>
          </p:nvSpPr>
          <p:spPr>
            <a:xfrm>
              <a:off x="4139152" y="3312728"/>
              <a:ext cx="12888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p>
          </p:txBody>
        </p:sp>
        <p:sp>
          <p:nvSpPr>
            <p:cNvPr id="59" name="正方形/長方形 58"/>
            <p:cNvSpPr/>
            <p:nvPr/>
          </p:nvSpPr>
          <p:spPr>
            <a:xfrm>
              <a:off x="5427952" y="3096728"/>
              <a:ext cx="16380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p>
          </p:txBody>
        </p:sp>
        <p:sp>
          <p:nvSpPr>
            <p:cNvPr id="60" name="正方形/長方形 59"/>
            <p:cNvSpPr/>
            <p:nvPr/>
          </p:nvSpPr>
          <p:spPr>
            <a:xfrm>
              <a:off x="7065952" y="3312728"/>
              <a:ext cx="1080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p>
          </p:txBody>
        </p:sp>
        <p:sp>
          <p:nvSpPr>
            <p:cNvPr id="64" name="正方形/長方形 63"/>
            <p:cNvSpPr/>
            <p:nvPr/>
          </p:nvSpPr>
          <p:spPr>
            <a:xfrm>
              <a:off x="3789952" y="3096728"/>
              <a:ext cx="1638000" cy="2160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65" name="正方形/長方形 64"/>
            <p:cNvSpPr/>
            <p:nvPr/>
          </p:nvSpPr>
          <p:spPr>
            <a:xfrm>
              <a:off x="5427952" y="3312728"/>
              <a:ext cx="1638000" cy="2160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77" name="正方形/長方形 76"/>
            <p:cNvSpPr/>
            <p:nvPr/>
          </p:nvSpPr>
          <p:spPr>
            <a:xfrm>
              <a:off x="5754412" y="3112395"/>
              <a:ext cx="985081"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sp>
          <p:nvSpPr>
            <p:cNvPr id="78" name="正方形/長方形 77"/>
            <p:cNvSpPr/>
            <p:nvPr/>
          </p:nvSpPr>
          <p:spPr>
            <a:xfrm>
              <a:off x="4431662" y="3328395"/>
              <a:ext cx="985081"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sp>
          <p:nvSpPr>
            <p:cNvPr id="81" name="正方形/長方形 80"/>
            <p:cNvSpPr/>
            <p:nvPr/>
          </p:nvSpPr>
          <p:spPr>
            <a:xfrm>
              <a:off x="4235636" y="3112395"/>
              <a:ext cx="746631" cy="171231"/>
            </a:xfrm>
            <a:prstGeom prst="rect">
              <a:avLst/>
            </a:prstGeom>
          </p:spPr>
          <p:txBody>
            <a:bodyPr wrap="none" lIns="36000" tIns="0" rIns="36000" bIns="0">
              <a:spAutoFit/>
            </a:bodyPr>
            <a:lstStyle/>
            <a:p>
              <a:pPr algn="ctr"/>
              <a:r>
                <a:rPr lang="en-US" altLang="ja-JP" sz="1400" dirty="0"/>
                <a:t>Operational</a:t>
              </a:r>
            </a:p>
          </p:txBody>
        </p:sp>
        <p:sp>
          <p:nvSpPr>
            <p:cNvPr id="82" name="正方形/長方形 81"/>
            <p:cNvSpPr/>
            <p:nvPr/>
          </p:nvSpPr>
          <p:spPr>
            <a:xfrm>
              <a:off x="5873636" y="3328395"/>
              <a:ext cx="746631" cy="171231"/>
            </a:xfrm>
            <a:prstGeom prst="rect">
              <a:avLst/>
            </a:prstGeom>
          </p:spPr>
          <p:txBody>
            <a:bodyPr wrap="none" lIns="36000" tIns="0" rIns="36000" bIns="0">
              <a:spAutoFit/>
            </a:bodyPr>
            <a:lstStyle/>
            <a:p>
              <a:pPr algn="ctr"/>
              <a:r>
                <a:rPr lang="en-US" altLang="ja-JP" sz="1400" dirty="0"/>
                <a:t>Operational</a:t>
              </a:r>
            </a:p>
          </p:txBody>
        </p:sp>
        <p:cxnSp>
          <p:nvCxnSpPr>
            <p:cNvPr id="53" name="直線矢印コネクタ 52"/>
            <p:cNvCxnSpPr/>
            <p:nvPr/>
          </p:nvCxnSpPr>
          <p:spPr>
            <a:xfrm>
              <a:off x="4426695" y="2898693"/>
              <a:ext cx="3036" cy="857983"/>
            </a:xfrm>
            <a:prstGeom prst="straightConnector1">
              <a:avLst/>
            </a:prstGeom>
            <a:ln cap="rnd">
              <a:headEnd type="diamond" w="lg" len="med"/>
              <a:tailEnd type="diamond" w="lg" len="med"/>
            </a:ln>
          </p:spPr>
          <p:style>
            <a:lnRef idx="2">
              <a:schemeClr val="accent2"/>
            </a:lnRef>
            <a:fillRef idx="0">
              <a:schemeClr val="accent2"/>
            </a:fillRef>
            <a:effectRef idx="1">
              <a:schemeClr val="accent2"/>
            </a:effectRef>
            <a:fontRef idx="minor">
              <a:schemeClr val="tx1"/>
            </a:fontRef>
          </p:style>
        </p:cxnSp>
      </p:grpSp>
      <p:sp>
        <p:nvSpPr>
          <p:cNvPr id="86" name="二等辺三角形 85"/>
          <p:cNvSpPr/>
          <p:nvPr/>
        </p:nvSpPr>
        <p:spPr>
          <a:xfrm>
            <a:off x="3079797" y="2730371"/>
            <a:ext cx="125027" cy="181181"/>
          </a:xfrm>
          <a:prstGeom prst="triangle">
            <a:avLst/>
          </a:prstGeom>
          <a:gradFill>
            <a:gsLst>
              <a:gs pos="0">
                <a:srgbClr val="0070C0"/>
              </a:gs>
              <a:gs pos="80000">
                <a:srgbClr val="0070C0"/>
              </a:gs>
              <a:gs pos="100000">
                <a:srgbClr val="0070C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89" name="正方形/長方形 88"/>
          <p:cNvSpPr/>
          <p:nvPr/>
        </p:nvSpPr>
        <p:spPr>
          <a:xfrm>
            <a:off x="5200654" y="2647320"/>
            <a:ext cx="2175596" cy="338554"/>
          </a:xfrm>
          <a:prstGeom prst="rect">
            <a:avLst/>
          </a:prstGeom>
        </p:spPr>
        <p:txBody>
          <a:bodyPr wrap="none">
            <a:spAutoFit/>
          </a:bodyPr>
          <a:lstStyle/>
          <a:p>
            <a:r>
              <a:rPr lang="en-US" altLang="ja-JP" sz="1600" dirty="0">
                <a:solidFill>
                  <a:srgbClr val="0000FF"/>
                </a:solidFill>
              </a:rPr>
              <a:t>&lt;-</a:t>
            </a:r>
            <a:r>
              <a:rPr lang="ja-JP" altLang="en-US" sz="1600" dirty="0">
                <a:solidFill>
                  <a:srgbClr val="0000FF"/>
                </a:solidFill>
              </a:rPr>
              <a:t> </a:t>
            </a:r>
            <a:r>
              <a:rPr lang="en-US" altLang="ja-JP" sz="1600" dirty="0">
                <a:solidFill>
                  <a:srgbClr val="0000FF"/>
                </a:solidFill>
              </a:rPr>
              <a:t>H-9 Health Check Op.</a:t>
            </a:r>
            <a:endParaRPr lang="ja-JP" altLang="en-US" sz="1600" dirty="0">
              <a:solidFill>
                <a:srgbClr val="0000FF"/>
              </a:solidFill>
            </a:endParaRPr>
          </a:p>
        </p:txBody>
      </p:sp>
      <p:sp>
        <p:nvSpPr>
          <p:cNvPr id="90" name="二等辺三角形 89"/>
          <p:cNvSpPr/>
          <p:nvPr/>
        </p:nvSpPr>
        <p:spPr>
          <a:xfrm>
            <a:off x="3631760" y="2733032"/>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5" name="二等辺三角形 94"/>
          <p:cNvSpPr/>
          <p:nvPr/>
        </p:nvSpPr>
        <p:spPr>
          <a:xfrm>
            <a:off x="3876909" y="2738658"/>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6" name="二等辺三角形 95"/>
          <p:cNvSpPr/>
          <p:nvPr/>
        </p:nvSpPr>
        <p:spPr>
          <a:xfrm>
            <a:off x="4305957" y="2733032"/>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7" name="二等辺三角形 96"/>
          <p:cNvSpPr/>
          <p:nvPr/>
        </p:nvSpPr>
        <p:spPr>
          <a:xfrm>
            <a:off x="4735005" y="2738658"/>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98" name="テキスト ボックス 97"/>
          <p:cNvSpPr txBox="1"/>
          <p:nvPr/>
        </p:nvSpPr>
        <p:spPr>
          <a:xfrm>
            <a:off x="805401" y="226417"/>
            <a:ext cx="7360965" cy="610295"/>
          </a:xfrm>
          <a:prstGeom prst="rect">
            <a:avLst/>
          </a:prstGeom>
          <a:noFill/>
        </p:spPr>
        <p:txBody>
          <a:bodyPr wrap="square" rtlCol="0">
            <a:spAutoFit/>
          </a:bodyPr>
          <a:lstStyle/>
          <a:p>
            <a:pPr algn="ctr">
              <a:lnSpc>
                <a:spcPts val="4400"/>
              </a:lnSpc>
            </a:pPr>
            <a:r>
              <a:rPr lang="en-US" altLang="ja-JP" sz="2800" dirty="0">
                <a:latin typeface="+mj-lt"/>
                <a:ea typeface="+mj-ea"/>
                <a:cs typeface="Arial" panose="020B0604020202020204" pitchFamily="34" charset="0"/>
              </a:rPr>
              <a:t>Himwari</a:t>
            </a:r>
            <a:r>
              <a:rPr kumimoji="1" lang="en-US" altLang="ja-JP" sz="2800" dirty="0">
                <a:latin typeface="+mj-lt"/>
                <a:ea typeface="+mj-ea"/>
                <a:cs typeface="Arial" panose="020B0604020202020204" pitchFamily="34" charset="0"/>
              </a:rPr>
              <a:t>-9 Health </a:t>
            </a:r>
            <a:r>
              <a:rPr lang="en-US" altLang="ja-JP" sz="2800" dirty="0">
                <a:latin typeface="+mj-lt"/>
                <a:ea typeface="+mj-ea"/>
                <a:cs typeface="Arial" panose="020B0604020202020204" pitchFamily="34" charset="0"/>
              </a:rPr>
              <a:t>C</a:t>
            </a:r>
            <a:r>
              <a:rPr kumimoji="1" lang="en-US" altLang="ja-JP" sz="2800" dirty="0">
                <a:latin typeface="+mj-lt"/>
                <a:ea typeface="+mj-ea"/>
                <a:cs typeface="Arial" panose="020B0604020202020204" pitchFamily="34" charset="0"/>
              </a:rPr>
              <a:t>heck and Backup </a:t>
            </a:r>
            <a:r>
              <a:rPr lang="en-US" altLang="ja-JP" sz="2800" dirty="0">
                <a:latin typeface="+mj-lt"/>
                <a:ea typeface="+mj-ea"/>
                <a:cs typeface="Arial" panose="020B0604020202020204" pitchFamily="34" charset="0"/>
              </a:rPr>
              <a:t>O</a:t>
            </a:r>
            <a:r>
              <a:rPr kumimoji="1" lang="en-US" altLang="ja-JP" sz="2800" dirty="0">
                <a:latin typeface="+mj-lt"/>
                <a:ea typeface="+mj-ea"/>
                <a:cs typeface="Arial" panose="020B0604020202020204" pitchFamily="34" charset="0"/>
              </a:rPr>
              <a:t>peration</a:t>
            </a:r>
          </a:p>
        </p:txBody>
      </p:sp>
      <p:sp>
        <p:nvSpPr>
          <p:cNvPr id="99" name="二等辺三角形 98"/>
          <p:cNvSpPr/>
          <p:nvPr/>
        </p:nvSpPr>
        <p:spPr>
          <a:xfrm>
            <a:off x="3258075" y="2730371"/>
            <a:ext cx="125027" cy="181181"/>
          </a:xfrm>
          <a:prstGeom prst="triangle">
            <a:avLst/>
          </a:prstGeom>
          <a:gradFill>
            <a:gsLst>
              <a:gs pos="0">
                <a:srgbClr val="0070C0"/>
              </a:gs>
              <a:gs pos="80000">
                <a:srgbClr val="0070C0"/>
              </a:gs>
              <a:gs pos="100000">
                <a:srgbClr val="0070C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00" name="二等辺三角形 99"/>
          <p:cNvSpPr/>
          <p:nvPr/>
        </p:nvSpPr>
        <p:spPr>
          <a:xfrm>
            <a:off x="3367345" y="2730032"/>
            <a:ext cx="125027" cy="181181"/>
          </a:xfrm>
          <a:prstGeom prst="triangle">
            <a:avLst/>
          </a:prstGeom>
          <a:gradFill>
            <a:gsLst>
              <a:gs pos="0">
                <a:srgbClr val="0070C0"/>
              </a:gs>
              <a:gs pos="80000">
                <a:srgbClr val="0070C0"/>
              </a:gs>
              <a:gs pos="100000">
                <a:srgbClr val="0070C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02" name="二等辺三角形 101"/>
          <p:cNvSpPr/>
          <p:nvPr/>
        </p:nvSpPr>
        <p:spPr>
          <a:xfrm>
            <a:off x="3444979" y="2733032"/>
            <a:ext cx="125027" cy="181181"/>
          </a:xfrm>
          <a:prstGeom prst="triangle">
            <a:avLst/>
          </a:prstGeom>
          <a:gradFill>
            <a:gsLst>
              <a:gs pos="0">
                <a:srgbClr val="0070C0"/>
              </a:gs>
              <a:gs pos="80000">
                <a:srgbClr val="0070C0"/>
              </a:gs>
              <a:gs pos="100000">
                <a:srgbClr val="0070C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05" name="二等辺三角形 104"/>
          <p:cNvSpPr/>
          <p:nvPr/>
        </p:nvSpPr>
        <p:spPr>
          <a:xfrm>
            <a:off x="3443124" y="2937291"/>
            <a:ext cx="125027" cy="181181"/>
          </a:xfrm>
          <a:prstGeom prst="triangle">
            <a:avLst/>
          </a:prstGeom>
          <a:gradFill>
            <a:gsLst>
              <a:gs pos="0">
                <a:srgbClr val="FF0000"/>
              </a:gs>
              <a:gs pos="80000">
                <a:srgbClr val="FF0000"/>
              </a:gs>
              <a:gs pos="100000">
                <a:srgbClr val="FF000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06" name="正方形/長方形 105"/>
          <p:cNvSpPr/>
          <p:nvPr/>
        </p:nvSpPr>
        <p:spPr>
          <a:xfrm>
            <a:off x="5211812" y="2887074"/>
            <a:ext cx="3259803" cy="338554"/>
          </a:xfrm>
          <a:prstGeom prst="rect">
            <a:avLst/>
          </a:prstGeom>
        </p:spPr>
        <p:txBody>
          <a:bodyPr wrap="none">
            <a:spAutoFit/>
          </a:bodyPr>
          <a:lstStyle/>
          <a:p>
            <a:r>
              <a:rPr lang="en-US" altLang="ja-JP" sz="1600" dirty="0">
                <a:solidFill>
                  <a:srgbClr val="FF0000"/>
                </a:solidFill>
              </a:rPr>
              <a:t>&lt;- H-9 Backup Op. of H-8 (scheduled)</a:t>
            </a:r>
            <a:endParaRPr lang="ja-JP" altLang="en-US" sz="1600" dirty="0">
              <a:solidFill>
                <a:srgbClr val="FF0000"/>
              </a:solidFill>
            </a:endParaRPr>
          </a:p>
        </p:txBody>
      </p:sp>
      <p:sp>
        <p:nvSpPr>
          <p:cNvPr id="28" name="二等辺三角形 27"/>
          <p:cNvSpPr/>
          <p:nvPr/>
        </p:nvSpPr>
        <p:spPr>
          <a:xfrm>
            <a:off x="3870909" y="2936952"/>
            <a:ext cx="125027" cy="181181"/>
          </a:xfrm>
          <a:prstGeom prst="triangle">
            <a:avLst/>
          </a:prstGeom>
          <a:gradFill>
            <a:gsLst>
              <a:gs pos="0">
                <a:srgbClr val="FF000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29" name="二等辺三角形 28"/>
          <p:cNvSpPr/>
          <p:nvPr/>
        </p:nvSpPr>
        <p:spPr>
          <a:xfrm>
            <a:off x="4131326" y="2730371"/>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0" name="二等辺三角形 29"/>
          <p:cNvSpPr/>
          <p:nvPr/>
        </p:nvSpPr>
        <p:spPr>
          <a:xfrm>
            <a:off x="4544617" y="2733032"/>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1" name="二等辺三角形 30"/>
          <p:cNvSpPr/>
          <p:nvPr/>
        </p:nvSpPr>
        <p:spPr>
          <a:xfrm>
            <a:off x="4947787" y="2738658"/>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32" name="二等辺三角形 31"/>
          <p:cNvSpPr/>
          <p:nvPr/>
        </p:nvSpPr>
        <p:spPr>
          <a:xfrm>
            <a:off x="5126065" y="2733032"/>
            <a:ext cx="125027" cy="181181"/>
          </a:xfrm>
          <a:prstGeom prst="triangle">
            <a:avLst/>
          </a:prstGeom>
          <a:gradFill>
            <a:gsLst>
              <a:gs pos="0">
                <a:srgbClr val="0070C0"/>
              </a:gs>
              <a:gs pos="80000">
                <a:schemeClr val="bg1"/>
              </a:gs>
              <a:gs pos="10000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66557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http://epksv10.naps.kishou.go.jp/~msysen22/tmp/plot_statrep/STATREP_TS_H9HC4_NH_H_B1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988" y="773544"/>
            <a:ext cx="4268172" cy="2845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pksv10.naps.kishou.go.jp/~msysen22/tmp/plot_statrep/STATREP_TS_H9HC4_SH_H_B1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4987" y="3809305"/>
            <a:ext cx="4268172" cy="2845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epksv10.naps.kishou.go.jp/~msysen22/tmp/plot_statrep/STATREP_TS_H9HC4_NH_H_B08.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0632" y="793950"/>
            <a:ext cx="4268172" cy="28454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pksv10.naps.kishou.go.jp/~msysen22/tmp/plot_statrep/STATREP_TS_H9HC4_SH_H_B08.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40332" y="3823912"/>
            <a:ext cx="4268172" cy="284544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87929" y="14665"/>
            <a:ext cx="7806945" cy="646331"/>
          </a:xfrm>
          <a:prstGeom prst="rect">
            <a:avLst/>
          </a:prstGeom>
          <a:noFill/>
        </p:spPr>
        <p:txBody>
          <a:bodyPr wrap="none" rtlCol="0">
            <a:spAutoFit/>
          </a:bodyPr>
          <a:lstStyle/>
          <a:p>
            <a:pPr algn="ctr"/>
            <a:r>
              <a:rPr lang="en-US" altLang="ja-JP" dirty="0"/>
              <a:t>Time Series of O-B</a:t>
            </a:r>
            <a:r>
              <a:rPr lang="ja-JP" altLang="en-US" dirty="0"/>
              <a:t> </a:t>
            </a:r>
            <a:r>
              <a:rPr lang="en-US" altLang="ja-JP" dirty="0"/>
              <a:t>Statistics  of Himawari-9 AMV Health Check (02 – 15 Feb, 2018)</a:t>
            </a:r>
          </a:p>
          <a:p>
            <a:pPr algn="ctr"/>
            <a:r>
              <a:rPr lang="en-US" altLang="ja-JP" dirty="0"/>
              <a:t> </a:t>
            </a:r>
            <a:r>
              <a:rPr kumimoji="1" lang="en-US" altLang="ja-JP" dirty="0"/>
              <a:t>including H-9 Backup </a:t>
            </a:r>
            <a:r>
              <a:rPr lang="en-US" altLang="ja-JP" dirty="0"/>
              <a:t>O</a:t>
            </a:r>
            <a:r>
              <a:rPr kumimoji="1" lang="en-US" altLang="ja-JP" dirty="0"/>
              <a:t>peration (13 – 14 Feb, 2018)</a:t>
            </a:r>
            <a:endParaRPr kumimoji="1" lang="ja-JP" altLang="en-US" dirty="0"/>
          </a:p>
        </p:txBody>
      </p:sp>
      <p:sp>
        <p:nvSpPr>
          <p:cNvPr id="3" name="テキスト ボックス 2"/>
          <p:cNvSpPr txBox="1"/>
          <p:nvPr/>
        </p:nvSpPr>
        <p:spPr>
          <a:xfrm>
            <a:off x="692465" y="614469"/>
            <a:ext cx="2145139" cy="276999"/>
          </a:xfrm>
          <a:prstGeom prst="rect">
            <a:avLst/>
          </a:prstGeom>
          <a:solidFill>
            <a:srgbClr val="FFFF00"/>
          </a:solidFill>
        </p:spPr>
        <p:txBody>
          <a:bodyPr wrap="none" rtlCol="0">
            <a:spAutoFit/>
          </a:bodyPr>
          <a:lstStyle/>
          <a:p>
            <a:r>
              <a:rPr lang="en-US" altLang="ja-JP" sz="1200" b="1" dirty="0"/>
              <a:t>IR 10.4um</a:t>
            </a:r>
            <a:r>
              <a:rPr kumimoji="1" lang="en-US" altLang="ja-JP" sz="1200" b="1" dirty="0"/>
              <a:t> North (&gt;20N) Upper</a:t>
            </a:r>
            <a:endParaRPr kumimoji="1" lang="ja-JP" altLang="en-US" sz="1200" b="1" dirty="0"/>
          </a:p>
        </p:txBody>
      </p:sp>
      <p:sp>
        <p:nvSpPr>
          <p:cNvPr id="8" name="テキスト ボックス 7"/>
          <p:cNvSpPr txBox="1"/>
          <p:nvPr/>
        </p:nvSpPr>
        <p:spPr>
          <a:xfrm>
            <a:off x="5233928" y="629314"/>
            <a:ext cx="2169184" cy="276999"/>
          </a:xfrm>
          <a:prstGeom prst="rect">
            <a:avLst/>
          </a:prstGeom>
          <a:solidFill>
            <a:srgbClr val="FFFF00"/>
          </a:solidFill>
        </p:spPr>
        <p:txBody>
          <a:bodyPr wrap="none" rtlCol="0">
            <a:spAutoFit/>
          </a:bodyPr>
          <a:lstStyle/>
          <a:p>
            <a:r>
              <a:rPr lang="en-US" altLang="ja-JP" sz="1200" b="1" dirty="0"/>
              <a:t>WV 6.2um</a:t>
            </a:r>
            <a:r>
              <a:rPr kumimoji="1" lang="en-US" altLang="ja-JP" sz="1200" b="1" dirty="0"/>
              <a:t> North (&gt;20N) Upper</a:t>
            </a:r>
            <a:endParaRPr kumimoji="1" lang="ja-JP" altLang="en-US" sz="1200" b="1" dirty="0"/>
          </a:p>
        </p:txBody>
      </p:sp>
      <p:sp>
        <p:nvSpPr>
          <p:cNvPr id="6" name="正方形/長方形 5"/>
          <p:cNvSpPr/>
          <p:nvPr/>
        </p:nvSpPr>
        <p:spPr>
          <a:xfrm>
            <a:off x="3017949" y="891468"/>
            <a:ext cx="324719" cy="563387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7631657" y="906313"/>
            <a:ext cx="324719" cy="563668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rot="19546825">
            <a:off x="3296033" y="3181506"/>
            <a:ext cx="1538626" cy="307777"/>
          </a:xfrm>
          <a:prstGeom prst="rect">
            <a:avLst/>
          </a:prstGeom>
        </p:spPr>
        <p:txBody>
          <a:bodyPr wrap="none">
            <a:spAutoFit/>
          </a:bodyPr>
          <a:lstStyle/>
          <a:p>
            <a:r>
              <a:rPr lang="en-US" altLang="ja-JP" sz="1400" b="1" dirty="0">
                <a:solidFill>
                  <a:srgbClr val="00B050"/>
                </a:solidFill>
              </a:rPr>
              <a:t>Backup op. of H-8</a:t>
            </a:r>
            <a:endParaRPr lang="ja-JP" altLang="en-US" sz="1400" b="1" dirty="0">
              <a:solidFill>
                <a:srgbClr val="00B050"/>
              </a:solidFill>
            </a:endParaRPr>
          </a:p>
        </p:txBody>
      </p:sp>
      <p:sp>
        <p:nvSpPr>
          <p:cNvPr id="19" name="正方形/長方形 18"/>
          <p:cNvSpPr/>
          <p:nvPr/>
        </p:nvSpPr>
        <p:spPr>
          <a:xfrm>
            <a:off x="2058593" y="3925019"/>
            <a:ext cx="792088" cy="26003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660232" y="3933645"/>
            <a:ext cx="792088" cy="260935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3504380" y="4797152"/>
            <a:ext cx="1427660" cy="1754326"/>
          </a:xfrm>
          <a:prstGeom prst="rect">
            <a:avLst/>
          </a:prstGeom>
        </p:spPr>
        <p:txBody>
          <a:bodyPr wrap="square">
            <a:spAutoFit/>
          </a:bodyPr>
          <a:lstStyle/>
          <a:p>
            <a:r>
              <a:rPr lang="en-US" altLang="ja-JP" sz="1200" b="1" dirty="0">
                <a:solidFill>
                  <a:schemeClr val="accent6">
                    <a:lumMod val="75000"/>
                  </a:schemeClr>
                </a:solidFill>
              </a:rPr>
              <a:t>Himawari-9’s navigation  was not stabilized. In this case, it especially affected to AMVs of SH and TR.</a:t>
            </a:r>
          </a:p>
          <a:p>
            <a:r>
              <a:rPr lang="en-US" altLang="ja-JP" sz="1200" b="1" dirty="0">
                <a:solidFill>
                  <a:schemeClr val="accent6">
                    <a:lumMod val="75000"/>
                  </a:schemeClr>
                </a:solidFill>
              </a:rPr>
              <a:t>Its cause is now under investigation…</a:t>
            </a:r>
            <a:endParaRPr lang="ja-JP" altLang="en-US" sz="1200" b="1" dirty="0">
              <a:solidFill>
                <a:schemeClr val="accent6">
                  <a:lumMod val="75000"/>
                </a:schemeClr>
              </a:solidFill>
            </a:endParaRPr>
          </a:p>
        </p:txBody>
      </p:sp>
      <p:sp>
        <p:nvSpPr>
          <p:cNvPr id="9" name="テキスト ボックス 8"/>
          <p:cNvSpPr txBox="1"/>
          <p:nvPr/>
        </p:nvSpPr>
        <p:spPr>
          <a:xfrm>
            <a:off x="5249316" y="3653650"/>
            <a:ext cx="2140330" cy="276999"/>
          </a:xfrm>
          <a:prstGeom prst="rect">
            <a:avLst/>
          </a:prstGeom>
          <a:solidFill>
            <a:srgbClr val="FFFF00"/>
          </a:solidFill>
        </p:spPr>
        <p:txBody>
          <a:bodyPr wrap="none" rtlCol="0">
            <a:spAutoFit/>
          </a:bodyPr>
          <a:lstStyle/>
          <a:p>
            <a:r>
              <a:rPr lang="en-US" altLang="ja-JP" sz="1200" b="1" dirty="0"/>
              <a:t>WV 6.2um</a:t>
            </a:r>
            <a:r>
              <a:rPr kumimoji="1" lang="en-US" altLang="ja-JP" sz="1200" b="1" dirty="0"/>
              <a:t> South (&gt;20S) Upper</a:t>
            </a:r>
            <a:endParaRPr kumimoji="1" lang="ja-JP" altLang="en-US" sz="1200" b="1" dirty="0"/>
          </a:p>
        </p:txBody>
      </p:sp>
      <p:sp>
        <p:nvSpPr>
          <p:cNvPr id="22" name="テキスト ボックス 21"/>
          <p:cNvSpPr txBox="1"/>
          <p:nvPr/>
        </p:nvSpPr>
        <p:spPr>
          <a:xfrm>
            <a:off x="701693" y="3645024"/>
            <a:ext cx="2116285" cy="276999"/>
          </a:xfrm>
          <a:prstGeom prst="rect">
            <a:avLst/>
          </a:prstGeom>
          <a:solidFill>
            <a:srgbClr val="FFFF00"/>
          </a:solidFill>
        </p:spPr>
        <p:txBody>
          <a:bodyPr wrap="none" rtlCol="0">
            <a:spAutoFit/>
          </a:bodyPr>
          <a:lstStyle/>
          <a:p>
            <a:r>
              <a:rPr lang="en-US" altLang="ja-JP" sz="1200" b="1" dirty="0"/>
              <a:t>IR 10.4um Sou</a:t>
            </a:r>
            <a:r>
              <a:rPr kumimoji="1" lang="en-US" altLang="ja-JP" sz="1200" b="1" dirty="0"/>
              <a:t>th (&gt;20S) Upper</a:t>
            </a:r>
            <a:endParaRPr kumimoji="1" lang="ja-JP" altLang="en-US" sz="1200" b="1" dirty="0"/>
          </a:p>
        </p:txBody>
      </p:sp>
      <p:sp>
        <p:nvSpPr>
          <p:cNvPr id="23" name="正方形/長方形 22"/>
          <p:cNvSpPr/>
          <p:nvPr/>
        </p:nvSpPr>
        <p:spPr>
          <a:xfrm rot="19546825">
            <a:off x="7825560" y="3221693"/>
            <a:ext cx="1538626" cy="307777"/>
          </a:xfrm>
          <a:prstGeom prst="rect">
            <a:avLst/>
          </a:prstGeom>
        </p:spPr>
        <p:txBody>
          <a:bodyPr wrap="none">
            <a:spAutoFit/>
          </a:bodyPr>
          <a:lstStyle/>
          <a:p>
            <a:r>
              <a:rPr lang="en-US" altLang="ja-JP" sz="1400" b="1" dirty="0">
                <a:solidFill>
                  <a:srgbClr val="00B050"/>
                </a:solidFill>
              </a:rPr>
              <a:t>Backup op. of H-8</a:t>
            </a:r>
            <a:endParaRPr lang="ja-JP" altLang="en-US" sz="1400" b="1" dirty="0">
              <a:solidFill>
                <a:srgbClr val="00B050"/>
              </a:solidFill>
            </a:endParaRPr>
          </a:p>
        </p:txBody>
      </p:sp>
    </p:spTree>
    <p:extLst>
      <p:ext uri="{BB962C8B-B14F-4D97-AF65-F5344CB8AC3E}">
        <p14:creationId xmlns:p14="http://schemas.microsoft.com/office/powerpoint/2010/main" val="2942303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54" y="1229004"/>
            <a:ext cx="6963134" cy="5543835"/>
          </a:xfrm>
          <a:prstGeom prst="rect">
            <a:avLst/>
          </a:prstGeom>
        </p:spPr>
      </p:pic>
      <p:sp>
        <p:nvSpPr>
          <p:cNvPr id="29" name="正方形/長方形 28"/>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1346892" y="1000999"/>
            <a:ext cx="1147558" cy="338554"/>
          </a:xfrm>
          <a:prstGeom prst="rect">
            <a:avLst/>
          </a:prstGeom>
          <a:solidFill>
            <a:srgbClr val="FFFF00"/>
          </a:solidFill>
        </p:spPr>
        <p:txBody>
          <a:bodyPr wrap="none" rtlCol="0">
            <a:spAutoFit/>
          </a:bodyPr>
          <a:lstStyle/>
          <a:p>
            <a:r>
              <a:rPr kumimoji="1" lang="en-US" altLang="ja-JP" sz="1600" dirty="0"/>
              <a:t>Himawari-8</a:t>
            </a:r>
            <a:endParaRPr kumimoji="1" lang="ja-JP" altLang="en-US" sz="1600" dirty="0"/>
          </a:p>
        </p:txBody>
      </p:sp>
      <p:sp>
        <p:nvSpPr>
          <p:cNvPr id="16" name="テキスト ボックス 15"/>
          <p:cNvSpPr txBox="1"/>
          <p:nvPr/>
        </p:nvSpPr>
        <p:spPr>
          <a:xfrm>
            <a:off x="2998506" y="1002214"/>
            <a:ext cx="1147558" cy="338554"/>
          </a:xfrm>
          <a:prstGeom prst="rect">
            <a:avLst/>
          </a:prstGeom>
          <a:solidFill>
            <a:srgbClr val="FFFF00"/>
          </a:solidFill>
        </p:spPr>
        <p:txBody>
          <a:bodyPr wrap="none" rtlCol="0">
            <a:spAutoFit/>
          </a:bodyPr>
          <a:lstStyle/>
          <a:p>
            <a:r>
              <a:rPr kumimoji="1" lang="en-US" altLang="ja-JP" sz="1600" dirty="0">
                <a:solidFill>
                  <a:srgbClr val="FF0000"/>
                </a:solidFill>
              </a:rPr>
              <a:t>Himawari-9</a:t>
            </a:r>
            <a:endParaRPr kumimoji="1" lang="ja-JP" altLang="en-US" sz="1600" dirty="0"/>
          </a:p>
        </p:txBody>
      </p:sp>
      <p:sp>
        <p:nvSpPr>
          <p:cNvPr id="3" name="正方形/長方形 2"/>
          <p:cNvSpPr/>
          <p:nvPr/>
        </p:nvSpPr>
        <p:spPr>
          <a:xfrm>
            <a:off x="58327" y="457699"/>
            <a:ext cx="2350323" cy="400110"/>
          </a:xfrm>
          <a:prstGeom prst="rect">
            <a:avLst/>
          </a:prstGeom>
        </p:spPr>
        <p:txBody>
          <a:bodyPr wrap="none">
            <a:spAutoFit/>
          </a:bodyPr>
          <a:lstStyle/>
          <a:p>
            <a:r>
              <a:rPr lang="en-US" altLang="ja-JP" sz="2000" b="1" dirty="0"/>
              <a:t>IR (Band13, 10.4um)</a:t>
            </a:r>
            <a:endParaRPr lang="ja-JP" altLang="en-US" sz="2000" b="1" dirty="0"/>
          </a:p>
        </p:txBody>
      </p:sp>
      <p:sp>
        <p:nvSpPr>
          <p:cNvPr id="7" name="正方形/長方形 6"/>
          <p:cNvSpPr/>
          <p:nvPr/>
        </p:nvSpPr>
        <p:spPr>
          <a:xfrm>
            <a:off x="63504" y="777190"/>
            <a:ext cx="1152880" cy="261610"/>
          </a:xfrm>
          <a:prstGeom prst="rect">
            <a:avLst/>
          </a:prstGeom>
        </p:spPr>
        <p:txBody>
          <a:bodyPr wrap="none">
            <a:spAutoFit/>
          </a:bodyPr>
          <a:lstStyle/>
          <a:p>
            <a:r>
              <a:rPr lang="en-US" altLang="ja-JP" sz="1100" dirty="0"/>
              <a:t>QI(w/oFCST)&gt;0.8</a:t>
            </a:r>
            <a:endParaRPr lang="ja-JP" altLang="en-US" sz="1100" dirty="0"/>
          </a:p>
        </p:txBody>
      </p:sp>
      <p:sp>
        <p:nvSpPr>
          <p:cNvPr id="18" name="テキスト ボックス 17"/>
          <p:cNvSpPr txBox="1"/>
          <p:nvPr/>
        </p:nvSpPr>
        <p:spPr>
          <a:xfrm>
            <a:off x="1691680" y="44624"/>
            <a:ext cx="6330772" cy="523220"/>
          </a:xfrm>
          <a:prstGeom prst="rect">
            <a:avLst/>
          </a:prstGeom>
          <a:noFill/>
        </p:spPr>
        <p:txBody>
          <a:bodyPr wrap="none" rtlCol="0">
            <a:spAutoFit/>
          </a:bodyPr>
          <a:lstStyle/>
          <a:p>
            <a:r>
              <a:rPr kumimoji="1" lang="en-US" altLang="ja-JP" sz="2800" dirty="0"/>
              <a:t>O-B statistics of Himawari-8 and -9 @HC-4</a:t>
            </a:r>
          </a:p>
        </p:txBody>
      </p:sp>
      <p:sp>
        <p:nvSpPr>
          <p:cNvPr id="30" name="テキスト ボックス 29"/>
          <p:cNvSpPr txBox="1"/>
          <p:nvPr/>
        </p:nvSpPr>
        <p:spPr>
          <a:xfrm>
            <a:off x="5013188" y="1000999"/>
            <a:ext cx="1147558" cy="338554"/>
          </a:xfrm>
          <a:prstGeom prst="rect">
            <a:avLst/>
          </a:prstGeom>
          <a:solidFill>
            <a:srgbClr val="FFFF00"/>
          </a:solidFill>
        </p:spPr>
        <p:txBody>
          <a:bodyPr wrap="none" rtlCol="0">
            <a:spAutoFit/>
          </a:bodyPr>
          <a:lstStyle/>
          <a:p>
            <a:r>
              <a:rPr kumimoji="1" lang="en-US" altLang="ja-JP" sz="1600" dirty="0"/>
              <a:t>Himawari-8</a:t>
            </a:r>
            <a:endParaRPr kumimoji="1" lang="ja-JP" altLang="en-US" sz="1600" dirty="0"/>
          </a:p>
        </p:txBody>
      </p:sp>
      <p:sp>
        <p:nvSpPr>
          <p:cNvPr id="31" name="テキスト ボックス 30"/>
          <p:cNvSpPr txBox="1"/>
          <p:nvPr/>
        </p:nvSpPr>
        <p:spPr>
          <a:xfrm>
            <a:off x="6664802" y="1002214"/>
            <a:ext cx="1147558" cy="338554"/>
          </a:xfrm>
          <a:prstGeom prst="rect">
            <a:avLst/>
          </a:prstGeom>
          <a:solidFill>
            <a:srgbClr val="FFFF00"/>
          </a:solidFill>
        </p:spPr>
        <p:txBody>
          <a:bodyPr wrap="none" rtlCol="0">
            <a:spAutoFit/>
          </a:bodyPr>
          <a:lstStyle/>
          <a:p>
            <a:r>
              <a:rPr kumimoji="1" lang="en-US" altLang="ja-JP" sz="1600" dirty="0">
                <a:solidFill>
                  <a:srgbClr val="FF0000"/>
                </a:solidFill>
              </a:rPr>
              <a:t>Himawari-9</a:t>
            </a:r>
            <a:endParaRPr kumimoji="1" lang="ja-JP" altLang="en-US" sz="1600" dirty="0"/>
          </a:p>
        </p:txBody>
      </p:sp>
      <p:sp>
        <p:nvSpPr>
          <p:cNvPr id="27" name="テキスト ボックス 26"/>
          <p:cNvSpPr txBox="1"/>
          <p:nvPr/>
        </p:nvSpPr>
        <p:spPr>
          <a:xfrm>
            <a:off x="380790" y="1900305"/>
            <a:ext cx="606256" cy="369332"/>
          </a:xfrm>
          <a:prstGeom prst="rect">
            <a:avLst/>
          </a:prstGeom>
          <a:noFill/>
        </p:spPr>
        <p:txBody>
          <a:bodyPr wrap="none" rtlCol="0">
            <a:spAutoFit/>
          </a:bodyPr>
          <a:lstStyle/>
          <a:p>
            <a:r>
              <a:rPr kumimoji="1" lang="en-US" altLang="ja-JP" dirty="0"/>
              <a:t>BIAS</a:t>
            </a:r>
            <a:endParaRPr kumimoji="1" lang="ja-JP" altLang="en-US" dirty="0"/>
          </a:p>
        </p:txBody>
      </p:sp>
      <p:sp>
        <p:nvSpPr>
          <p:cNvPr id="28" name="テキスト ボックス 27"/>
          <p:cNvSpPr txBox="1"/>
          <p:nvPr/>
        </p:nvSpPr>
        <p:spPr>
          <a:xfrm>
            <a:off x="274057" y="3738590"/>
            <a:ext cx="885179" cy="369332"/>
          </a:xfrm>
          <a:prstGeom prst="rect">
            <a:avLst/>
          </a:prstGeom>
          <a:noFill/>
        </p:spPr>
        <p:txBody>
          <a:bodyPr wrap="none" rtlCol="0">
            <a:spAutoFit/>
          </a:bodyPr>
          <a:lstStyle/>
          <a:p>
            <a:r>
              <a:rPr kumimoji="1" lang="en-US" altLang="ja-JP" dirty="0"/>
              <a:t>RMSVD</a:t>
            </a:r>
            <a:endParaRPr kumimoji="1" lang="ja-JP" altLang="en-US" dirty="0"/>
          </a:p>
        </p:txBody>
      </p:sp>
      <p:sp>
        <p:nvSpPr>
          <p:cNvPr id="32" name="テキスト ボックス 31"/>
          <p:cNvSpPr txBox="1"/>
          <p:nvPr/>
        </p:nvSpPr>
        <p:spPr>
          <a:xfrm>
            <a:off x="466753" y="5581905"/>
            <a:ext cx="551754" cy="369332"/>
          </a:xfrm>
          <a:prstGeom prst="rect">
            <a:avLst/>
          </a:prstGeom>
          <a:noFill/>
        </p:spPr>
        <p:txBody>
          <a:bodyPr wrap="none" rtlCol="0">
            <a:spAutoFit/>
          </a:bodyPr>
          <a:lstStyle/>
          <a:p>
            <a:r>
              <a:rPr kumimoji="1" lang="en-US" altLang="ja-JP" dirty="0"/>
              <a:t>SPD</a:t>
            </a:r>
            <a:endParaRPr kumimoji="1" lang="ja-JP" altLang="en-US" dirty="0"/>
          </a:p>
        </p:txBody>
      </p:sp>
      <p:sp>
        <p:nvSpPr>
          <p:cNvPr id="33" name="テキスト ボックス 32"/>
          <p:cNvSpPr txBox="1"/>
          <p:nvPr/>
        </p:nvSpPr>
        <p:spPr>
          <a:xfrm>
            <a:off x="8139183" y="1798022"/>
            <a:ext cx="606256" cy="369332"/>
          </a:xfrm>
          <a:prstGeom prst="rect">
            <a:avLst/>
          </a:prstGeom>
          <a:noFill/>
        </p:spPr>
        <p:txBody>
          <a:bodyPr wrap="none" rtlCol="0">
            <a:spAutoFit/>
          </a:bodyPr>
          <a:lstStyle/>
          <a:p>
            <a:r>
              <a:rPr kumimoji="1" lang="en-US" altLang="ja-JP" dirty="0"/>
              <a:t>BIAS</a:t>
            </a:r>
            <a:endParaRPr kumimoji="1" lang="ja-JP" altLang="en-US" dirty="0"/>
          </a:p>
        </p:txBody>
      </p:sp>
      <p:sp>
        <p:nvSpPr>
          <p:cNvPr id="34" name="テキスト ボックス 33"/>
          <p:cNvSpPr txBox="1"/>
          <p:nvPr/>
        </p:nvSpPr>
        <p:spPr>
          <a:xfrm>
            <a:off x="8032450" y="3636307"/>
            <a:ext cx="885179" cy="369332"/>
          </a:xfrm>
          <a:prstGeom prst="rect">
            <a:avLst/>
          </a:prstGeom>
          <a:noFill/>
        </p:spPr>
        <p:txBody>
          <a:bodyPr wrap="none" rtlCol="0">
            <a:spAutoFit/>
          </a:bodyPr>
          <a:lstStyle/>
          <a:p>
            <a:r>
              <a:rPr kumimoji="1" lang="en-US" altLang="ja-JP" dirty="0"/>
              <a:t>RMSVD</a:t>
            </a:r>
            <a:endParaRPr kumimoji="1" lang="ja-JP" altLang="en-US" dirty="0"/>
          </a:p>
        </p:txBody>
      </p:sp>
      <p:sp>
        <p:nvSpPr>
          <p:cNvPr id="35" name="テキスト ボックス 34"/>
          <p:cNvSpPr txBox="1"/>
          <p:nvPr/>
        </p:nvSpPr>
        <p:spPr>
          <a:xfrm>
            <a:off x="8225146" y="5479622"/>
            <a:ext cx="551754" cy="369332"/>
          </a:xfrm>
          <a:prstGeom prst="rect">
            <a:avLst/>
          </a:prstGeom>
          <a:noFill/>
        </p:spPr>
        <p:txBody>
          <a:bodyPr wrap="none" rtlCol="0">
            <a:spAutoFit/>
          </a:bodyPr>
          <a:lstStyle/>
          <a:p>
            <a:r>
              <a:rPr kumimoji="1" lang="en-US" altLang="ja-JP" dirty="0"/>
              <a:t>SPD</a:t>
            </a:r>
            <a:endParaRPr kumimoji="1" lang="ja-JP" altLang="en-US" dirty="0"/>
          </a:p>
        </p:txBody>
      </p:sp>
    </p:spTree>
    <p:extLst>
      <p:ext uri="{BB962C8B-B14F-4D97-AF65-F5344CB8AC3E}">
        <p14:creationId xmlns:p14="http://schemas.microsoft.com/office/powerpoint/2010/main" val="130139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r="2005" b="1801"/>
          <a:stretch/>
        </p:blipFill>
        <p:spPr>
          <a:xfrm>
            <a:off x="1062189" y="1252911"/>
            <a:ext cx="7038203" cy="5528213"/>
          </a:xfrm>
          <a:prstGeom prst="rect">
            <a:avLst/>
          </a:prstGeom>
        </p:spPr>
      </p:pic>
      <p:sp>
        <p:nvSpPr>
          <p:cNvPr id="24" name="正方形/長方形 2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1346892" y="1000999"/>
            <a:ext cx="1147558" cy="338554"/>
          </a:xfrm>
          <a:prstGeom prst="rect">
            <a:avLst/>
          </a:prstGeom>
          <a:solidFill>
            <a:srgbClr val="FFFF00"/>
          </a:solidFill>
        </p:spPr>
        <p:txBody>
          <a:bodyPr wrap="none" rtlCol="0">
            <a:spAutoFit/>
          </a:bodyPr>
          <a:lstStyle/>
          <a:p>
            <a:r>
              <a:rPr kumimoji="1" lang="en-US" altLang="ja-JP" sz="1600" dirty="0"/>
              <a:t>Himawari-8</a:t>
            </a:r>
            <a:endParaRPr kumimoji="1" lang="ja-JP" altLang="en-US" sz="1600" dirty="0"/>
          </a:p>
        </p:txBody>
      </p:sp>
      <p:sp>
        <p:nvSpPr>
          <p:cNvPr id="16" name="テキスト ボックス 15"/>
          <p:cNvSpPr txBox="1"/>
          <p:nvPr/>
        </p:nvSpPr>
        <p:spPr>
          <a:xfrm>
            <a:off x="2998506" y="1002214"/>
            <a:ext cx="1147558" cy="338554"/>
          </a:xfrm>
          <a:prstGeom prst="rect">
            <a:avLst/>
          </a:prstGeom>
          <a:solidFill>
            <a:srgbClr val="FFFF00"/>
          </a:solidFill>
        </p:spPr>
        <p:txBody>
          <a:bodyPr wrap="none" rtlCol="0">
            <a:spAutoFit/>
          </a:bodyPr>
          <a:lstStyle/>
          <a:p>
            <a:r>
              <a:rPr kumimoji="1" lang="en-US" altLang="ja-JP" sz="1600" dirty="0">
                <a:solidFill>
                  <a:srgbClr val="FF0000"/>
                </a:solidFill>
              </a:rPr>
              <a:t>Himawari-9</a:t>
            </a:r>
            <a:endParaRPr kumimoji="1" lang="ja-JP" altLang="en-US" sz="1600" dirty="0"/>
          </a:p>
        </p:txBody>
      </p:sp>
      <p:sp>
        <p:nvSpPr>
          <p:cNvPr id="3" name="正方形/長方形 2"/>
          <p:cNvSpPr/>
          <p:nvPr/>
        </p:nvSpPr>
        <p:spPr>
          <a:xfrm>
            <a:off x="-677" y="469606"/>
            <a:ext cx="2392001" cy="400110"/>
          </a:xfrm>
          <a:prstGeom prst="rect">
            <a:avLst/>
          </a:prstGeom>
        </p:spPr>
        <p:txBody>
          <a:bodyPr wrap="none">
            <a:spAutoFit/>
          </a:bodyPr>
          <a:lstStyle/>
          <a:p>
            <a:r>
              <a:rPr lang="en-US" altLang="ja-JP" sz="2000" b="1" dirty="0"/>
              <a:t>WV (Band08, 6.2um)</a:t>
            </a:r>
            <a:endParaRPr lang="ja-JP" altLang="en-US" sz="2000" b="1" dirty="0"/>
          </a:p>
        </p:txBody>
      </p:sp>
      <p:sp>
        <p:nvSpPr>
          <p:cNvPr id="7" name="正方形/長方形 6"/>
          <p:cNvSpPr/>
          <p:nvPr/>
        </p:nvSpPr>
        <p:spPr>
          <a:xfrm>
            <a:off x="24205" y="835796"/>
            <a:ext cx="1152880" cy="261610"/>
          </a:xfrm>
          <a:prstGeom prst="rect">
            <a:avLst/>
          </a:prstGeom>
        </p:spPr>
        <p:txBody>
          <a:bodyPr wrap="none">
            <a:spAutoFit/>
          </a:bodyPr>
          <a:lstStyle/>
          <a:p>
            <a:r>
              <a:rPr lang="en-US" altLang="ja-JP" sz="1100" dirty="0"/>
              <a:t>QI(w/</a:t>
            </a:r>
            <a:r>
              <a:rPr lang="en-US" altLang="ja-JP" sz="1100" dirty="0" err="1"/>
              <a:t>oFCST</a:t>
            </a:r>
            <a:r>
              <a:rPr lang="en-US" altLang="ja-JP" sz="1100" dirty="0"/>
              <a:t>)&gt;0.8</a:t>
            </a:r>
            <a:endParaRPr lang="ja-JP" altLang="en-US" sz="1100" dirty="0"/>
          </a:p>
        </p:txBody>
      </p:sp>
      <p:sp>
        <p:nvSpPr>
          <p:cNvPr id="18" name="テキスト ボックス 17"/>
          <p:cNvSpPr txBox="1"/>
          <p:nvPr/>
        </p:nvSpPr>
        <p:spPr>
          <a:xfrm>
            <a:off x="1691680" y="44624"/>
            <a:ext cx="6330772" cy="523220"/>
          </a:xfrm>
          <a:prstGeom prst="rect">
            <a:avLst/>
          </a:prstGeom>
          <a:noFill/>
        </p:spPr>
        <p:txBody>
          <a:bodyPr wrap="none" rtlCol="0">
            <a:spAutoFit/>
          </a:bodyPr>
          <a:lstStyle/>
          <a:p>
            <a:r>
              <a:rPr kumimoji="1" lang="en-US" altLang="ja-JP" sz="2800" dirty="0"/>
              <a:t>O-B statistics of Himawari-8 and -9 @HC-4</a:t>
            </a:r>
          </a:p>
        </p:txBody>
      </p:sp>
      <p:sp>
        <p:nvSpPr>
          <p:cNvPr id="30" name="テキスト ボックス 29"/>
          <p:cNvSpPr txBox="1"/>
          <p:nvPr/>
        </p:nvSpPr>
        <p:spPr>
          <a:xfrm>
            <a:off x="5013188" y="1000999"/>
            <a:ext cx="1147558" cy="338554"/>
          </a:xfrm>
          <a:prstGeom prst="rect">
            <a:avLst/>
          </a:prstGeom>
          <a:solidFill>
            <a:srgbClr val="FFFF00"/>
          </a:solidFill>
        </p:spPr>
        <p:txBody>
          <a:bodyPr wrap="none" rtlCol="0">
            <a:spAutoFit/>
          </a:bodyPr>
          <a:lstStyle/>
          <a:p>
            <a:r>
              <a:rPr kumimoji="1" lang="en-US" altLang="ja-JP" sz="1600" dirty="0"/>
              <a:t>Himawari-8</a:t>
            </a:r>
            <a:endParaRPr kumimoji="1" lang="ja-JP" altLang="en-US" sz="1600" dirty="0"/>
          </a:p>
        </p:txBody>
      </p:sp>
      <p:sp>
        <p:nvSpPr>
          <p:cNvPr id="31" name="テキスト ボックス 30"/>
          <p:cNvSpPr txBox="1"/>
          <p:nvPr/>
        </p:nvSpPr>
        <p:spPr>
          <a:xfrm>
            <a:off x="6664802" y="1002214"/>
            <a:ext cx="1147558" cy="338554"/>
          </a:xfrm>
          <a:prstGeom prst="rect">
            <a:avLst/>
          </a:prstGeom>
          <a:solidFill>
            <a:srgbClr val="FFFF00"/>
          </a:solidFill>
        </p:spPr>
        <p:txBody>
          <a:bodyPr wrap="none" rtlCol="0">
            <a:spAutoFit/>
          </a:bodyPr>
          <a:lstStyle/>
          <a:p>
            <a:r>
              <a:rPr kumimoji="1" lang="en-US" altLang="ja-JP" sz="1600" dirty="0">
                <a:solidFill>
                  <a:srgbClr val="FF0000"/>
                </a:solidFill>
              </a:rPr>
              <a:t>Himawari-9</a:t>
            </a:r>
            <a:endParaRPr kumimoji="1" lang="ja-JP" altLang="en-US" sz="1600" dirty="0"/>
          </a:p>
        </p:txBody>
      </p:sp>
      <p:sp>
        <p:nvSpPr>
          <p:cNvPr id="25" name="テキスト ボックス 24"/>
          <p:cNvSpPr txBox="1"/>
          <p:nvPr/>
        </p:nvSpPr>
        <p:spPr>
          <a:xfrm>
            <a:off x="380790" y="1900305"/>
            <a:ext cx="606256" cy="369332"/>
          </a:xfrm>
          <a:prstGeom prst="rect">
            <a:avLst/>
          </a:prstGeom>
          <a:noFill/>
        </p:spPr>
        <p:txBody>
          <a:bodyPr wrap="none" rtlCol="0">
            <a:spAutoFit/>
          </a:bodyPr>
          <a:lstStyle/>
          <a:p>
            <a:r>
              <a:rPr kumimoji="1" lang="en-US" altLang="ja-JP" dirty="0"/>
              <a:t>BIAS</a:t>
            </a:r>
            <a:endParaRPr kumimoji="1" lang="ja-JP" altLang="en-US" dirty="0"/>
          </a:p>
        </p:txBody>
      </p:sp>
      <p:sp>
        <p:nvSpPr>
          <p:cNvPr id="26" name="テキスト ボックス 25"/>
          <p:cNvSpPr txBox="1"/>
          <p:nvPr/>
        </p:nvSpPr>
        <p:spPr>
          <a:xfrm>
            <a:off x="274057" y="3738590"/>
            <a:ext cx="885179" cy="369332"/>
          </a:xfrm>
          <a:prstGeom prst="rect">
            <a:avLst/>
          </a:prstGeom>
          <a:noFill/>
        </p:spPr>
        <p:txBody>
          <a:bodyPr wrap="none" rtlCol="0">
            <a:spAutoFit/>
          </a:bodyPr>
          <a:lstStyle/>
          <a:p>
            <a:r>
              <a:rPr kumimoji="1" lang="en-US" altLang="ja-JP" dirty="0"/>
              <a:t>RMSVD</a:t>
            </a:r>
            <a:endParaRPr kumimoji="1" lang="ja-JP" altLang="en-US" dirty="0"/>
          </a:p>
        </p:txBody>
      </p:sp>
      <p:sp>
        <p:nvSpPr>
          <p:cNvPr id="27" name="テキスト ボックス 26"/>
          <p:cNvSpPr txBox="1"/>
          <p:nvPr/>
        </p:nvSpPr>
        <p:spPr>
          <a:xfrm>
            <a:off x="466753" y="5581905"/>
            <a:ext cx="551754" cy="369332"/>
          </a:xfrm>
          <a:prstGeom prst="rect">
            <a:avLst/>
          </a:prstGeom>
          <a:noFill/>
        </p:spPr>
        <p:txBody>
          <a:bodyPr wrap="none" rtlCol="0">
            <a:spAutoFit/>
          </a:bodyPr>
          <a:lstStyle/>
          <a:p>
            <a:r>
              <a:rPr kumimoji="1" lang="en-US" altLang="ja-JP" dirty="0"/>
              <a:t>SPD</a:t>
            </a:r>
            <a:endParaRPr kumimoji="1" lang="ja-JP" altLang="en-US" dirty="0"/>
          </a:p>
        </p:txBody>
      </p:sp>
      <p:sp>
        <p:nvSpPr>
          <p:cNvPr id="28" name="テキスト ボックス 27"/>
          <p:cNvSpPr txBox="1"/>
          <p:nvPr/>
        </p:nvSpPr>
        <p:spPr>
          <a:xfrm>
            <a:off x="8224927" y="1777767"/>
            <a:ext cx="606256" cy="369332"/>
          </a:xfrm>
          <a:prstGeom prst="rect">
            <a:avLst/>
          </a:prstGeom>
          <a:noFill/>
        </p:spPr>
        <p:txBody>
          <a:bodyPr wrap="none" rtlCol="0">
            <a:spAutoFit/>
          </a:bodyPr>
          <a:lstStyle/>
          <a:p>
            <a:r>
              <a:rPr kumimoji="1" lang="en-US" altLang="ja-JP" dirty="0"/>
              <a:t>BIAS</a:t>
            </a:r>
            <a:endParaRPr kumimoji="1" lang="ja-JP" altLang="en-US" dirty="0"/>
          </a:p>
        </p:txBody>
      </p:sp>
      <p:sp>
        <p:nvSpPr>
          <p:cNvPr id="32" name="テキスト ボックス 31"/>
          <p:cNvSpPr txBox="1"/>
          <p:nvPr/>
        </p:nvSpPr>
        <p:spPr>
          <a:xfrm>
            <a:off x="8118194" y="3616052"/>
            <a:ext cx="885179" cy="369332"/>
          </a:xfrm>
          <a:prstGeom prst="rect">
            <a:avLst/>
          </a:prstGeom>
          <a:noFill/>
        </p:spPr>
        <p:txBody>
          <a:bodyPr wrap="none" rtlCol="0">
            <a:spAutoFit/>
          </a:bodyPr>
          <a:lstStyle/>
          <a:p>
            <a:r>
              <a:rPr kumimoji="1" lang="en-US" altLang="ja-JP" dirty="0"/>
              <a:t>RMSVD</a:t>
            </a:r>
            <a:endParaRPr kumimoji="1" lang="ja-JP" altLang="en-US" dirty="0"/>
          </a:p>
        </p:txBody>
      </p:sp>
      <p:sp>
        <p:nvSpPr>
          <p:cNvPr id="33" name="テキスト ボックス 32"/>
          <p:cNvSpPr txBox="1"/>
          <p:nvPr/>
        </p:nvSpPr>
        <p:spPr>
          <a:xfrm>
            <a:off x="8310890" y="5459367"/>
            <a:ext cx="551754" cy="369332"/>
          </a:xfrm>
          <a:prstGeom prst="rect">
            <a:avLst/>
          </a:prstGeom>
          <a:noFill/>
        </p:spPr>
        <p:txBody>
          <a:bodyPr wrap="none" rtlCol="0">
            <a:spAutoFit/>
          </a:bodyPr>
          <a:lstStyle/>
          <a:p>
            <a:r>
              <a:rPr kumimoji="1" lang="en-US" altLang="ja-JP" dirty="0"/>
              <a:t>SPD</a:t>
            </a:r>
            <a:endParaRPr kumimoji="1" lang="ja-JP" altLang="en-US" dirty="0"/>
          </a:p>
        </p:txBody>
      </p:sp>
    </p:spTree>
    <p:extLst>
      <p:ext uri="{BB962C8B-B14F-4D97-AF65-F5344CB8AC3E}">
        <p14:creationId xmlns:p14="http://schemas.microsoft.com/office/powerpoint/2010/main" val="414011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572000" y="888975"/>
            <a:ext cx="4347235" cy="5902153"/>
            <a:chOff x="4572000" y="863575"/>
            <a:chExt cx="4347235" cy="5902153"/>
          </a:xfrm>
        </p:grpSpPr>
        <p:pic>
          <p:nvPicPr>
            <p:cNvPr id="8210" name="Picture 18" descr="http://epksv10.naps.kishou.go.jp/~msysen22/tmp/fig_sonde/as2d_h9_B13_mi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6548" r="25472"/>
            <a:stretch/>
          </p:blipFill>
          <p:spPr bwMode="auto">
            <a:xfrm>
              <a:off x="6643979" y="2959068"/>
              <a:ext cx="2272142" cy="193444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epksv10.naps.kishou.go.jp/~msysen22/tmp/fig_sonde/as2d_h8_B10_mid.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8590" r="29712"/>
            <a:stretch/>
          </p:blipFill>
          <p:spPr bwMode="auto">
            <a:xfrm>
              <a:off x="4576673" y="4893517"/>
              <a:ext cx="2142867" cy="187221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epksv10.naps.kishou.go.jp/~msysen22/tmp/fig_sonde/as2d_h8_B13_mid.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6548" r="28571"/>
            <a:stretch/>
          </p:blipFill>
          <p:spPr bwMode="auto">
            <a:xfrm>
              <a:off x="4572000" y="2959068"/>
              <a:ext cx="2177649" cy="1934450"/>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http://epksv10.naps.kishou.go.jp/~msysen22/tmp/fig_sonde/as2d_h9_B10_mid.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38590" r="27828"/>
            <a:stretch/>
          </p:blipFill>
          <p:spPr bwMode="auto">
            <a:xfrm>
              <a:off x="6718927" y="4893517"/>
              <a:ext cx="2200308" cy="187221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http://epksv10.naps.kishou.go.jp/~msysen22/tmp/fig_sonde/as2d_h9_B03_mid.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37896" r="25472"/>
            <a:stretch/>
          </p:blipFill>
          <p:spPr bwMode="auto">
            <a:xfrm>
              <a:off x="6643978" y="1130339"/>
              <a:ext cx="2272142" cy="189337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147028" y="4616579"/>
              <a:ext cx="1377300" cy="307777"/>
            </a:xfrm>
            <a:prstGeom prst="rect">
              <a:avLst/>
            </a:prstGeom>
          </p:spPr>
          <p:txBody>
            <a:bodyPr wrap="none">
              <a:spAutoFit/>
            </a:bodyPr>
            <a:lstStyle/>
            <a:p>
              <a:r>
                <a:rPr lang="en-US" altLang="ja-JP" sz="1400" b="1" i="1" dirty="0"/>
                <a:t>WV(7.3um) Mid</a:t>
              </a:r>
            </a:p>
          </p:txBody>
        </p:sp>
        <p:sp>
          <p:nvSpPr>
            <p:cNvPr id="27" name="テキスト ボックス 26"/>
            <p:cNvSpPr txBox="1"/>
            <p:nvPr/>
          </p:nvSpPr>
          <p:spPr>
            <a:xfrm>
              <a:off x="5477173" y="1148581"/>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28" name="テキスト ボックス 27"/>
            <p:cNvSpPr txBox="1"/>
            <p:nvPr/>
          </p:nvSpPr>
          <p:spPr>
            <a:xfrm>
              <a:off x="7634413" y="1148581"/>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sp>
          <p:nvSpPr>
            <p:cNvPr id="29" name="テキスト ボックス 28"/>
            <p:cNvSpPr txBox="1"/>
            <p:nvPr/>
          </p:nvSpPr>
          <p:spPr>
            <a:xfrm>
              <a:off x="5570057" y="2996952"/>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0" name="テキスト ボックス 29"/>
            <p:cNvSpPr txBox="1"/>
            <p:nvPr/>
          </p:nvSpPr>
          <p:spPr>
            <a:xfrm>
              <a:off x="7668344" y="2996952"/>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sp>
          <p:nvSpPr>
            <p:cNvPr id="31" name="テキスト ボックス 30"/>
            <p:cNvSpPr txBox="1"/>
            <p:nvPr/>
          </p:nvSpPr>
          <p:spPr>
            <a:xfrm>
              <a:off x="5552648" y="4893520"/>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2" name="テキスト ボックス 31"/>
            <p:cNvSpPr txBox="1"/>
            <p:nvPr/>
          </p:nvSpPr>
          <p:spPr>
            <a:xfrm>
              <a:off x="7664321" y="4893520"/>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pic>
          <p:nvPicPr>
            <p:cNvPr id="8202" name="Picture 10" descr="http://epksv10.naps.kishou.go.jp/~msysen22/tmp/fig_sonde/as2d_h8_B03_mid.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37896" r="28050"/>
            <a:stretch/>
          </p:blipFill>
          <p:spPr bwMode="auto">
            <a:xfrm>
              <a:off x="4576671" y="1130339"/>
              <a:ext cx="2193534" cy="1893373"/>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6036674" y="2761183"/>
              <a:ext cx="1343638" cy="307777"/>
            </a:xfrm>
            <a:prstGeom prst="rect">
              <a:avLst/>
            </a:prstGeom>
          </p:spPr>
          <p:txBody>
            <a:bodyPr wrap="none">
              <a:spAutoFit/>
            </a:bodyPr>
            <a:lstStyle/>
            <a:p>
              <a:r>
                <a:rPr lang="en-US" altLang="ja-JP" sz="1400" b="1" i="1" dirty="0"/>
                <a:t>IR(10.4um) Mid</a:t>
              </a:r>
            </a:p>
          </p:txBody>
        </p:sp>
        <p:sp>
          <p:nvSpPr>
            <p:cNvPr id="15" name="正方形/長方形 14"/>
            <p:cNvSpPr/>
            <p:nvPr/>
          </p:nvSpPr>
          <p:spPr>
            <a:xfrm>
              <a:off x="5948510" y="863575"/>
              <a:ext cx="1431802" cy="307777"/>
            </a:xfrm>
            <a:prstGeom prst="rect">
              <a:avLst/>
            </a:prstGeom>
          </p:spPr>
          <p:txBody>
            <a:bodyPr wrap="none">
              <a:spAutoFit/>
            </a:bodyPr>
            <a:lstStyle/>
            <a:p>
              <a:r>
                <a:rPr lang="en-US" altLang="ja-JP" sz="1400" b="1" i="1" dirty="0"/>
                <a:t>VIS(0.64um) Mid</a:t>
              </a:r>
            </a:p>
          </p:txBody>
        </p:sp>
        <p:sp>
          <p:nvSpPr>
            <p:cNvPr id="39" name="テキスト ボックス 38"/>
            <p:cNvSpPr txBox="1"/>
            <p:nvPr/>
          </p:nvSpPr>
          <p:spPr>
            <a:xfrm>
              <a:off x="5568221" y="1130337"/>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grpSp>
      <p:sp>
        <p:nvSpPr>
          <p:cNvPr id="38" name="正方形/長方形 37"/>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386476" y="5333652"/>
            <a:ext cx="2531399" cy="1015663"/>
          </a:xfrm>
          <a:prstGeom prst="rect">
            <a:avLst/>
          </a:prstGeom>
          <a:solidFill>
            <a:schemeClr val="bg1"/>
          </a:solidFill>
        </p:spPr>
        <p:txBody>
          <a:bodyPr wrap="none">
            <a:spAutoFit/>
          </a:bodyPr>
          <a:lstStyle/>
          <a:p>
            <a:r>
              <a:rPr lang="en-US" altLang="ja-JP" sz="1200" dirty="0" err="1"/>
              <a:t>Sonde</a:t>
            </a:r>
            <a:r>
              <a:rPr lang="en-US" altLang="ja-JP" sz="1200" dirty="0"/>
              <a:t> Statistics  Collocation cond.</a:t>
            </a:r>
          </a:p>
          <a:p>
            <a:r>
              <a:rPr lang="en-US" altLang="ja-JP" sz="1200" dirty="0"/>
              <a:t>QI(w/ </a:t>
            </a:r>
            <a:r>
              <a:rPr lang="en-US" altLang="ja-JP" sz="1200" dirty="0" err="1"/>
              <a:t>fcst</a:t>
            </a:r>
            <a:r>
              <a:rPr lang="en-US" altLang="ja-JP" sz="1200" dirty="0"/>
              <a:t>) &gt; 0.85</a:t>
            </a:r>
          </a:p>
          <a:p>
            <a:r>
              <a:rPr lang="en-US" altLang="ja-JP" sz="1200" dirty="0"/>
              <a:t>within 150 km FM station</a:t>
            </a:r>
          </a:p>
          <a:p>
            <a:r>
              <a:rPr lang="en-US" altLang="ja-JP" sz="1200" dirty="0"/>
              <a:t>AMV Height within 50hPa (&lt; 700hPa)</a:t>
            </a:r>
          </a:p>
          <a:p>
            <a:r>
              <a:rPr lang="en-US" altLang="ja-JP" sz="1200" dirty="0"/>
              <a:t>AMV Height within 35hPa (&gt;700hPa)</a:t>
            </a:r>
          </a:p>
        </p:txBody>
      </p:sp>
      <p:grpSp>
        <p:nvGrpSpPr>
          <p:cNvPr id="3" name="グループ化 2"/>
          <p:cNvGrpSpPr/>
          <p:nvPr/>
        </p:nvGrpSpPr>
        <p:grpSpPr>
          <a:xfrm>
            <a:off x="-4174" y="883170"/>
            <a:ext cx="4360150" cy="4035750"/>
            <a:chOff x="-4174" y="857770"/>
            <a:chExt cx="4360150" cy="4035750"/>
          </a:xfrm>
        </p:grpSpPr>
        <p:pic>
          <p:nvPicPr>
            <p:cNvPr id="8198" name="Picture 6" descr="http://epksv10.naps.kishou.go.jp/~msysen22/tmp/fig_sonde/as2d_h8_B13_low.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37791" r="26578"/>
            <a:stretch/>
          </p:blipFill>
          <p:spPr bwMode="auto">
            <a:xfrm>
              <a:off x="-4174" y="2996952"/>
              <a:ext cx="2238417" cy="18965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epksv10.naps.kishou.go.jp/~msysen22/tmp/fig_sonde/as2d_h9_B13_low.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37790" r="27781"/>
            <a:stretch/>
          </p:blipFill>
          <p:spPr bwMode="auto">
            <a:xfrm>
              <a:off x="2154257" y="2996952"/>
              <a:ext cx="2201719" cy="189656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epksv10.naps.kishou.go.jp/~msysen22/tmp/fig_sonde/as2d_h8_B03_low.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37723" r="27978"/>
            <a:stretch/>
          </p:blipFill>
          <p:spPr bwMode="auto">
            <a:xfrm>
              <a:off x="1" y="1132295"/>
              <a:ext cx="2195736" cy="18986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pksv10.naps.kishou.go.jp/~msysen22/tmp/fig_sonde/as2d_h9_B03_low.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t="37723" r="27715"/>
            <a:stretch/>
          </p:blipFill>
          <p:spPr bwMode="auto">
            <a:xfrm>
              <a:off x="2152240" y="1132295"/>
              <a:ext cx="2203736" cy="1898646"/>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1507034" y="2739697"/>
              <a:ext cx="1499962" cy="307777"/>
            </a:xfrm>
            <a:prstGeom prst="rect">
              <a:avLst/>
            </a:prstGeom>
          </p:spPr>
          <p:txBody>
            <a:bodyPr wrap="none">
              <a:spAutoFit/>
            </a:bodyPr>
            <a:lstStyle/>
            <a:p>
              <a:r>
                <a:rPr lang="en-US" altLang="ja-JP" sz="1400" b="1" i="1" dirty="0"/>
                <a:t>IR(10.4um) Lower</a:t>
              </a:r>
            </a:p>
          </p:txBody>
        </p:sp>
        <p:sp>
          <p:nvSpPr>
            <p:cNvPr id="17" name="正方形/長方形 16"/>
            <p:cNvSpPr/>
            <p:nvPr/>
          </p:nvSpPr>
          <p:spPr>
            <a:xfrm>
              <a:off x="1407865" y="857770"/>
              <a:ext cx="1596784" cy="307777"/>
            </a:xfrm>
            <a:prstGeom prst="rect">
              <a:avLst/>
            </a:prstGeom>
          </p:spPr>
          <p:txBody>
            <a:bodyPr wrap="none">
              <a:spAutoFit/>
            </a:bodyPr>
            <a:lstStyle/>
            <a:p>
              <a:r>
                <a:rPr lang="en-US" altLang="ja-JP" sz="1400" b="1" i="1" dirty="0"/>
                <a:t>VIS(0.64um) Lower</a:t>
              </a:r>
            </a:p>
          </p:txBody>
        </p:sp>
        <p:sp>
          <p:nvSpPr>
            <p:cNvPr id="33" name="テキスト ボックス 32"/>
            <p:cNvSpPr txBox="1"/>
            <p:nvPr/>
          </p:nvSpPr>
          <p:spPr>
            <a:xfrm>
              <a:off x="951995" y="3023374"/>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4" name="テキスト ボックス 33"/>
            <p:cNvSpPr txBox="1"/>
            <p:nvPr/>
          </p:nvSpPr>
          <p:spPr>
            <a:xfrm>
              <a:off x="3102255" y="2959068"/>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sp>
          <p:nvSpPr>
            <p:cNvPr id="35" name="テキスト ボックス 34"/>
            <p:cNvSpPr txBox="1"/>
            <p:nvPr/>
          </p:nvSpPr>
          <p:spPr>
            <a:xfrm>
              <a:off x="951996" y="1130339"/>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6" name="テキスト ボックス 35"/>
            <p:cNvSpPr txBox="1"/>
            <p:nvPr/>
          </p:nvSpPr>
          <p:spPr>
            <a:xfrm>
              <a:off x="3093759" y="1165833"/>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grpSp>
      <p:sp>
        <p:nvSpPr>
          <p:cNvPr id="37" name="テキスト ボックス 36"/>
          <p:cNvSpPr txBox="1"/>
          <p:nvPr/>
        </p:nvSpPr>
        <p:spPr>
          <a:xfrm>
            <a:off x="1097869" y="188640"/>
            <a:ext cx="7565854" cy="523220"/>
          </a:xfrm>
          <a:prstGeom prst="rect">
            <a:avLst/>
          </a:prstGeom>
          <a:noFill/>
        </p:spPr>
        <p:txBody>
          <a:bodyPr wrap="none" rtlCol="0">
            <a:spAutoFit/>
          </a:bodyPr>
          <a:lstStyle/>
          <a:p>
            <a:r>
              <a:rPr lang="en-US" altLang="ja-JP" sz="2800" dirty="0" err="1"/>
              <a:t>Rawinsonde</a:t>
            </a:r>
            <a:r>
              <a:rPr lang="en-US" altLang="ja-JP" sz="2800" dirty="0"/>
              <a:t> </a:t>
            </a:r>
            <a:r>
              <a:rPr kumimoji="1" lang="en-US" altLang="ja-JP" sz="2800" dirty="0"/>
              <a:t>statistics of Himawari-8 and -9 @HC-4</a:t>
            </a:r>
          </a:p>
        </p:txBody>
      </p:sp>
    </p:spTree>
    <p:extLst>
      <p:ext uri="{BB962C8B-B14F-4D97-AF65-F5344CB8AC3E}">
        <p14:creationId xmlns:p14="http://schemas.microsoft.com/office/powerpoint/2010/main" val="181279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87624" y="116632"/>
            <a:ext cx="7565854" cy="523220"/>
          </a:xfrm>
          <a:prstGeom prst="rect">
            <a:avLst/>
          </a:prstGeom>
          <a:noFill/>
        </p:spPr>
        <p:txBody>
          <a:bodyPr wrap="none" rtlCol="0">
            <a:spAutoFit/>
          </a:bodyPr>
          <a:lstStyle/>
          <a:p>
            <a:r>
              <a:rPr lang="en-US" altLang="ja-JP" sz="2800" dirty="0" err="1"/>
              <a:t>Rawinsonde</a:t>
            </a:r>
            <a:r>
              <a:rPr lang="en-US" altLang="ja-JP" sz="2800" dirty="0"/>
              <a:t> </a:t>
            </a:r>
            <a:r>
              <a:rPr kumimoji="1" lang="en-US" altLang="ja-JP" sz="2800" dirty="0"/>
              <a:t>statistics of Himawari-8 and -9 @HC-4</a:t>
            </a:r>
          </a:p>
        </p:txBody>
      </p:sp>
      <p:grpSp>
        <p:nvGrpSpPr>
          <p:cNvPr id="2" name="グループ化 1"/>
          <p:cNvGrpSpPr/>
          <p:nvPr/>
        </p:nvGrpSpPr>
        <p:grpSpPr>
          <a:xfrm>
            <a:off x="6896" y="855105"/>
            <a:ext cx="4362377" cy="4110422"/>
            <a:chOff x="6896" y="855105"/>
            <a:chExt cx="4362377" cy="4110422"/>
          </a:xfrm>
        </p:grpSpPr>
        <p:pic>
          <p:nvPicPr>
            <p:cNvPr id="10246" name="Picture 6" descr="http://epksv10.naps.kishou.go.jp/~msysen22/tmp/fig_sonde/as2d_h8_B13_up.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7126" r="27790"/>
            <a:stretch/>
          </p:blipFill>
          <p:spPr bwMode="auto">
            <a:xfrm>
              <a:off x="6896" y="3048693"/>
              <a:ext cx="2201467" cy="19168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epksv10.naps.kishou.go.jp/~msysen22/tmp/fig_sonde/as2d_h9_B13_up.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7543" r="27789"/>
            <a:stretch/>
          </p:blipFill>
          <p:spPr bwMode="auto">
            <a:xfrm>
              <a:off x="2161828" y="3061406"/>
              <a:ext cx="2201466" cy="190412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epksv10.naps.kishou.go.jp/~msysen22/tmp/fig_sonde/as2d_h8_B03_up.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8240" r="27847"/>
            <a:stretch/>
          </p:blipFill>
          <p:spPr bwMode="auto">
            <a:xfrm>
              <a:off x="8627" y="1165833"/>
              <a:ext cx="2199736" cy="18828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epksv10.naps.kishou.go.jp/~msysen22/tmp/fig_sonde/as2d_h9_B03_up.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37759" r="28010"/>
            <a:stretch/>
          </p:blipFill>
          <p:spPr bwMode="auto">
            <a:xfrm>
              <a:off x="2174529" y="1163866"/>
              <a:ext cx="2194744" cy="1897529"/>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411878" y="2780930"/>
              <a:ext cx="1503938" cy="307777"/>
            </a:xfrm>
            <a:prstGeom prst="rect">
              <a:avLst/>
            </a:prstGeom>
          </p:spPr>
          <p:txBody>
            <a:bodyPr wrap="none">
              <a:spAutoFit/>
            </a:bodyPr>
            <a:lstStyle/>
            <a:p>
              <a:r>
                <a:rPr lang="en-US" altLang="ja-JP" sz="1400" b="1" i="1" dirty="0"/>
                <a:t>IR(10.4um) Upper</a:t>
              </a:r>
            </a:p>
          </p:txBody>
        </p:sp>
        <p:sp>
          <p:nvSpPr>
            <p:cNvPr id="21" name="正方形/長方形 20"/>
            <p:cNvSpPr/>
            <p:nvPr/>
          </p:nvSpPr>
          <p:spPr>
            <a:xfrm>
              <a:off x="1338843" y="855105"/>
              <a:ext cx="1603324" cy="307777"/>
            </a:xfrm>
            <a:prstGeom prst="rect">
              <a:avLst/>
            </a:prstGeom>
          </p:spPr>
          <p:txBody>
            <a:bodyPr wrap="none">
              <a:spAutoFit/>
            </a:bodyPr>
            <a:lstStyle/>
            <a:p>
              <a:r>
                <a:rPr lang="en-US" altLang="ja-JP" sz="1400" b="1" i="1" dirty="0"/>
                <a:t>VIS(0.64um) Upper</a:t>
              </a:r>
            </a:p>
          </p:txBody>
        </p:sp>
        <p:sp>
          <p:nvSpPr>
            <p:cNvPr id="32" name="テキスト ボックス 31"/>
            <p:cNvSpPr txBox="1"/>
            <p:nvPr/>
          </p:nvSpPr>
          <p:spPr>
            <a:xfrm>
              <a:off x="383910" y="1151166"/>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3" name="テキスト ボックス 32"/>
            <p:cNvSpPr txBox="1"/>
            <p:nvPr/>
          </p:nvSpPr>
          <p:spPr>
            <a:xfrm>
              <a:off x="2512138" y="1165833"/>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sp>
          <p:nvSpPr>
            <p:cNvPr id="34" name="テキスト ボックス 33"/>
            <p:cNvSpPr txBox="1"/>
            <p:nvPr/>
          </p:nvSpPr>
          <p:spPr>
            <a:xfrm>
              <a:off x="384284" y="3048695"/>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5" name="テキスト ボックス 34"/>
            <p:cNvSpPr txBox="1"/>
            <p:nvPr/>
          </p:nvSpPr>
          <p:spPr>
            <a:xfrm>
              <a:off x="2507593" y="3048695"/>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grpSp>
      <p:grpSp>
        <p:nvGrpSpPr>
          <p:cNvPr id="3" name="グループ化 2">
            <a:extLst>
              <a:ext uri="{FF2B5EF4-FFF2-40B4-BE49-F238E27FC236}">
                <a16:creationId xmlns:a16="http://schemas.microsoft.com/office/drawing/2014/main" xmlns="" id="{56A008BD-DF88-40CF-AB29-40155879C403}"/>
              </a:ext>
            </a:extLst>
          </p:cNvPr>
          <p:cNvGrpSpPr/>
          <p:nvPr/>
        </p:nvGrpSpPr>
        <p:grpSpPr>
          <a:xfrm>
            <a:off x="4592865" y="888975"/>
            <a:ext cx="4363425" cy="5936226"/>
            <a:chOff x="4592865" y="888975"/>
            <a:chExt cx="4363425" cy="5936226"/>
          </a:xfrm>
        </p:grpSpPr>
        <p:pic>
          <p:nvPicPr>
            <p:cNvPr id="10260" name="Picture 20" descr="http://epksv10.naps.kishou.go.jp/~msysen22/tmp/fig_sonde/as2d_h8_B10_up.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38168" r="27168"/>
            <a:stretch/>
          </p:blipFill>
          <p:spPr bwMode="auto">
            <a:xfrm>
              <a:off x="4601490" y="4940125"/>
              <a:ext cx="2220438" cy="1885076"/>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http://epksv10.naps.kishou.go.jp/~msysen22/tmp/fig_sonde/as2d_h9_B10_up.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37925" r="27494"/>
            <a:stretch/>
          </p:blipFill>
          <p:spPr bwMode="auto">
            <a:xfrm>
              <a:off x="6738000" y="4927425"/>
              <a:ext cx="2210493" cy="189247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epksv10.naps.kishou.go.jp/~msysen22/tmp/fig_sonde/as2d_h8_B09_up.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37791" r="28299"/>
            <a:stretch/>
          </p:blipFill>
          <p:spPr bwMode="auto">
            <a:xfrm>
              <a:off x="4601490" y="3043560"/>
              <a:ext cx="2185933" cy="1896566"/>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http://epksv10.naps.kishou.go.jp/~msysen22/tmp/fig_sonde/as2d_h9_B09_up.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37126" r="26885"/>
            <a:stretch/>
          </p:blipFill>
          <p:spPr bwMode="auto">
            <a:xfrm>
              <a:off x="6727225" y="3048693"/>
              <a:ext cx="2229065" cy="191683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epksv10.naps.kishou.go.jp/~msysen22/tmp/fig_sonde/as2d_h8_B08_up.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37484" r="28299"/>
            <a:stretch/>
          </p:blipFill>
          <p:spPr bwMode="auto">
            <a:xfrm>
              <a:off x="4592865" y="1142750"/>
              <a:ext cx="2185932" cy="190594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epksv10.naps.kishou.go.jp/~msysen22/tmp/fig_sonde/as2d_h9_B08_up.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t="36893" r="26885"/>
            <a:stretch/>
          </p:blipFill>
          <p:spPr bwMode="auto">
            <a:xfrm>
              <a:off x="6727227" y="1124744"/>
              <a:ext cx="2229063" cy="1923949"/>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5986522" y="888975"/>
              <a:ext cx="1532792" cy="307777"/>
            </a:xfrm>
            <a:prstGeom prst="rect">
              <a:avLst/>
            </a:prstGeom>
          </p:spPr>
          <p:txBody>
            <a:bodyPr wrap="none">
              <a:spAutoFit/>
            </a:bodyPr>
            <a:lstStyle/>
            <a:p>
              <a:r>
                <a:rPr lang="en-US" altLang="ja-JP" sz="1400" b="1" i="1" dirty="0"/>
                <a:t>WV(6.2um) Upper</a:t>
              </a:r>
            </a:p>
          </p:txBody>
        </p:sp>
        <p:sp>
          <p:nvSpPr>
            <p:cNvPr id="25" name="正方形/長方形 24"/>
            <p:cNvSpPr/>
            <p:nvPr/>
          </p:nvSpPr>
          <p:spPr>
            <a:xfrm>
              <a:off x="5834119" y="2780929"/>
              <a:ext cx="1532792" cy="307777"/>
            </a:xfrm>
            <a:prstGeom prst="rect">
              <a:avLst/>
            </a:prstGeom>
          </p:spPr>
          <p:txBody>
            <a:bodyPr wrap="none">
              <a:spAutoFit/>
            </a:bodyPr>
            <a:lstStyle/>
            <a:p>
              <a:r>
                <a:rPr lang="en-US" altLang="ja-JP" sz="1400" b="1" i="1" dirty="0"/>
                <a:t>WV(6.9um) Upper</a:t>
              </a:r>
            </a:p>
          </p:txBody>
        </p:sp>
        <p:sp>
          <p:nvSpPr>
            <p:cNvPr id="28" name="正方形/長方形 27"/>
            <p:cNvSpPr/>
            <p:nvPr/>
          </p:nvSpPr>
          <p:spPr>
            <a:xfrm>
              <a:off x="5816427" y="4618796"/>
              <a:ext cx="1532792" cy="307777"/>
            </a:xfrm>
            <a:prstGeom prst="rect">
              <a:avLst/>
            </a:prstGeom>
          </p:spPr>
          <p:txBody>
            <a:bodyPr wrap="none">
              <a:spAutoFit/>
            </a:bodyPr>
            <a:lstStyle/>
            <a:p>
              <a:r>
                <a:rPr lang="en-US" altLang="ja-JP" sz="1400" b="1" i="1" dirty="0"/>
                <a:t>WV(7.3um) Upper</a:t>
              </a:r>
            </a:p>
          </p:txBody>
        </p:sp>
        <p:sp>
          <p:nvSpPr>
            <p:cNvPr id="36" name="テキスト ボックス 35"/>
            <p:cNvSpPr txBox="1"/>
            <p:nvPr/>
          </p:nvSpPr>
          <p:spPr>
            <a:xfrm>
              <a:off x="4972538" y="1158485"/>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7" name="テキスト ボックス 36"/>
            <p:cNvSpPr txBox="1"/>
            <p:nvPr/>
          </p:nvSpPr>
          <p:spPr>
            <a:xfrm>
              <a:off x="7113144" y="1124744"/>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sp>
          <p:nvSpPr>
            <p:cNvPr id="38" name="テキスト ボックス 37"/>
            <p:cNvSpPr txBox="1"/>
            <p:nvPr/>
          </p:nvSpPr>
          <p:spPr>
            <a:xfrm>
              <a:off x="4964970" y="2992765"/>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39" name="テキスト ボックス 38"/>
            <p:cNvSpPr txBox="1"/>
            <p:nvPr/>
          </p:nvSpPr>
          <p:spPr>
            <a:xfrm>
              <a:off x="7111598" y="3048695"/>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sp>
          <p:nvSpPr>
            <p:cNvPr id="40" name="テキスト ボックス 39"/>
            <p:cNvSpPr txBox="1"/>
            <p:nvPr/>
          </p:nvSpPr>
          <p:spPr>
            <a:xfrm>
              <a:off x="4972538" y="4900348"/>
              <a:ext cx="869149" cy="261610"/>
            </a:xfrm>
            <a:prstGeom prst="rect">
              <a:avLst/>
            </a:prstGeom>
            <a:solidFill>
              <a:srgbClr val="FFFF00"/>
            </a:solidFill>
          </p:spPr>
          <p:txBody>
            <a:bodyPr wrap="none" rtlCol="0">
              <a:spAutoFit/>
            </a:bodyPr>
            <a:lstStyle/>
            <a:p>
              <a:r>
                <a:rPr kumimoji="1" lang="en-US" altLang="ja-JP" sz="1100" b="1" dirty="0"/>
                <a:t>Himawari-8</a:t>
              </a:r>
              <a:endParaRPr kumimoji="1" lang="ja-JP" altLang="en-US" sz="1100" b="1" dirty="0"/>
            </a:p>
          </p:txBody>
        </p:sp>
        <p:sp>
          <p:nvSpPr>
            <p:cNvPr id="41" name="テキスト ボックス 40"/>
            <p:cNvSpPr txBox="1"/>
            <p:nvPr/>
          </p:nvSpPr>
          <p:spPr>
            <a:xfrm>
              <a:off x="7111598" y="4898046"/>
              <a:ext cx="869149" cy="261610"/>
            </a:xfrm>
            <a:prstGeom prst="rect">
              <a:avLst/>
            </a:prstGeom>
            <a:solidFill>
              <a:srgbClr val="FFFF00"/>
            </a:solidFill>
          </p:spPr>
          <p:txBody>
            <a:bodyPr wrap="none" rtlCol="0">
              <a:spAutoFit/>
            </a:bodyPr>
            <a:lstStyle/>
            <a:p>
              <a:r>
                <a:rPr kumimoji="1" lang="en-US" altLang="ja-JP" sz="1100" b="1" dirty="0">
                  <a:solidFill>
                    <a:srgbClr val="FF0000"/>
                  </a:solidFill>
                </a:rPr>
                <a:t>Himawari-9</a:t>
              </a:r>
              <a:endParaRPr kumimoji="1" lang="ja-JP" altLang="en-US" sz="1100" b="1" dirty="0">
                <a:solidFill>
                  <a:srgbClr val="FF0000"/>
                </a:solidFill>
              </a:endParaRPr>
            </a:p>
          </p:txBody>
        </p:sp>
      </p:grpSp>
      <p:sp>
        <p:nvSpPr>
          <p:cNvPr id="42" name="正方形/長方形 41"/>
          <p:cNvSpPr/>
          <p:nvPr/>
        </p:nvSpPr>
        <p:spPr>
          <a:xfrm>
            <a:off x="386476" y="5333652"/>
            <a:ext cx="2531399" cy="1015663"/>
          </a:xfrm>
          <a:prstGeom prst="rect">
            <a:avLst/>
          </a:prstGeom>
          <a:solidFill>
            <a:schemeClr val="bg1"/>
          </a:solidFill>
        </p:spPr>
        <p:txBody>
          <a:bodyPr wrap="none">
            <a:spAutoFit/>
          </a:bodyPr>
          <a:lstStyle/>
          <a:p>
            <a:r>
              <a:rPr lang="en-US" altLang="ja-JP" sz="1200" dirty="0" err="1"/>
              <a:t>Sonde</a:t>
            </a:r>
            <a:r>
              <a:rPr lang="en-US" altLang="ja-JP" sz="1200" dirty="0"/>
              <a:t> Statistics  Collocation cond.</a:t>
            </a:r>
          </a:p>
          <a:p>
            <a:r>
              <a:rPr lang="en-US" altLang="ja-JP" sz="1200" dirty="0"/>
              <a:t>QI(w/ </a:t>
            </a:r>
            <a:r>
              <a:rPr lang="en-US" altLang="ja-JP" sz="1200" dirty="0" err="1"/>
              <a:t>fcst</a:t>
            </a:r>
            <a:r>
              <a:rPr lang="en-US" altLang="ja-JP" sz="1200" dirty="0"/>
              <a:t>) &gt; 0.85</a:t>
            </a:r>
          </a:p>
          <a:p>
            <a:r>
              <a:rPr lang="en-US" altLang="ja-JP" sz="1200" dirty="0"/>
              <a:t>within 150 km FM station</a:t>
            </a:r>
          </a:p>
          <a:p>
            <a:r>
              <a:rPr lang="en-US" altLang="ja-JP" sz="1200" dirty="0"/>
              <a:t>AMV Height within 50hPa (&lt; 700hPa)</a:t>
            </a:r>
          </a:p>
          <a:p>
            <a:r>
              <a:rPr lang="en-US" altLang="ja-JP" sz="1200" dirty="0"/>
              <a:t>AMV Height within 35hPa (&gt;700hPa)</a:t>
            </a:r>
          </a:p>
        </p:txBody>
      </p:sp>
    </p:spTree>
    <p:extLst>
      <p:ext uri="{BB962C8B-B14F-4D97-AF65-F5344CB8AC3E}">
        <p14:creationId xmlns:p14="http://schemas.microsoft.com/office/powerpoint/2010/main" val="4177825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p:nvPr>
        </p:nvSpPr>
        <p:spPr>
          <a:xfrm>
            <a:off x="457200" y="44624"/>
            <a:ext cx="8229600" cy="1143000"/>
          </a:xfrm>
        </p:spPr>
        <p:txBody>
          <a:bodyPr/>
          <a:lstStyle/>
          <a:p>
            <a:r>
              <a:rPr kumimoji="1" lang="en-US" altLang="ja-JP" dirty="0">
                <a:solidFill>
                  <a:schemeClr val="bg1">
                    <a:lumMod val="75000"/>
                  </a:schemeClr>
                </a:solidFill>
              </a:rPr>
              <a:t>Contents</a:t>
            </a:r>
            <a:endParaRPr kumimoji="1" lang="ja-JP" altLang="en-US" dirty="0">
              <a:solidFill>
                <a:schemeClr val="bg1">
                  <a:lumMod val="75000"/>
                </a:schemeClr>
              </a:solidFill>
            </a:endParaRPr>
          </a:p>
        </p:txBody>
      </p:sp>
      <p:sp>
        <p:nvSpPr>
          <p:cNvPr id="7" name="コンテンツ プレースホルダー 2"/>
          <p:cNvSpPr txBox="1">
            <a:spLocks/>
          </p:cNvSpPr>
          <p:nvPr/>
        </p:nvSpPr>
        <p:spPr>
          <a:xfrm>
            <a:off x="323528" y="1700808"/>
            <a:ext cx="835292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a:solidFill>
                  <a:schemeClr val="bg1">
                    <a:lumMod val="65000"/>
                  </a:schemeClr>
                </a:solidFill>
              </a:rPr>
              <a:t>Mission schedule and configuration of Himawari-8/-9</a:t>
            </a:r>
          </a:p>
          <a:p>
            <a:r>
              <a:rPr lang="en-US" altLang="ja-JP" sz="2800" dirty="0">
                <a:solidFill>
                  <a:schemeClr val="bg1">
                    <a:lumMod val="65000"/>
                  </a:schemeClr>
                </a:solidFill>
              </a:rPr>
              <a:t>Navigation and Calibration errors of Himawari-8/-9</a:t>
            </a:r>
          </a:p>
          <a:p>
            <a:r>
              <a:rPr lang="en-US" altLang="ja-JP" sz="2800" dirty="0">
                <a:solidFill>
                  <a:schemeClr val="bg1">
                    <a:lumMod val="65000"/>
                  </a:schemeClr>
                </a:solidFill>
              </a:rPr>
              <a:t>AMV of health check operations of Himawari-9</a:t>
            </a:r>
          </a:p>
          <a:p>
            <a:pPr lvl="1"/>
            <a:r>
              <a:rPr lang="en-US" altLang="ja-JP" dirty="0">
                <a:solidFill>
                  <a:schemeClr val="bg1">
                    <a:lumMod val="65000"/>
                  </a:schemeClr>
                </a:solidFill>
              </a:rPr>
              <a:t>Comparison between H-8 AMV and H-9 AMV by using the Health Check data</a:t>
            </a:r>
          </a:p>
          <a:p>
            <a:r>
              <a:rPr lang="en-US" altLang="ja-JP" sz="2800" dirty="0"/>
              <a:t>Current status of Himawari-8/9 AMV</a:t>
            </a:r>
          </a:p>
          <a:p>
            <a:r>
              <a:rPr lang="en-US" altLang="ja-JP" sz="2800" dirty="0">
                <a:solidFill>
                  <a:schemeClr val="bg1">
                    <a:lumMod val="65000"/>
                  </a:schemeClr>
                </a:solidFill>
              </a:rPr>
              <a:t>Summary</a:t>
            </a:r>
          </a:p>
        </p:txBody>
      </p:sp>
    </p:spTree>
    <p:extLst>
      <p:ext uri="{BB962C8B-B14F-4D97-AF65-F5344CB8AC3E}">
        <p14:creationId xmlns:p14="http://schemas.microsoft.com/office/powerpoint/2010/main" val="2629481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44"/>
          <p:cNvSpPr>
            <a:spLocks noChangeArrowheads="1"/>
          </p:cNvSpPr>
          <p:nvPr/>
        </p:nvSpPr>
        <p:spPr bwMode="auto">
          <a:xfrm>
            <a:off x="14624" y="281186"/>
            <a:ext cx="9144000" cy="411510"/>
          </a:xfrm>
          <a:prstGeom prst="rect">
            <a:avLst/>
          </a:prstGeom>
          <a:noFill/>
          <a:ln>
            <a:noFill/>
          </a:ln>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buNone/>
            </a:pPr>
            <a:r>
              <a:rPr lang="en-US" altLang="ja-JP" sz="2800" dirty="0">
                <a:latin typeface="+mj-lt"/>
              </a:rPr>
              <a:t>Current Status of Himawari-8/9 AMV</a:t>
            </a:r>
          </a:p>
        </p:txBody>
      </p:sp>
      <p:sp>
        <p:nvSpPr>
          <p:cNvPr id="4" name="角丸四角形 3"/>
          <p:cNvSpPr/>
          <p:nvPr/>
        </p:nvSpPr>
        <p:spPr>
          <a:xfrm>
            <a:off x="255160" y="3036333"/>
            <a:ext cx="8280920" cy="2904236"/>
          </a:xfrm>
          <a:prstGeom prst="roundRect">
            <a:avLst>
              <a:gd name="adj" fmla="val 104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 name="角丸四角形 4"/>
          <p:cNvSpPr/>
          <p:nvPr/>
        </p:nvSpPr>
        <p:spPr>
          <a:xfrm>
            <a:off x="421613" y="4403449"/>
            <a:ext cx="3818479" cy="147067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rgbClr val="0000FF"/>
                </a:solidFill>
              </a:rPr>
              <a:t>RS-AMV for Japan area</a:t>
            </a:r>
          </a:p>
          <a:p>
            <a:pPr marL="285750" indent="-285750">
              <a:buFont typeface="Arial" panose="020B0604020202020204" pitchFamily="34" charset="0"/>
              <a:buChar char="•"/>
            </a:pPr>
            <a:r>
              <a:rPr lang="en-US" altLang="ja-JP" sz="1200" dirty="0">
                <a:solidFill>
                  <a:schemeClr val="tx1"/>
                </a:solidFill>
              </a:rPr>
              <a:t>spatial density      : 3.5 km at nadir</a:t>
            </a:r>
          </a:p>
          <a:p>
            <a:pPr marL="285750" indent="-285750">
              <a:buFont typeface="Arial" panose="020B0604020202020204" pitchFamily="34" charset="0"/>
              <a:buChar char="•"/>
            </a:pPr>
            <a:r>
              <a:rPr lang="en-US" altLang="ja-JP" sz="1200" dirty="0">
                <a:solidFill>
                  <a:schemeClr val="tx1"/>
                </a:solidFill>
              </a:rPr>
              <a:t>temporal density : 10 min.</a:t>
            </a:r>
          </a:p>
          <a:p>
            <a:pPr marL="285750" indent="-285750">
              <a:buFont typeface="Arial" panose="020B0604020202020204" pitchFamily="34" charset="0"/>
              <a:buChar char="•"/>
            </a:pPr>
            <a:r>
              <a:rPr lang="en-US" altLang="ja-JP" sz="1200" dirty="0">
                <a:solidFill>
                  <a:schemeClr val="tx1"/>
                </a:solidFill>
              </a:rPr>
              <a:t>target box size : 7x7 and 31x31 pixels</a:t>
            </a:r>
          </a:p>
          <a:p>
            <a:pPr marL="285750" indent="-285750">
              <a:buFont typeface="Arial" panose="020B0604020202020204" pitchFamily="34" charset="0"/>
              <a:buChar char="•"/>
            </a:pPr>
            <a:r>
              <a:rPr lang="en-US" altLang="ja-JP" sz="1200" dirty="0">
                <a:solidFill>
                  <a:schemeClr val="tx1"/>
                </a:solidFill>
              </a:rPr>
              <a:t>Input data resolution </a:t>
            </a:r>
          </a:p>
          <a:p>
            <a:pPr marL="742950" lvl="1" indent="-285750">
              <a:buFont typeface="Arial" panose="020B0604020202020204" pitchFamily="34" charset="0"/>
              <a:buChar char="•"/>
            </a:pPr>
            <a:r>
              <a:rPr lang="en-US" altLang="ja-JP" sz="1200" dirty="0">
                <a:solidFill>
                  <a:schemeClr val="tx1"/>
                </a:solidFill>
              </a:rPr>
              <a:t>IR and WV : </a:t>
            </a:r>
            <a:r>
              <a:rPr lang="en-US" altLang="ja-JP" sz="1200" b="1" dirty="0">
                <a:solidFill>
                  <a:schemeClr val="tx1"/>
                </a:solidFill>
              </a:rPr>
              <a:t>2km and 5 min.</a:t>
            </a:r>
          </a:p>
          <a:p>
            <a:pPr marL="742950" lvl="1" indent="-285750">
              <a:buFont typeface="Arial" panose="020B0604020202020204" pitchFamily="34" charset="0"/>
              <a:buChar char="•"/>
            </a:pPr>
            <a:r>
              <a:rPr lang="en-US" altLang="ja-JP" sz="1200" dirty="0">
                <a:solidFill>
                  <a:schemeClr val="tx1"/>
                </a:solidFill>
              </a:rPr>
              <a:t>VIS              : </a:t>
            </a:r>
            <a:r>
              <a:rPr lang="en-US" altLang="ja-JP" sz="1200" b="1" dirty="0">
                <a:solidFill>
                  <a:schemeClr val="tx1"/>
                </a:solidFill>
              </a:rPr>
              <a:t>0.5km and 2.5min. </a:t>
            </a:r>
          </a:p>
        </p:txBody>
      </p:sp>
      <p:sp>
        <p:nvSpPr>
          <p:cNvPr id="6" name="角丸四角形 5"/>
          <p:cNvSpPr/>
          <p:nvPr/>
        </p:nvSpPr>
        <p:spPr>
          <a:xfrm>
            <a:off x="4395620" y="4380495"/>
            <a:ext cx="3996444" cy="14967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rgbClr val="0000FF"/>
                </a:solidFill>
              </a:rPr>
              <a:t>RS-AMV for target observation</a:t>
            </a:r>
          </a:p>
          <a:p>
            <a:pPr marL="285750" indent="-285750">
              <a:buFont typeface="Arial" panose="020B0604020202020204" pitchFamily="34" charset="0"/>
              <a:buChar char="•"/>
            </a:pPr>
            <a:r>
              <a:rPr lang="en-US" altLang="ja-JP" sz="1200" dirty="0">
                <a:solidFill>
                  <a:schemeClr val="tx1"/>
                </a:solidFill>
              </a:rPr>
              <a:t>spatial density      : 2.5 km at nadir</a:t>
            </a:r>
          </a:p>
          <a:p>
            <a:pPr marL="285750" indent="-285750">
              <a:buFont typeface="Arial" panose="020B0604020202020204" pitchFamily="34" charset="0"/>
              <a:buChar char="•"/>
            </a:pPr>
            <a:r>
              <a:rPr lang="en-US" altLang="ja-JP" sz="1200" dirty="0">
                <a:solidFill>
                  <a:schemeClr val="tx1"/>
                </a:solidFill>
              </a:rPr>
              <a:t>temporal density : 10 min.</a:t>
            </a:r>
          </a:p>
          <a:p>
            <a:pPr marL="285750" indent="-285750">
              <a:buFont typeface="Arial" panose="020B0604020202020204" pitchFamily="34" charset="0"/>
              <a:buChar char="•"/>
            </a:pPr>
            <a:r>
              <a:rPr lang="en-US" altLang="ja-JP" sz="1200" dirty="0">
                <a:solidFill>
                  <a:schemeClr val="tx1"/>
                </a:solidFill>
              </a:rPr>
              <a:t>target box size : 5x5 and 31x31 pixels</a:t>
            </a:r>
          </a:p>
          <a:p>
            <a:pPr marL="285750" indent="-285750">
              <a:buFont typeface="Arial" panose="020B0604020202020204" pitchFamily="34" charset="0"/>
              <a:buChar char="•"/>
            </a:pPr>
            <a:r>
              <a:rPr lang="en-US" altLang="ja-JP" sz="1200" dirty="0">
                <a:solidFill>
                  <a:schemeClr val="tx1"/>
                </a:solidFill>
              </a:rPr>
              <a:t>Input data resolution </a:t>
            </a:r>
          </a:p>
          <a:p>
            <a:pPr marL="742950" lvl="1" indent="-285750">
              <a:buFont typeface="Arial" panose="020B0604020202020204" pitchFamily="34" charset="0"/>
              <a:buChar char="•"/>
            </a:pPr>
            <a:r>
              <a:rPr lang="en-US" altLang="ja-JP" sz="1200" dirty="0">
                <a:solidFill>
                  <a:schemeClr val="tx1"/>
                </a:solidFill>
              </a:rPr>
              <a:t>IR and WV : </a:t>
            </a:r>
            <a:r>
              <a:rPr lang="en-US" altLang="ja-JP" sz="1200" b="1" dirty="0">
                <a:solidFill>
                  <a:schemeClr val="tx1"/>
                </a:solidFill>
              </a:rPr>
              <a:t>2km and 5 min.</a:t>
            </a:r>
          </a:p>
          <a:p>
            <a:pPr marL="742950" lvl="1" indent="-285750">
              <a:buFont typeface="Arial" panose="020B0604020202020204" pitchFamily="34" charset="0"/>
              <a:buChar char="•"/>
            </a:pPr>
            <a:r>
              <a:rPr lang="en-US" altLang="ja-JP" sz="1200" dirty="0">
                <a:solidFill>
                  <a:schemeClr val="tx1"/>
                </a:solidFill>
              </a:rPr>
              <a:t>VIS              : </a:t>
            </a:r>
            <a:r>
              <a:rPr lang="en-US" altLang="ja-JP" sz="1200" b="1" dirty="0">
                <a:solidFill>
                  <a:schemeClr val="tx1"/>
                </a:solidFill>
              </a:rPr>
              <a:t>0.5km and 2.5min. </a:t>
            </a:r>
          </a:p>
        </p:txBody>
      </p:sp>
      <p:sp>
        <p:nvSpPr>
          <p:cNvPr id="7" name="角丸四角形 6"/>
          <p:cNvSpPr/>
          <p:nvPr/>
        </p:nvSpPr>
        <p:spPr>
          <a:xfrm>
            <a:off x="4395620" y="1599698"/>
            <a:ext cx="3996444" cy="101828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solidFill>
                  <a:srgbClr val="0000FF"/>
                </a:solidFill>
              </a:rPr>
              <a:t>High-resolution AMV for global NWP</a:t>
            </a:r>
          </a:p>
          <a:p>
            <a:pPr marL="285750" indent="-285750">
              <a:buFont typeface="Arial" panose="020B0604020202020204" pitchFamily="34" charset="0"/>
              <a:buChar char="•"/>
            </a:pPr>
            <a:r>
              <a:rPr lang="en-US" altLang="ja-JP" sz="1200" dirty="0">
                <a:solidFill>
                  <a:schemeClr val="tx1"/>
                </a:solidFill>
              </a:rPr>
              <a:t>spatial density      : 18 km at nadir </a:t>
            </a:r>
            <a:r>
              <a:rPr lang="en-US" altLang="ja-JP" sz="1200" b="1" dirty="0">
                <a:solidFill>
                  <a:schemeClr val="tx1"/>
                </a:solidFill>
              </a:rPr>
              <a:t>(x 3)</a:t>
            </a:r>
          </a:p>
          <a:p>
            <a:pPr marL="285750" indent="-285750">
              <a:buFont typeface="Arial" panose="020B0604020202020204" pitchFamily="34" charset="0"/>
              <a:buChar char="•"/>
            </a:pPr>
            <a:r>
              <a:rPr lang="en-US" altLang="ja-JP" sz="1200" dirty="0">
                <a:solidFill>
                  <a:schemeClr val="tx1"/>
                </a:solidFill>
              </a:rPr>
              <a:t>temporal density : half-hourly computed </a:t>
            </a:r>
            <a:r>
              <a:rPr lang="en-US" altLang="ja-JP" sz="1200" b="1" dirty="0">
                <a:solidFill>
                  <a:schemeClr val="tx1"/>
                </a:solidFill>
              </a:rPr>
              <a:t>(x 2)</a:t>
            </a:r>
          </a:p>
          <a:p>
            <a:pPr marL="285750" indent="-285750">
              <a:buFont typeface="Arial" panose="020B0604020202020204" pitchFamily="34" charset="0"/>
              <a:buChar char="•"/>
            </a:pPr>
            <a:r>
              <a:rPr lang="en-US" altLang="ja-JP" sz="1200" dirty="0">
                <a:solidFill>
                  <a:schemeClr val="tx1"/>
                </a:solidFill>
              </a:rPr>
              <a:t>Input data resolution : 2km and 10 min.</a:t>
            </a:r>
          </a:p>
        </p:txBody>
      </p:sp>
      <p:sp>
        <p:nvSpPr>
          <p:cNvPr id="8" name="角丸四角形 7"/>
          <p:cNvSpPr/>
          <p:nvPr/>
        </p:nvSpPr>
        <p:spPr>
          <a:xfrm>
            <a:off x="452611" y="3141955"/>
            <a:ext cx="3762988" cy="12614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t>AMV for mesoscale NWP (Japan area)</a:t>
            </a:r>
          </a:p>
          <a:p>
            <a:pPr marL="285750" indent="-285750">
              <a:buFont typeface="Arial" panose="020B0604020202020204" pitchFamily="34" charset="0"/>
              <a:buChar char="•"/>
            </a:pPr>
            <a:r>
              <a:rPr lang="en-US" altLang="ja-JP" sz="1200" dirty="0"/>
              <a:t>spatial density      : 20 km at nadir</a:t>
            </a:r>
          </a:p>
          <a:p>
            <a:pPr marL="285750" indent="-285750">
              <a:buFont typeface="Arial" panose="020B0604020202020204" pitchFamily="34" charset="0"/>
              <a:buChar char="•"/>
            </a:pPr>
            <a:r>
              <a:rPr lang="en-US" altLang="ja-JP" sz="1200" dirty="0"/>
              <a:t>temporal density : Hourly computed</a:t>
            </a:r>
          </a:p>
          <a:p>
            <a:pPr marL="285750" indent="-285750">
              <a:buFont typeface="Arial" panose="020B0604020202020204" pitchFamily="34" charset="0"/>
              <a:buChar char="•"/>
            </a:pPr>
            <a:r>
              <a:rPr lang="en-US" altLang="ja-JP" sz="1200" dirty="0"/>
              <a:t>target box size : 7x7 and 31x31 pixels</a:t>
            </a:r>
          </a:p>
          <a:p>
            <a:pPr marL="285750" indent="-285750">
              <a:buFont typeface="Arial" panose="020B0604020202020204" pitchFamily="34" charset="0"/>
              <a:buChar char="•"/>
            </a:pPr>
            <a:r>
              <a:rPr lang="en-US" altLang="ja-JP" sz="1200" dirty="0"/>
              <a:t>Input data resolution : 2km and 10 min.</a:t>
            </a:r>
          </a:p>
        </p:txBody>
      </p:sp>
      <p:sp>
        <p:nvSpPr>
          <p:cNvPr id="9" name="角丸四角形 8"/>
          <p:cNvSpPr/>
          <p:nvPr/>
        </p:nvSpPr>
        <p:spPr>
          <a:xfrm>
            <a:off x="452610" y="1599698"/>
            <a:ext cx="3762989" cy="1018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600" b="1" dirty="0"/>
              <a:t>AMV for global NWP</a:t>
            </a:r>
          </a:p>
          <a:p>
            <a:pPr marL="285750" indent="-285750">
              <a:buFont typeface="Arial" panose="020B0604020202020204" pitchFamily="34" charset="0"/>
              <a:buChar char="•"/>
            </a:pPr>
            <a:r>
              <a:rPr lang="en-US" altLang="ja-JP" sz="1200" dirty="0"/>
              <a:t>spatial density      : 34 km at nadir</a:t>
            </a:r>
          </a:p>
          <a:p>
            <a:pPr marL="285750" indent="-285750">
              <a:buFont typeface="Arial" panose="020B0604020202020204" pitchFamily="34" charset="0"/>
              <a:buChar char="•"/>
            </a:pPr>
            <a:r>
              <a:rPr lang="en-US" altLang="ja-JP" sz="1200" dirty="0"/>
              <a:t>temporal density : Hourly computed</a:t>
            </a:r>
          </a:p>
          <a:p>
            <a:pPr marL="285750" indent="-285750">
              <a:buFont typeface="Arial" panose="020B0604020202020204" pitchFamily="34" charset="0"/>
              <a:buChar char="•"/>
            </a:pPr>
            <a:r>
              <a:rPr lang="en-US" altLang="ja-JP" sz="1200" dirty="0"/>
              <a:t>Input data resolution : 2km and 10 min.</a:t>
            </a:r>
          </a:p>
        </p:txBody>
      </p:sp>
      <p:sp>
        <p:nvSpPr>
          <p:cNvPr id="10" name="テキスト ボックス 1"/>
          <p:cNvSpPr txBox="1"/>
          <p:nvPr/>
        </p:nvSpPr>
        <p:spPr>
          <a:xfrm>
            <a:off x="333188" y="2761067"/>
            <a:ext cx="3277533" cy="369332"/>
          </a:xfrm>
          <a:prstGeom prst="rect">
            <a:avLst/>
          </a:prstGeom>
          <a:solidFill>
            <a:schemeClr val="bg1"/>
          </a:solidFill>
          <a:ln w="317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AMV for mesoscale NWP</a:t>
            </a:r>
            <a:endParaRPr kumimoji="1" lang="ja-JP" altLang="en-US" dirty="0"/>
          </a:p>
        </p:txBody>
      </p:sp>
      <p:sp>
        <p:nvSpPr>
          <p:cNvPr id="11" name="角丸四角形 10"/>
          <p:cNvSpPr/>
          <p:nvPr/>
        </p:nvSpPr>
        <p:spPr>
          <a:xfrm>
            <a:off x="255160" y="1325462"/>
            <a:ext cx="8280920" cy="13939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テキスト ボックス 26"/>
          <p:cNvSpPr txBox="1"/>
          <p:nvPr/>
        </p:nvSpPr>
        <p:spPr>
          <a:xfrm>
            <a:off x="333187" y="1124744"/>
            <a:ext cx="3277533" cy="369332"/>
          </a:xfrm>
          <a:prstGeom prst="rect">
            <a:avLst/>
          </a:prstGeom>
          <a:solidFill>
            <a:schemeClr val="bg1"/>
          </a:solidFill>
          <a:ln w="317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AMV for global NWP</a:t>
            </a:r>
            <a:endParaRPr kumimoji="1" lang="ja-JP" altLang="en-US" dirty="0"/>
          </a:p>
        </p:txBody>
      </p:sp>
      <p:sp>
        <p:nvSpPr>
          <p:cNvPr id="13" name="テキスト ボックス 7"/>
          <p:cNvSpPr txBox="1"/>
          <p:nvPr/>
        </p:nvSpPr>
        <p:spPr>
          <a:xfrm>
            <a:off x="-3641" y="5940569"/>
            <a:ext cx="9115798"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kumimoji="1" lang="en-US" altLang="ja-JP" sz="1600" b="1" dirty="0">
                <a:solidFill>
                  <a:srgbClr val="0000FF"/>
                </a:solidFill>
              </a:rPr>
              <a:t>New AMV products </a:t>
            </a:r>
            <a:r>
              <a:rPr lang="en-US" altLang="ja-JP" sz="1600" b="1" dirty="0">
                <a:solidFill>
                  <a:srgbClr val="0000FF"/>
                </a:solidFill>
              </a:rPr>
              <a:t>started providing operationally from July</a:t>
            </a:r>
            <a:r>
              <a:rPr kumimoji="1" lang="en-US" altLang="ja-JP" sz="1600" b="1" dirty="0">
                <a:solidFill>
                  <a:srgbClr val="0000FF"/>
                </a:solidFill>
              </a:rPr>
              <a:t> 2017 </a:t>
            </a:r>
            <a:r>
              <a:rPr lang="en-US" altLang="ja-JP" sz="1600" b="1" i="1" dirty="0">
                <a:solidFill>
                  <a:srgbClr val="0000FF"/>
                </a:solidFill>
              </a:rPr>
              <a:t>for internal users </a:t>
            </a:r>
            <a:r>
              <a:rPr kumimoji="1" lang="en-US" altLang="ja-JP" sz="1600" b="1" dirty="0">
                <a:solidFill>
                  <a:srgbClr val="0000FF"/>
                </a:solidFill>
              </a:rPr>
              <a:t>.</a:t>
            </a:r>
          </a:p>
          <a:p>
            <a:pPr marL="285750" indent="-285750">
              <a:buFont typeface="Arial" panose="020B0604020202020204" pitchFamily="34" charset="0"/>
              <a:buChar char="•"/>
            </a:pPr>
            <a:r>
              <a:rPr kumimoji="1" lang="en-US" altLang="ja-JP" sz="1600" b="1" dirty="0"/>
              <a:t>Dissemination of new products to overseas is planed to start after establishment of transmission way</a:t>
            </a:r>
          </a:p>
        </p:txBody>
      </p:sp>
      <p:sp>
        <p:nvSpPr>
          <p:cNvPr id="14" name="右矢印 13"/>
          <p:cNvSpPr/>
          <p:nvPr/>
        </p:nvSpPr>
        <p:spPr>
          <a:xfrm rot="6613476">
            <a:off x="6470306" y="2599619"/>
            <a:ext cx="381359" cy="428896"/>
          </a:xfrm>
          <a:prstGeom prst="rightArrow">
            <a:avLst>
              <a:gd name="adj1" fmla="val 50000"/>
              <a:gd name="adj2" fmla="val 6437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正方形/長方形 14"/>
          <p:cNvSpPr/>
          <p:nvPr/>
        </p:nvSpPr>
        <p:spPr>
          <a:xfrm>
            <a:off x="5148064" y="3003438"/>
            <a:ext cx="2895304" cy="984885"/>
          </a:xfrm>
          <a:prstGeom prst="rect">
            <a:avLst/>
          </a:prstGeom>
          <a:solidFill>
            <a:schemeClr val="accent2"/>
          </a:solid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b="1" dirty="0">
                <a:solidFill>
                  <a:schemeClr val="bg1"/>
                </a:solidFill>
              </a:rPr>
              <a:t>Hi-Res AMVs and RS-AMVs </a:t>
            </a:r>
          </a:p>
          <a:p>
            <a:r>
              <a:rPr lang="ja-JP" altLang="en-US" sz="1400" dirty="0">
                <a:solidFill>
                  <a:schemeClr val="bg1"/>
                </a:solidFill>
              </a:rPr>
              <a:t>→   ・</a:t>
            </a:r>
            <a:r>
              <a:rPr lang="en-US" altLang="ja-JP" sz="1400" dirty="0">
                <a:solidFill>
                  <a:schemeClr val="bg1"/>
                </a:solidFill>
              </a:rPr>
              <a:t>typhoons monitoring</a:t>
            </a:r>
          </a:p>
          <a:p>
            <a:r>
              <a:rPr lang="ja-JP" altLang="en-US" sz="1400" dirty="0">
                <a:solidFill>
                  <a:schemeClr val="bg1"/>
                </a:solidFill>
              </a:rPr>
              <a:t>       ・</a:t>
            </a:r>
            <a:r>
              <a:rPr lang="en-US" altLang="ja-JP" sz="1400" dirty="0">
                <a:solidFill>
                  <a:schemeClr val="bg1"/>
                </a:solidFill>
              </a:rPr>
              <a:t>NWP trial using</a:t>
            </a:r>
          </a:p>
          <a:p>
            <a:r>
              <a:rPr lang="en-US" altLang="ja-JP" sz="1400" dirty="0">
                <a:solidFill>
                  <a:schemeClr val="bg1"/>
                </a:solidFill>
              </a:rPr>
              <a:t>from July 2017 (now internal only)</a:t>
            </a:r>
          </a:p>
        </p:txBody>
      </p:sp>
      <p:sp>
        <p:nvSpPr>
          <p:cNvPr id="17" name="右矢印 16"/>
          <p:cNvSpPr/>
          <p:nvPr/>
        </p:nvSpPr>
        <p:spPr>
          <a:xfrm rot="17525774">
            <a:off x="5576271" y="3903517"/>
            <a:ext cx="393942" cy="516865"/>
          </a:xfrm>
          <a:prstGeom prst="rightArrow">
            <a:avLst>
              <a:gd name="adj1" fmla="val 50000"/>
              <a:gd name="adj2" fmla="val 6437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49810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23148" y="1859283"/>
            <a:ext cx="3565629" cy="4062727"/>
          </a:xfrm>
          <a:prstGeom prst="rect">
            <a:avLst/>
          </a:prstGeom>
        </p:spPr>
      </p:pic>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7784" y="1859283"/>
            <a:ext cx="3592608" cy="4062727"/>
          </a:xfrm>
          <a:prstGeom prst="rect">
            <a:avLst/>
          </a:prstGeom>
        </p:spPr>
      </p:pic>
      <p:sp>
        <p:nvSpPr>
          <p:cNvPr id="12" name="テキスト ボックス 11"/>
          <p:cNvSpPr txBox="1"/>
          <p:nvPr/>
        </p:nvSpPr>
        <p:spPr>
          <a:xfrm>
            <a:off x="361996" y="6192740"/>
            <a:ext cx="817290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2400" dirty="0">
                <a:solidFill>
                  <a:srgbClr val="FF0000"/>
                </a:solidFill>
                <a:ea typeface="Meiryo UI" panose="020B0604030504040204" pitchFamily="50" charset="-128"/>
                <a:cs typeface="Meiryo UI" panose="020B0604030504040204" pitchFamily="50" charset="-128"/>
              </a:rPr>
              <a:t>Quantity is enhanced in Himawari-8 </a:t>
            </a:r>
            <a:r>
              <a:rPr lang="en-US" altLang="ja-JP" sz="2400" dirty="0" err="1">
                <a:solidFill>
                  <a:srgbClr val="FF0000"/>
                </a:solidFill>
                <a:ea typeface="Meiryo UI" panose="020B0604030504040204" pitchFamily="50" charset="-128"/>
                <a:cs typeface="Meiryo UI" panose="020B0604030504040204" pitchFamily="50" charset="-128"/>
              </a:rPr>
              <a:t>RapidScan</a:t>
            </a:r>
            <a:r>
              <a:rPr lang="en-US" altLang="ja-JP" sz="2400" dirty="0">
                <a:solidFill>
                  <a:srgbClr val="FF0000"/>
                </a:solidFill>
                <a:ea typeface="Meiryo UI" panose="020B0604030504040204" pitchFamily="50" charset="-128"/>
                <a:cs typeface="Meiryo UI" panose="020B0604030504040204" pitchFamily="50" charset="-128"/>
              </a:rPr>
              <a:t> AMVs</a:t>
            </a:r>
            <a:endParaRPr lang="ja-JP" altLang="en-US" sz="2400" dirty="0">
              <a:solidFill>
                <a:srgbClr val="FF0000"/>
              </a:solidFill>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3037" y="188640"/>
            <a:ext cx="914096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Himawari-8 RS-AMVs for mesoscale NWP</a:t>
            </a:r>
            <a:endParaRPr lang="ja-JP" altLang="en-US" sz="3600" dirty="0"/>
          </a:p>
        </p:txBody>
      </p:sp>
      <p:sp>
        <p:nvSpPr>
          <p:cNvPr id="3" name="正方形/長方形 2"/>
          <p:cNvSpPr/>
          <p:nvPr/>
        </p:nvSpPr>
        <p:spPr>
          <a:xfrm>
            <a:off x="1043609" y="5922009"/>
            <a:ext cx="3207609" cy="369332"/>
          </a:xfrm>
          <a:prstGeom prst="rect">
            <a:avLst/>
          </a:prstGeom>
        </p:spPr>
        <p:txBody>
          <a:bodyPr wrap="none">
            <a:spAutoFit/>
          </a:bodyPr>
          <a:lstStyle/>
          <a:p>
            <a:r>
              <a:rPr lang="en-US" altLang="ja-JP" b="1" dirty="0"/>
              <a:t>Himawari-8 AMVs (operational)</a:t>
            </a:r>
            <a:endParaRPr lang="ja-JP" altLang="en-US" dirty="0"/>
          </a:p>
        </p:txBody>
      </p:sp>
      <p:sp>
        <p:nvSpPr>
          <p:cNvPr id="5" name="正方形/長方形 4"/>
          <p:cNvSpPr/>
          <p:nvPr/>
        </p:nvSpPr>
        <p:spPr>
          <a:xfrm>
            <a:off x="5615072" y="5917212"/>
            <a:ext cx="1802288" cy="369332"/>
          </a:xfrm>
          <a:prstGeom prst="rect">
            <a:avLst/>
          </a:prstGeom>
        </p:spPr>
        <p:txBody>
          <a:bodyPr wrap="none">
            <a:spAutoFit/>
          </a:bodyPr>
          <a:lstStyle/>
          <a:p>
            <a:r>
              <a:rPr lang="en-US" altLang="ja-JP" b="1" dirty="0" err="1"/>
              <a:t>RapidScan</a:t>
            </a:r>
            <a:r>
              <a:rPr lang="en-US" altLang="ja-JP" b="1" dirty="0"/>
              <a:t>-AMVs</a:t>
            </a:r>
            <a:endParaRPr lang="ja-JP" altLang="en-US" dirty="0"/>
          </a:p>
        </p:txBody>
      </p:sp>
      <p:sp>
        <p:nvSpPr>
          <p:cNvPr id="13" name="正方形/長方形 12"/>
          <p:cNvSpPr/>
          <p:nvPr/>
        </p:nvSpPr>
        <p:spPr>
          <a:xfrm>
            <a:off x="683568" y="1016071"/>
            <a:ext cx="7852365" cy="707886"/>
          </a:xfrm>
          <a:prstGeom prst="rect">
            <a:avLst/>
          </a:prstGeom>
        </p:spPr>
        <p:txBody>
          <a:bodyPr wrap="square">
            <a:spAutoFit/>
          </a:bodyPr>
          <a:lstStyle/>
          <a:p>
            <a:r>
              <a:rPr lang="en-US" altLang="ja-JP" sz="2000" dirty="0"/>
              <a:t>Severe heavy rainfall event occurred in Kanto and Tohoku regions of Japan, 9 to 11 Sep. 2015.</a:t>
            </a:r>
            <a:endParaRPr lang="ja-JP" altLang="en-US" sz="2000" dirty="0"/>
          </a:p>
        </p:txBody>
      </p:sp>
      <p:sp>
        <p:nvSpPr>
          <p:cNvPr id="14" name="タイトル 1"/>
          <p:cNvSpPr txBox="1">
            <a:spLocks/>
          </p:cNvSpPr>
          <p:nvPr/>
        </p:nvSpPr>
        <p:spPr>
          <a:xfrm>
            <a:off x="3428310" y="5524629"/>
            <a:ext cx="2294366" cy="374505"/>
          </a:xfrm>
          <a:prstGeom prst="rect">
            <a:avLst/>
          </a:prstGeom>
          <a:solidFill>
            <a:schemeClr val="accent1">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600" b="1" dirty="0"/>
              <a:t>03 UTC 9 Sep. 2015</a:t>
            </a:r>
            <a:endParaRPr lang="ja-JP" altLang="en-US" sz="1600" b="1" dirty="0"/>
          </a:p>
        </p:txBody>
      </p:sp>
      <p:sp>
        <p:nvSpPr>
          <p:cNvPr id="16" name="正方形/長方形 15"/>
          <p:cNvSpPr/>
          <p:nvPr/>
        </p:nvSpPr>
        <p:spPr>
          <a:xfrm>
            <a:off x="6171766" y="1457898"/>
            <a:ext cx="2989673" cy="338554"/>
          </a:xfrm>
          <a:prstGeom prst="rect">
            <a:avLst/>
          </a:prstGeom>
        </p:spPr>
        <p:txBody>
          <a:bodyPr wrap="square">
            <a:spAutoFit/>
          </a:bodyPr>
          <a:lstStyle/>
          <a:p>
            <a:r>
              <a:rPr lang="en-US" altLang="ja-JP" sz="1600" b="1" dirty="0"/>
              <a:t>courtesy of Kunii, M. , JMA </a:t>
            </a:r>
            <a:endParaRPr lang="ja-JP" altLang="en-US" sz="1600" b="1" dirty="0"/>
          </a:p>
        </p:txBody>
      </p:sp>
      <p:sp>
        <p:nvSpPr>
          <p:cNvPr id="18" name="円/楕円 17"/>
          <p:cNvSpPr/>
          <p:nvPr/>
        </p:nvSpPr>
        <p:spPr>
          <a:xfrm>
            <a:off x="2915816" y="3717033"/>
            <a:ext cx="432048" cy="635263"/>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円/楕円 18"/>
          <p:cNvSpPr/>
          <p:nvPr/>
        </p:nvSpPr>
        <p:spPr>
          <a:xfrm>
            <a:off x="6516216" y="3824387"/>
            <a:ext cx="432048" cy="635263"/>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21557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44624"/>
            <a:ext cx="8229600" cy="1143000"/>
          </a:xfrm>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a:xfrm>
            <a:off x="323528" y="1700808"/>
            <a:ext cx="8352928" cy="4525963"/>
          </a:xfrm>
        </p:spPr>
        <p:txBody>
          <a:bodyPr>
            <a:noAutofit/>
          </a:bodyPr>
          <a:lstStyle/>
          <a:p>
            <a:r>
              <a:rPr kumimoji="1" lang="en-US" altLang="ja-JP" sz="2800" dirty="0"/>
              <a:t>Mission schedule and configuration of Himawari-8/-9</a:t>
            </a:r>
            <a:endParaRPr lang="en-US" altLang="ja-JP" sz="2800" dirty="0"/>
          </a:p>
          <a:p>
            <a:r>
              <a:rPr kumimoji="1" lang="en-US" altLang="ja-JP" sz="2800" dirty="0"/>
              <a:t>Navigation and Calibration errors of Himawari-8/-9</a:t>
            </a:r>
          </a:p>
          <a:p>
            <a:r>
              <a:rPr kumimoji="1" lang="en-US" altLang="ja-JP" sz="2800" dirty="0"/>
              <a:t>AMV of health check operations of Himawari-9</a:t>
            </a:r>
          </a:p>
          <a:p>
            <a:pPr lvl="1"/>
            <a:r>
              <a:rPr lang="en-US" altLang="ja-JP" dirty="0"/>
              <a:t>Comparison between H-8 AMV and H-9 AMV by using the Health Check data</a:t>
            </a:r>
          </a:p>
          <a:p>
            <a:r>
              <a:rPr kumimoji="1" lang="en-US" altLang="ja-JP" sz="2800" dirty="0"/>
              <a:t>Current status of Himawari-8/9 AMV</a:t>
            </a:r>
          </a:p>
          <a:p>
            <a:r>
              <a:rPr lang="en-US" altLang="ja-JP" sz="2800" dirty="0"/>
              <a:t>Summary</a:t>
            </a:r>
            <a:endParaRPr kumimoji="1" lang="en-US" altLang="ja-JP" sz="2800" dirty="0"/>
          </a:p>
        </p:txBody>
      </p:sp>
    </p:spTree>
    <p:extLst>
      <p:ext uri="{BB962C8B-B14F-4D97-AF65-F5344CB8AC3E}">
        <p14:creationId xmlns:p14="http://schemas.microsoft.com/office/powerpoint/2010/main" val="1994134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83568" y="2190816"/>
            <a:ext cx="7741157" cy="332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037" y="188640"/>
            <a:ext cx="9140965" cy="648072"/>
          </a:xfrm>
        </p:spPr>
        <p:txBody>
          <a:bodyPr>
            <a:normAutofit/>
          </a:bodyPr>
          <a:lstStyle/>
          <a:p>
            <a:r>
              <a:rPr lang="en-US" altLang="ja-JP" sz="3600" dirty="0"/>
              <a:t>Impact of RS-AMVs on mesoscale NWP</a:t>
            </a:r>
            <a:endParaRPr kumimoji="1" lang="ja-JP" altLang="en-US" sz="3600" dirty="0"/>
          </a:p>
        </p:txBody>
      </p:sp>
      <p:grpSp>
        <p:nvGrpSpPr>
          <p:cNvPr id="4" name="グループ化 3"/>
          <p:cNvGrpSpPr>
            <a:grpSpLocks noChangeAspect="1"/>
          </p:cNvGrpSpPr>
          <p:nvPr/>
        </p:nvGrpSpPr>
        <p:grpSpPr>
          <a:xfrm>
            <a:off x="773686" y="2190817"/>
            <a:ext cx="7543800" cy="3215460"/>
            <a:chOff x="440015" y="1542408"/>
            <a:chExt cx="7543800" cy="3215459"/>
          </a:xfrm>
        </p:grpSpPr>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4615" y="1556791"/>
              <a:ext cx="2514600" cy="3201076"/>
            </a:xfrm>
            <a:prstGeom prst="rect">
              <a:avLst/>
            </a:prstGeom>
          </p:spPr>
        </p:pic>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9215" y="1542408"/>
              <a:ext cx="2514600" cy="3201076"/>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015" y="1556791"/>
              <a:ext cx="2514600" cy="3201076"/>
            </a:xfrm>
            <a:prstGeom prst="rect">
              <a:avLst/>
            </a:prstGeom>
          </p:spPr>
        </p:pic>
        <p:sp>
          <p:nvSpPr>
            <p:cNvPr id="8" name="テキスト ボックス 7"/>
            <p:cNvSpPr txBox="1"/>
            <p:nvPr/>
          </p:nvSpPr>
          <p:spPr>
            <a:xfrm>
              <a:off x="654882" y="3982142"/>
              <a:ext cx="2084866" cy="338554"/>
            </a:xfrm>
            <a:prstGeom prst="rect">
              <a:avLst/>
            </a:prstGeom>
            <a:noFill/>
          </p:spPr>
          <p:txBody>
            <a:bodyPr wrap="none" rtlCol="0">
              <a:spAutoFit/>
            </a:bodyPr>
            <a:lstStyle/>
            <a:p>
              <a:r>
                <a:rPr lang="en-US" altLang="ja-JP" sz="1600" b="1" dirty="0">
                  <a:ea typeface="ＭＳ Ｐゴシック" panose="020B0600070205080204" pitchFamily="50" charset="-128"/>
                  <a:cs typeface="Arial Unicode MS" panose="020B0604020202020204" pitchFamily="50" charset="-128"/>
                </a:rPr>
                <a:t>JMA/RAP Observation</a:t>
              </a:r>
              <a:endParaRPr lang="ja-JP" altLang="en-US" sz="1600" b="1" dirty="0">
                <a:ea typeface="ＭＳ Ｐゴシック" panose="020B0600070205080204" pitchFamily="50" charset="-128"/>
                <a:cs typeface="Arial Unicode MS" panose="020B0604020202020204" pitchFamily="50" charset="-128"/>
              </a:endParaRPr>
            </a:p>
          </p:txBody>
        </p:sp>
      </p:grpSp>
      <p:sp>
        <p:nvSpPr>
          <p:cNvPr id="11" name="テキスト ボックス 10"/>
          <p:cNvSpPr txBox="1"/>
          <p:nvPr/>
        </p:nvSpPr>
        <p:spPr>
          <a:xfrm>
            <a:off x="4433617" y="1537628"/>
            <a:ext cx="2738538" cy="523220"/>
          </a:xfrm>
          <a:prstGeom prst="rect">
            <a:avLst/>
          </a:prstGeom>
          <a:noFill/>
        </p:spPr>
        <p:txBody>
          <a:bodyPr wrap="square" rtlCol="0">
            <a:spAutoFit/>
          </a:bodyPr>
          <a:lstStyle/>
          <a:p>
            <a:r>
              <a:rPr lang="en-US" altLang="ja-JP" sz="1400" dirty="0">
                <a:ea typeface="ＭＳ Ｐゴシック" panose="020B0600070205080204" pitchFamily="50" charset="-128"/>
              </a:rPr>
              <a:t>3-hr accumulated rainfall (mm)</a:t>
            </a:r>
          </a:p>
          <a:p>
            <a:r>
              <a:rPr lang="en-US" altLang="ja-JP" sz="1400" dirty="0">
                <a:ea typeface="ＭＳ Ｐゴシック" panose="020B0600070205080204" pitchFamily="50" charset="-128"/>
              </a:rPr>
              <a:t>OSE at JMA/MRI with NHM-LETKF.</a:t>
            </a:r>
            <a:endParaRPr lang="ja-JP" altLang="en-US" sz="1400" dirty="0">
              <a:ea typeface="ＭＳ Ｐゴシック" panose="020B0600070205080204" pitchFamily="50" charset="-128"/>
            </a:endParaRPr>
          </a:p>
        </p:txBody>
      </p:sp>
      <p:sp>
        <p:nvSpPr>
          <p:cNvPr id="12" name="円/楕円 11"/>
          <p:cNvSpPr/>
          <p:nvPr/>
        </p:nvSpPr>
        <p:spPr>
          <a:xfrm>
            <a:off x="2352182" y="2878167"/>
            <a:ext cx="432048" cy="720080"/>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円/楕円 12"/>
          <p:cNvSpPr/>
          <p:nvPr/>
        </p:nvSpPr>
        <p:spPr>
          <a:xfrm>
            <a:off x="4885610" y="2925120"/>
            <a:ext cx="432048" cy="720080"/>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円/楕円 13"/>
          <p:cNvSpPr/>
          <p:nvPr/>
        </p:nvSpPr>
        <p:spPr>
          <a:xfrm>
            <a:off x="7380312" y="2925120"/>
            <a:ext cx="432048" cy="720080"/>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773686" y="5406277"/>
            <a:ext cx="7543800" cy="646331"/>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dirty="0">
                <a:solidFill>
                  <a:schemeClr val="bg1"/>
                </a:solidFill>
                <a:ea typeface="Meiryo UI" panose="020B0604030504040204" pitchFamily="50" charset="-128"/>
                <a:cs typeface="Meiryo UI" panose="020B0604030504040204" pitchFamily="50" charset="-128"/>
              </a:rPr>
              <a:t>The forecasted band of intense rain was shifted eastward and is closer to the observation by the assimilation of the RS-AMVs from Himawari-8.</a:t>
            </a:r>
            <a:endParaRPr lang="ja-JP" altLang="en-US" dirty="0">
              <a:solidFill>
                <a:schemeClr val="bg1"/>
              </a:solidFill>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461026" y="4555859"/>
            <a:ext cx="2341860" cy="369332"/>
          </a:xfrm>
          <a:prstGeom prst="rect">
            <a:avLst/>
          </a:prstGeom>
          <a:noFill/>
        </p:spPr>
        <p:txBody>
          <a:bodyPr wrap="none" rtlCol="0">
            <a:spAutoFit/>
          </a:bodyPr>
          <a:lstStyle/>
          <a:p>
            <a:r>
              <a:rPr lang="en-US" altLang="ja-JP" dirty="0">
                <a:ea typeface="ＭＳ Ｐゴシック" panose="020B0600070205080204" pitchFamily="50" charset="-128"/>
                <a:cs typeface="Arial Unicode MS" panose="020B0604020202020204" pitchFamily="50" charset="-128"/>
              </a:rPr>
              <a:t>FCST: </a:t>
            </a:r>
            <a:r>
              <a:rPr lang="en-US" altLang="ja-JP" b="1" dirty="0">
                <a:solidFill>
                  <a:schemeClr val="tx2"/>
                </a:solidFill>
                <a:ea typeface="ＭＳ Ｐゴシック" panose="020B0600070205080204" pitchFamily="50" charset="-128"/>
                <a:cs typeface="Arial Unicode MS" panose="020B0604020202020204" pitchFamily="50" charset="-128"/>
              </a:rPr>
              <a:t>w/o H-8 RS-AMV</a:t>
            </a:r>
            <a:endParaRPr lang="ja-JP" altLang="en-US" b="1" dirty="0">
              <a:solidFill>
                <a:schemeClr val="tx2"/>
              </a:solidFill>
              <a:ea typeface="ＭＳ Ｐゴシック" panose="020B0600070205080204" pitchFamily="50" charset="-128"/>
              <a:cs typeface="Arial Unicode MS" panose="020B0604020202020204" pitchFamily="50" charset="-128"/>
            </a:endParaRPr>
          </a:p>
        </p:txBody>
      </p:sp>
      <p:sp>
        <p:nvSpPr>
          <p:cNvPr id="16" name="テキスト ボックス 15"/>
          <p:cNvSpPr txBox="1"/>
          <p:nvPr/>
        </p:nvSpPr>
        <p:spPr>
          <a:xfrm>
            <a:off x="6068242" y="4563964"/>
            <a:ext cx="2223494" cy="369332"/>
          </a:xfrm>
          <a:prstGeom prst="rect">
            <a:avLst/>
          </a:prstGeom>
          <a:noFill/>
        </p:spPr>
        <p:txBody>
          <a:bodyPr wrap="none" rtlCol="0">
            <a:spAutoFit/>
          </a:bodyPr>
          <a:lstStyle/>
          <a:p>
            <a:r>
              <a:rPr lang="en-US" altLang="ja-JP" dirty="0">
                <a:ea typeface="ＭＳ Ｐゴシック" panose="020B0600070205080204" pitchFamily="50" charset="-128"/>
                <a:cs typeface="Arial Unicode MS" panose="020B0604020202020204" pitchFamily="50" charset="-128"/>
              </a:rPr>
              <a:t>FCST: </a:t>
            </a:r>
            <a:r>
              <a:rPr lang="en-US" altLang="ja-JP" b="1" dirty="0">
                <a:solidFill>
                  <a:srgbClr val="C00000"/>
                </a:solidFill>
                <a:ea typeface="ＭＳ Ｐゴシック" panose="020B0600070205080204" pitchFamily="50" charset="-128"/>
                <a:cs typeface="Arial Unicode MS" panose="020B0604020202020204" pitchFamily="50" charset="-128"/>
              </a:rPr>
              <a:t>w/ H-8 RS-AMV</a:t>
            </a:r>
            <a:endParaRPr lang="ja-JP" altLang="en-US" b="1" dirty="0">
              <a:solidFill>
                <a:srgbClr val="C00000"/>
              </a:solidFill>
              <a:ea typeface="ＭＳ Ｐゴシック" panose="020B0600070205080204" pitchFamily="50" charset="-128"/>
              <a:cs typeface="Arial Unicode MS" panose="020B0604020202020204" pitchFamily="50" charset="-128"/>
            </a:endParaRPr>
          </a:p>
        </p:txBody>
      </p:sp>
      <p:sp>
        <p:nvSpPr>
          <p:cNvPr id="9" name="正方形/長方形 8"/>
          <p:cNvSpPr/>
          <p:nvPr/>
        </p:nvSpPr>
        <p:spPr>
          <a:xfrm>
            <a:off x="410351" y="6021288"/>
            <a:ext cx="8014374" cy="738664"/>
          </a:xfrm>
          <a:prstGeom prst="rect">
            <a:avLst/>
          </a:prstGeom>
        </p:spPr>
        <p:txBody>
          <a:bodyPr wrap="square">
            <a:spAutoFit/>
          </a:bodyPr>
          <a:lstStyle/>
          <a:p>
            <a:pPr marL="442913" indent="-442913"/>
            <a:r>
              <a:rPr lang="en-US" altLang="ja-JP" sz="1400" dirty="0"/>
              <a:t>Kunii, M. et al., 2016: Ensemble Data Assimilation and Forecast Experiments for the September 2015 Heavy Rainfall Event in Kanto and Tohoku Regions with Atmospheric Motion Vectors from Himawari-8. </a:t>
            </a:r>
            <a:r>
              <a:rPr lang="en-US" altLang="ja-JP" sz="1400" i="1" dirty="0"/>
              <a:t>SOLA</a:t>
            </a:r>
            <a:r>
              <a:rPr lang="en-US" altLang="ja-JP" sz="1400" dirty="0"/>
              <a:t>, </a:t>
            </a:r>
            <a:r>
              <a:rPr lang="en-US" altLang="ja-JP" sz="1400" b="1" dirty="0"/>
              <a:t>12</a:t>
            </a:r>
            <a:r>
              <a:rPr lang="en-US" altLang="ja-JP" sz="1400" dirty="0"/>
              <a:t>, 209-214.</a:t>
            </a:r>
          </a:p>
        </p:txBody>
      </p:sp>
      <p:sp>
        <p:nvSpPr>
          <p:cNvPr id="17" name="正方形/長方形 16"/>
          <p:cNvSpPr/>
          <p:nvPr/>
        </p:nvSpPr>
        <p:spPr>
          <a:xfrm>
            <a:off x="585084" y="1962877"/>
            <a:ext cx="1636538" cy="307777"/>
          </a:xfrm>
          <a:prstGeom prst="rect">
            <a:avLst/>
          </a:prstGeom>
          <a:solidFill>
            <a:srgbClr val="FFFF00"/>
          </a:solidFill>
        </p:spPr>
        <p:txBody>
          <a:bodyPr wrap="none">
            <a:spAutoFit/>
          </a:bodyPr>
          <a:lstStyle/>
          <a:p>
            <a:r>
              <a:rPr lang="en-US" altLang="ja-JP" sz="1400" dirty="0">
                <a:ea typeface="ＭＳ Ｐゴシック" panose="020B0600070205080204" pitchFamily="50" charset="-128"/>
              </a:rPr>
              <a:t>15UTC 9 Sep., 2015 </a:t>
            </a:r>
            <a:endParaRPr lang="ja-JP" altLang="en-US" sz="1400" dirty="0"/>
          </a:p>
        </p:txBody>
      </p:sp>
      <p:sp>
        <p:nvSpPr>
          <p:cNvPr id="18" name="正方形/長方形 17"/>
          <p:cNvSpPr/>
          <p:nvPr/>
        </p:nvSpPr>
        <p:spPr>
          <a:xfrm>
            <a:off x="988553" y="1047513"/>
            <a:ext cx="7955676" cy="369332"/>
          </a:xfrm>
          <a:prstGeom prst="rect">
            <a:avLst/>
          </a:prstGeom>
        </p:spPr>
        <p:txBody>
          <a:bodyPr wrap="square">
            <a:spAutoFit/>
          </a:bodyPr>
          <a:lstStyle/>
          <a:p>
            <a:r>
              <a:rPr lang="en-US" altLang="ja-JP" dirty="0"/>
              <a:t>Example of the RS-AMVs were assimilated by a mesoscale regional model. </a:t>
            </a:r>
            <a:endParaRPr lang="ja-JP" altLang="en-US" dirty="0"/>
          </a:p>
        </p:txBody>
      </p:sp>
      <p:sp>
        <p:nvSpPr>
          <p:cNvPr id="19" name="正方形/長方形 18"/>
          <p:cNvSpPr/>
          <p:nvPr/>
        </p:nvSpPr>
        <p:spPr>
          <a:xfrm>
            <a:off x="21643" y="1437646"/>
            <a:ext cx="4428695" cy="523220"/>
          </a:xfrm>
          <a:prstGeom prst="rect">
            <a:avLst/>
          </a:prstGeom>
        </p:spPr>
        <p:txBody>
          <a:bodyPr wrap="square">
            <a:spAutoFit/>
          </a:bodyPr>
          <a:lstStyle/>
          <a:p>
            <a:pPr marL="285750" indent="-285750">
              <a:buFont typeface="Arial" panose="020B0604020202020204" pitchFamily="34" charset="0"/>
              <a:buChar char="•"/>
            </a:pPr>
            <a:r>
              <a:rPr lang="en-US" altLang="ja-JP" sz="1400" b="1" dirty="0"/>
              <a:t>Severe heavy rainfall </a:t>
            </a:r>
          </a:p>
          <a:p>
            <a:r>
              <a:rPr lang="en-US" altLang="ja-JP" sz="1400" dirty="0"/>
              <a:t>        Kanto and Tohoku region in Japan in Sep. 2015</a:t>
            </a:r>
            <a:endParaRPr lang="ja-JP" altLang="en-US" sz="1400" dirty="0"/>
          </a:p>
        </p:txBody>
      </p:sp>
    </p:spTree>
    <p:extLst>
      <p:ext uri="{BB962C8B-B14F-4D97-AF65-F5344CB8AC3E}">
        <p14:creationId xmlns:p14="http://schemas.microsoft.com/office/powerpoint/2010/main" val="430078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3" descr="\\pdcnt10.dpc.kishou.go.jp\public\個人用\msysen22\tmptmp\20170728_0300_SLAMV_TGB03_ZOO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43073" y="1877457"/>
            <a:ext cx="3556025" cy="3453407"/>
          </a:xfrm>
          <a:prstGeom prst="rect">
            <a:avLst/>
          </a:prstGeom>
          <a:noFill/>
          <a:extLst/>
        </p:spPr>
      </p:pic>
      <p:sp>
        <p:nvSpPr>
          <p:cNvPr id="3" name="正方形/長方形 2"/>
          <p:cNvSpPr/>
          <p:nvPr/>
        </p:nvSpPr>
        <p:spPr>
          <a:xfrm>
            <a:off x="4283968" y="1847591"/>
            <a:ext cx="4860034" cy="395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37323" y="1016593"/>
            <a:ext cx="8926185" cy="830997"/>
          </a:xfrm>
          <a:prstGeom prst="rect">
            <a:avLst/>
          </a:prstGeom>
        </p:spPr>
        <p:txBody>
          <a:bodyPr wrap="square">
            <a:spAutoFit/>
          </a:bodyPr>
          <a:lstStyle/>
          <a:p>
            <a:r>
              <a:rPr lang="en-US" altLang="ja-JP" sz="1600" dirty="0"/>
              <a:t>Between low level AMVs and sea surface winds of ASCAT, they have good correlation around a typhoon. Sea surface winds estimated from low-level AMVs are provided to the Tokyo Typhoon Center to use for their operational  typhoon analysis.</a:t>
            </a:r>
            <a:endParaRPr lang="ja-JP" altLang="en-US" sz="1600" dirty="0"/>
          </a:p>
        </p:txBody>
      </p:sp>
      <p:sp>
        <p:nvSpPr>
          <p:cNvPr id="4" name="タイトル 1"/>
          <p:cNvSpPr txBox="1">
            <a:spLocks/>
          </p:cNvSpPr>
          <p:nvPr/>
        </p:nvSpPr>
        <p:spPr>
          <a:xfrm>
            <a:off x="3037" y="188640"/>
            <a:ext cx="914096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t>Himawari-8 RS-AMVs for typhoon analysis </a:t>
            </a:r>
            <a:endParaRPr lang="ja-JP" altLang="en-US" sz="3600" dirty="0"/>
          </a:p>
        </p:txBody>
      </p:sp>
      <p:sp>
        <p:nvSpPr>
          <p:cNvPr id="7" name="タイトル 1"/>
          <p:cNvSpPr txBox="1">
            <a:spLocks/>
          </p:cNvSpPr>
          <p:nvPr/>
        </p:nvSpPr>
        <p:spPr>
          <a:xfrm>
            <a:off x="243073" y="5358751"/>
            <a:ext cx="3127192" cy="518521"/>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400" b="1" dirty="0"/>
              <a:t>Estimated sea surface wind by VIS AMV 03UTC 26 Jul. 2017</a:t>
            </a:r>
          </a:p>
        </p:txBody>
      </p:sp>
      <p:pic>
        <p:nvPicPr>
          <p:cNvPr id="2051" name="Picture 3" descr="\\pdcnt10.dpc.kishou.go.jp\public\個人用\msysen22\tmptmp\T1718_TALIM\wind_rang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70265" y="3844568"/>
            <a:ext cx="4953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pcnas.dpc.kishou.go.jp\share\個人用\msysen22\tmp\tc_a_col_B03_f_1500_COR_correctWSP.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27984" y="2116375"/>
            <a:ext cx="2286000" cy="1909885"/>
          </a:xfrm>
          <a:prstGeom prst="rect">
            <a:avLst/>
          </a:prstGeom>
          <a:noFill/>
          <a:extLst>
            <a:ext uri="{909E8E84-426E-40DD-AFC4-6F175D3DCCD1}">
              <a14:hiddenFill xmlns:a14="http://schemas.microsoft.com/office/drawing/2010/main">
                <a:solidFill>
                  <a:srgbClr val="FFFFFF"/>
                </a:solidFill>
              </a14:hiddenFill>
            </a:ext>
          </a:extLst>
        </p:spPr>
      </p:pic>
      <p:sp>
        <p:nvSpPr>
          <p:cNvPr id="15" name="曲折矢印 14"/>
          <p:cNvSpPr/>
          <p:nvPr/>
        </p:nvSpPr>
        <p:spPr>
          <a:xfrm rot="10800000">
            <a:off x="4017245" y="4288034"/>
            <a:ext cx="821478" cy="599107"/>
          </a:xfrm>
          <a:prstGeom prst="bentArrow">
            <a:avLst>
              <a:gd name="adj1" fmla="val 45616"/>
              <a:gd name="adj2" fmla="val 34267"/>
              <a:gd name="adj3" fmla="val 39257"/>
              <a:gd name="adj4" fmla="val 437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p:cNvSpPr/>
          <p:nvPr/>
        </p:nvSpPr>
        <p:spPr>
          <a:xfrm>
            <a:off x="4669716" y="4924054"/>
            <a:ext cx="4246952" cy="738664"/>
          </a:xfrm>
          <a:prstGeom prst="rect">
            <a:avLst/>
          </a:prstGeom>
        </p:spPr>
        <p:txBody>
          <a:bodyPr wrap="square">
            <a:spAutoFit/>
          </a:bodyPr>
          <a:lstStyle/>
          <a:p>
            <a:r>
              <a:rPr lang="en-US" altLang="ja-JP" sz="1400" b="1" i="1" dirty="0">
                <a:solidFill>
                  <a:srgbClr val="0000FF"/>
                </a:solidFill>
                <a:latin typeface="Arial" panose="020B0604020202020204" pitchFamily="34" charset="0"/>
                <a:cs typeface="Arial" panose="020B0604020202020204" pitchFamily="34" charset="0"/>
              </a:rPr>
              <a:t>To estimate ocean wind speed by low-level AMVs around a typhoon using linear regression </a:t>
            </a:r>
          </a:p>
          <a:p>
            <a:r>
              <a:rPr lang="en-US" altLang="ja-JP" sz="1400" b="1" i="1" dirty="0">
                <a:solidFill>
                  <a:srgbClr val="0000FF"/>
                </a:solidFill>
                <a:latin typeface="Arial" panose="020B0604020202020204" pitchFamily="34" charset="0"/>
                <a:cs typeface="Arial" panose="020B0604020202020204" pitchFamily="34" charset="0"/>
              </a:rPr>
              <a:t>-&gt; monitor typhoons</a:t>
            </a:r>
            <a:endParaRPr lang="ja-JP" altLang="en-US" sz="1400" b="1" i="1" dirty="0">
              <a:solidFill>
                <a:srgbClr val="0000FF"/>
              </a:solidFill>
              <a:latin typeface="Arial" panose="020B0604020202020204" pitchFamily="34" charset="0"/>
              <a:cs typeface="Arial" panose="020B0604020202020204" pitchFamily="34" charset="0"/>
            </a:endParaRPr>
          </a:p>
        </p:txBody>
      </p:sp>
      <p:sp>
        <p:nvSpPr>
          <p:cNvPr id="12" name="正方形/長方形 11"/>
          <p:cNvSpPr/>
          <p:nvPr/>
        </p:nvSpPr>
        <p:spPr>
          <a:xfrm>
            <a:off x="263908" y="5891019"/>
            <a:ext cx="3535190" cy="738664"/>
          </a:xfrm>
          <a:prstGeom prst="rect">
            <a:avLst/>
          </a:prstGeom>
        </p:spPr>
        <p:txBody>
          <a:bodyPr wrap="square">
            <a:spAutoFit/>
          </a:bodyPr>
          <a:lstStyle/>
          <a:p>
            <a:r>
              <a:rPr lang="en-US" altLang="ja-JP" sz="1400" dirty="0"/>
              <a:t>Estimated sea surface wind from the low-level RS-AMVs (IR and VIS) that are calculated every 10min using 5min/2.5min interval images. </a:t>
            </a:r>
            <a:endParaRPr lang="ja-JP" altLang="en-US" sz="1400" dirty="0"/>
          </a:p>
        </p:txBody>
      </p:sp>
      <p:pic>
        <p:nvPicPr>
          <p:cNvPr id="19" name="Picture 4" descr="\\hpcnas.dpc.kishou.go.jp\share\個人用\msysen22\png\tc_a_col_B03_f_1500_COR_WDR.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60232" y="2036049"/>
            <a:ext cx="2286000" cy="201938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5796136" y="1778882"/>
            <a:ext cx="2129109" cy="307777"/>
          </a:xfrm>
          <a:prstGeom prst="rect">
            <a:avLst/>
          </a:prstGeom>
        </p:spPr>
        <p:txBody>
          <a:bodyPr wrap="none">
            <a:spAutoFit/>
          </a:bodyPr>
          <a:lstStyle/>
          <a:p>
            <a:r>
              <a:rPr lang="en-US" altLang="ja-JP" sz="1400" b="1" i="1" dirty="0">
                <a:solidFill>
                  <a:srgbClr val="0000FF"/>
                </a:solidFill>
                <a:latin typeface="+mj-ea"/>
              </a:rPr>
              <a:t>low-level AMV vs</a:t>
            </a:r>
            <a:r>
              <a:rPr lang="ja-JP" altLang="en-US" sz="1400" b="1" i="1" dirty="0">
                <a:solidFill>
                  <a:srgbClr val="0000FF"/>
                </a:solidFill>
                <a:latin typeface="+mj-ea"/>
              </a:rPr>
              <a:t> </a:t>
            </a:r>
            <a:r>
              <a:rPr lang="en-US" altLang="ja-JP" sz="1400" b="1" i="1" dirty="0">
                <a:solidFill>
                  <a:srgbClr val="0000FF"/>
                </a:solidFill>
                <a:latin typeface="+mj-ea"/>
              </a:rPr>
              <a:t>ASCAT</a:t>
            </a:r>
          </a:p>
        </p:txBody>
      </p:sp>
      <p:sp>
        <p:nvSpPr>
          <p:cNvPr id="11" name="正方形/長方形 10"/>
          <p:cNvSpPr/>
          <p:nvPr/>
        </p:nvSpPr>
        <p:spPr>
          <a:xfrm>
            <a:off x="5459105" y="4127575"/>
            <a:ext cx="2706917" cy="430887"/>
          </a:xfrm>
          <a:prstGeom prst="rect">
            <a:avLst/>
          </a:prstGeom>
          <a:ln>
            <a:solidFill>
              <a:schemeClr val="accent2"/>
            </a:solidFill>
          </a:ln>
        </p:spPr>
        <p:txBody>
          <a:bodyPr wrap="square">
            <a:spAutoFit/>
          </a:bodyPr>
          <a:lstStyle/>
          <a:p>
            <a:r>
              <a:rPr lang="en-US" altLang="ja-JP" sz="1100" dirty="0">
                <a:latin typeface="Arial" panose="020B0604020202020204" pitchFamily="34" charset="0"/>
                <a:cs typeface="Arial" panose="020B0604020202020204" pitchFamily="34" charset="0"/>
              </a:rPr>
              <a:t>Low level AMVs (AMV height ≥ 700hPa , QI(w/o forecast) ≥ 0.8)</a:t>
            </a:r>
            <a:endParaRPr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415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8256"/>
            <a:ext cx="8229600" cy="1143000"/>
          </a:xfrm>
        </p:spPr>
        <p:txBody>
          <a:bodyPr/>
          <a:lstStyle/>
          <a:p>
            <a:r>
              <a:rPr lang="en-US" altLang="ja-JP" dirty="0"/>
              <a:t>S</a:t>
            </a:r>
            <a:r>
              <a:rPr kumimoji="1" lang="en-US" altLang="ja-JP" dirty="0"/>
              <a:t>ummary</a:t>
            </a:r>
            <a:endParaRPr kumimoji="1" lang="ja-JP" altLang="en-US" dirty="0"/>
          </a:p>
        </p:txBody>
      </p:sp>
      <p:sp>
        <p:nvSpPr>
          <p:cNvPr id="3" name="コンテンツ プレースホルダー 2"/>
          <p:cNvSpPr>
            <a:spLocks noGrp="1"/>
          </p:cNvSpPr>
          <p:nvPr>
            <p:ph idx="1"/>
          </p:nvPr>
        </p:nvSpPr>
        <p:spPr>
          <a:xfrm>
            <a:off x="457200" y="1600200"/>
            <a:ext cx="8229600" cy="4709119"/>
          </a:xfrm>
          <a:solidFill>
            <a:schemeClr val="bg1"/>
          </a:solidFill>
        </p:spPr>
        <p:txBody>
          <a:bodyPr>
            <a:noAutofit/>
          </a:bodyPr>
          <a:lstStyle/>
          <a:p>
            <a:pPr algn="just"/>
            <a:r>
              <a:rPr lang="en-US" altLang="ja-JP" sz="2400" dirty="0"/>
              <a:t>Himawari-9 was launched in Nov 2016 and its backup operation of Himawari-8 started from May, 2017.</a:t>
            </a:r>
          </a:p>
          <a:p>
            <a:pPr algn="just"/>
            <a:r>
              <a:rPr lang="en-US" altLang="ja-JP" sz="2400" dirty="0"/>
              <a:t>H-9 health check operations has been performed and its AMVs were checked by using these data. AMVs of Himawari-8 and -9 had almost same statistical features.</a:t>
            </a:r>
          </a:p>
          <a:p>
            <a:pPr algn="just"/>
            <a:r>
              <a:rPr lang="en-US" altLang="ja-JP" sz="2400" dirty="0"/>
              <a:t>Health Check operations of Himawari-9 </a:t>
            </a:r>
            <a:r>
              <a:rPr lang="en-US" altLang="ja-JP" sz="2400" dirty="0" smtClean="0"/>
              <a:t>are </a:t>
            </a:r>
            <a:r>
              <a:rPr lang="en-US" altLang="ja-JP" sz="2400" dirty="0"/>
              <a:t>planned </a:t>
            </a:r>
            <a:r>
              <a:rPr lang="en-US" altLang="ja-JP" sz="2400" dirty="0" smtClean="0"/>
              <a:t>a </a:t>
            </a:r>
            <a:r>
              <a:rPr lang="en-US" altLang="ja-JP" sz="2400" dirty="0"/>
              <a:t>few times a year and Himawari-9 and its AMV will be checked continuously.</a:t>
            </a:r>
          </a:p>
          <a:p>
            <a:pPr algn="just"/>
            <a:r>
              <a:rPr lang="en-US" altLang="ja-JP" sz="2400" dirty="0"/>
              <a:t>RS/Hi-res AMV of Himawari-8/9 has begun to be used for JMA’s typhoon monitoring and has started to be used for assimilation studies.</a:t>
            </a:r>
          </a:p>
        </p:txBody>
      </p:sp>
    </p:spTree>
    <p:extLst>
      <p:ext uri="{BB962C8B-B14F-4D97-AF65-F5344CB8AC3E}">
        <p14:creationId xmlns:p14="http://schemas.microsoft.com/office/powerpoint/2010/main" val="2646484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0"/>
            <a:ext cx="8229600" cy="1143000"/>
          </a:xfrm>
        </p:spPr>
        <p:txBody>
          <a:bodyPr>
            <a:normAutofit/>
          </a:bodyPr>
          <a:lstStyle/>
          <a:p>
            <a:r>
              <a:rPr kumimoji="1" lang="en-US" altLang="ja-JP" sz="3600" dirty="0"/>
              <a:t>Other Topics of Himawari-8/9 AMV</a:t>
            </a:r>
            <a:endParaRPr kumimoji="1" lang="ja-JP" altLang="en-US" sz="3600" dirty="0"/>
          </a:p>
        </p:txBody>
      </p:sp>
      <p:sp>
        <p:nvSpPr>
          <p:cNvPr id="3" name="コンテンツ プレースホルダー 2"/>
          <p:cNvSpPr>
            <a:spLocks noGrp="1"/>
          </p:cNvSpPr>
          <p:nvPr>
            <p:ph idx="1"/>
          </p:nvPr>
        </p:nvSpPr>
        <p:spPr>
          <a:xfrm>
            <a:off x="251520" y="1556792"/>
            <a:ext cx="8640960" cy="3888432"/>
          </a:xfrm>
          <a:solidFill>
            <a:schemeClr val="bg1"/>
          </a:solidFill>
        </p:spPr>
        <p:txBody>
          <a:bodyPr>
            <a:noAutofit/>
          </a:bodyPr>
          <a:lstStyle/>
          <a:p>
            <a:r>
              <a:rPr lang="en-US" altLang="ja-JP" sz="2600" dirty="0"/>
              <a:t>Himawari-8 AMVs were not disseminated due to the image quality degradation during 25 March, 2018. The quality degradations were related with image navigation and it had occurred occasionally since 10 March, 2018. But this anomaly was restored at 02UTC 27 March, 2018.</a:t>
            </a:r>
          </a:p>
          <a:p>
            <a:r>
              <a:rPr lang="en-US" altLang="ja-JP" sz="2600" dirty="0"/>
              <a:t>JMA’s super computer system is updated on Jun 2018. </a:t>
            </a:r>
            <a:r>
              <a:rPr lang="en-US" altLang="ja-JP" sz="2600" dirty="0" err="1"/>
              <a:t>Himawari</a:t>
            </a:r>
            <a:r>
              <a:rPr lang="en-US" altLang="ja-JP" sz="2600" dirty="0"/>
              <a:t> AMVs are derived and are provide by the new system from this time.</a:t>
            </a:r>
          </a:p>
        </p:txBody>
      </p:sp>
    </p:spTree>
    <p:extLst>
      <p:ext uri="{BB962C8B-B14F-4D97-AF65-F5344CB8AC3E}">
        <p14:creationId xmlns:p14="http://schemas.microsoft.com/office/powerpoint/2010/main" val="467739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JMA505C\Desktop\台風周辺成果\VS201507030230_zoom_vec.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88" t="12226" r="3488" b="12224"/>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79512" y="4005064"/>
            <a:ext cx="3262432" cy="830997"/>
          </a:xfrm>
          <a:prstGeom prst="rect">
            <a:avLst/>
          </a:prstGeom>
        </p:spPr>
        <p:txBody>
          <a:bodyPr wrap="none">
            <a:spAutoFit/>
          </a:bodyPr>
          <a:lstStyle/>
          <a:p>
            <a:r>
              <a:rPr lang="ko-KR" altLang="en-US" sz="4800" b="1" i="1" dirty="0">
                <a:solidFill>
                  <a:srgbClr val="0000FF"/>
                </a:solidFill>
              </a:rPr>
              <a:t>감사합니다</a:t>
            </a:r>
            <a:endParaRPr lang="ja-JP" altLang="en-US" sz="4800" b="1" i="1" dirty="0">
              <a:solidFill>
                <a:srgbClr val="0000FF"/>
              </a:solidFill>
            </a:endParaRPr>
          </a:p>
        </p:txBody>
      </p:sp>
      <p:sp>
        <p:nvSpPr>
          <p:cNvPr id="5" name="正方形/長方形 4"/>
          <p:cNvSpPr/>
          <p:nvPr/>
        </p:nvSpPr>
        <p:spPr>
          <a:xfrm>
            <a:off x="534610" y="4836061"/>
            <a:ext cx="2907334" cy="830997"/>
          </a:xfrm>
          <a:prstGeom prst="rect">
            <a:avLst/>
          </a:prstGeom>
        </p:spPr>
        <p:txBody>
          <a:bodyPr wrap="none">
            <a:spAutoFit/>
          </a:bodyPr>
          <a:lstStyle/>
          <a:p>
            <a:r>
              <a:rPr lang="en-US" altLang="ja-JP" sz="4800" dirty="0">
                <a:solidFill>
                  <a:srgbClr val="0000FF"/>
                </a:solidFill>
              </a:rPr>
              <a:t>Thank you </a:t>
            </a:r>
            <a:endParaRPr lang="ja-JP" altLang="en-US" sz="4800" dirty="0">
              <a:solidFill>
                <a:srgbClr val="0000FF"/>
              </a:solidFill>
            </a:endParaRPr>
          </a:p>
        </p:txBody>
      </p:sp>
    </p:spTree>
    <p:extLst>
      <p:ext uri="{BB962C8B-B14F-4D97-AF65-F5344CB8AC3E}">
        <p14:creationId xmlns:p14="http://schemas.microsoft.com/office/powerpoint/2010/main" val="428494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p:cNvSpPr>
            <a:spLocks noGrp="1"/>
          </p:cNvSpPr>
          <p:nvPr/>
        </p:nvSpPr>
        <p:spPr bwMode="auto">
          <a:xfrm>
            <a:off x="0" y="25407"/>
            <a:ext cx="9144000" cy="997567"/>
          </a:xfrm>
          <a:prstGeom prst="rect">
            <a:avLst/>
          </a:prstGeom>
          <a:solidFill>
            <a:schemeClr val="accent1">
              <a:lumMod val="50000"/>
              <a:alpha val="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chemeClr val="accent2"/>
                </a:solidFill>
                <a:latin typeface="+mj-lt"/>
                <a:ea typeface="+mj-ea"/>
                <a:cs typeface="+mj-cs"/>
              </a:defRPr>
            </a:lvl1pPr>
            <a:lvl2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5pPr>
            <a:lvl6pPr marL="457200" algn="ctr" rtl="0" fontAlgn="base">
              <a:spcBef>
                <a:spcPct val="0"/>
              </a:spcBef>
              <a:spcAft>
                <a:spcPct val="0"/>
              </a:spcAft>
              <a:defRPr kumimoji="1" sz="4000">
                <a:solidFill>
                  <a:schemeClr val="accent2"/>
                </a:solidFill>
                <a:latin typeface="Arial" charset="0"/>
                <a:ea typeface="ＭＳ Ｐゴシック" pitchFamily="50" charset="-128"/>
              </a:defRPr>
            </a:lvl6pPr>
            <a:lvl7pPr marL="914400" algn="ctr" rtl="0" fontAlgn="base">
              <a:spcBef>
                <a:spcPct val="0"/>
              </a:spcBef>
              <a:spcAft>
                <a:spcPct val="0"/>
              </a:spcAft>
              <a:defRPr kumimoji="1" sz="4000">
                <a:solidFill>
                  <a:schemeClr val="accent2"/>
                </a:solidFill>
                <a:latin typeface="Arial" charset="0"/>
                <a:ea typeface="ＭＳ Ｐゴシック" pitchFamily="50" charset="-128"/>
              </a:defRPr>
            </a:lvl7pPr>
            <a:lvl8pPr marL="1371600" algn="ctr" rtl="0" fontAlgn="base">
              <a:spcBef>
                <a:spcPct val="0"/>
              </a:spcBef>
              <a:spcAft>
                <a:spcPct val="0"/>
              </a:spcAft>
              <a:defRPr kumimoji="1" sz="4000">
                <a:solidFill>
                  <a:schemeClr val="accent2"/>
                </a:solidFill>
                <a:latin typeface="Arial" charset="0"/>
                <a:ea typeface="ＭＳ Ｐゴシック" pitchFamily="50" charset="-128"/>
              </a:defRPr>
            </a:lvl8pPr>
            <a:lvl9pPr marL="1828800" algn="ctr" rtl="0" fontAlgn="base">
              <a:spcBef>
                <a:spcPct val="0"/>
              </a:spcBef>
              <a:spcAft>
                <a:spcPct val="0"/>
              </a:spcAft>
              <a:defRPr kumimoji="1" sz="4000">
                <a:solidFill>
                  <a:schemeClr val="accent2"/>
                </a:solidFill>
                <a:latin typeface="Arial" charset="0"/>
                <a:ea typeface="ＭＳ Ｐゴシック" pitchFamily="50" charset="-128"/>
              </a:defRPr>
            </a:lvl9pPr>
          </a:lstStyle>
          <a:p>
            <a:pPr eaLnBrk="1" hangingPunct="1"/>
            <a:r>
              <a:rPr lang="en-US" altLang="ja-JP" sz="2800" dirty="0">
                <a:solidFill>
                  <a:schemeClr val="tx1"/>
                </a:solidFill>
                <a:sym typeface="Helvetica Light" charset="0"/>
              </a:rPr>
              <a:t> </a:t>
            </a:r>
            <a:r>
              <a:rPr lang="en-US" altLang="ja-JP" sz="2800" dirty="0">
                <a:solidFill>
                  <a:schemeClr val="tx1"/>
                </a:solidFill>
              </a:rPr>
              <a:t>Rapid Scan AMV (RS-AMV) from </a:t>
            </a:r>
          </a:p>
          <a:p>
            <a:pPr eaLnBrk="1" hangingPunct="1"/>
            <a:r>
              <a:rPr lang="en-US" altLang="ja-JP" sz="2800" dirty="0">
                <a:solidFill>
                  <a:schemeClr val="tx1"/>
                </a:solidFill>
              </a:rPr>
              <a:t>AHI Japan area observation </a:t>
            </a:r>
            <a:endParaRPr lang="en-GB" altLang="ja-JP" sz="2800" dirty="0">
              <a:solidFill>
                <a:schemeClr val="tx1"/>
              </a:solidFill>
            </a:endParaRPr>
          </a:p>
        </p:txBody>
      </p:sp>
      <p:pic>
        <p:nvPicPr>
          <p:cNvPr id="1026" name="Picture 2" descr="\\sc-svdebnas3.sc.met.kishou.go.jp\全体共用\01_資料交換_短期保存\20170831_H29九州北部豪雨_高頻度AMV_to_MRI\RSAMV_JP_20170704_2100_B13_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1220482"/>
            <a:ext cx="6426422" cy="482107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626231" y="1226239"/>
            <a:ext cx="2473908" cy="1200329"/>
          </a:xfrm>
          <a:prstGeom prst="rect">
            <a:avLst/>
          </a:prstGeom>
          <a:solidFill>
            <a:schemeClr val="bg1"/>
          </a:solidFill>
          <a:ln>
            <a:solidFill>
              <a:schemeClr val="accent1"/>
            </a:solidFill>
          </a:ln>
        </p:spPr>
        <p:txBody>
          <a:bodyPr wrap="square" rtlCol="0">
            <a:spAutoFit/>
          </a:bodyPr>
          <a:lstStyle/>
          <a:p>
            <a:r>
              <a:rPr kumimoji="1" lang="en-US" altLang="ja-JP" b="1" dirty="0">
                <a:solidFill>
                  <a:srgbClr val="0000FF"/>
                </a:solidFill>
              </a:rPr>
              <a:t>&lt;- AMV derived from IR (10.4um) imagery</a:t>
            </a:r>
          </a:p>
          <a:p>
            <a:r>
              <a:rPr lang="en-US" altLang="ja-JP" b="1" dirty="0">
                <a:solidFill>
                  <a:srgbClr val="0000FF"/>
                </a:solidFill>
              </a:rPr>
              <a:t>Resolution: 2km</a:t>
            </a:r>
          </a:p>
          <a:p>
            <a:r>
              <a:rPr kumimoji="1" lang="en-US" altLang="ja-JP" b="1" dirty="0">
                <a:solidFill>
                  <a:srgbClr val="0000FF"/>
                </a:solidFill>
              </a:rPr>
              <a:t>Interval</a:t>
            </a:r>
            <a:r>
              <a:rPr lang="en-US" altLang="ja-JP" b="1" dirty="0">
                <a:solidFill>
                  <a:srgbClr val="0000FF"/>
                </a:solidFill>
              </a:rPr>
              <a:t>: 5min</a:t>
            </a:r>
            <a:endParaRPr kumimoji="1" lang="ja-JP" altLang="en-US" b="1" dirty="0">
              <a:solidFill>
                <a:srgbClr val="0000FF"/>
              </a:solidFill>
            </a:endParaRPr>
          </a:p>
        </p:txBody>
      </p:sp>
      <p:sp>
        <p:nvSpPr>
          <p:cNvPr id="8" name="テキスト ボックス 7"/>
          <p:cNvSpPr txBox="1"/>
          <p:nvPr/>
        </p:nvSpPr>
        <p:spPr>
          <a:xfrm>
            <a:off x="4717454" y="4607533"/>
            <a:ext cx="1888480" cy="1398845"/>
          </a:xfrm>
          <a:prstGeom prst="rect">
            <a:avLst/>
          </a:prstGeom>
          <a:noFill/>
        </p:spPr>
        <p:txBody>
          <a:bodyPr wrap="square" rtlCol="0">
            <a:spAutoFit/>
          </a:bodyPr>
          <a:lstStyle/>
          <a:p>
            <a:r>
              <a:rPr lang="en-US" altLang="ja-JP" sz="1400" b="1" dirty="0">
                <a:solidFill>
                  <a:srgbClr val="00B0F0"/>
                </a:solidFill>
              </a:rPr>
              <a:t>Blue: High level (&lt;400hPa) </a:t>
            </a:r>
          </a:p>
          <a:p>
            <a:r>
              <a:rPr lang="en-US" altLang="ja-JP" sz="1400" b="1" dirty="0">
                <a:solidFill>
                  <a:schemeClr val="accent6">
                    <a:lumMod val="75000"/>
                  </a:schemeClr>
                </a:solidFill>
              </a:rPr>
              <a:t>Orange: Medium level (400-700hPa)</a:t>
            </a:r>
          </a:p>
          <a:p>
            <a:r>
              <a:rPr lang="en-US" altLang="ja-JP" sz="1400" b="1" dirty="0">
                <a:solidFill>
                  <a:srgbClr val="FF00FF"/>
                </a:solidFill>
              </a:rPr>
              <a:t>Magenta: Low-level (&gt;700hPa)</a:t>
            </a:r>
          </a:p>
        </p:txBody>
      </p:sp>
      <p:sp>
        <p:nvSpPr>
          <p:cNvPr id="9" name="テキスト ボックス 8"/>
          <p:cNvSpPr txBox="1"/>
          <p:nvPr/>
        </p:nvSpPr>
        <p:spPr>
          <a:xfrm>
            <a:off x="6637071" y="5118231"/>
            <a:ext cx="2185876" cy="923330"/>
          </a:xfrm>
          <a:prstGeom prst="rect">
            <a:avLst/>
          </a:prstGeom>
          <a:solidFill>
            <a:schemeClr val="bg1">
              <a:alpha val="71000"/>
            </a:schemeClr>
          </a:solidFill>
        </p:spPr>
        <p:txBody>
          <a:bodyPr wrap="square" rtlCol="0">
            <a:spAutoFit/>
          </a:bodyPr>
          <a:lstStyle/>
          <a:p>
            <a:r>
              <a:rPr kumimoji="1" lang="en-US" altLang="ja-JP" i="1" dirty="0"/>
              <a:t>Target box size :</a:t>
            </a:r>
          </a:p>
          <a:p>
            <a:r>
              <a:rPr kumimoji="1" lang="en-US" altLang="ja-JP" i="1" dirty="0"/>
              <a:t>7x7 (14km) and</a:t>
            </a:r>
          </a:p>
          <a:p>
            <a:r>
              <a:rPr kumimoji="1" lang="en-US" altLang="ja-JP" i="1" dirty="0"/>
              <a:t>31x31 (</a:t>
            </a:r>
            <a:r>
              <a:rPr lang="en-US" altLang="ja-JP" i="1" dirty="0"/>
              <a:t>62</a:t>
            </a:r>
            <a:r>
              <a:rPr kumimoji="1" lang="en-US" altLang="ja-JP" i="1" dirty="0"/>
              <a:t>km) pixels</a:t>
            </a:r>
            <a:endParaRPr kumimoji="1" lang="ja-JP" altLang="en-US" i="1" dirty="0"/>
          </a:p>
        </p:txBody>
      </p:sp>
    </p:spTree>
    <p:extLst>
      <p:ext uri="{BB962C8B-B14F-4D97-AF65-F5344CB8AC3E}">
        <p14:creationId xmlns:p14="http://schemas.microsoft.com/office/powerpoint/2010/main" val="2015865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Picture 2" descr="C:\Users\JMA501F\Desktop\VS201508200010_RSH8_IRVI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1" y="3813041"/>
            <a:ext cx="3279648" cy="30266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MA501F\Desktop\VS201508200010_RSH8_IRVIS_LARG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39948" y="2018496"/>
            <a:ext cx="4714494" cy="43508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MA501F\Desktop\VS201508200010_OPEH8_IRVIS.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42" y="912487"/>
            <a:ext cx="3279648" cy="3026664"/>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p:cNvSpPr>
            <a:spLocks noGrp="1"/>
          </p:cNvSpPr>
          <p:nvPr/>
        </p:nvSpPr>
        <p:spPr bwMode="auto">
          <a:xfrm>
            <a:off x="683568" y="127178"/>
            <a:ext cx="7896760" cy="625223"/>
          </a:xfrm>
          <a:prstGeom prst="rect">
            <a:avLst/>
          </a:prstGeom>
          <a:solidFill>
            <a:schemeClr val="accent1">
              <a:lumMod val="50000"/>
              <a:alpha val="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chemeClr val="accent2"/>
                </a:solidFill>
                <a:latin typeface="+mj-lt"/>
                <a:ea typeface="+mj-ea"/>
                <a:cs typeface="+mj-cs"/>
              </a:defRPr>
            </a:lvl1pPr>
            <a:lvl2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accent2"/>
                </a:solidFill>
                <a:latin typeface="Arial" charset="0"/>
                <a:ea typeface="ＭＳ Ｐゴシック" pitchFamily="50" charset="-128"/>
              </a:defRPr>
            </a:lvl5pPr>
            <a:lvl6pPr marL="457200" algn="ctr" rtl="0" fontAlgn="base">
              <a:spcBef>
                <a:spcPct val="0"/>
              </a:spcBef>
              <a:spcAft>
                <a:spcPct val="0"/>
              </a:spcAft>
              <a:defRPr kumimoji="1" sz="4000">
                <a:solidFill>
                  <a:schemeClr val="accent2"/>
                </a:solidFill>
                <a:latin typeface="Arial" charset="0"/>
                <a:ea typeface="ＭＳ Ｐゴシック" pitchFamily="50" charset="-128"/>
              </a:defRPr>
            </a:lvl6pPr>
            <a:lvl7pPr marL="914400" algn="ctr" rtl="0" fontAlgn="base">
              <a:spcBef>
                <a:spcPct val="0"/>
              </a:spcBef>
              <a:spcAft>
                <a:spcPct val="0"/>
              </a:spcAft>
              <a:defRPr kumimoji="1" sz="4000">
                <a:solidFill>
                  <a:schemeClr val="accent2"/>
                </a:solidFill>
                <a:latin typeface="Arial" charset="0"/>
                <a:ea typeface="ＭＳ Ｐゴシック" pitchFamily="50" charset="-128"/>
              </a:defRPr>
            </a:lvl7pPr>
            <a:lvl8pPr marL="1371600" algn="ctr" rtl="0" fontAlgn="base">
              <a:spcBef>
                <a:spcPct val="0"/>
              </a:spcBef>
              <a:spcAft>
                <a:spcPct val="0"/>
              </a:spcAft>
              <a:defRPr kumimoji="1" sz="4000">
                <a:solidFill>
                  <a:schemeClr val="accent2"/>
                </a:solidFill>
                <a:latin typeface="Arial" charset="0"/>
                <a:ea typeface="ＭＳ Ｐゴシック" pitchFamily="50" charset="-128"/>
              </a:defRPr>
            </a:lvl8pPr>
            <a:lvl9pPr marL="1828800" algn="ctr" rtl="0" fontAlgn="base">
              <a:spcBef>
                <a:spcPct val="0"/>
              </a:spcBef>
              <a:spcAft>
                <a:spcPct val="0"/>
              </a:spcAft>
              <a:defRPr kumimoji="1" sz="4000">
                <a:solidFill>
                  <a:schemeClr val="accent2"/>
                </a:solidFill>
                <a:latin typeface="Arial" charset="0"/>
                <a:ea typeface="ＭＳ Ｐゴシック" pitchFamily="50" charset="-128"/>
              </a:defRPr>
            </a:lvl9pPr>
          </a:lstStyle>
          <a:p>
            <a:pPr algn="l" eaLnBrk="1" hangingPunct="1"/>
            <a:r>
              <a:rPr lang="en-US" altLang="ja-JP" sz="2800" dirty="0">
                <a:solidFill>
                  <a:schemeClr val="tx1"/>
                </a:solidFill>
                <a:sym typeface="Helvetica Light" charset="0"/>
              </a:rPr>
              <a:t> </a:t>
            </a:r>
            <a:r>
              <a:rPr lang="en-US" altLang="ja-JP" sz="2800" b="1" dirty="0">
                <a:solidFill>
                  <a:schemeClr val="tx1"/>
                </a:solidFill>
                <a:latin typeface="Calibri" pitchFamily="34" charset="0"/>
              </a:rPr>
              <a:t>RS-AMV from AHI target observation (Typhoon)</a:t>
            </a:r>
            <a:endParaRPr lang="en-GB" altLang="ja-JP" sz="2800" b="1" dirty="0">
              <a:solidFill>
                <a:schemeClr val="tx1"/>
              </a:solidFill>
              <a:latin typeface="Calibri" pitchFamily="34" charset="0"/>
            </a:endParaRPr>
          </a:p>
        </p:txBody>
      </p:sp>
      <p:sp>
        <p:nvSpPr>
          <p:cNvPr id="5" name="テキスト ボックス 4"/>
          <p:cNvSpPr txBox="1"/>
          <p:nvPr/>
        </p:nvSpPr>
        <p:spPr>
          <a:xfrm>
            <a:off x="-10695" y="834539"/>
            <a:ext cx="3351187" cy="369332"/>
          </a:xfrm>
          <a:prstGeom prst="rect">
            <a:avLst/>
          </a:prstGeom>
          <a:solidFill>
            <a:schemeClr val="tx1"/>
          </a:solidFill>
        </p:spPr>
        <p:txBody>
          <a:bodyPr wrap="square" rtlCol="0">
            <a:spAutoFit/>
          </a:bodyPr>
          <a:lstStyle/>
          <a:p>
            <a:pPr algn="ctr"/>
            <a:r>
              <a:rPr kumimoji="1" lang="en-US" altLang="ja-JP" b="1" dirty="0">
                <a:solidFill>
                  <a:srgbClr val="00B0F0"/>
                </a:solidFill>
              </a:rPr>
              <a:t>Operational Himawari-8 AMV</a:t>
            </a:r>
            <a:endParaRPr kumimoji="1" lang="ja-JP" altLang="en-US" b="1" dirty="0">
              <a:solidFill>
                <a:srgbClr val="00B0F0"/>
              </a:solidFill>
            </a:endParaRPr>
          </a:p>
        </p:txBody>
      </p:sp>
      <p:sp>
        <p:nvSpPr>
          <p:cNvPr id="15" name="テキスト ボックス 14"/>
          <p:cNvSpPr txBox="1"/>
          <p:nvPr/>
        </p:nvSpPr>
        <p:spPr>
          <a:xfrm>
            <a:off x="12039" y="3877764"/>
            <a:ext cx="3261367" cy="369332"/>
          </a:xfrm>
          <a:prstGeom prst="rect">
            <a:avLst/>
          </a:prstGeom>
          <a:solidFill>
            <a:schemeClr val="tx1"/>
          </a:solidFill>
        </p:spPr>
        <p:txBody>
          <a:bodyPr wrap="square" rtlCol="0">
            <a:spAutoFit/>
          </a:bodyPr>
          <a:lstStyle/>
          <a:p>
            <a:pPr algn="ctr"/>
            <a:r>
              <a:rPr kumimoji="1" lang="en-US" altLang="ja-JP" b="1" dirty="0">
                <a:solidFill>
                  <a:srgbClr val="FF0000"/>
                </a:solidFill>
              </a:rPr>
              <a:t>Himawari-8 </a:t>
            </a:r>
            <a:r>
              <a:rPr lang="en-US" altLang="ja-JP" b="1" dirty="0">
                <a:solidFill>
                  <a:srgbClr val="FF0000"/>
                </a:solidFill>
              </a:rPr>
              <a:t>Rapid Scan </a:t>
            </a:r>
            <a:r>
              <a:rPr kumimoji="1" lang="en-US" altLang="ja-JP" b="1" dirty="0">
                <a:solidFill>
                  <a:srgbClr val="FF0000"/>
                </a:solidFill>
              </a:rPr>
              <a:t>AMV</a:t>
            </a:r>
            <a:endParaRPr kumimoji="1" lang="ja-JP" altLang="en-US" b="1" dirty="0">
              <a:solidFill>
                <a:srgbClr val="FF0000"/>
              </a:solidFill>
            </a:endParaRPr>
          </a:p>
        </p:txBody>
      </p:sp>
      <p:sp>
        <p:nvSpPr>
          <p:cNvPr id="6" name="テキスト ボックス 5"/>
          <p:cNvSpPr txBox="1"/>
          <p:nvPr/>
        </p:nvSpPr>
        <p:spPr>
          <a:xfrm>
            <a:off x="3419873" y="834539"/>
            <a:ext cx="5459267" cy="369332"/>
          </a:xfrm>
          <a:prstGeom prst="rect">
            <a:avLst/>
          </a:prstGeom>
          <a:solidFill>
            <a:schemeClr val="bg1"/>
          </a:solidFill>
        </p:spPr>
        <p:txBody>
          <a:bodyPr wrap="square" rtlCol="0">
            <a:spAutoFit/>
          </a:bodyPr>
          <a:lstStyle/>
          <a:p>
            <a:pPr algn="ctr"/>
            <a:r>
              <a:rPr lang="en-US" altLang="ja-JP" dirty="0"/>
              <a:t>IR and VIS AMVs (QI&gt;60, 00UTC August 20th 2015 )</a:t>
            </a:r>
            <a:endParaRPr kumimoji="1" lang="ja-JP" altLang="en-US" dirty="0"/>
          </a:p>
        </p:txBody>
      </p:sp>
      <p:sp>
        <p:nvSpPr>
          <p:cNvPr id="18" name="テキスト ボックス 17"/>
          <p:cNvSpPr txBox="1"/>
          <p:nvPr/>
        </p:nvSpPr>
        <p:spPr>
          <a:xfrm>
            <a:off x="0" y="3455328"/>
            <a:ext cx="3203848" cy="307777"/>
          </a:xfrm>
          <a:prstGeom prst="rect">
            <a:avLst/>
          </a:prstGeom>
          <a:solidFill>
            <a:schemeClr val="tx1"/>
          </a:solidFill>
        </p:spPr>
        <p:txBody>
          <a:bodyPr wrap="square" rtlCol="0">
            <a:spAutoFit/>
          </a:bodyPr>
          <a:lstStyle/>
          <a:p>
            <a:pPr algn="ctr"/>
            <a:r>
              <a:rPr kumimoji="1" lang="en-US" altLang="ja-JP" sz="1400" b="1" dirty="0">
                <a:solidFill>
                  <a:srgbClr val="00B0F0"/>
                </a:solidFill>
              </a:rPr>
              <a:t>Using 10 min. and 2 km resolution</a:t>
            </a:r>
            <a:endParaRPr kumimoji="1" lang="ja-JP" altLang="en-US" sz="1400" b="1" dirty="0">
              <a:solidFill>
                <a:srgbClr val="00B0F0"/>
              </a:solidFill>
            </a:endParaRPr>
          </a:p>
        </p:txBody>
      </p:sp>
      <p:sp>
        <p:nvSpPr>
          <p:cNvPr id="19" name="テキスト ボックス 18"/>
          <p:cNvSpPr txBox="1"/>
          <p:nvPr/>
        </p:nvSpPr>
        <p:spPr>
          <a:xfrm>
            <a:off x="-6236" y="6475016"/>
            <a:ext cx="3348766" cy="307777"/>
          </a:xfrm>
          <a:prstGeom prst="rect">
            <a:avLst/>
          </a:prstGeom>
          <a:solidFill>
            <a:schemeClr val="tx1"/>
          </a:solidFill>
        </p:spPr>
        <p:txBody>
          <a:bodyPr wrap="square" rtlCol="0">
            <a:spAutoFit/>
          </a:bodyPr>
          <a:lstStyle/>
          <a:p>
            <a:pPr algn="ctr"/>
            <a:r>
              <a:rPr kumimoji="1" lang="en-US" altLang="ja-JP" sz="1400" b="1" dirty="0">
                <a:solidFill>
                  <a:srgbClr val="FF0000"/>
                </a:solidFill>
              </a:rPr>
              <a:t>Using 2.5 min. and 0.5 km (</a:t>
            </a:r>
            <a:r>
              <a:rPr lang="en-US" altLang="ja-JP" sz="1400" b="1" dirty="0">
                <a:solidFill>
                  <a:srgbClr val="FF0000"/>
                </a:solidFill>
              </a:rPr>
              <a:t>VIS</a:t>
            </a:r>
            <a:r>
              <a:rPr kumimoji="1" lang="en-US" altLang="ja-JP" sz="1400" b="1" dirty="0">
                <a:solidFill>
                  <a:srgbClr val="FF0000"/>
                </a:solidFill>
              </a:rPr>
              <a:t>)</a:t>
            </a:r>
            <a:endParaRPr kumimoji="1" lang="ja-JP" altLang="en-US" sz="1400" b="1" dirty="0">
              <a:solidFill>
                <a:srgbClr val="FF0000"/>
              </a:solidFill>
            </a:endParaRPr>
          </a:p>
        </p:txBody>
      </p:sp>
      <p:sp>
        <p:nvSpPr>
          <p:cNvPr id="8" name="右矢印 7"/>
          <p:cNvSpPr/>
          <p:nvPr/>
        </p:nvSpPr>
        <p:spPr bwMode="auto">
          <a:xfrm rot="20395523">
            <a:off x="2951820" y="4748366"/>
            <a:ext cx="936104" cy="72008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1" name="テキスト ボックス 10"/>
          <p:cNvSpPr txBox="1"/>
          <p:nvPr/>
        </p:nvSpPr>
        <p:spPr>
          <a:xfrm>
            <a:off x="3563888" y="1213918"/>
            <a:ext cx="5431382" cy="646331"/>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t>Increase of data quality and quantity -&gt;</a:t>
            </a:r>
          </a:p>
          <a:p>
            <a:r>
              <a:rPr lang="en-US" altLang="ja-JP" dirty="0"/>
              <a:t>       </a:t>
            </a:r>
            <a:r>
              <a:rPr kumimoji="1" lang="en-US" altLang="ja-JP" dirty="0"/>
              <a:t>Improvement </a:t>
            </a:r>
            <a:r>
              <a:rPr lang="en-US" altLang="ja-JP" dirty="0"/>
              <a:t>on</a:t>
            </a:r>
            <a:r>
              <a:rPr kumimoji="1" lang="en-US" altLang="ja-JP" dirty="0"/>
              <a:t> </a:t>
            </a:r>
            <a:r>
              <a:rPr kumimoji="1" lang="en-US" altLang="ja-JP" dirty="0">
                <a:solidFill>
                  <a:srgbClr val="FF0000"/>
                </a:solidFill>
              </a:rPr>
              <a:t>temporal</a:t>
            </a:r>
            <a:r>
              <a:rPr kumimoji="1" lang="en-US" altLang="ja-JP" dirty="0"/>
              <a:t> and </a:t>
            </a:r>
            <a:r>
              <a:rPr kumimoji="1" lang="en-US" altLang="ja-JP" dirty="0">
                <a:solidFill>
                  <a:srgbClr val="FF0000"/>
                </a:solidFill>
              </a:rPr>
              <a:t>spatial</a:t>
            </a:r>
            <a:r>
              <a:rPr kumimoji="1" lang="en-US" altLang="ja-JP" dirty="0"/>
              <a:t> resolution </a:t>
            </a:r>
            <a:endParaRPr kumimoji="1" lang="ja-JP" altLang="en-US" dirty="0"/>
          </a:p>
        </p:txBody>
      </p:sp>
      <p:sp>
        <p:nvSpPr>
          <p:cNvPr id="2" name="テキスト ボックス 1"/>
          <p:cNvSpPr txBox="1"/>
          <p:nvPr/>
        </p:nvSpPr>
        <p:spPr>
          <a:xfrm>
            <a:off x="3575070" y="6336923"/>
            <a:ext cx="5420200" cy="338554"/>
          </a:xfrm>
          <a:prstGeom prst="rect">
            <a:avLst/>
          </a:prstGeom>
          <a:solidFill>
            <a:schemeClr val="bg1">
              <a:alpha val="71000"/>
            </a:schemeClr>
          </a:solidFill>
        </p:spPr>
        <p:txBody>
          <a:bodyPr wrap="square" rtlCol="0">
            <a:spAutoFit/>
          </a:bodyPr>
          <a:lstStyle/>
          <a:p>
            <a:pPr algn="ctr"/>
            <a:r>
              <a:rPr kumimoji="1" lang="en-US" altLang="ja-JP" sz="1600" dirty="0"/>
              <a:t>Target box size : 5x5 (2.5km) and 31x31 (15km) pixels</a:t>
            </a:r>
            <a:endParaRPr kumimoji="1" lang="ja-JP" altLang="en-US" sz="1600" dirty="0"/>
          </a:p>
        </p:txBody>
      </p:sp>
    </p:spTree>
    <p:extLst>
      <p:ext uri="{BB962C8B-B14F-4D97-AF65-F5344CB8AC3E}">
        <p14:creationId xmlns:p14="http://schemas.microsoft.com/office/powerpoint/2010/main" val="1439738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3668" y="1124744"/>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9320" y="2481610"/>
            <a:ext cx="6663790" cy="30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30597" y="5949280"/>
            <a:ext cx="7486659" cy="572464"/>
          </a:xfrm>
          <a:prstGeom prst="rect">
            <a:avLst/>
          </a:prstGeom>
        </p:spPr>
        <p:txBody>
          <a:bodyPr wrap="square">
            <a:spAutoFit/>
          </a:bodyPr>
          <a:lstStyle/>
          <a:p>
            <a:pPr algn="ctr">
              <a:lnSpc>
                <a:spcPct val="130000"/>
              </a:lnSpc>
            </a:pPr>
            <a:r>
              <a:rPr lang="en-US" altLang="ja-JP" sz="2400" dirty="0">
                <a:latin typeface="+mj-lt"/>
                <a:cs typeface="Arial" panose="020B0604020202020204" pitchFamily="34" charset="0"/>
              </a:rPr>
              <a:t>Less than 1.6 </a:t>
            </a:r>
            <a:r>
              <a:rPr lang="en-US" altLang="ja-JP" sz="2400" dirty="0" err="1">
                <a:latin typeface="+mj-lt"/>
                <a:cs typeface="Arial" panose="020B0604020202020204" pitchFamily="34" charset="0"/>
              </a:rPr>
              <a:t>μrad</a:t>
            </a:r>
            <a:r>
              <a:rPr lang="en-US" altLang="ja-JP" sz="2400" dirty="0">
                <a:latin typeface="+mj-lt"/>
                <a:cs typeface="Arial" panose="020B0604020202020204" pitchFamily="34" charset="0"/>
              </a:rPr>
              <a:t> (0.06 km) at sub satellite point</a:t>
            </a:r>
          </a:p>
        </p:txBody>
      </p:sp>
      <p:sp>
        <p:nvSpPr>
          <p:cNvPr id="6" name="テキスト ボックス 5"/>
          <p:cNvSpPr txBox="1"/>
          <p:nvPr/>
        </p:nvSpPr>
        <p:spPr>
          <a:xfrm>
            <a:off x="1475656" y="5407332"/>
            <a:ext cx="6614442" cy="253916"/>
          </a:xfrm>
          <a:prstGeom prst="rect">
            <a:avLst/>
          </a:prstGeom>
          <a:noFill/>
        </p:spPr>
        <p:txBody>
          <a:bodyPr wrap="none" rtlCol="0">
            <a:spAutoFit/>
          </a:bodyPr>
          <a:lstStyle/>
          <a:p>
            <a:r>
              <a:rPr kumimoji="1" lang="en-US" altLang="ja-JP" sz="1050" dirty="0">
                <a:latin typeface="Arial" panose="020B0604020202020204" pitchFamily="34" charset="0"/>
                <a:cs typeface="Arial" panose="020B0604020202020204" pitchFamily="34" charset="0"/>
              </a:rPr>
              <a:t>0.47    0.51    0.64    0.86     1.6      2.3       3.9      6.2      6.9      7.3       8.6      9.6     11.2     12.4    13.3 [</a:t>
            </a:r>
            <a:r>
              <a:rPr kumimoji="1" lang="en-US" altLang="ja-JP" sz="1050" dirty="0" err="1">
                <a:latin typeface="Arial" panose="020B0604020202020204" pitchFamily="34" charset="0"/>
                <a:cs typeface="Arial" panose="020B0604020202020204" pitchFamily="34" charset="0"/>
              </a:rPr>
              <a:t>μm</a:t>
            </a:r>
            <a:r>
              <a:rPr kumimoji="1" lang="en-US" altLang="ja-JP" sz="1050" dirty="0">
                <a:latin typeface="Arial" panose="020B0604020202020204" pitchFamily="34" charset="0"/>
                <a:cs typeface="Arial" panose="020B0604020202020204" pitchFamily="34" charset="0"/>
              </a:rPr>
              <a:t>]</a:t>
            </a:r>
            <a:endParaRPr kumimoji="1" lang="ja-JP" altLang="en-US" sz="1050" dirty="0">
              <a:latin typeface="Arial" panose="020B0604020202020204" pitchFamily="34" charset="0"/>
              <a:cs typeface="Arial" panose="020B0604020202020204" pitchFamily="34" charset="0"/>
            </a:endParaRPr>
          </a:p>
        </p:txBody>
      </p:sp>
      <p:sp>
        <p:nvSpPr>
          <p:cNvPr id="7" name="正方形/長方形 6"/>
          <p:cNvSpPr/>
          <p:nvPr/>
        </p:nvSpPr>
        <p:spPr>
          <a:xfrm>
            <a:off x="1331640" y="1901775"/>
            <a:ext cx="6370212" cy="646331"/>
          </a:xfrm>
          <a:prstGeom prst="rect">
            <a:avLst/>
          </a:prstGeom>
        </p:spPr>
        <p:txBody>
          <a:bodyPr wrap="square">
            <a:spAutoFit/>
          </a:bodyPr>
          <a:lstStyle/>
          <a:p>
            <a:pPr algn="ctr"/>
            <a:r>
              <a:rPr lang="en-US" altLang="ja-JP" dirty="0">
                <a:latin typeface="Arial" panose="020B0604020202020204" pitchFamily="34" charset="0"/>
                <a:cs typeface="Arial" panose="020B0604020202020204" pitchFamily="34" charset="0"/>
              </a:rPr>
              <a:t>Band-to-Band Co-registration Errors with regard to B13</a:t>
            </a:r>
          </a:p>
          <a:p>
            <a:pPr algn="ctr"/>
            <a:r>
              <a:rPr lang="en-US" altLang="ja-JP" dirty="0">
                <a:latin typeface="Arial" panose="020B0604020202020204" pitchFamily="34" charset="0"/>
                <a:cs typeface="Arial" panose="020B0604020202020204" pitchFamily="34" charset="0"/>
              </a:rPr>
              <a:t>(diurnally-averaged value on 25 Feb. 2017)</a:t>
            </a:r>
            <a:endParaRPr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rot="16200000">
            <a:off x="409412" y="3847505"/>
            <a:ext cx="1132041"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[km at SSP]</a:t>
            </a:r>
            <a:endParaRPr kumimoji="1" lang="ja-JP" altLang="en-US" sz="1400" dirty="0">
              <a:latin typeface="Arial" panose="020B0604020202020204" pitchFamily="34" charset="0"/>
              <a:cs typeface="Arial" panose="020B0604020202020204" pitchFamily="34" charset="0"/>
            </a:endParaRPr>
          </a:p>
        </p:txBody>
      </p:sp>
      <p:sp>
        <p:nvSpPr>
          <p:cNvPr id="9" name="テキスト ボックス 8"/>
          <p:cNvSpPr txBox="1"/>
          <p:nvPr/>
        </p:nvSpPr>
        <p:spPr>
          <a:xfrm>
            <a:off x="304278" y="20088"/>
            <a:ext cx="8424935" cy="1220847"/>
          </a:xfrm>
          <a:prstGeom prst="rect">
            <a:avLst/>
          </a:prstGeom>
          <a:noFill/>
        </p:spPr>
        <p:txBody>
          <a:bodyPr wrap="square" rtlCol="0">
            <a:spAutoFit/>
          </a:bodyPr>
          <a:lstStyle/>
          <a:p>
            <a:pPr algn="ctr">
              <a:lnSpc>
                <a:spcPts val="4400"/>
              </a:lnSpc>
            </a:pPr>
            <a:r>
              <a:rPr kumimoji="1" lang="en-US" altLang="ja-JP" sz="3600" dirty="0">
                <a:ea typeface="+mj-ea"/>
                <a:cs typeface="Arial" panose="020B0604020202020204" pitchFamily="34" charset="0"/>
              </a:rPr>
              <a:t>Band-to-band co-registration errors</a:t>
            </a:r>
          </a:p>
          <a:p>
            <a:pPr algn="ctr">
              <a:lnSpc>
                <a:spcPts val="4400"/>
              </a:lnSpc>
            </a:pPr>
            <a:r>
              <a:rPr kumimoji="1" lang="en-US" altLang="ja-JP" sz="3600" dirty="0">
                <a:ea typeface="+mj-ea"/>
                <a:cs typeface="Arial" panose="020B0604020202020204" pitchFamily="34" charset="0"/>
              </a:rPr>
              <a:t>in AHI-8/-9</a:t>
            </a:r>
            <a:endParaRPr kumimoji="1" lang="ja-JP" altLang="en-US" sz="3600" dirty="0">
              <a:ea typeface="+mj-ea"/>
              <a:cs typeface="Arial" panose="020B0604020202020204" pitchFamily="34" charset="0"/>
            </a:endParaRPr>
          </a:p>
        </p:txBody>
      </p:sp>
      <p:grpSp>
        <p:nvGrpSpPr>
          <p:cNvPr id="12" name="グループ化 11"/>
          <p:cNvGrpSpPr/>
          <p:nvPr/>
        </p:nvGrpSpPr>
        <p:grpSpPr>
          <a:xfrm>
            <a:off x="5652120" y="2810198"/>
            <a:ext cx="1784649" cy="430887"/>
            <a:chOff x="1534410" y="5035868"/>
            <a:chExt cx="1011721" cy="430887"/>
          </a:xfrm>
        </p:grpSpPr>
        <p:sp>
          <p:nvSpPr>
            <p:cNvPr id="13" name="テキスト ボックス 12"/>
            <p:cNvSpPr txBox="1"/>
            <p:nvPr/>
          </p:nvSpPr>
          <p:spPr>
            <a:xfrm>
              <a:off x="1534410" y="5035868"/>
              <a:ext cx="1011721" cy="430887"/>
            </a:xfrm>
            <a:prstGeom prst="rect">
              <a:avLst/>
            </a:prstGeom>
            <a:solidFill>
              <a:schemeClr val="bg1"/>
            </a:solidFill>
            <a:ln>
              <a:solidFill>
                <a:schemeClr val="tx1">
                  <a:lumMod val="50000"/>
                  <a:lumOff val="50000"/>
                </a:schemeClr>
              </a:solidFill>
            </a:ln>
          </p:spPr>
          <p:txBody>
            <a:bodyPr wrap="square" lIns="36000" tIns="0" rIns="36000" bIns="0" rtlCol="0">
              <a:spAutoFit/>
            </a:bodyPr>
            <a:lstStyle/>
            <a:p>
              <a:r>
                <a:rPr kumimoji="1" lang="en-US" altLang="ja-JP" sz="1400" b="1" dirty="0"/>
                <a:t>  </a:t>
              </a:r>
              <a:r>
                <a:rPr kumimoji="1" lang="en-US" altLang="ja-JP" sz="1400" dirty="0"/>
                <a:t>Himawari-8/AHI</a:t>
              </a:r>
            </a:p>
            <a:p>
              <a:r>
                <a:rPr kumimoji="1" lang="en-US" altLang="ja-JP" sz="1400" b="1" dirty="0"/>
                <a:t>  </a:t>
              </a:r>
              <a:r>
                <a:rPr kumimoji="1" lang="en-US" altLang="ja-JP" sz="1400" dirty="0"/>
                <a:t>Himawari-9/AHI</a:t>
              </a:r>
              <a:endParaRPr kumimoji="1" lang="ja-JP" altLang="en-US" sz="1400" dirty="0"/>
            </a:p>
          </p:txBody>
        </p:sp>
        <p:sp>
          <p:nvSpPr>
            <p:cNvPr id="14" name="正方形/長方形 13"/>
            <p:cNvSpPr/>
            <p:nvPr/>
          </p:nvSpPr>
          <p:spPr>
            <a:xfrm>
              <a:off x="2348918" y="5087382"/>
              <a:ext cx="121038" cy="122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348918" y="5300164"/>
              <a:ext cx="121038" cy="122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98700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565" y="777786"/>
            <a:ext cx="5902723" cy="5993225"/>
          </a:xfrm>
          <a:prstGeom prst="rect">
            <a:avLst/>
          </a:prstGeom>
        </p:spPr>
      </p:pic>
      <p:sp>
        <p:nvSpPr>
          <p:cNvPr id="4" name="テキスト ボックス 3"/>
          <p:cNvSpPr txBox="1"/>
          <p:nvPr/>
        </p:nvSpPr>
        <p:spPr>
          <a:xfrm>
            <a:off x="1711693" y="116632"/>
            <a:ext cx="5144550" cy="369332"/>
          </a:xfrm>
          <a:prstGeom prst="rect">
            <a:avLst/>
          </a:prstGeom>
          <a:noFill/>
        </p:spPr>
        <p:txBody>
          <a:bodyPr wrap="none" rtlCol="0">
            <a:spAutoFit/>
          </a:bodyPr>
          <a:lstStyle/>
          <a:p>
            <a:r>
              <a:rPr kumimoji="1" lang="en-US" altLang="ja-JP" dirty="0"/>
              <a:t>First guess departure O-B statistics H-8 vs H-9 @HC-4</a:t>
            </a:r>
          </a:p>
        </p:txBody>
      </p:sp>
      <p:sp>
        <p:nvSpPr>
          <p:cNvPr id="5" name="テキスト ボックス 4"/>
          <p:cNvSpPr txBox="1"/>
          <p:nvPr/>
        </p:nvSpPr>
        <p:spPr>
          <a:xfrm>
            <a:off x="1308446" y="786190"/>
            <a:ext cx="1175322" cy="338554"/>
          </a:xfrm>
          <a:prstGeom prst="rect">
            <a:avLst/>
          </a:prstGeom>
          <a:solidFill>
            <a:srgbClr val="FFFF00"/>
          </a:solidFill>
        </p:spPr>
        <p:txBody>
          <a:bodyPr wrap="none" rtlCol="0">
            <a:spAutoFit/>
          </a:bodyPr>
          <a:lstStyle/>
          <a:p>
            <a:r>
              <a:rPr kumimoji="1" lang="en-US" altLang="ja-JP" sz="1600" dirty="0"/>
              <a:t>H-8 IR NUM</a:t>
            </a:r>
            <a:endParaRPr kumimoji="1" lang="ja-JP" altLang="en-US" sz="1600" dirty="0"/>
          </a:p>
        </p:txBody>
      </p:sp>
      <p:sp>
        <p:nvSpPr>
          <p:cNvPr id="7" name="正方形/長方形 6"/>
          <p:cNvSpPr/>
          <p:nvPr/>
        </p:nvSpPr>
        <p:spPr>
          <a:xfrm>
            <a:off x="7273419" y="6309320"/>
            <a:ext cx="1762406" cy="369332"/>
          </a:xfrm>
          <a:prstGeom prst="rect">
            <a:avLst/>
          </a:prstGeom>
        </p:spPr>
        <p:txBody>
          <a:bodyPr wrap="none">
            <a:spAutoFit/>
          </a:bodyPr>
          <a:lstStyle/>
          <a:p>
            <a:r>
              <a:rPr lang="en-US" altLang="ja-JP" dirty="0"/>
              <a:t>QI(w/</a:t>
            </a:r>
            <a:r>
              <a:rPr lang="en-US" altLang="ja-JP" dirty="0" err="1"/>
              <a:t>oFCST</a:t>
            </a:r>
            <a:r>
              <a:rPr lang="en-US" altLang="ja-JP" dirty="0"/>
              <a:t>)&gt;0.8</a:t>
            </a:r>
            <a:endParaRPr lang="ja-JP" altLang="en-US" dirty="0"/>
          </a:p>
        </p:txBody>
      </p:sp>
      <p:sp>
        <p:nvSpPr>
          <p:cNvPr id="8" name="テキスト ボックス 7"/>
          <p:cNvSpPr txBox="1"/>
          <p:nvPr/>
        </p:nvSpPr>
        <p:spPr>
          <a:xfrm>
            <a:off x="4499992" y="790222"/>
            <a:ext cx="1175322" cy="338554"/>
          </a:xfrm>
          <a:prstGeom prst="rect">
            <a:avLst/>
          </a:prstGeom>
          <a:solidFill>
            <a:srgbClr val="FFFF00"/>
          </a:solidFill>
        </p:spPr>
        <p:txBody>
          <a:bodyPr wrap="none" rtlCol="0">
            <a:spAutoFit/>
          </a:bodyPr>
          <a:lstStyle/>
          <a:p>
            <a:r>
              <a:rPr kumimoji="1" lang="en-US" altLang="ja-JP" sz="1600" dirty="0"/>
              <a:t>H-9 </a:t>
            </a:r>
            <a:r>
              <a:rPr lang="en-US" altLang="ja-JP" sz="1600" dirty="0" smtClean="0"/>
              <a:t>I</a:t>
            </a:r>
            <a:r>
              <a:rPr lang="en-US" altLang="ja-JP" sz="1600" dirty="0"/>
              <a:t>R</a:t>
            </a:r>
            <a:r>
              <a:rPr kumimoji="1" lang="en-US" altLang="ja-JP" sz="1600" dirty="0" smtClean="0"/>
              <a:t> </a:t>
            </a:r>
            <a:r>
              <a:rPr kumimoji="1" lang="en-US" altLang="ja-JP" sz="1600" dirty="0"/>
              <a:t>NUM</a:t>
            </a:r>
            <a:endParaRPr kumimoji="1" lang="ja-JP" altLang="en-US" sz="1600" dirty="0"/>
          </a:p>
        </p:txBody>
      </p:sp>
      <p:sp>
        <p:nvSpPr>
          <p:cNvPr id="10" name="テキスト ボックス 9"/>
          <p:cNvSpPr txBox="1"/>
          <p:nvPr/>
        </p:nvSpPr>
        <p:spPr>
          <a:xfrm>
            <a:off x="4499992" y="3738518"/>
            <a:ext cx="1063112" cy="338554"/>
          </a:xfrm>
          <a:prstGeom prst="rect">
            <a:avLst/>
          </a:prstGeom>
          <a:solidFill>
            <a:srgbClr val="FFFF00"/>
          </a:solidFill>
        </p:spPr>
        <p:txBody>
          <a:bodyPr wrap="none" rtlCol="0">
            <a:spAutoFit/>
          </a:bodyPr>
          <a:lstStyle/>
          <a:p>
            <a:r>
              <a:rPr kumimoji="1" lang="en-US" altLang="ja-JP" sz="1600" dirty="0"/>
              <a:t>H-9 </a:t>
            </a:r>
            <a:r>
              <a:rPr lang="en-US" altLang="ja-JP" sz="1600" dirty="0" smtClean="0"/>
              <a:t>I</a:t>
            </a:r>
            <a:r>
              <a:rPr lang="en-US" altLang="ja-JP" sz="1600" dirty="0"/>
              <a:t>R</a:t>
            </a:r>
            <a:r>
              <a:rPr kumimoji="1" lang="en-US" altLang="ja-JP" sz="1600" dirty="0" smtClean="0"/>
              <a:t> </a:t>
            </a:r>
            <a:r>
              <a:rPr kumimoji="1" lang="en-US" altLang="ja-JP" sz="1600" dirty="0"/>
              <a:t>SPD</a:t>
            </a:r>
            <a:endParaRPr kumimoji="1" lang="ja-JP" altLang="en-US" sz="1600" dirty="0"/>
          </a:p>
        </p:txBody>
      </p:sp>
      <p:sp>
        <p:nvSpPr>
          <p:cNvPr id="12" name="テキスト ボックス 11"/>
          <p:cNvSpPr txBox="1"/>
          <p:nvPr/>
        </p:nvSpPr>
        <p:spPr>
          <a:xfrm>
            <a:off x="1285393" y="3810526"/>
            <a:ext cx="1063112" cy="338554"/>
          </a:xfrm>
          <a:prstGeom prst="rect">
            <a:avLst/>
          </a:prstGeom>
          <a:solidFill>
            <a:srgbClr val="FFFF00"/>
          </a:solidFill>
        </p:spPr>
        <p:txBody>
          <a:bodyPr wrap="none" rtlCol="0">
            <a:spAutoFit/>
          </a:bodyPr>
          <a:lstStyle/>
          <a:p>
            <a:r>
              <a:rPr kumimoji="1" lang="en-US" altLang="ja-JP" sz="1600" dirty="0"/>
              <a:t>H-8 IR SPD</a:t>
            </a:r>
            <a:endParaRPr kumimoji="1" lang="ja-JP" altLang="en-US" sz="1600" dirty="0"/>
          </a:p>
        </p:txBody>
      </p:sp>
    </p:spTree>
    <p:extLst>
      <p:ext uri="{BB962C8B-B14F-4D97-AF65-F5344CB8AC3E}">
        <p14:creationId xmlns:p14="http://schemas.microsoft.com/office/powerpoint/2010/main" val="2327943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52" y="808731"/>
            <a:ext cx="6050210" cy="5839506"/>
          </a:xfrm>
          <a:prstGeom prst="rect">
            <a:avLst/>
          </a:prstGeom>
        </p:spPr>
      </p:pic>
      <p:sp>
        <p:nvSpPr>
          <p:cNvPr id="4" name="テキスト ボックス 3"/>
          <p:cNvSpPr txBox="1"/>
          <p:nvPr/>
        </p:nvSpPr>
        <p:spPr>
          <a:xfrm>
            <a:off x="1711693" y="116632"/>
            <a:ext cx="5144550" cy="369332"/>
          </a:xfrm>
          <a:prstGeom prst="rect">
            <a:avLst/>
          </a:prstGeom>
          <a:noFill/>
        </p:spPr>
        <p:txBody>
          <a:bodyPr wrap="none" rtlCol="0">
            <a:spAutoFit/>
          </a:bodyPr>
          <a:lstStyle/>
          <a:p>
            <a:r>
              <a:rPr kumimoji="1" lang="en-US" altLang="ja-JP" dirty="0"/>
              <a:t>First guess departure O-B statistics H-8 vs H-9 @HC-4</a:t>
            </a:r>
          </a:p>
        </p:txBody>
      </p:sp>
      <p:sp>
        <p:nvSpPr>
          <p:cNvPr id="5" name="テキスト ボックス 4"/>
          <p:cNvSpPr txBox="1"/>
          <p:nvPr/>
        </p:nvSpPr>
        <p:spPr>
          <a:xfrm>
            <a:off x="1778400" y="692463"/>
            <a:ext cx="1175322" cy="338554"/>
          </a:xfrm>
          <a:prstGeom prst="rect">
            <a:avLst/>
          </a:prstGeom>
          <a:solidFill>
            <a:srgbClr val="FFFF00"/>
          </a:solidFill>
        </p:spPr>
        <p:txBody>
          <a:bodyPr wrap="none" rtlCol="0">
            <a:spAutoFit/>
          </a:bodyPr>
          <a:lstStyle/>
          <a:p>
            <a:r>
              <a:rPr kumimoji="1" lang="en-US" altLang="ja-JP" sz="1600" dirty="0"/>
              <a:t>H-8 IR NUM</a:t>
            </a:r>
            <a:endParaRPr kumimoji="1" lang="ja-JP" altLang="en-US" sz="1600" dirty="0"/>
          </a:p>
        </p:txBody>
      </p:sp>
      <p:sp>
        <p:nvSpPr>
          <p:cNvPr id="7" name="正方形/長方形 6"/>
          <p:cNvSpPr/>
          <p:nvPr/>
        </p:nvSpPr>
        <p:spPr>
          <a:xfrm>
            <a:off x="7273419" y="6309320"/>
            <a:ext cx="1762406" cy="369332"/>
          </a:xfrm>
          <a:prstGeom prst="rect">
            <a:avLst/>
          </a:prstGeom>
        </p:spPr>
        <p:txBody>
          <a:bodyPr wrap="none">
            <a:spAutoFit/>
          </a:bodyPr>
          <a:lstStyle/>
          <a:p>
            <a:r>
              <a:rPr lang="en-US" altLang="ja-JP" dirty="0"/>
              <a:t>QI(w/</a:t>
            </a:r>
            <a:r>
              <a:rPr lang="en-US" altLang="ja-JP" dirty="0" err="1"/>
              <a:t>oFCST</a:t>
            </a:r>
            <a:r>
              <a:rPr lang="en-US" altLang="ja-JP" dirty="0"/>
              <a:t>)&gt;0.8</a:t>
            </a:r>
            <a:endParaRPr lang="ja-JP" altLang="en-US" dirty="0"/>
          </a:p>
        </p:txBody>
      </p:sp>
      <p:sp>
        <p:nvSpPr>
          <p:cNvPr id="8" name="テキスト ボックス 7"/>
          <p:cNvSpPr txBox="1"/>
          <p:nvPr/>
        </p:nvSpPr>
        <p:spPr>
          <a:xfrm>
            <a:off x="4932040" y="700930"/>
            <a:ext cx="1175322" cy="338554"/>
          </a:xfrm>
          <a:prstGeom prst="rect">
            <a:avLst/>
          </a:prstGeom>
          <a:solidFill>
            <a:srgbClr val="FFFF00"/>
          </a:solidFill>
        </p:spPr>
        <p:txBody>
          <a:bodyPr wrap="none" rtlCol="0">
            <a:spAutoFit/>
          </a:bodyPr>
          <a:lstStyle/>
          <a:p>
            <a:r>
              <a:rPr kumimoji="1" lang="en-US" altLang="ja-JP" sz="1600" dirty="0"/>
              <a:t>H-9 IR NUM</a:t>
            </a:r>
            <a:endParaRPr kumimoji="1" lang="ja-JP" altLang="en-US" sz="1600" dirty="0"/>
          </a:p>
        </p:txBody>
      </p:sp>
      <p:sp>
        <p:nvSpPr>
          <p:cNvPr id="10" name="テキスト ボックス 9"/>
          <p:cNvSpPr txBox="1"/>
          <p:nvPr/>
        </p:nvSpPr>
        <p:spPr>
          <a:xfrm>
            <a:off x="4945656" y="3631772"/>
            <a:ext cx="1063112" cy="338554"/>
          </a:xfrm>
          <a:prstGeom prst="rect">
            <a:avLst/>
          </a:prstGeom>
          <a:solidFill>
            <a:srgbClr val="FFFF00"/>
          </a:solidFill>
        </p:spPr>
        <p:txBody>
          <a:bodyPr wrap="none" rtlCol="0">
            <a:spAutoFit/>
          </a:bodyPr>
          <a:lstStyle/>
          <a:p>
            <a:r>
              <a:rPr kumimoji="1" lang="en-US" altLang="ja-JP" sz="1600" dirty="0"/>
              <a:t>H-9 IR SPD</a:t>
            </a:r>
            <a:endParaRPr kumimoji="1" lang="ja-JP" altLang="en-US" sz="1600" dirty="0"/>
          </a:p>
        </p:txBody>
      </p:sp>
      <p:sp>
        <p:nvSpPr>
          <p:cNvPr id="12" name="テキスト ボックス 11"/>
          <p:cNvSpPr txBox="1"/>
          <p:nvPr/>
        </p:nvSpPr>
        <p:spPr>
          <a:xfrm>
            <a:off x="1754192" y="3640006"/>
            <a:ext cx="1063112" cy="338554"/>
          </a:xfrm>
          <a:prstGeom prst="rect">
            <a:avLst/>
          </a:prstGeom>
          <a:solidFill>
            <a:srgbClr val="FFFF00"/>
          </a:solidFill>
        </p:spPr>
        <p:txBody>
          <a:bodyPr wrap="none" rtlCol="0">
            <a:spAutoFit/>
          </a:bodyPr>
          <a:lstStyle/>
          <a:p>
            <a:r>
              <a:rPr kumimoji="1" lang="en-US" altLang="ja-JP" sz="1600" dirty="0"/>
              <a:t>H-8 IR SPD</a:t>
            </a:r>
            <a:endParaRPr kumimoji="1" lang="ja-JP" altLang="en-US" sz="1600" dirty="0"/>
          </a:p>
        </p:txBody>
      </p:sp>
    </p:spTree>
    <p:extLst>
      <p:ext uri="{BB962C8B-B14F-4D97-AF65-F5344CB8AC3E}">
        <p14:creationId xmlns:p14="http://schemas.microsoft.com/office/powerpoint/2010/main" val="1758587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bwMode="auto">
          <a:xfrm>
            <a:off x="179512" y="1124744"/>
            <a:ext cx="8856984" cy="3024336"/>
          </a:xfrm>
          <a:prstGeom prst="rect">
            <a:avLst/>
          </a:prstGeom>
          <a:solidFill>
            <a:schemeClr val="bg1"/>
          </a:solidFill>
          <a:ln w="9525">
            <a:noFill/>
            <a:round/>
            <a:headEnd/>
            <a:tailEnd/>
          </a:ln>
        </p:spPr>
        <p:txBody>
          <a:bodyPr wrap="none" rtlCol="0" anchor="ctr"/>
          <a:lstStyle/>
          <a:p>
            <a:pPr algn="ctr" eaLnBrk="1" hangingPunct="1"/>
            <a:endParaRPr kumimoji="1" lang="ja-JP" altLang="en-US" dirty="0">
              <a:solidFill>
                <a:schemeClr val="bg1"/>
              </a:solidFill>
              <a:latin typeface="+mj-ea"/>
              <a:ea typeface="+mj-ea"/>
            </a:endParaRPr>
          </a:p>
        </p:txBody>
      </p:sp>
      <p:sp>
        <p:nvSpPr>
          <p:cNvPr id="5" name="テキスト ボックス 4"/>
          <p:cNvSpPr txBox="1"/>
          <p:nvPr/>
        </p:nvSpPr>
        <p:spPr>
          <a:xfrm>
            <a:off x="1659441" y="283294"/>
            <a:ext cx="6123471" cy="646331"/>
          </a:xfrm>
          <a:prstGeom prst="rect">
            <a:avLst/>
          </a:prstGeom>
          <a:noFill/>
        </p:spPr>
        <p:txBody>
          <a:bodyPr wrap="none" rtlCol="0">
            <a:spAutoFit/>
          </a:bodyPr>
          <a:lstStyle/>
          <a:p>
            <a:r>
              <a:rPr kumimoji="1" lang="en-US" altLang="ja-JP" sz="3600" dirty="0">
                <a:ea typeface="Arial Unicode MS" panose="020B0604020202020204" pitchFamily="50" charset="-128"/>
                <a:cs typeface="Arial Unicode MS" panose="020B0604020202020204" pitchFamily="50" charset="-128"/>
              </a:rPr>
              <a:t>Himawari-8/9 Mission Schedule</a:t>
            </a:r>
          </a:p>
        </p:txBody>
      </p:sp>
      <p:sp>
        <p:nvSpPr>
          <p:cNvPr id="6" name="テキスト ボックス 5"/>
          <p:cNvSpPr txBox="1"/>
          <p:nvPr/>
        </p:nvSpPr>
        <p:spPr>
          <a:xfrm>
            <a:off x="179512" y="4293096"/>
            <a:ext cx="8690490" cy="246221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ja-JP" sz="2400" dirty="0">
                <a:ea typeface="Arial Unicode MS" panose="020B0604020202020204" pitchFamily="50" charset="-128"/>
                <a:cs typeface="Arial Unicode MS" panose="020B0604020202020204" pitchFamily="50" charset="-128"/>
              </a:rPr>
              <a:t>Himawari-8 has been operational since July 2015.</a:t>
            </a:r>
          </a:p>
          <a:p>
            <a:pPr marL="342900" indent="-342900">
              <a:spcBef>
                <a:spcPts val="600"/>
              </a:spcBef>
              <a:buFont typeface="Arial" panose="020B0604020202020204" pitchFamily="34" charset="0"/>
              <a:buChar char="•"/>
            </a:pPr>
            <a:r>
              <a:rPr lang="en-US" altLang="ja-JP" sz="2400" dirty="0">
                <a:ea typeface="Arial Unicode MS" panose="020B0604020202020204" pitchFamily="50" charset="-128"/>
                <a:cs typeface="Arial Unicode MS" panose="020B0604020202020204" pitchFamily="50" charset="-128"/>
              </a:rPr>
              <a:t>Himawari-9</a:t>
            </a:r>
            <a:r>
              <a:rPr lang="ja-JP" altLang="en-US" sz="2400" dirty="0">
                <a:ea typeface="Arial Unicode MS" panose="020B0604020202020204" pitchFamily="50" charset="-128"/>
                <a:cs typeface="Arial Unicode MS" panose="020B0604020202020204" pitchFamily="50" charset="-128"/>
              </a:rPr>
              <a:t> </a:t>
            </a:r>
            <a:r>
              <a:rPr lang="en-US" altLang="ja-JP" sz="2400" dirty="0">
                <a:ea typeface="Arial Unicode MS" panose="020B0604020202020204" pitchFamily="50" charset="-128"/>
                <a:cs typeface="Arial Unicode MS" panose="020B0604020202020204" pitchFamily="50" charset="-128"/>
              </a:rPr>
              <a:t>was launched in November 2016 and has started in-orbit standby since 10 Mar, 2017 and MTSAT-2 terminated its meteorological mission.</a:t>
            </a:r>
          </a:p>
          <a:p>
            <a:pPr marL="342900" indent="-342900">
              <a:spcBef>
                <a:spcPts val="600"/>
              </a:spcBef>
              <a:buFont typeface="Arial" panose="020B0604020202020204" pitchFamily="34" charset="0"/>
              <a:buChar char="•"/>
            </a:pPr>
            <a:r>
              <a:rPr lang="en-US" altLang="ja-JP" sz="2400" dirty="0">
                <a:ea typeface="Arial Unicode MS" panose="020B0604020202020204" pitchFamily="50" charset="-128"/>
                <a:cs typeface="Arial Unicode MS" panose="020B0604020202020204" pitchFamily="50" charset="-128"/>
              </a:rPr>
              <a:t>Himawari-9 will continue in-orbit standby until 2022 and it will be operational until 2029 as a successor to Himawari-8. </a:t>
            </a:r>
          </a:p>
        </p:txBody>
      </p:sp>
      <p:graphicFrame>
        <p:nvGraphicFramePr>
          <p:cNvPr id="7" name="表 6" title="Himawari-8 and 9's mission schedule"/>
          <p:cNvGraphicFramePr>
            <a:graphicFrameLocks noGrp="1"/>
          </p:cNvGraphicFramePr>
          <p:nvPr>
            <p:extLst>
              <p:ext uri="{D42A27DB-BD31-4B8C-83A1-F6EECF244321}">
                <p14:modId xmlns:p14="http://schemas.microsoft.com/office/powerpoint/2010/main" val="3328950908"/>
              </p:ext>
            </p:extLst>
          </p:nvPr>
        </p:nvGraphicFramePr>
        <p:xfrm>
          <a:off x="329645" y="1235046"/>
          <a:ext cx="8538179" cy="2808311"/>
        </p:xfrm>
        <a:graphic>
          <a:graphicData uri="http://schemas.openxmlformats.org/drawingml/2006/table">
            <a:tbl>
              <a:tblPr firstRow="1" bandRow="1">
                <a:tableStyleId>{5940675A-B579-460E-94D1-54222C63F5DA}</a:tableStyleId>
              </a:tblPr>
              <a:tblGrid>
                <a:gridCol w="1177679">
                  <a:extLst>
                    <a:ext uri="{9D8B030D-6E8A-4147-A177-3AD203B41FA5}">
                      <a16:colId xmlns:a16="http://schemas.microsoft.com/office/drawing/2014/main" xmlns="" val="20000"/>
                    </a:ext>
                  </a:extLst>
                </a:gridCol>
                <a:gridCol w="294420">
                  <a:extLst>
                    <a:ext uri="{9D8B030D-6E8A-4147-A177-3AD203B41FA5}">
                      <a16:colId xmlns:a16="http://schemas.microsoft.com/office/drawing/2014/main" xmlns="" val="20001"/>
                    </a:ext>
                  </a:extLst>
                </a:gridCol>
                <a:gridCol w="294420">
                  <a:extLst>
                    <a:ext uri="{9D8B030D-6E8A-4147-A177-3AD203B41FA5}">
                      <a16:colId xmlns:a16="http://schemas.microsoft.com/office/drawing/2014/main" xmlns="" val="20002"/>
                    </a:ext>
                  </a:extLst>
                </a:gridCol>
                <a:gridCol w="294420">
                  <a:extLst>
                    <a:ext uri="{9D8B030D-6E8A-4147-A177-3AD203B41FA5}">
                      <a16:colId xmlns:a16="http://schemas.microsoft.com/office/drawing/2014/main" xmlns="" val="20003"/>
                    </a:ext>
                  </a:extLst>
                </a:gridCol>
                <a:gridCol w="294420">
                  <a:extLst>
                    <a:ext uri="{9D8B030D-6E8A-4147-A177-3AD203B41FA5}">
                      <a16:colId xmlns:a16="http://schemas.microsoft.com/office/drawing/2014/main" xmlns="" val="20004"/>
                    </a:ext>
                  </a:extLst>
                </a:gridCol>
                <a:gridCol w="294420">
                  <a:extLst>
                    <a:ext uri="{9D8B030D-6E8A-4147-A177-3AD203B41FA5}">
                      <a16:colId xmlns:a16="http://schemas.microsoft.com/office/drawing/2014/main" xmlns="" val="20005"/>
                    </a:ext>
                  </a:extLst>
                </a:gridCol>
                <a:gridCol w="294420">
                  <a:extLst>
                    <a:ext uri="{9D8B030D-6E8A-4147-A177-3AD203B41FA5}">
                      <a16:colId xmlns:a16="http://schemas.microsoft.com/office/drawing/2014/main" xmlns="" val="20006"/>
                    </a:ext>
                  </a:extLst>
                </a:gridCol>
                <a:gridCol w="294420">
                  <a:extLst>
                    <a:ext uri="{9D8B030D-6E8A-4147-A177-3AD203B41FA5}">
                      <a16:colId xmlns:a16="http://schemas.microsoft.com/office/drawing/2014/main" xmlns="" val="20007"/>
                    </a:ext>
                  </a:extLst>
                </a:gridCol>
                <a:gridCol w="294420">
                  <a:extLst>
                    <a:ext uri="{9D8B030D-6E8A-4147-A177-3AD203B41FA5}">
                      <a16:colId xmlns:a16="http://schemas.microsoft.com/office/drawing/2014/main" xmlns="" val="20008"/>
                    </a:ext>
                  </a:extLst>
                </a:gridCol>
                <a:gridCol w="294420">
                  <a:extLst>
                    <a:ext uri="{9D8B030D-6E8A-4147-A177-3AD203B41FA5}">
                      <a16:colId xmlns:a16="http://schemas.microsoft.com/office/drawing/2014/main" xmlns="" val="20009"/>
                    </a:ext>
                  </a:extLst>
                </a:gridCol>
                <a:gridCol w="294420">
                  <a:extLst>
                    <a:ext uri="{9D8B030D-6E8A-4147-A177-3AD203B41FA5}">
                      <a16:colId xmlns:a16="http://schemas.microsoft.com/office/drawing/2014/main" xmlns="" val="20010"/>
                    </a:ext>
                  </a:extLst>
                </a:gridCol>
                <a:gridCol w="294420">
                  <a:extLst>
                    <a:ext uri="{9D8B030D-6E8A-4147-A177-3AD203B41FA5}">
                      <a16:colId xmlns:a16="http://schemas.microsoft.com/office/drawing/2014/main" xmlns="" val="20011"/>
                    </a:ext>
                  </a:extLst>
                </a:gridCol>
                <a:gridCol w="294420">
                  <a:extLst>
                    <a:ext uri="{9D8B030D-6E8A-4147-A177-3AD203B41FA5}">
                      <a16:colId xmlns:a16="http://schemas.microsoft.com/office/drawing/2014/main" xmlns="" val="20012"/>
                    </a:ext>
                  </a:extLst>
                </a:gridCol>
                <a:gridCol w="294420">
                  <a:extLst>
                    <a:ext uri="{9D8B030D-6E8A-4147-A177-3AD203B41FA5}">
                      <a16:colId xmlns:a16="http://schemas.microsoft.com/office/drawing/2014/main" xmlns="" val="20013"/>
                    </a:ext>
                  </a:extLst>
                </a:gridCol>
                <a:gridCol w="294420">
                  <a:extLst>
                    <a:ext uri="{9D8B030D-6E8A-4147-A177-3AD203B41FA5}">
                      <a16:colId xmlns:a16="http://schemas.microsoft.com/office/drawing/2014/main" xmlns="" val="20014"/>
                    </a:ext>
                  </a:extLst>
                </a:gridCol>
                <a:gridCol w="294420">
                  <a:extLst>
                    <a:ext uri="{9D8B030D-6E8A-4147-A177-3AD203B41FA5}">
                      <a16:colId xmlns:a16="http://schemas.microsoft.com/office/drawing/2014/main" xmlns="" val="20015"/>
                    </a:ext>
                  </a:extLst>
                </a:gridCol>
                <a:gridCol w="294420">
                  <a:extLst>
                    <a:ext uri="{9D8B030D-6E8A-4147-A177-3AD203B41FA5}">
                      <a16:colId xmlns:a16="http://schemas.microsoft.com/office/drawing/2014/main" xmlns="" val="20016"/>
                    </a:ext>
                  </a:extLst>
                </a:gridCol>
                <a:gridCol w="294420">
                  <a:extLst>
                    <a:ext uri="{9D8B030D-6E8A-4147-A177-3AD203B41FA5}">
                      <a16:colId xmlns:a16="http://schemas.microsoft.com/office/drawing/2014/main" xmlns="" val="20017"/>
                    </a:ext>
                  </a:extLst>
                </a:gridCol>
                <a:gridCol w="294420">
                  <a:extLst>
                    <a:ext uri="{9D8B030D-6E8A-4147-A177-3AD203B41FA5}">
                      <a16:colId xmlns:a16="http://schemas.microsoft.com/office/drawing/2014/main" xmlns="" val="20018"/>
                    </a:ext>
                  </a:extLst>
                </a:gridCol>
                <a:gridCol w="294420">
                  <a:extLst>
                    <a:ext uri="{9D8B030D-6E8A-4147-A177-3AD203B41FA5}">
                      <a16:colId xmlns:a16="http://schemas.microsoft.com/office/drawing/2014/main" xmlns="" val="20019"/>
                    </a:ext>
                  </a:extLst>
                </a:gridCol>
                <a:gridCol w="294420">
                  <a:extLst>
                    <a:ext uri="{9D8B030D-6E8A-4147-A177-3AD203B41FA5}">
                      <a16:colId xmlns:a16="http://schemas.microsoft.com/office/drawing/2014/main" xmlns="" val="20020"/>
                    </a:ext>
                  </a:extLst>
                </a:gridCol>
                <a:gridCol w="294420">
                  <a:extLst>
                    <a:ext uri="{9D8B030D-6E8A-4147-A177-3AD203B41FA5}">
                      <a16:colId xmlns:a16="http://schemas.microsoft.com/office/drawing/2014/main" xmlns="" val="20021"/>
                    </a:ext>
                  </a:extLst>
                </a:gridCol>
                <a:gridCol w="294420">
                  <a:extLst>
                    <a:ext uri="{9D8B030D-6E8A-4147-A177-3AD203B41FA5}">
                      <a16:colId xmlns:a16="http://schemas.microsoft.com/office/drawing/2014/main" xmlns="" val="20022"/>
                    </a:ext>
                  </a:extLst>
                </a:gridCol>
                <a:gridCol w="294420">
                  <a:extLst>
                    <a:ext uri="{9D8B030D-6E8A-4147-A177-3AD203B41FA5}">
                      <a16:colId xmlns:a16="http://schemas.microsoft.com/office/drawing/2014/main" xmlns="" val="20023"/>
                    </a:ext>
                  </a:extLst>
                </a:gridCol>
                <a:gridCol w="294420">
                  <a:extLst>
                    <a:ext uri="{9D8B030D-6E8A-4147-A177-3AD203B41FA5}">
                      <a16:colId xmlns:a16="http://schemas.microsoft.com/office/drawing/2014/main" xmlns="" val="20024"/>
                    </a:ext>
                  </a:extLst>
                </a:gridCol>
                <a:gridCol w="294420">
                  <a:extLst>
                    <a:ext uri="{9D8B030D-6E8A-4147-A177-3AD203B41FA5}">
                      <a16:colId xmlns:a16="http://schemas.microsoft.com/office/drawing/2014/main" xmlns="" val="20025"/>
                    </a:ext>
                  </a:extLst>
                </a:gridCol>
              </a:tblGrid>
              <a:tr h="634135">
                <a:tc>
                  <a:txBody>
                    <a:bodyPr/>
                    <a:lstStyle/>
                    <a:p>
                      <a:pPr algn="r">
                        <a:lnSpc>
                          <a:spcPct val="100000"/>
                        </a:lnSpc>
                      </a:pPr>
                      <a:endParaRPr kumimoji="1" lang="ja-JP" altLang="en-US" sz="1500" dirty="0"/>
                    </a:p>
                  </a:txBody>
                  <a:tcPr marL="45295" marR="45295" marT="45295" marB="45295">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2005</a:t>
                      </a:r>
                      <a:endParaRPr kumimoji="1" lang="ja-JP" altLang="en-US" sz="1500" dirty="0"/>
                    </a:p>
                  </a:txBody>
                  <a:tcPr marL="0" marR="0" marT="0" marB="0" vert="vert"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2006</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2007</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2008</a:t>
                      </a:r>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2009</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2010</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0000"/>
                        </a:lnSpc>
                      </a:pPr>
                      <a:r>
                        <a:rPr kumimoji="1" lang="en-US" altLang="ja-JP" sz="1500" kern="1200" dirty="0">
                          <a:solidFill>
                            <a:schemeClr val="tx1"/>
                          </a:solidFill>
                          <a:latin typeface="+mn-lt"/>
                          <a:ea typeface="+mn-ea"/>
                          <a:cs typeface="+mn-cs"/>
                        </a:rPr>
                        <a:t>2011</a:t>
                      </a:r>
                      <a:endParaRPr kumimoji="1" lang="ja-JP" altLang="en-US" sz="1500" kern="1200" dirty="0">
                        <a:solidFill>
                          <a:schemeClr val="tx1"/>
                        </a:solidFill>
                        <a:latin typeface="+mn-lt"/>
                        <a:ea typeface="+mn-ea"/>
                        <a:cs typeface="+mn-cs"/>
                      </a:endParaRPr>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0000"/>
                        </a:lnSpc>
                      </a:pPr>
                      <a:r>
                        <a:rPr kumimoji="1" lang="en-US" altLang="ja-JP" sz="1500" kern="1200" dirty="0">
                          <a:solidFill>
                            <a:schemeClr val="tx1"/>
                          </a:solidFill>
                          <a:latin typeface="+mn-lt"/>
                          <a:ea typeface="+mn-ea"/>
                          <a:cs typeface="+mn-cs"/>
                        </a:rPr>
                        <a:t>2012</a:t>
                      </a:r>
                      <a:endParaRPr kumimoji="1" lang="ja-JP" altLang="en-US" sz="1500" kern="1200" dirty="0">
                        <a:solidFill>
                          <a:schemeClr val="tx1"/>
                        </a:solidFill>
                        <a:latin typeface="+mn-lt"/>
                        <a:ea typeface="+mn-ea"/>
                        <a:cs typeface="+mn-cs"/>
                      </a:endParaRPr>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2013</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2014</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2015</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en-US" altLang="ja-JP" sz="1500" dirty="0"/>
                        <a:t>2016</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en-US" altLang="ja-JP" sz="1500" dirty="0"/>
                        <a:t>2017</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500" dirty="0"/>
                        <a:t>2018</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kumimoji="1" lang="en-US" altLang="ja-JP" sz="1500" dirty="0"/>
                        <a:t>2019</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2020</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2021</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2022</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2023</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2024</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2025</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2026</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2027</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2028</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kumimoji="1" lang="en-US" altLang="ja-JP" sz="1500" dirty="0"/>
                        <a:t>2029</a:t>
                      </a:r>
                      <a:endParaRPr kumimoji="1" lang="ja-JP" altLang="en-US" sz="1500" dirty="0"/>
                    </a:p>
                  </a:txBody>
                  <a:tcPr marL="0" marR="0" marT="0" marB="0" vert="vert"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087088">
                <a:tc>
                  <a:txBody>
                    <a:bodyPr/>
                    <a:lstStyle/>
                    <a:p>
                      <a:pPr>
                        <a:lnSpc>
                          <a:spcPct val="100000"/>
                        </a:lnSpc>
                      </a:pPr>
                      <a:r>
                        <a:rPr kumimoji="1" lang="en-US" altLang="ja-JP" sz="1500" dirty="0"/>
                        <a:t>MTSAT-1R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t>Meteorological</a:t>
                      </a:r>
                      <a:r>
                        <a:rPr kumimoji="1" lang="ja-JP" altLang="en-US" sz="900" dirty="0"/>
                        <a:t> </a:t>
                      </a:r>
                      <a:r>
                        <a:rPr kumimoji="1" lang="en-US" altLang="ja-JP" sz="900" dirty="0"/>
                        <a:t>Mission</a:t>
                      </a:r>
                    </a:p>
                    <a:p>
                      <a:pPr>
                        <a:lnSpc>
                          <a:spcPct val="100000"/>
                        </a:lnSpc>
                      </a:pPr>
                      <a:endParaRPr kumimoji="1" lang="en-US" altLang="ja-JP" sz="800" dirty="0"/>
                    </a:p>
                    <a:p>
                      <a:pPr>
                        <a:lnSpc>
                          <a:spcPct val="100000"/>
                        </a:lnSpc>
                      </a:pPr>
                      <a:r>
                        <a:rPr kumimoji="1" lang="en-US" altLang="ja-JP" sz="1500" dirty="0"/>
                        <a:t>MTSAT-2</a:t>
                      </a:r>
                    </a:p>
                    <a:p>
                      <a:pPr>
                        <a:lnSpc>
                          <a:spcPct val="100000"/>
                        </a:lnSpc>
                      </a:pPr>
                      <a:r>
                        <a:rPr kumimoji="1" lang="en-US" altLang="ja-JP" sz="900" dirty="0"/>
                        <a:t>Meteorological Mission</a:t>
                      </a:r>
                      <a:endParaRPr kumimoji="1" lang="ja-JP" altLang="en-US" sz="900" dirty="0"/>
                    </a:p>
                  </a:txBody>
                  <a:tcPr marL="45295" marR="0" marT="45295" marB="45295"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87088">
                <a:tc>
                  <a:txBody>
                    <a:bodyPr/>
                    <a:lstStyle/>
                    <a:p>
                      <a:pPr>
                        <a:lnSpc>
                          <a:spcPct val="100000"/>
                        </a:lnSpc>
                      </a:pPr>
                      <a:endParaRPr kumimoji="1" lang="en-US" altLang="ja-JP" sz="800" b="0" dirty="0">
                        <a:effectLst/>
                      </a:endParaRPr>
                    </a:p>
                    <a:p>
                      <a:pPr>
                        <a:lnSpc>
                          <a:spcPct val="100000"/>
                        </a:lnSpc>
                      </a:pPr>
                      <a:r>
                        <a:rPr kumimoji="1" lang="en-US" altLang="ja-JP" sz="1500" b="0" dirty="0">
                          <a:effectLst/>
                        </a:rPr>
                        <a:t>Himawari-8</a:t>
                      </a:r>
                    </a:p>
                    <a:p>
                      <a:pPr>
                        <a:lnSpc>
                          <a:spcPct val="100000"/>
                        </a:lnSpc>
                      </a:pPr>
                      <a:r>
                        <a:rPr kumimoji="1" lang="en-US" altLang="ja-JP" sz="1500" b="0" dirty="0">
                          <a:effectLst/>
                        </a:rPr>
                        <a:t>Himawari-9</a:t>
                      </a:r>
                    </a:p>
                  </a:txBody>
                  <a:tcPr marL="45295" marR="0" marT="45295" marB="45295"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kumimoji="1" lang="ja-JP" altLang="en-US" sz="1000" dirty="0"/>
                    </a:p>
                  </a:txBody>
                  <a:tcPr marL="0" marR="0" marT="45295" marB="45295">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pSp>
        <p:nvGrpSpPr>
          <p:cNvPr id="8" name="グループ化 4"/>
          <p:cNvGrpSpPr/>
          <p:nvPr/>
        </p:nvGrpSpPr>
        <p:grpSpPr>
          <a:xfrm>
            <a:off x="1481773" y="1235046"/>
            <a:ext cx="7388229" cy="2808312"/>
            <a:chOff x="1301910" y="1484784"/>
            <a:chExt cx="5872042" cy="2232000"/>
          </a:xfrm>
        </p:grpSpPr>
        <p:cxnSp>
          <p:nvCxnSpPr>
            <p:cNvPr id="9" name="直線矢印コネクタ 8"/>
            <p:cNvCxnSpPr/>
            <p:nvPr/>
          </p:nvCxnSpPr>
          <p:spPr>
            <a:xfrm>
              <a:off x="4431026" y="1484784"/>
              <a:ext cx="0" cy="2232000"/>
            </a:xfrm>
            <a:prstGeom prst="straightConnector1">
              <a:avLst/>
            </a:prstGeom>
            <a:ln cap="rnd">
              <a:headEnd type="diamond" w="lg" len="med"/>
              <a:tailEnd type="diamond" w="lg" len="med"/>
            </a:ln>
          </p:spPr>
          <p:style>
            <a:lnRef idx="2">
              <a:schemeClr val="accent2"/>
            </a:lnRef>
            <a:fillRef idx="0">
              <a:schemeClr val="accent2"/>
            </a:fillRef>
            <a:effectRef idx="1">
              <a:schemeClr val="accent2"/>
            </a:effectRef>
            <a:fontRef idx="minor">
              <a:schemeClr val="tx1"/>
            </a:fontRef>
          </p:style>
        </p:cxnSp>
        <p:grpSp>
          <p:nvGrpSpPr>
            <p:cNvPr id="10" name="グループ化 43"/>
            <p:cNvGrpSpPr/>
            <p:nvPr/>
          </p:nvGrpSpPr>
          <p:grpSpPr>
            <a:xfrm>
              <a:off x="2624684" y="2124632"/>
              <a:ext cx="1561268" cy="576040"/>
              <a:chOff x="2624684" y="2124632"/>
              <a:chExt cx="1561268" cy="576040"/>
            </a:xfrm>
          </p:grpSpPr>
          <p:sp>
            <p:nvSpPr>
              <p:cNvPr id="40" name="フリーフォーム 39"/>
              <p:cNvSpPr/>
              <p:nvPr/>
            </p:nvSpPr>
            <p:spPr>
              <a:xfrm>
                <a:off x="2624684" y="2124632"/>
                <a:ext cx="1287549" cy="216000"/>
              </a:xfrm>
              <a:custGeom>
                <a:avLst/>
                <a:gdLst>
                  <a:gd name="connsiteX0" fmla="*/ 0 w 837591"/>
                  <a:gd name="connsiteY0" fmla="*/ 0 h 219456"/>
                  <a:gd name="connsiteX1" fmla="*/ 837591 w 837591"/>
                  <a:gd name="connsiteY1" fmla="*/ 0 h 219456"/>
                  <a:gd name="connsiteX2" fmla="*/ 720548 w 837591"/>
                  <a:gd name="connsiteY2" fmla="*/ 219456 h 219456"/>
                  <a:gd name="connsiteX3" fmla="*/ 7316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20548 w 837591"/>
                  <a:gd name="connsiteY2" fmla="*/ 219456 h 219456"/>
                  <a:gd name="connsiteX3" fmla="*/ 7316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20548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84473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27621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56241 w 837591"/>
                  <a:gd name="connsiteY2" fmla="*/ 219444 h 219456"/>
                  <a:gd name="connsiteX3" fmla="*/ 0 w 837591"/>
                  <a:gd name="connsiteY3" fmla="*/ 219456 h 219456"/>
                  <a:gd name="connsiteX4" fmla="*/ 0 w 837591"/>
                  <a:gd name="connsiteY4" fmla="*/ 0 h 21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91" h="219456">
                    <a:moveTo>
                      <a:pt x="0" y="0"/>
                    </a:moveTo>
                    <a:lnTo>
                      <a:pt x="837591" y="0"/>
                    </a:lnTo>
                    <a:lnTo>
                      <a:pt x="756241" y="219444"/>
                    </a:lnTo>
                    <a:lnTo>
                      <a:pt x="0" y="219456"/>
                    </a:lnTo>
                    <a:lnTo>
                      <a:pt x="0" y="0"/>
                    </a:lnTo>
                    <a:close/>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p>
            </p:txBody>
          </p:sp>
          <p:sp>
            <p:nvSpPr>
              <p:cNvPr id="41" name="フリーフォーム 40"/>
              <p:cNvSpPr/>
              <p:nvPr/>
            </p:nvSpPr>
            <p:spPr>
              <a:xfrm>
                <a:off x="3789952" y="2484672"/>
                <a:ext cx="396000" cy="216000"/>
              </a:xfrm>
              <a:custGeom>
                <a:avLst/>
                <a:gdLst>
                  <a:gd name="connsiteX0" fmla="*/ 0 w 837591"/>
                  <a:gd name="connsiteY0" fmla="*/ 0 h 219456"/>
                  <a:gd name="connsiteX1" fmla="*/ 837591 w 837591"/>
                  <a:gd name="connsiteY1" fmla="*/ 0 h 219456"/>
                  <a:gd name="connsiteX2" fmla="*/ 720548 w 837591"/>
                  <a:gd name="connsiteY2" fmla="*/ 219456 h 219456"/>
                  <a:gd name="connsiteX3" fmla="*/ 7316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20548 w 837591"/>
                  <a:gd name="connsiteY2" fmla="*/ 219456 h 219456"/>
                  <a:gd name="connsiteX3" fmla="*/ 7316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20548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84473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727621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507708 w 837591"/>
                  <a:gd name="connsiteY2" fmla="*/ 219456 h 219456"/>
                  <a:gd name="connsiteX3" fmla="*/ 0 w 837591"/>
                  <a:gd name="connsiteY3" fmla="*/ 219456 h 219456"/>
                  <a:gd name="connsiteX4" fmla="*/ 0 w 837591"/>
                  <a:gd name="connsiteY4" fmla="*/ 0 h 219456"/>
                  <a:gd name="connsiteX0" fmla="*/ 0 w 837591"/>
                  <a:gd name="connsiteY0" fmla="*/ 0 h 219456"/>
                  <a:gd name="connsiteX1" fmla="*/ 837591 w 837591"/>
                  <a:gd name="connsiteY1" fmla="*/ 0 h 219456"/>
                  <a:gd name="connsiteX2" fmla="*/ 653284 w 837591"/>
                  <a:gd name="connsiteY2" fmla="*/ 219456 h 219456"/>
                  <a:gd name="connsiteX3" fmla="*/ 0 w 837591"/>
                  <a:gd name="connsiteY3" fmla="*/ 219456 h 219456"/>
                  <a:gd name="connsiteX4" fmla="*/ 0 w 837591"/>
                  <a:gd name="connsiteY4" fmla="*/ 0 h 21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91" h="219456">
                    <a:moveTo>
                      <a:pt x="0" y="0"/>
                    </a:moveTo>
                    <a:lnTo>
                      <a:pt x="837591" y="0"/>
                    </a:lnTo>
                    <a:lnTo>
                      <a:pt x="653284" y="219456"/>
                    </a:lnTo>
                    <a:lnTo>
                      <a:pt x="0" y="219456"/>
                    </a:lnTo>
                    <a:lnTo>
                      <a:pt x="0" y="0"/>
                    </a:lnTo>
                    <a:close/>
                  </a:path>
                </a:pathLst>
              </a:cu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p>
            </p:txBody>
          </p:sp>
        </p:grpSp>
        <p:sp>
          <p:nvSpPr>
            <p:cNvPr id="11" name="正方形/長方形 10"/>
            <p:cNvSpPr/>
            <p:nvPr/>
          </p:nvSpPr>
          <p:spPr>
            <a:xfrm>
              <a:off x="1688684" y="2484660"/>
              <a:ext cx="9360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2390804" y="3096728"/>
              <a:ext cx="1399148" cy="216000"/>
            </a:xfrm>
            <a:prstGeom prst="rect">
              <a:avLst/>
            </a:prstGeom>
            <a:gradFill>
              <a:gsLst>
                <a:gs pos="0">
                  <a:srgbClr val="FFFF00"/>
                </a:gs>
                <a:gs pos="35000">
                  <a:srgbClr val="FFFF99"/>
                </a:gs>
                <a:gs pos="100000">
                  <a:srgbClr val="FFFFCC"/>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p>
          </p:txBody>
        </p:sp>
        <p:sp>
          <p:nvSpPr>
            <p:cNvPr id="13" name="正方形/長方形 12"/>
            <p:cNvSpPr/>
            <p:nvPr/>
          </p:nvSpPr>
          <p:spPr>
            <a:xfrm>
              <a:off x="2390804" y="3312728"/>
              <a:ext cx="1751948" cy="216000"/>
            </a:xfrm>
            <a:prstGeom prst="rect">
              <a:avLst/>
            </a:prstGeom>
            <a:gradFill>
              <a:gsLst>
                <a:gs pos="0">
                  <a:srgbClr val="FFFF00"/>
                </a:gs>
                <a:gs pos="35000">
                  <a:srgbClr val="FFFF99"/>
                </a:gs>
                <a:gs pos="100000">
                  <a:srgbClr val="FFFFCC"/>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p>
          </p:txBody>
        </p:sp>
        <p:sp>
          <p:nvSpPr>
            <p:cNvPr id="14" name="正方形/長方形 13"/>
            <p:cNvSpPr/>
            <p:nvPr/>
          </p:nvSpPr>
          <p:spPr>
            <a:xfrm>
              <a:off x="4139152" y="3312728"/>
              <a:ext cx="12888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p>
          </p:txBody>
        </p:sp>
        <p:sp>
          <p:nvSpPr>
            <p:cNvPr id="15" name="正方形/長方形 14"/>
            <p:cNvSpPr/>
            <p:nvPr/>
          </p:nvSpPr>
          <p:spPr>
            <a:xfrm>
              <a:off x="5427952" y="3096728"/>
              <a:ext cx="16380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p>
          </p:txBody>
        </p:sp>
        <p:sp>
          <p:nvSpPr>
            <p:cNvPr id="16" name="正方形/長方形 15"/>
            <p:cNvSpPr/>
            <p:nvPr/>
          </p:nvSpPr>
          <p:spPr>
            <a:xfrm>
              <a:off x="7065952" y="3312728"/>
              <a:ext cx="108000" cy="21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p>
          </p:txBody>
        </p:sp>
        <p:sp>
          <p:nvSpPr>
            <p:cNvPr id="17" name="二等辺三角形 16"/>
            <p:cNvSpPr/>
            <p:nvPr/>
          </p:nvSpPr>
          <p:spPr>
            <a:xfrm>
              <a:off x="3571252" y="3168728"/>
              <a:ext cx="72000" cy="1440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8" name="二等辺三角形 17"/>
            <p:cNvSpPr/>
            <p:nvPr/>
          </p:nvSpPr>
          <p:spPr>
            <a:xfrm>
              <a:off x="4048968" y="3384728"/>
              <a:ext cx="72000" cy="1440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1454684" y="2124620"/>
              <a:ext cx="1170000" cy="216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p>
          </p:txBody>
        </p:sp>
        <p:sp>
          <p:nvSpPr>
            <p:cNvPr id="20" name="正方形/長方形 19"/>
            <p:cNvSpPr/>
            <p:nvPr/>
          </p:nvSpPr>
          <p:spPr>
            <a:xfrm>
              <a:off x="3789952" y="3096728"/>
              <a:ext cx="1638000" cy="2160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21" name="正方形/長方形 20"/>
            <p:cNvSpPr/>
            <p:nvPr/>
          </p:nvSpPr>
          <p:spPr>
            <a:xfrm>
              <a:off x="5427952" y="3312728"/>
              <a:ext cx="1638000" cy="2160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22" name="正方形/長方形 21"/>
            <p:cNvSpPr/>
            <p:nvPr/>
          </p:nvSpPr>
          <p:spPr>
            <a:xfrm>
              <a:off x="2624684" y="2484660"/>
              <a:ext cx="1170000" cy="2160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p>
          </p:txBody>
        </p:sp>
        <p:pic>
          <p:nvPicPr>
            <p:cNvPr id="23" name="Picture 2" descr="C:\Documents and Settings\JMA2670\デスクトップ\図1.png"/>
            <p:cNvPicPr>
              <a:picLocks noChangeAspect="1" noChangeArrowheads="1"/>
            </p:cNvPicPr>
            <p:nvPr/>
          </p:nvPicPr>
          <p:blipFill>
            <a:blip r:embed="rId3" cstate="screen">
              <a:clrChange>
                <a:clrFrom>
                  <a:srgbClr val="FCFEFC"/>
                </a:clrFrom>
                <a:clrTo>
                  <a:srgbClr val="FCFEFC">
                    <a:alpha val="0"/>
                  </a:srgbClr>
                </a:clrTo>
              </a:clrChange>
              <a:extLst>
                <a:ext uri="{28A0092B-C50C-407E-A947-70E740481C1C}">
                  <a14:useLocalDpi xmlns:a14="http://schemas.microsoft.com/office/drawing/2010/main"/>
                </a:ext>
              </a:extLst>
            </a:blip>
            <a:srcRect/>
            <a:stretch>
              <a:fillRect/>
            </a:stretch>
          </p:blipFill>
          <p:spPr bwMode="auto">
            <a:xfrm>
              <a:off x="1301910" y="2052612"/>
              <a:ext cx="491218" cy="360000"/>
            </a:xfrm>
            <a:prstGeom prst="rect">
              <a:avLst/>
            </a:prstGeom>
            <a:noFill/>
          </p:spPr>
        </p:pic>
        <p:pic>
          <p:nvPicPr>
            <p:cNvPr id="24" name="Picture 3" descr="C:\Documents and Settings\JMA2670\デスクトップ\8_3_MTSAT-2(3)_jpg.jpg"/>
            <p:cNvPicPr>
              <a:picLocks noChangeAspect="1" noChangeArrowheads="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576791" y="2412652"/>
              <a:ext cx="435537" cy="360000"/>
            </a:xfrm>
            <a:prstGeom prst="rect">
              <a:avLst/>
            </a:prstGeom>
            <a:noFill/>
          </p:spPr>
        </p:pic>
        <p:cxnSp>
          <p:nvCxnSpPr>
            <p:cNvPr id="25" name="直線矢印コネクタ 24"/>
            <p:cNvCxnSpPr>
              <a:endCxn id="20" idx="1"/>
            </p:cNvCxnSpPr>
            <p:nvPr/>
          </p:nvCxnSpPr>
          <p:spPr>
            <a:xfrm>
              <a:off x="3789952" y="2592660"/>
              <a:ext cx="0" cy="612068"/>
            </a:xfrm>
            <a:prstGeom prst="straightConnector1">
              <a:avLst/>
            </a:prstGeom>
            <a:ln cap="rnd">
              <a:headEnd type="none" w="lg" len="med"/>
              <a:tailEnd type="stealth" w="lg" len="lg"/>
            </a:ln>
          </p:spPr>
          <p:style>
            <a:lnRef idx="3">
              <a:schemeClr val="accent1"/>
            </a:lnRef>
            <a:fillRef idx="0">
              <a:schemeClr val="accent1"/>
            </a:fillRef>
            <a:effectRef idx="2">
              <a:schemeClr val="accent1"/>
            </a:effectRef>
            <a:fontRef idx="minor">
              <a:schemeClr val="tx1"/>
            </a:fontRef>
          </p:style>
        </p:cxnSp>
        <p:pic>
          <p:nvPicPr>
            <p:cNvPr id="26" name="Picture 325" descr="\\Jz200822\衛星課共有\[ 班 ]運用管理班\90　ポンチ絵素材\無題.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89952" y="3024728"/>
              <a:ext cx="375725" cy="360000"/>
            </a:xfrm>
            <a:prstGeom prst="rect">
              <a:avLst/>
            </a:prstGeom>
            <a:noFill/>
            <a:ln w="9525">
              <a:noFill/>
              <a:miter lim="800000"/>
              <a:headEnd/>
              <a:tailEnd/>
            </a:ln>
          </p:spPr>
        </p:pic>
        <p:pic>
          <p:nvPicPr>
            <p:cNvPr id="27" name="Picture 325" descr="\\Jz200822\衛星課共有\[ 班 ]運用管理班\90　ポンチ絵素材\無題.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4804" y="3240784"/>
              <a:ext cx="375725" cy="360000"/>
            </a:xfrm>
            <a:prstGeom prst="rect">
              <a:avLst/>
            </a:prstGeom>
            <a:noFill/>
            <a:ln w="9525">
              <a:noFill/>
              <a:miter lim="800000"/>
              <a:headEnd/>
              <a:tailEnd/>
            </a:ln>
          </p:spPr>
        </p:pic>
        <p:sp>
          <p:nvSpPr>
            <p:cNvPr id="28" name="正方形/長方形 27"/>
            <p:cNvSpPr/>
            <p:nvPr/>
          </p:nvSpPr>
          <p:spPr>
            <a:xfrm>
              <a:off x="2717144" y="2140287"/>
              <a:ext cx="985081"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sp>
          <p:nvSpPr>
            <p:cNvPr id="29" name="正方形/長方形 28"/>
            <p:cNvSpPr/>
            <p:nvPr/>
          </p:nvSpPr>
          <p:spPr>
            <a:xfrm>
              <a:off x="1666369" y="2140287"/>
              <a:ext cx="746631" cy="171231"/>
            </a:xfrm>
            <a:prstGeom prst="rect">
              <a:avLst/>
            </a:prstGeom>
          </p:spPr>
          <p:txBody>
            <a:bodyPr wrap="none" lIns="36000" tIns="0" rIns="36000" bIns="0">
              <a:spAutoFit/>
            </a:bodyPr>
            <a:lstStyle/>
            <a:p>
              <a:pPr algn="ctr"/>
              <a:r>
                <a:rPr lang="en-US" altLang="ja-JP" sz="1400" dirty="0"/>
                <a:t>Operational</a:t>
              </a:r>
            </a:p>
          </p:txBody>
        </p:sp>
        <p:sp>
          <p:nvSpPr>
            <p:cNvPr id="30" name="正方形/長方形 29"/>
            <p:cNvSpPr/>
            <p:nvPr/>
          </p:nvSpPr>
          <p:spPr>
            <a:xfrm>
              <a:off x="1547144" y="2500327"/>
              <a:ext cx="985082"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sp>
          <p:nvSpPr>
            <p:cNvPr id="31" name="正方形/長方形 30"/>
            <p:cNvSpPr/>
            <p:nvPr/>
          </p:nvSpPr>
          <p:spPr>
            <a:xfrm>
              <a:off x="2397261" y="3220395"/>
              <a:ext cx="917506" cy="171231"/>
            </a:xfrm>
            <a:prstGeom prst="rect">
              <a:avLst/>
            </a:prstGeom>
          </p:spPr>
          <p:txBody>
            <a:bodyPr wrap="none" lIns="36000" tIns="0" rIns="36000" bIns="0">
              <a:spAutoFit/>
            </a:bodyPr>
            <a:lstStyle/>
            <a:p>
              <a:r>
                <a:rPr lang="en-US" altLang="ja-JP" sz="1400" dirty="0"/>
                <a:t>Manufacturing</a:t>
              </a:r>
            </a:p>
          </p:txBody>
        </p:sp>
        <p:sp>
          <p:nvSpPr>
            <p:cNvPr id="32" name="正方形/長方形 31"/>
            <p:cNvSpPr/>
            <p:nvPr/>
          </p:nvSpPr>
          <p:spPr>
            <a:xfrm>
              <a:off x="3318129" y="3045720"/>
              <a:ext cx="471846" cy="171231"/>
            </a:xfrm>
            <a:prstGeom prst="rect">
              <a:avLst/>
            </a:prstGeom>
          </p:spPr>
          <p:txBody>
            <a:bodyPr wrap="none" lIns="36000" tIns="0" rIns="36000" bIns="0">
              <a:spAutoFit/>
            </a:bodyPr>
            <a:lstStyle/>
            <a:p>
              <a:pPr algn="r"/>
              <a:r>
                <a:rPr lang="en-US" altLang="ja-JP" sz="1400" dirty="0"/>
                <a:t>Launch</a:t>
              </a:r>
            </a:p>
          </p:txBody>
        </p:sp>
        <p:sp>
          <p:nvSpPr>
            <p:cNvPr id="33" name="正方形/長方形 32"/>
            <p:cNvSpPr/>
            <p:nvPr/>
          </p:nvSpPr>
          <p:spPr>
            <a:xfrm>
              <a:off x="5754412" y="3112395"/>
              <a:ext cx="985081"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sp>
          <p:nvSpPr>
            <p:cNvPr id="34" name="正方形/長方形 33"/>
            <p:cNvSpPr/>
            <p:nvPr/>
          </p:nvSpPr>
          <p:spPr>
            <a:xfrm>
              <a:off x="4431662" y="3328395"/>
              <a:ext cx="985081"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sp>
          <p:nvSpPr>
            <p:cNvPr id="35" name="正方形/長方形 34"/>
            <p:cNvSpPr/>
            <p:nvPr/>
          </p:nvSpPr>
          <p:spPr>
            <a:xfrm>
              <a:off x="3586156" y="3337920"/>
              <a:ext cx="471846" cy="171231"/>
            </a:xfrm>
            <a:prstGeom prst="rect">
              <a:avLst/>
            </a:prstGeom>
          </p:spPr>
          <p:txBody>
            <a:bodyPr wrap="none" lIns="36000" tIns="0" rIns="36000" bIns="0">
              <a:spAutoFit/>
            </a:bodyPr>
            <a:lstStyle/>
            <a:p>
              <a:pPr algn="r"/>
              <a:r>
                <a:rPr lang="en-US" altLang="ja-JP" sz="1400" dirty="0"/>
                <a:t>Launch</a:t>
              </a:r>
            </a:p>
          </p:txBody>
        </p:sp>
        <p:sp>
          <p:nvSpPr>
            <p:cNvPr id="36" name="正方形/長方形 35"/>
            <p:cNvSpPr/>
            <p:nvPr/>
          </p:nvSpPr>
          <p:spPr>
            <a:xfrm>
              <a:off x="2836368" y="2500327"/>
              <a:ext cx="746631" cy="171231"/>
            </a:xfrm>
            <a:prstGeom prst="rect">
              <a:avLst/>
            </a:prstGeom>
          </p:spPr>
          <p:txBody>
            <a:bodyPr wrap="none" lIns="36000" tIns="0" rIns="36000" bIns="0">
              <a:spAutoFit/>
            </a:bodyPr>
            <a:lstStyle/>
            <a:p>
              <a:pPr algn="ctr"/>
              <a:r>
                <a:rPr lang="en-US" altLang="ja-JP" sz="1400" dirty="0"/>
                <a:t>Operational</a:t>
              </a:r>
            </a:p>
          </p:txBody>
        </p:sp>
        <p:sp>
          <p:nvSpPr>
            <p:cNvPr id="37" name="正方形/長方形 36"/>
            <p:cNvSpPr/>
            <p:nvPr/>
          </p:nvSpPr>
          <p:spPr>
            <a:xfrm>
              <a:off x="4235636" y="3112395"/>
              <a:ext cx="746631" cy="171231"/>
            </a:xfrm>
            <a:prstGeom prst="rect">
              <a:avLst/>
            </a:prstGeom>
          </p:spPr>
          <p:txBody>
            <a:bodyPr wrap="none" lIns="36000" tIns="0" rIns="36000" bIns="0">
              <a:spAutoFit/>
            </a:bodyPr>
            <a:lstStyle/>
            <a:p>
              <a:pPr algn="ctr"/>
              <a:r>
                <a:rPr lang="en-US" altLang="ja-JP" sz="1400" dirty="0"/>
                <a:t>Operational</a:t>
              </a:r>
            </a:p>
          </p:txBody>
        </p:sp>
        <p:sp>
          <p:nvSpPr>
            <p:cNvPr id="38" name="正方形/長方形 37"/>
            <p:cNvSpPr/>
            <p:nvPr/>
          </p:nvSpPr>
          <p:spPr>
            <a:xfrm>
              <a:off x="5873636" y="3328395"/>
              <a:ext cx="746631" cy="171231"/>
            </a:xfrm>
            <a:prstGeom prst="rect">
              <a:avLst/>
            </a:prstGeom>
          </p:spPr>
          <p:txBody>
            <a:bodyPr wrap="none" lIns="36000" tIns="0" rIns="36000" bIns="0">
              <a:spAutoFit/>
            </a:bodyPr>
            <a:lstStyle/>
            <a:p>
              <a:pPr algn="ctr"/>
              <a:r>
                <a:rPr lang="en-US" altLang="ja-JP" sz="1400" dirty="0"/>
                <a:t>Operational</a:t>
              </a:r>
            </a:p>
          </p:txBody>
        </p:sp>
        <p:sp>
          <p:nvSpPr>
            <p:cNvPr id="39" name="正方形/長方形 38"/>
            <p:cNvSpPr/>
            <p:nvPr/>
          </p:nvSpPr>
          <p:spPr>
            <a:xfrm>
              <a:off x="3877294" y="2501312"/>
              <a:ext cx="985081" cy="171231"/>
            </a:xfrm>
            <a:prstGeom prst="rect">
              <a:avLst/>
            </a:prstGeom>
          </p:spPr>
          <p:txBody>
            <a:bodyPr wrap="none" lIns="36000" tIns="0" rIns="36000" bIns="0">
              <a:spAutoFit/>
            </a:bodyPr>
            <a:lstStyle/>
            <a:p>
              <a:pPr algn="ctr"/>
              <a:r>
                <a:rPr lang="en-US" altLang="ja-JP" sz="1400" dirty="0">
                  <a:solidFill>
                    <a:schemeClr val="tx1">
                      <a:lumMod val="50000"/>
                      <a:lumOff val="50000"/>
                    </a:schemeClr>
                  </a:solidFill>
                </a:rPr>
                <a:t>In-orbit</a:t>
              </a:r>
              <a:r>
                <a:rPr lang="ja-JP" altLang="en-US" sz="1400" dirty="0">
                  <a:solidFill>
                    <a:schemeClr val="tx1">
                      <a:lumMod val="50000"/>
                      <a:lumOff val="50000"/>
                    </a:schemeClr>
                  </a:solidFill>
                </a:rPr>
                <a:t> </a:t>
              </a:r>
              <a:r>
                <a:rPr lang="en-US" altLang="ja-JP" sz="1400" dirty="0">
                  <a:solidFill>
                    <a:schemeClr val="tx1">
                      <a:lumMod val="50000"/>
                      <a:lumOff val="50000"/>
                    </a:schemeClr>
                  </a:solidFill>
                </a:rPr>
                <a:t>standby</a:t>
              </a:r>
            </a:p>
          </p:txBody>
        </p:sp>
      </p:grpSp>
    </p:spTree>
    <p:extLst>
      <p:ext uri="{BB962C8B-B14F-4D97-AF65-F5344CB8AC3E}">
        <p14:creationId xmlns:p14="http://schemas.microsoft.com/office/powerpoint/2010/main" val="3605165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p:cNvSpPr txBox="1">
            <a:spLocks/>
          </p:cNvSpPr>
          <p:nvPr/>
        </p:nvSpPr>
        <p:spPr>
          <a:xfrm>
            <a:off x="323528" y="1412776"/>
            <a:ext cx="8496944" cy="4176464"/>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bg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bg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bg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bg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bg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r>
              <a:rPr lang="en-US" altLang="ja-JP" sz="2400" dirty="0">
                <a:solidFill>
                  <a:schemeClr val="tx1"/>
                </a:solidFill>
              </a:rPr>
              <a:t>In case of Himawari-8 anomaly or scheduled maintenance, Himawari-9 performs back-up of the observation.</a:t>
            </a:r>
          </a:p>
          <a:p>
            <a:r>
              <a:rPr lang="en-US" altLang="ja-JP" sz="2400" dirty="0">
                <a:solidFill>
                  <a:schemeClr val="tx1"/>
                </a:solidFill>
              </a:rPr>
              <a:t>Himawari-9 data dissemination quickly starts after the anomaly; </a:t>
            </a:r>
          </a:p>
          <a:p>
            <a:pPr lvl="1">
              <a:buClr>
                <a:schemeClr val="accent3"/>
              </a:buClr>
              <a:tabLst>
                <a:tab pos="3228975" algn="l"/>
              </a:tabLst>
            </a:pPr>
            <a:r>
              <a:rPr lang="en-US" altLang="ja-JP" dirty="0">
                <a:solidFill>
                  <a:schemeClr val="tx1"/>
                </a:solidFill>
              </a:rPr>
              <a:t>VIS (Band 01-03)	:  ~ 4 hours after</a:t>
            </a:r>
          </a:p>
          <a:p>
            <a:pPr lvl="1">
              <a:buClr>
                <a:schemeClr val="accent3"/>
              </a:buClr>
              <a:tabLst>
                <a:tab pos="3228975" algn="l"/>
              </a:tabLst>
            </a:pPr>
            <a:r>
              <a:rPr lang="en-US" altLang="ja-JP" dirty="0">
                <a:solidFill>
                  <a:schemeClr val="tx1"/>
                </a:solidFill>
              </a:rPr>
              <a:t>NIR/IR (Band 04-16)	:  ~ 24 hours after </a:t>
            </a:r>
          </a:p>
          <a:p>
            <a:r>
              <a:rPr lang="en-US" altLang="ja-JP" sz="2400" dirty="0">
                <a:solidFill>
                  <a:schemeClr val="tx1"/>
                </a:solidFill>
              </a:rPr>
              <a:t>Himawari-8 observation is cancelled due to a scheduled maintenance basically once a year for several hours. </a:t>
            </a:r>
          </a:p>
          <a:p>
            <a:r>
              <a:rPr lang="en-US" altLang="ja-JP" sz="2400" dirty="0">
                <a:solidFill>
                  <a:schemeClr val="tx1"/>
                </a:solidFill>
              </a:rPr>
              <a:t>Himawari-8 and -9 system ensures the availability of equivalent observation data until 2029.</a:t>
            </a:r>
          </a:p>
        </p:txBody>
      </p:sp>
      <p:sp>
        <p:nvSpPr>
          <p:cNvPr id="5" name="テキスト ボックス 4"/>
          <p:cNvSpPr txBox="1"/>
          <p:nvPr/>
        </p:nvSpPr>
        <p:spPr>
          <a:xfrm>
            <a:off x="2971916" y="332656"/>
            <a:ext cx="184666" cy="646331"/>
          </a:xfrm>
          <a:prstGeom prst="rect">
            <a:avLst/>
          </a:prstGeom>
          <a:noFill/>
        </p:spPr>
        <p:txBody>
          <a:bodyPr wrap="none" rtlCol="0">
            <a:spAutoFit/>
          </a:bodyPr>
          <a:lstStyle/>
          <a:p>
            <a:endParaRPr kumimoji="1" lang="en-US" altLang="ja-JP" sz="3600" dirty="0"/>
          </a:p>
        </p:txBody>
      </p:sp>
      <p:sp>
        <p:nvSpPr>
          <p:cNvPr id="6" name="正方形/長方形 5"/>
          <p:cNvSpPr/>
          <p:nvPr/>
        </p:nvSpPr>
        <p:spPr>
          <a:xfrm>
            <a:off x="467544" y="188640"/>
            <a:ext cx="8064896" cy="567015"/>
          </a:xfrm>
          <a:prstGeom prst="rect">
            <a:avLst/>
          </a:prstGeom>
        </p:spPr>
        <p:txBody>
          <a:bodyPr wrap="square">
            <a:spAutoFit/>
          </a:bodyPr>
          <a:lstStyle/>
          <a:p>
            <a:pPr algn="ctr">
              <a:lnSpc>
                <a:spcPts val="3600"/>
              </a:lnSpc>
            </a:pPr>
            <a:r>
              <a:rPr kumimoji="1" lang="en-US" altLang="ja-JP" sz="3600" dirty="0">
                <a:latin typeface="Arial" panose="020B0604020202020204" pitchFamily="34" charset="0"/>
                <a:ea typeface="+mj-ea"/>
                <a:cs typeface="Arial" panose="020B0604020202020204" pitchFamily="34" charset="0"/>
              </a:rPr>
              <a:t>Contingency Plan</a:t>
            </a:r>
          </a:p>
        </p:txBody>
      </p:sp>
      <p:pic>
        <p:nvPicPr>
          <p:cNvPr id="8" name="Picture 3" title="Himawari-8 and 9's satellites"/>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540870">
            <a:off x="6553309" y="4974114"/>
            <a:ext cx="1241413" cy="195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title="Himawari-8 and 9's satellites"/>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884696">
            <a:off x="7804548" y="4916209"/>
            <a:ext cx="694352" cy="10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60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179512" y="116632"/>
            <a:ext cx="8784976" cy="1041311"/>
          </a:xfrm>
          <a:prstGeom prst="rect">
            <a:avLst/>
          </a:prstGeom>
        </p:spPr>
        <p:txBody>
          <a:bodyPr wrap="square">
            <a:spAutoFit/>
          </a:bodyPr>
          <a:lstStyle/>
          <a:p>
            <a:pPr algn="ctr">
              <a:lnSpc>
                <a:spcPts val="3600"/>
              </a:lnSpc>
            </a:pPr>
            <a:r>
              <a:rPr kumimoji="1" lang="en-US" altLang="ja-JP" sz="3600" dirty="0">
                <a:latin typeface="+mj-lt"/>
                <a:ea typeface="+mj-ea"/>
                <a:cs typeface="Arial" panose="020B0604020202020204" pitchFamily="34" charset="0"/>
              </a:rPr>
              <a:t>Full Disk / Regional Observation </a:t>
            </a:r>
          </a:p>
          <a:p>
            <a:pPr algn="ctr">
              <a:lnSpc>
                <a:spcPts val="3600"/>
              </a:lnSpc>
            </a:pPr>
            <a:r>
              <a:rPr kumimoji="1" lang="en-US" altLang="ja-JP" sz="3600" dirty="0">
                <a:latin typeface="+mj-lt"/>
                <a:ea typeface="+mj-ea"/>
                <a:cs typeface="Arial" panose="020B0604020202020204" pitchFamily="34" charset="0"/>
              </a:rPr>
              <a:t>in 10 min Repeat Cycle</a:t>
            </a:r>
          </a:p>
        </p:txBody>
      </p:sp>
      <p:grpSp>
        <p:nvGrpSpPr>
          <p:cNvPr id="5" name="図形グループ 200"/>
          <p:cNvGrpSpPr/>
          <p:nvPr/>
        </p:nvGrpSpPr>
        <p:grpSpPr>
          <a:xfrm>
            <a:off x="179512" y="1988840"/>
            <a:ext cx="8784976" cy="4032448"/>
            <a:chOff x="179512" y="1988840"/>
            <a:chExt cx="8784976" cy="4032448"/>
          </a:xfrm>
        </p:grpSpPr>
        <p:sp>
          <p:nvSpPr>
            <p:cNvPr id="6" name="正方形/長方形 5"/>
            <p:cNvSpPr/>
            <p:nvPr/>
          </p:nvSpPr>
          <p:spPr bwMode="auto">
            <a:xfrm>
              <a:off x="179512" y="1988840"/>
              <a:ext cx="8784976" cy="4032448"/>
            </a:xfrm>
            <a:prstGeom prst="rect">
              <a:avLst/>
            </a:prstGeom>
            <a:solidFill>
              <a:schemeClr val="bg1"/>
            </a:solidFill>
            <a:ln w="9525">
              <a:noFill/>
              <a:round/>
              <a:headEnd/>
              <a:tailEnd/>
            </a:ln>
          </p:spPr>
          <p:txBody>
            <a:bodyPr wrap="none" rtlCol="0" anchor="ctr"/>
            <a:lstStyle/>
            <a:p>
              <a:pPr algn="ctr" eaLnBrk="1" hangingPunct="1"/>
              <a:endParaRPr kumimoji="1" lang="ja-JP" altLang="en-US" dirty="0">
                <a:solidFill>
                  <a:schemeClr val="bg1"/>
                </a:solidFill>
                <a:latin typeface="+mj-ea"/>
                <a:ea typeface="+mj-ea"/>
              </a:endParaRPr>
            </a:p>
          </p:txBody>
        </p:sp>
        <p:pic>
          <p:nvPicPr>
            <p:cNvPr id="7" name="Picture 5" descr="クリップボード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373" y="2247480"/>
              <a:ext cx="2764466" cy="2680792"/>
            </a:xfrm>
            <a:prstGeom prst="rect">
              <a:avLst/>
            </a:prstGeom>
            <a:noFill/>
            <a:ln>
              <a:noFill/>
            </a:ln>
            <a:extLst/>
          </p:spPr>
        </p:pic>
        <p:sp>
          <p:nvSpPr>
            <p:cNvPr id="8" name="Rectangle 6"/>
            <p:cNvSpPr>
              <a:spLocks noChangeArrowheads="1"/>
            </p:cNvSpPr>
            <p:nvPr/>
          </p:nvSpPr>
          <p:spPr bwMode="auto">
            <a:xfrm>
              <a:off x="1510029" y="2607885"/>
              <a:ext cx="488589" cy="222377"/>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9" name="Oval 8"/>
            <p:cNvSpPr>
              <a:spLocks noChangeArrowheads="1"/>
            </p:cNvSpPr>
            <p:nvPr/>
          </p:nvSpPr>
          <p:spPr bwMode="auto">
            <a:xfrm>
              <a:off x="498178" y="2327229"/>
              <a:ext cx="2598977" cy="252742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0" name="Rectangle 9"/>
            <p:cNvSpPr>
              <a:spLocks noChangeArrowheads="1"/>
            </p:cNvSpPr>
            <p:nvPr/>
          </p:nvSpPr>
          <p:spPr bwMode="auto">
            <a:xfrm>
              <a:off x="1459594" y="3074109"/>
              <a:ext cx="324675" cy="2745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1" name="Rectangle 10"/>
            <p:cNvSpPr>
              <a:spLocks noChangeArrowheads="1"/>
            </p:cNvSpPr>
            <p:nvPr/>
          </p:nvSpPr>
          <p:spPr bwMode="auto">
            <a:xfrm>
              <a:off x="1117582" y="4031097"/>
              <a:ext cx="324675" cy="1640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2" name="Rectangle 11"/>
            <p:cNvSpPr>
              <a:spLocks noChangeArrowheads="1"/>
            </p:cNvSpPr>
            <p:nvPr/>
          </p:nvSpPr>
          <p:spPr bwMode="auto">
            <a:xfrm>
              <a:off x="2118401" y="4124648"/>
              <a:ext cx="324675" cy="1640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3" name="Line 12"/>
            <p:cNvSpPr>
              <a:spLocks noChangeShapeType="1"/>
            </p:cNvSpPr>
            <p:nvPr/>
          </p:nvSpPr>
          <p:spPr bwMode="auto">
            <a:xfrm flipV="1">
              <a:off x="467198" y="4941296"/>
              <a:ext cx="8221414" cy="43120"/>
            </a:xfrm>
            <a:prstGeom prst="line">
              <a:avLst/>
            </a:prstGeom>
            <a:noFill/>
            <a:ln w="9525">
              <a:solidFill>
                <a:schemeClr val="hlink"/>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4" name="Line 22"/>
            <p:cNvSpPr>
              <a:spLocks noChangeShapeType="1"/>
            </p:cNvSpPr>
            <p:nvPr/>
          </p:nvSpPr>
          <p:spPr bwMode="auto">
            <a:xfrm flipV="1">
              <a:off x="492133" y="2204864"/>
              <a:ext cx="8124988" cy="0"/>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 name="Rectangle 6"/>
            <p:cNvSpPr>
              <a:spLocks noChangeArrowheads="1"/>
            </p:cNvSpPr>
            <p:nvPr/>
          </p:nvSpPr>
          <p:spPr bwMode="auto">
            <a:xfrm>
              <a:off x="1350086" y="2830262"/>
              <a:ext cx="488589" cy="222377"/>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cxnSp>
          <p:nvCxnSpPr>
            <p:cNvPr id="16" name="直線矢印コネクタ 15"/>
            <p:cNvCxnSpPr>
              <a:stCxn id="9" idx="4"/>
            </p:cNvCxnSpPr>
            <p:nvPr/>
          </p:nvCxnSpPr>
          <p:spPr>
            <a:xfrm>
              <a:off x="1797666" y="4854657"/>
              <a:ext cx="271" cy="121836"/>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797666" y="2210924"/>
              <a:ext cx="3939" cy="116305"/>
            </a:xfrm>
            <a:prstGeom prst="straightConnector1">
              <a:avLst/>
            </a:prstGeom>
            <a:ln w="1905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18" name="Text Box 14"/>
            <p:cNvSpPr txBox="1">
              <a:spLocks noChangeArrowheads="1"/>
            </p:cNvSpPr>
            <p:nvPr/>
          </p:nvSpPr>
          <p:spPr bwMode="auto">
            <a:xfrm>
              <a:off x="467198" y="5052376"/>
              <a:ext cx="2766580" cy="677108"/>
            </a:xfrm>
            <a:prstGeom prst="rect">
              <a:avLst/>
            </a:prstGeom>
            <a:noFill/>
            <a:ln w="9525">
              <a:noFill/>
              <a:miter lim="800000"/>
              <a:headEnd/>
              <a:tailEnd/>
            </a:ln>
          </p:spPr>
          <p:txBody>
            <a:bodyPr wrap="square">
              <a:spAutoFit/>
            </a:bodyPr>
            <a:lstStyle/>
            <a:p>
              <a:pPr algn="ctr"/>
              <a:r>
                <a:rPr lang="en-US" altLang="ja-JP" b="1" dirty="0">
                  <a:solidFill>
                    <a:srgbClr val="C00000"/>
                  </a:solidFill>
                </a:rPr>
                <a:t>Full Disk Observation</a:t>
              </a:r>
            </a:p>
            <a:p>
              <a:pPr algn="ctr"/>
              <a:r>
                <a:rPr lang="en-US" altLang="ja-JP" b="1" dirty="0">
                  <a:solidFill>
                    <a:srgbClr val="C00000"/>
                  </a:solidFill>
                </a:rPr>
                <a:t>Every </a:t>
              </a:r>
              <a:r>
                <a:rPr lang="en-US" altLang="ja-JP" sz="2000" b="1" dirty="0">
                  <a:solidFill>
                    <a:srgbClr val="C00000"/>
                  </a:solidFill>
                </a:rPr>
                <a:t>10</a:t>
              </a:r>
              <a:r>
                <a:rPr lang="en-US" altLang="ja-JP" b="1" dirty="0">
                  <a:solidFill>
                    <a:srgbClr val="C00000"/>
                  </a:solidFill>
                </a:rPr>
                <a:t> min.</a:t>
              </a:r>
              <a:endParaRPr lang="ja-JP" altLang="en-US" b="1" dirty="0">
                <a:solidFill>
                  <a:srgbClr val="C00000"/>
                </a:solidFill>
              </a:endParaRPr>
            </a:p>
          </p:txBody>
        </p:sp>
      </p:grpSp>
      <p:grpSp>
        <p:nvGrpSpPr>
          <p:cNvPr id="19" name="図形グループ 201"/>
          <p:cNvGrpSpPr/>
          <p:nvPr/>
        </p:nvGrpSpPr>
        <p:grpSpPr>
          <a:xfrm>
            <a:off x="179512" y="1988840"/>
            <a:ext cx="8784976" cy="4032448"/>
            <a:chOff x="179512" y="1988840"/>
            <a:chExt cx="8784976" cy="4032448"/>
          </a:xfrm>
        </p:grpSpPr>
        <p:sp>
          <p:nvSpPr>
            <p:cNvPr id="20" name="正方形/長方形 19"/>
            <p:cNvSpPr/>
            <p:nvPr/>
          </p:nvSpPr>
          <p:spPr bwMode="auto">
            <a:xfrm>
              <a:off x="179512" y="1988840"/>
              <a:ext cx="8784976" cy="4032448"/>
            </a:xfrm>
            <a:prstGeom prst="rect">
              <a:avLst/>
            </a:prstGeom>
            <a:solidFill>
              <a:schemeClr val="bg1"/>
            </a:solidFill>
            <a:ln w="9525">
              <a:noFill/>
              <a:round/>
              <a:headEnd/>
              <a:tailEnd/>
            </a:ln>
          </p:spPr>
          <p:txBody>
            <a:bodyPr wrap="none" rtlCol="0" anchor="ctr"/>
            <a:lstStyle/>
            <a:p>
              <a:pPr algn="ctr" eaLnBrk="1" hangingPunct="1"/>
              <a:endParaRPr kumimoji="1" lang="ja-JP" altLang="en-US" dirty="0">
                <a:solidFill>
                  <a:schemeClr val="bg1"/>
                </a:solidFill>
                <a:latin typeface="+mj-ea"/>
                <a:ea typeface="+mj-ea"/>
              </a:endParaRPr>
            </a:p>
          </p:txBody>
        </p:sp>
        <p:cxnSp>
          <p:nvCxnSpPr>
            <p:cNvPr id="21" name="直線矢印コネクタ 20"/>
            <p:cNvCxnSpPr/>
            <p:nvPr/>
          </p:nvCxnSpPr>
          <p:spPr>
            <a:xfrm>
              <a:off x="4892217" y="2210924"/>
              <a:ext cx="0" cy="2749553"/>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750509" y="2225128"/>
              <a:ext cx="0" cy="273534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5" descr="クリップボード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373" y="2247480"/>
              <a:ext cx="2764466" cy="2680792"/>
            </a:xfrm>
            <a:prstGeom prst="rect">
              <a:avLst/>
            </a:prstGeom>
            <a:noFill/>
            <a:ln>
              <a:noFill/>
            </a:ln>
            <a:extLst/>
          </p:spPr>
        </p:pic>
        <p:sp>
          <p:nvSpPr>
            <p:cNvPr id="24" name="Rectangle 6"/>
            <p:cNvSpPr>
              <a:spLocks noChangeArrowheads="1"/>
            </p:cNvSpPr>
            <p:nvPr/>
          </p:nvSpPr>
          <p:spPr bwMode="auto">
            <a:xfrm>
              <a:off x="1510029" y="2607885"/>
              <a:ext cx="488589" cy="222377"/>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5" name="Oval 8"/>
            <p:cNvSpPr>
              <a:spLocks noChangeArrowheads="1"/>
            </p:cNvSpPr>
            <p:nvPr/>
          </p:nvSpPr>
          <p:spPr bwMode="auto">
            <a:xfrm>
              <a:off x="498178" y="2327229"/>
              <a:ext cx="2598977" cy="252742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6" name="Rectangle 9"/>
            <p:cNvSpPr>
              <a:spLocks noChangeArrowheads="1"/>
            </p:cNvSpPr>
            <p:nvPr/>
          </p:nvSpPr>
          <p:spPr bwMode="auto">
            <a:xfrm>
              <a:off x="1459594" y="3074109"/>
              <a:ext cx="324675" cy="2745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7" name="Rectangle 10"/>
            <p:cNvSpPr>
              <a:spLocks noChangeArrowheads="1"/>
            </p:cNvSpPr>
            <p:nvPr/>
          </p:nvSpPr>
          <p:spPr bwMode="auto">
            <a:xfrm>
              <a:off x="1117582" y="4031097"/>
              <a:ext cx="324675" cy="1640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8" name="Rectangle 11"/>
            <p:cNvSpPr>
              <a:spLocks noChangeArrowheads="1"/>
            </p:cNvSpPr>
            <p:nvPr/>
          </p:nvSpPr>
          <p:spPr bwMode="auto">
            <a:xfrm>
              <a:off x="2118401" y="4124648"/>
              <a:ext cx="324675" cy="1640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9" name="Line 12"/>
            <p:cNvSpPr>
              <a:spLocks noChangeShapeType="1"/>
            </p:cNvSpPr>
            <p:nvPr/>
          </p:nvSpPr>
          <p:spPr bwMode="auto">
            <a:xfrm flipV="1">
              <a:off x="467198" y="4941296"/>
              <a:ext cx="8221414" cy="43120"/>
            </a:xfrm>
            <a:prstGeom prst="line">
              <a:avLst/>
            </a:prstGeom>
            <a:noFill/>
            <a:ln w="9525">
              <a:solidFill>
                <a:schemeClr val="hlink"/>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0"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69882" y="2241269"/>
              <a:ext cx="756524" cy="419536"/>
            </a:xfrm>
            <a:prstGeom prst="rect">
              <a:avLst/>
            </a:prstGeom>
            <a:noFill/>
            <a:ln w="19050">
              <a:solidFill>
                <a:srgbClr val="FF7F00"/>
              </a:solidFill>
              <a:miter lim="800000"/>
              <a:headEnd/>
              <a:tailEnd/>
            </a:ln>
            <a:extLst>
              <a:ext uri="{909E8E84-426E-40DD-AFC4-6F175D3DCCD1}">
                <a14:hiddenFill xmlns:a14="http://schemas.microsoft.com/office/drawing/2010/main">
                  <a:solidFill>
                    <a:srgbClr val="FFFFFF"/>
                  </a:solidFill>
                </a14:hiddenFill>
              </a:ext>
            </a:extLst>
          </p:spPr>
        </p:pic>
        <p:sp>
          <p:nvSpPr>
            <p:cNvPr id="31" name="Line 22"/>
            <p:cNvSpPr>
              <a:spLocks noChangeShapeType="1"/>
            </p:cNvSpPr>
            <p:nvPr/>
          </p:nvSpPr>
          <p:spPr bwMode="auto">
            <a:xfrm flipV="1">
              <a:off x="492133" y="2204864"/>
              <a:ext cx="8124988" cy="0"/>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2" name="Rectangle 6"/>
            <p:cNvSpPr>
              <a:spLocks noChangeArrowheads="1"/>
            </p:cNvSpPr>
            <p:nvPr/>
          </p:nvSpPr>
          <p:spPr bwMode="auto">
            <a:xfrm>
              <a:off x="1350086" y="2830262"/>
              <a:ext cx="488589" cy="222377"/>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cxnSp>
          <p:nvCxnSpPr>
            <p:cNvPr id="33" name="直線矢印コネクタ 32"/>
            <p:cNvCxnSpPr>
              <a:stCxn id="25" idx="4"/>
            </p:cNvCxnSpPr>
            <p:nvPr/>
          </p:nvCxnSpPr>
          <p:spPr>
            <a:xfrm>
              <a:off x="1797666" y="4854657"/>
              <a:ext cx="271" cy="121836"/>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1797666" y="2210924"/>
              <a:ext cx="3939" cy="116305"/>
            </a:xfrm>
            <a:prstGeom prst="straightConnector1">
              <a:avLst/>
            </a:prstGeom>
            <a:ln w="19050">
              <a:solidFill>
                <a:srgbClr val="0000FF"/>
              </a:solidFill>
              <a:tailEnd type="none"/>
            </a:ln>
          </p:spPr>
          <p:style>
            <a:lnRef idx="1">
              <a:schemeClr val="accent1"/>
            </a:lnRef>
            <a:fillRef idx="0">
              <a:schemeClr val="accent1"/>
            </a:fillRef>
            <a:effectRef idx="0">
              <a:schemeClr val="accent1"/>
            </a:effectRef>
            <a:fontRef idx="minor">
              <a:schemeClr val="tx1"/>
            </a:fontRef>
          </p:style>
        </p:cxnSp>
        <p:pic>
          <p:nvPicPr>
            <p:cNvPr id="35"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54121" y="2830262"/>
              <a:ext cx="792775"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51756" y="3431697"/>
              <a:ext cx="792775"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56187" y="4049499"/>
              <a:ext cx="792775"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2676" y="3091230"/>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2677" y="3706354"/>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2253" y="4312002"/>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2677" y="2455307"/>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Box 14"/>
            <p:cNvSpPr txBox="1">
              <a:spLocks noChangeArrowheads="1"/>
            </p:cNvSpPr>
            <p:nvPr/>
          </p:nvSpPr>
          <p:spPr bwMode="auto">
            <a:xfrm>
              <a:off x="467198" y="5052376"/>
              <a:ext cx="2766580" cy="677108"/>
            </a:xfrm>
            <a:prstGeom prst="rect">
              <a:avLst/>
            </a:prstGeom>
            <a:noFill/>
            <a:ln w="9525">
              <a:noFill/>
              <a:miter lim="800000"/>
              <a:headEnd/>
              <a:tailEnd/>
            </a:ln>
          </p:spPr>
          <p:txBody>
            <a:bodyPr wrap="square">
              <a:spAutoFit/>
            </a:bodyPr>
            <a:lstStyle/>
            <a:p>
              <a:pPr algn="ctr"/>
              <a:r>
                <a:rPr lang="en-US" altLang="ja-JP" b="1" dirty="0">
                  <a:solidFill>
                    <a:srgbClr val="C00000"/>
                  </a:solidFill>
                </a:rPr>
                <a:t>Full Disk Observation</a:t>
              </a:r>
            </a:p>
            <a:p>
              <a:pPr algn="ctr"/>
              <a:r>
                <a:rPr lang="en-US" altLang="ja-JP" b="1" dirty="0">
                  <a:solidFill>
                    <a:srgbClr val="C00000"/>
                  </a:solidFill>
                </a:rPr>
                <a:t>Every </a:t>
              </a:r>
              <a:r>
                <a:rPr lang="en-US" altLang="ja-JP" sz="2000" b="1" dirty="0">
                  <a:solidFill>
                    <a:srgbClr val="C00000"/>
                  </a:solidFill>
                </a:rPr>
                <a:t>10</a:t>
              </a:r>
              <a:r>
                <a:rPr lang="en-US" altLang="ja-JP" b="1" dirty="0">
                  <a:solidFill>
                    <a:srgbClr val="C00000"/>
                  </a:solidFill>
                </a:rPr>
                <a:t> min.</a:t>
              </a:r>
              <a:endParaRPr lang="ja-JP" altLang="en-US" b="1" dirty="0">
                <a:solidFill>
                  <a:srgbClr val="C00000"/>
                </a:solidFill>
              </a:endParaRPr>
            </a:p>
          </p:txBody>
        </p:sp>
        <p:sp>
          <p:nvSpPr>
            <p:cNvPr id="43" name="TextBox 42"/>
            <p:cNvSpPr txBox="1"/>
            <p:nvPr/>
          </p:nvSpPr>
          <p:spPr>
            <a:xfrm>
              <a:off x="3216391" y="4978568"/>
              <a:ext cx="1136638" cy="832533"/>
            </a:xfrm>
            <a:prstGeom prst="rect">
              <a:avLst/>
            </a:prstGeom>
            <a:noFill/>
          </p:spPr>
          <p:txBody>
            <a:bodyPr wrap="none" rtlCol="0">
              <a:spAutoFit/>
            </a:bodyPr>
            <a:lstStyle/>
            <a:p>
              <a:pPr algn="ctr"/>
              <a:r>
                <a:rPr lang="en-GB" sz="1200" b="1" dirty="0"/>
                <a:t>Region 1 </a:t>
              </a:r>
            </a:p>
            <a:p>
              <a:pPr algn="ctr"/>
              <a:r>
                <a:rPr lang="en-GB" sz="1200" dirty="0"/>
                <a:t>2000 x 1000km</a:t>
              </a:r>
            </a:p>
            <a:p>
              <a:pPr algn="ctr"/>
              <a:r>
                <a:rPr lang="en-GB" sz="1200" dirty="0"/>
                <a:t>(NE Japan)</a:t>
              </a:r>
            </a:p>
            <a:p>
              <a:pPr algn="ctr"/>
              <a:r>
                <a:rPr lang="en-GB" sz="1200" dirty="0"/>
                <a:t>Every </a:t>
              </a:r>
              <a:r>
                <a:rPr lang="en-GB" sz="1400" b="1" dirty="0">
                  <a:solidFill>
                    <a:srgbClr val="FF0000"/>
                  </a:solidFill>
                </a:rPr>
                <a:t>2.5</a:t>
              </a:r>
              <a:r>
                <a:rPr lang="en-GB" sz="1200" b="1" dirty="0">
                  <a:solidFill>
                    <a:srgbClr val="FF0000"/>
                  </a:solidFill>
                </a:rPr>
                <a:t> min.</a:t>
              </a:r>
            </a:p>
          </p:txBody>
        </p:sp>
        <p:sp>
          <p:nvSpPr>
            <p:cNvPr id="44" name="TextBox 43"/>
            <p:cNvSpPr txBox="1"/>
            <p:nvPr/>
          </p:nvSpPr>
          <p:spPr>
            <a:xfrm>
              <a:off x="4312027" y="4975273"/>
              <a:ext cx="1136638" cy="832533"/>
            </a:xfrm>
            <a:prstGeom prst="rect">
              <a:avLst/>
            </a:prstGeom>
            <a:noFill/>
          </p:spPr>
          <p:txBody>
            <a:bodyPr wrap="none" rtlCol="0">
              <a:spAutoFit/>
            </a:bodyPr>
            <a:lstStyle/>
            <a:p>
              <a:pPr algn="ctr"/>
              <a:r>
                <a:rPr lang="en-GB" sz="1200" b="1" dirty="0"/>
                <a:t>Region 2</a:t>
              </a:r>
            </a:p>
            <a:p>
              <a:pPr algn="ctr"/>
              <a:r>
                <a:rPr lang="en-GB" sz="1200" dirty="0"/>
                <a:t>2000 x 1000km</a:t>
              </a:r>
            </a:p>
            <a:p>
              <a:pPr algn="ctr"/>
              <a:r>
                <a:rPr lang="en-GB" sz="1200" dirty="0"/>
                <a:t>(SW Japan)</a:t>
              </a:r>
            </a:p>
            <a:p>
              <a:pPr algn="ctr"/>
              <a:r>
                <a:rPr lang="en-GB" sz="1200" dirty="0"/>
                <a:t>Every </a:t>
              </a:r>
              <a:r>
                <a:rPr lang="en-GB" sz="1400" b="1" dirty="0">
                  <a:solidFill>
                    <a:srgbClr val="FF0000"/>
                  </a:solidFill>
                </a:rPr>
                <a:t>2.5</a:t>
              </a:r>
              <a:r>
                <a:rPr lang="en-GB" sz="1200" b="1" dirty="0">
                  <a:solidFill>
                    <a:srgbClr val="FF0000"/>
                  </a:solidFill>
                </a:rPr>
                <a:t> min.</a:t>
              </a:r>
            </a:p>
          </p:txBody>
        </p:sp>
        <p:sp>
          <p:nvSpPr>
            <p:cNvPr id="45" name="テキスト ボックス 44"/>
            <p:cNvSpPr txBox="1"/>
            <p:nvPr/>
          </p:nvSpPr>
          <p:spPr>
            <a:xfrm>
              <a:off x="3203848" y="3542819"/>
              <a:ext cx="2174145" cy="246221"/>
            </a:xfrm>
            <a:prstGeom prst="rect">
              <a:avLst/>
            </a:prstGeom>
            <a:solidFill>
              <a:schemeClr val="accent1">
                <a:lumMod val="75000"/>
              </a:schemeClr>
            </a:solidFill>
          </p:spPr>
          <p:txBody>
            <a:bodyPr wrap="square" lIns="36000" tIns="0" rIns="36000" bIns="0" rtlCol="0">
              <a:spAutoFit/>
            </a:bodyPr>
            <a:lstStyle/>
            <a:p>
              <a:pPr algn="ctr"/>
              <a:r>
                <a:rPr kumimoji="1" lang="en-US" altLang="ja-JP" sz="1600" dirty="0">
                  <a:solidFill>
                    <a:schemeClr val="bg1"/>
                  </a:solidFill>
                </a:rPr>
                <a:t>Fixed observation area</a:t>
              </a:r>
              <a:endParaRPr kumimoji="1" lang="ja-JP" altLang="en-US" sz="1600" dirty="0">
                <a:solidFill>
                  <a:schemeClr val="bg1"/>
                </a:solidFill>
              </a:endParaRPr>
            </a:p>
          </p:txBody>
        </p:sp>
      </p:grpSp>
      <p:grpSp>
        <p:nvGrpSpPr>
          <p:cNvPr id="46" name="図形グループ 160" title="Observation cycle of Himawari-8 and 9"/>
          <p:cNvGrpSpPr/>
          <p:nvPr/>
        </p:nvGrpSpPr>
        <p:grpSpPr>
          <a:xfrm>
            <a:off x="179512" y="1776233"/>
            <a:ext cx="8784976" cy="4245055"/>
            <a:chOff x="9117204" y="1344185"/>
            <a:chExt cx="8784976" cy="4245055"/>
          </a:xfrm>
        </p:grpSpPr>
        <p:sp>
          <p:nvSpPr>
            <p:cNvPr id="47" name="正方形/長方形 46"/>
            <p:cNvSpPr/>
            <p:nvPr/>
          </p:nvSpPr>
          <p:spPr bwMode="auto">
            <a:xfrm>
              <a:off x="9117204" y="1556792"/>
              <a:ext cx="8784976" cy="4032448"/>
            </a:xfrm>
            <a:prstGeom prst="rect">
              <a:avLst/>
            </a:prstGeom>
            <a:solidFill>
              <a:schemeClr val="bg1"/>
            </a:solidFill>
            <a:ln w="9525">
              <a:noFill/>
              <a:round/>
              <a:headEnd/>
              <a:tailEnd/>
            </a:ln>
          </p:spPr>
          <p:txBody>
            <a:bodyPr wrap="none" rtlCol="0" anchor="ctr"/>
            <a:lstStyle/>
            <a:p>
              <a:pPr algn="ctr" eaLnBrk="1" hangingPunct="1"/>
              <a:endParaRPr kumimoji="1" lang="ja-JP" altLang="en-US" dirty="0">
                <a:solidFill>
                  <a:schemeClr val="bg1"/>
                </a:solidFill>
                <a:latin typeface="+mj-ea"/>
                <a:ea typeface="+mj-ea"/>
              </a:endParaRPr>
            </a:p>
          </p:txBody>
        </p:sp>
        <p:cxnSp>
          <p:nvCxnSpPr>
            <p:cNvPr id="48" name="直線矢印コネクタ 47"/>
            <p:cNvCxnSpPr/>
            <p:nvPr/>
          </p:nvCxnSpPr>
          <p:spPr>
            <a:xfrm>
              <a:off x="14888077" y="1775868"/>
              <a:ext cx="0" cy="27509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3829909" y="1778876"/>
              <a:ext cx="0" cy="2749553"/>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12688201" y="1793080"/>
              <a:ext cx="0" cy="273534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 descr="クリップボード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57065" y="1815432"/>
              <a:ext cx="2764466" cy="2680792"/>
            </a:xfrm>
            <a:prstGeom prst="rect">
              <a:avLst/>
            </a:prstGeom>
            <a:noFill/>
            <a:ln>
              <a:noFill/>
            </a:ln>
            <a:extLst/>
          </p:spPr>
        </p:pic>
        <p:sp>
          <p:nvSpPr>
            <p:cNvPr id="52" name="Rectangle 6"/>
            <p:cNvSpPr>
              <a:spLocks noChangeArrowheads="1"/>
            </p:cNvSpPr>
            <p:nvPr/>
          </p:nvSpPr>
          <p:spPr bwMode="auto">
            <a:xfrm>
              <a:off x="10447721" y="2175837"/>
              <a:ext cx="488589" cy="222377"/>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53" name="Oval 8"/>
            <p:cNvSpPr>
              <a:spLocks noChangeArrowheads="1"/>
            </p:cNvSpPr>
            <p:nvPr/>
          </p:nvSpPr>
          <p:spPr bwMode="auto">
            <a:xfrm>
              <a:off x="9435870" y="1895181"/>
              <a:ext cx="2598977" cy="2527428"/>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54" name="Rectangle 9"/>
            <p:cNvSpPr>
              <a:spLocks noChangeArrowheads="1"/>
            </p:cNvSpPr>
            <p:nvPr/>
          </p:nvSpPr>
          <p:spPr bwMode="auto">
            <a:xfrm>
              <a:off x="10397286" y="2642061"/>
              <a:ext cx="324675" cy="2745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55" name="Rectangle 10"/>
            <p:cNvSpPr>
              <a:spLocks noChangeArrowheads="1"/>
            </p:cNvSpPr>
            <p:nvPr/>
          </p:nvSpPr>
          <p:spPr bwMode="auto">
            <a:xfrm>
              <a:off x="10055274" y="3599049"/>
              <a:ext cx="324675" cy="1640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56" name="Rectangle 11"/>
            <p:cNvSpPr>
              <a:spLocks noChangeArrowheads="1"/>
            </p:cNvSpPr>
            <p:nvPr/>
          </p:nvSpPr>
          <p:spPr bwMode="auto">
            <a:xfrm>
              <a:off x="11056093" y="3692600"/>
              <a:ext cx="324675" cy="1640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57" name="Line 12"/>
            <p:cNvSpPr>
              <a:spLocks noChangeShapeType="1"/>
            </p:cNvSpPr>
            <p:nvPr/>
          </p:nvSpPr>
          <p:spPr bwMode="auto">
            <a:xfrm flipV="1">
              <a:off x="9404890" y="4509248"/>
              <a:ext cx="8221414" cy="43120"/>
            </a:xfrm>
            <a:prstGeom prst="line">
              <a:avLst/>
            </a:prstGeom>
            <a:noFill/>
            <a:ln w="9525">
              <a:solidFill>
                <a:schemeClr val="hlink"/>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dirty="0"/>
            </a:p>
          </p:txBody>
        </p:sp>
        <p:pic>
          <p:nvPicPr>
            <p:cNvPr id="58"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07574" y="1809221"/>
              <a:ext cx="756524" cy="419536"/>
            </a:xfrm>
            <a:prstGeom prst="rect">
              <a:avLst/>
            </a:prstGeom>
            <a:noFill/>
            <a:ln w="19050">
              <a:solidFill>
                <a:srgbClr val="FF7F00"/>
              </a:solidFill>
              <a:miter lim="800000"/>
              <a:headEnd/>
              <a:tailEnd/>
            </a:ln>
            <a:extLst>
              <a:ext uri="{909E8E84-426E-40DD-AFC4-6F175D3DCCD1}">
                <a14:hiddenFill xmlns:a14="http://schemas.microsoft.com/office/drawing/2010/main">
                  <a:solidFill>
                    <a:srgbClr val="FFFFFF"/>
                  </a:solidFill>
                </a14:hiddenFill>
              </a:ext>
            </a:extLst>
          </p:spPr>
        </p:pic>
        <p:sp>
          <p:nvSpPr>
            <p:cNvPr id="59" name="Line 22"/>
            <p:cNvSpPr>
              <a:spLocks noChangeShapeType="1"/>
            </p:cNvSpPr>
            <p:nvPr/>
          </p:nvSpPr>
          <p:spPr bwMode="auto">
            <a:xfrm flipV="1">
              <a:off x="9429825" y="1772816"/>
              <a:ext cx="8124988" cy="0"/>
            </a:xfrm>
            <a:prstGeom prst="line">
              <a:avLst/>
            </a:prstGeom>
            <a:noFill/>
            <a:ln w="9525">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dirty="0"/>
            </a:p>
          </p:txBody>
        </p:sp>
        <p:pic>
          <p:nvPicPr>
            <p:cNvPr id="60" name="Picture 3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675305" y="2081768"/>
              <a:ext cx="425545" cy="37267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 name="Rectangle 6"/>
            <p:cNvSpPr>
              <a:spLocks noChangeArrowheads="1"/>
            </p:cNvSpPr>
            <p:nvPr/>
          </p:nvSpPr>
          <p:spPr bwMode="auto">
            <a:xfrm>
              <a:off x="10287778" y="2398214"/>
              <a:ext cx="488589" cy="222377"/>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cxnSp>
          <p:nvCxnSpPr>
            <p:cNvPr id="62" name="直線矢印コネクタ 61"/>
            <p:cNvCxnSpPr>
              <a:stCxn id="53" idx="4"/>
            </p:cNvCxnSpPr>
            <p:nvPr/>
          </p:nvCxnSpPr>
          <p:spPr>
            <a:xfrm>
              <a:off x="10735358" y="4422609"/>
              <a:ext cx="271" cy="121836"/>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10735358" y="1778876"/>
              <a:ext cx="3939" cy="116305"/>
            </a:xfrm>
            <a:prstGeom prst="straightConnector1">
              <a:avLst/>
            </a:prstGeom>
            <a:ln w="19050">
              <a:solidFill>
                <a:srgbClr val="0000FF"/>
              </a:solidFill>
              <a:tailEnd type="none"/>
            </a:ln>
          </p:spPr>
          <p:style>
            <a:lnRef idx="1">
              <a:schemeClr val="accent1"/>
            </a:lnRef>
            <a:fillRef idx="0">
              <a:schemeClr val="accent1"/>
            </a:fillRef>
            <a:effectRef idx="0">
              <a:schemeClr val="accent1"/>
            </a:effectRef>
            <a:fontRef idx="minor">
              <a:schemeClr val="tx1"/>
            </a:fontRef>
          </p:style>
        </p:cxnSp>
        <p:pic>
          <p:nvPicPr>
            <p:cNvPr id="6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91813" y="2398214"/>
              <a:ext cx="792775"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89448" y="2999649"/>
              <a:ext cx="792775"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93879" y="3617451"/>
              <a:ext cx="792775"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30368" y="2659182"/>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30369" y="3274306"/>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29945" y="3879954"/>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657969" y="2674518"/>
              <a:ext cx="460219" cy="4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657969" y="3293933"/>
              <a:ext cx="460219" cy="4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663916" y="3872789"/>
              <a:ext cx="460219" cy="4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30369" y="2023259"/>
              <a:ext cx="799079" cy="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図 7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684420" y="1781999"/>
              <a:ext cx="500434" cy="2738649"/>
            </a:xfrm>
            <a:prstGeom prst="rect">
              <a:avLst/>
            </a:prstGeom>
          </p:spPr>
        </p:pic>
        <p:pic>
          <p:nvPicPr>
            <p:cNvPr id="75" name="図 7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791695" y="1790032"/>
              <a:ext cx="500434" cy="2738649"/>
            </a:xfrm>
            <a:prstGeom prst="rect">
              <a:avLst/>
            </a:prstGeom>
          </p:spPr>
        </p:pic>
        <p:sp>
          <p:nvSpPr>
            <p:cNvPr id="76" name="Text Box 14"/>
            <p:cNvSpPr txBox="1">
              <a:spLocks noChangeArrowheads="1"/>
            </p:cNvSpPr>
            <p:nvPr/>
          </p:nvSpPr>
          <p:spPr bwMode="auto">
            <a:xfrm>
              <a:off x="9404890" y="4620328"/>
              <a:ext cx="2766580" cy="677108"/>
            </a:xfrm>
            <a:prstGeom prst="rect">
              <a:avLst/>
            </a:prstGeom>
            <a:noFill/>
            <a:ln w="9525">
              <a:noFill/>
              <a:miter lim="800000"/>
              <a:headEnd/>
              <a:tailEnd/>
            </a:ln>
          </p:spPr>
          <p:txBody>
            <a:bodyPr wrap="square">
              <a:spAutoFit/>
            </a:bodyPr>
            <a:lstStyle/>
            <a:p>
              <a:pPr algn="ctr"/>
              <a:r>
                <a:rPr lang="en-US" altLang="ja-JP" b="1" dirty="0">
                  <a:solidFill>
                    <a:srgbClr val="C00000"/>
                  </a:solidFill>
                </a:rPr>
                <a:t>Full Disk Observation</a:t>
              </a:r>
            </a:p>
            <a:p>
              <a:pPr algn="ctr"/>
              <a:r>
                <a:rPr lang="en-US" altLang="ja-JP" b="1" dirty="0">
                  <a:solidFill>
                    <a:srgbClr val="C00000"/>
                  </a:solidFill>
                </a:rPr>
                <a:t>Every </a:t>
              </a:r>
              <a:r>
                <a:rPr lang="en-US" altLang="ja-JP" sz="2000" b="1" dirty="0">
                  <a:solidFill>
                    <a:srgbClr val="C00000"/>
                  </a:solidFill>
                </a:rPr>
                <a:t>10</a:t>
              </a:r>
              <a:r>
                <a:rPr lang="en-US" altLang="ja-JP" b="1" dirty="0">
                  <a:solidFill>
                    <a:srgbClr val="C00000"/>
                  </a:solidFill>
                </a:rPr>
                <a:t> min.</a:t>
              </a:r>
              <a:endParaRPr lang="ja-JP" altLang="en-US" b="1" dirty="0">
                <a:solidFill>
                  <a:srgbClr val="C00000"/>
                </a:solidFill>
              </a:endParaRPr>
            </a:p>
          </p:txBody>
        </p:sp>
        <p:sp>
          <p:nvSpPr>
            <p:cNvPr id="77" name="TextBox 42"/>
            <p:cNvSpPr txBox="1"/>
            <p:nvPr/>
          </p:nvSpPr>
          <p:spPr>
            <a:xfrm>
              <a:off x="12154083" y="4546520"/>
              <a:ext cx="1136638" cy="832533"/>
            </a:xfrm>
            <a:prstGeom prst="rect">
              <a:avLst/>
            </a:prstGeom>
            <a:noFill/>
          </p:spPr>
          <p:txBody>
            <a:bodyPr wrap="none" rtlCol="0">
              <a:spAutoFit/>
            </a:bodyPr>
            <a:lstStyle/>
            <a:p>
              <a:pPr algn="ctr"/>
              <a:r>
                <a:rPr lang="en-GB" sz="1200" b="1" dirty="0"/>
                <a:t>Region 1 </a:t>
              </a:r>
            </a:p>
            <a:p>
              <a:pPr algn="ctr"/>
              <a:r>
                <a:rPr lang="en-GB" sz="1200" dirty="0"/>
                <a:t>2000 x 1000km</a:t>
              </a:r>
            </a:p>
            <a:p>
              <a:pPr algn="ctr"/>
              <a:r>
                <a:rPr lang="en-GB" sz="1200" dirty="0"/>
                <a:t>(NE Japan)</a:t>
              </a:r>
            </a:p>
            <a:p>
              <a:pPr algn="ctr"/>
              <a:r>
                <a:rPr lang="en-GB" sz="1200" dirty="0"/>
                <a:t>Every </a:t>
              </a:r>
              <a:r>
                <a:rPr lang="en-GB" sz="1400" b="1" dirty="0">
                  <a:solidFill>
                    <a:srgbClr val="FF0000"/>
                  </a:solidFill>
                </a:rPr>
                <a:t>2.5</a:t>
              </a:r>
              <a:r>
                <a:rPr lang="en-GB" sz="1200" b="1" dirty="0">
                  <a:solidFill>
                    <a:srgbClr val="FF0000"/>
                  </a:solidFill>
                </a:rPr>
                <a:t> min.</a:t>
              </a:r>
            </a:p>
          </p:txBody>
        </p:sp>
        <p:sp>
          <p:nvSpPr>
            <p:cNvPr id="78" name="TextBox 43"/>
            <p:cNvSpPr txBox="1"/>
            <p:nvPr/>
          </p:nvSpPr>
          <p:spPr>
            <a:xfrm>
              <a:off x="13249719" y="4543225"/>
              <a:ext cx="1136638" cy="832533"/>
            </a:xfrm>
            <a:prstGeom prst="rect">
              <a:avLst/>
            </a:prstGeom>
            <a:noFill/>
          </p:spPr>
          <p:txBody>
            <a:bodyPr wrap="none" rtlCol="0">
              <a:spAutoFit/>
            </a:bodyPr>
            <a:lstStyle/>
            <a:p>
              <a:pPr algn="ctr"/>
              <a:r>
                <a:rPr lang="en-GB" sz="1200" b="1" dirty="0"/>
                <a:t>Region 2</a:t>
              </a:r>
            </a:p>
            <a:p>
              <a:pPr algn="ctr"/>
              <a:r>
                <a:rPr lang="en-GB" sz="1200" dirty="0"/>
                <a:t>2000 x 1000km</a:t>
              </a:r>
            </a:p>
            <a:p>
              <a:pPr algn="ctr"/>
              <a:r>
                <a:rPr lang="en-GB" sz="1200" dirty="0"/>
                <a:t>(SW Japan)</a:t>
              </a:r>
            </a:p>
            <a:p>
              <a:pPr algn="ctr"/>
              <a:r>
                <a:rPr lang="en-GB" sz="1200" dirty="0"/>
                <a:t>Every </a:t>
              </a:r>
              <a:r>
                <a:rPr lang="en-GB" sz="1400" b="1" dirty="0">
                  <a:solidFill>
                    <a:srgbClr val="FF0000"/>
                  </a:solidFill>
                </a:rPr>
                <a:t>2.5</a:t>
              </a:r>
              <a:r>
                <a:rPr lang="en-GB" sz="1200" b="1" dirty="0">
                  <a:solidFill>
                    <a:srgbClr val="FF0000"/>
                  </a:solidFill>
                </a:rPr>
                <a:t> min.</a:t>
              </a:r>
            </a:p>
          </p:txBody>
        </p:sp>
        <p:sp>
          <p:nvSpPr>
            <p:cNvPr id="79" name="TextBox 44"/>
            <p:cNvSpPr txBox="1"/>
            <p:nvPr/>
          </p:nvSpPr>
          <p:spPr>
            <a:xfrm>
              <a:off x="14283251" y="4539438"/>
              <a:ext cx="1171651" cy="832533"/>
            </a:xfrm>
            <a:prstGeom prst="rect">
              <a:avLst/>
            </a:prstGeom>
            <a:noFill/>
          </p:spPr>
          <p:txBody>
            <a:bodyPr wrap="none" rtlCol="0">
              <a:spAutoFit/>
            </a:bodyPr>
            <a:lstStyle/>
            <a:p>
              <a:pPr algn="ctr"/>
              <a:r>
                <a:rPr lang="en-GB" sz="1200" b="1" dirty="0"/>
                <a:t>Region 3</a:t>
              </a:r>
            </a:p>
            <a:p>
              <a:pPr algn="ctr"/>
              <a:r>
                <a:rPr lang="en-GB" sz="1200" dirty="0"/>
                <a:t>1000 x 1000 km</a:t>
              </a:r>
            </a:p>
            <a:p>
              <a:pPr algn="ctr"/>
              <a:r>
                <a:rPr lang="en-GB" sz="1200" dirty="0"/>
                <a:t>(Target Area)</a:t>
              </a:r>
            </a:p>
            <a:p>
              <a:pPr algn="ctr"/>
              <a:r>
                <a:rPr lang="en-GB" sz="1200" dirty="0"/>
                <a:t>Every </a:t>
              </a:r>
              <a:r>
                <a:rPr lang="en-GB" sz="1400" b="1" dirty="0">
                  <a:solidFill>
                    <a:srgbClr val="FF0000"/>
                  </a:solidFill>
                </a:rPr>
                <a:t>2.5</a:t>
              </a:r>
              <a:r>
                <a:rPr lang="en-GB" sz="1200" b="1" dirty="0">
                  <a:solidFill>
                    <a:srgbClr val="FF0000"/>
                  </a:solidFill>
                </a:rPr>
                <a:t> min.</a:t>
              </a:r>
            </a:p>
          </p:txBody>
        </p:sp>
        <p:sp>
          <p:nvSpPr>
            <p:cNvPr id="80" name="TextBox 45"/>
            <p:cNvSpPr txBox="1"/>
            <p:nvPr/>
          </p:nvSpPr>
          <p:spPr>
            <a:xfrm>
              <a:off x="15338114" y="4543225"/>
              <a:ext cx="1214174" cy="832533"/>
            </a:xfrm>
            <a:prstGeom prst="rect">
              <a:avLst/>
            </a:prstGeom>
            <a:noFill/>
          </p:spPr>
          <p:txBody>
            <a:bodyPr wrap="none" rtlCol="0">
              <a:spAutoFit/>
            </a:bodyPr>
            <a:lstStyle/>
            <a:p>
              <a:pPr algn="ctr"/>
              <a:r>
                <a:rPr lang="en-GB" sz="1200" b="1" dirty="0"/>
                <a:t>Region 4</a:t>
              </a:r>
            </a:p>
            <a:p>
              <a:pPr algn="ctr"/>
              <a:r>
                <a:rPr lang="en-GB" sz="1200" dirty="0"/>
                <a:t>1000 x 500 km</a:t>
              </a:r>
            </a:p>
            <a:p>
              <a:pPr algn="ctr"/>
              <a:r>
                <a:rPr lang="en-GB" sz="1200" dirty="0"/>
                <a:t>(Landmark Area)</a:t>
              </a:r>
            </a:p>
            <a:p>
              <a:pPr algn="ctr"/>
              <a:r>
                <a:rPr lang="en-GB" sz="1200" dirty="0"/>
                <a:t>Every </a:t>
              </a:r>
              <a:r>
                <a:rPr lang="en-GB" sz="1400" b="1" dirty="0">
                  <a:solidFill>
                    <a:srgbClr val="FF0000"/>
                  </a:solidFill>
                </a:rPr>
                <a:t>30 sec</a:t>
              </a:r>
              <a:r>
                <a:rPr lang="en-GB" sz="1200" b="1" dirty="0">
                  <a:solidFill>
                    <a:srgbClr val="FF0000"/>
                  </a:solidFill>
                </a:rPr>
                <a:t>.</a:t>
              </a:r>
            </a:p>
          </p:txBody>
        </p:sp>
        <p:sp>
          <p:nvSpPr>
            <p:cNvPr id="81" name="TextBox 46"/>
            <p:cNvSpPr txBox="1"/>
            <p:nvPr/>
          </p:nvSpPr>
          <p:spPr>
            <a:xfrm>
              <a:off x="16466011" y="4539438"/>
              <a:ext cx="1226117" cy="861774"/>
            </a:xfrm>
            <a:prstGeom prst="rect">
              <a:avLst/>
            </a:prstGeom>
            <a:noFill/>
          </p:spPr>
          <p:txBody>
            <a:bodyPr wrap="none" rtlCol="0">
              <a:spAutoFit/>
            </a:bodyPr>
            <a:lstStyle/>
            <a:p>
              <a:pPr algn="ctr"/>
              <a:r>
                <a:rPr lang="en-GB" sz="1200" b="1" dirty="0"/>
                <a:t>Region 5</a:t>
              </a:r>
            </a:p>
            <a:p>
              <a:pPr algn="ctr"/>
              <a:r>
                <a:rPr lang="en-GB" sz="1200" dirty="0"/>
                <a:t>1000 x 500 km</a:t>
              </a:r>
            </a:p>
            <a:p>
              <a:pPr algn="ctr"/>
              <a:r>
                <a:rPr lang="en-GB" sz="1200" dirty="0"/>
                <a:t>(Landmark Area)</a:t>
              </a:r>
            </a:p>
            <a:p>
              <a:pPr algn="ctr"/>
              <a:r>
                <a:rPr lang="en-GB" sz="1200" dirty="0"/>
                <a:t>Every </a:t>
              </a:r>
              <a:r>
                <a:rPr lang="en-GB" sz="1400" b="1" dirty="0">
                  <a:solidFill>
                    <a:srgbClr val="FF0000"/>
                  </a:solidFill>
                </a:rPr>
                <a:t>30 sec</a:t>
              </a:r>
              <a:r>
                <a:rPr lang="en-GB" sz="1200" b="1" dirty="0">
                  <a:solidFill>
                    <a:srgbClr val="FF0000"/>
                  </a:solidFill>
                </a:rPr>
                <a:t>.</a:t>
              </a:r>
            </a:p>
          </p:txBody>
        </p:sp>
        <p:sp>
          <p:nvSpPr>
            <p:cNvPr id="82" name="テキスト ボックス 81"/>
            <p:cNvSpPr txBox="1"/>
            <p:nvPr/>
          </p:nvSpPr>
          <p:spPr>
            <a:xfrm>
              <a:off x="9879080" y="1355100"/>
              <a:ext cx="4469998" cy="307777"/>
            </a:xfrm>
            <a:prstGeom prst="rect">
              <a:avLst/>
            </a:prstGeom>
            <a:solidFill>
              <a:schemeClr val="accent1">
                <a:lumMod val="75000"/>
              </a:schemeClr>
            </a:solidFill>
          </p:spPr>
          <p:txBody>
            <a:bodyPr wrap="square" lIns="36000" tIns="0" rIns="36000" bIns="0" rtlCol="0">
              <a:spAutoFit/>
            </a:bodyPr>
            <a:lstStyle/>
            <a:p>
              <a:pPr algn="ctr"/>
              <a:r>
                <a:rPr kumimoji="1" lang="en-US" altLang="ja-JP" sz="2000" dirty="0">
                  <a:solidFill>
                    <a:schemeClr val="bg1"/>
                  </a:solidFill>
                </a:rPr>
                <a:t>Fixed observation area</a:t>
              </a:r>
              <a:endParaRPr kumimoji="1" lang="ja-JP" altLang="en-US" sz="2000" dirty="0">
                <a:solidFill>
                  <a:schemeClr val="bg1"/>
                </a:solidFill>
              </a:endParaRPr>
            </a:p>
          </p:txBody>
        </p:sp>
        <p:sp>
          <p:nvSpPr>
            <p:cNvPr id="83" name="テキスト ボックス 82"/>
            <p:cNvSpPr txBox="1"/>
            <p:nvPr/>
          </p:nvSpPr>
          <p:spPr>
            <a:xfrm>
              <a:off x="14626279" y="1344185"/>
              <a:ext cx="2771310" cy="307777"/>
            </a:xfrm>
            <a:prstGeom prst="rect">
              <a:avLst/>
            </a:prstGeom>
            <a:solidFill>
              <a:schemeClr val="accent1">
                <a:lumMod val="75000"/>
              </a:schemeClr>
            </a:solidFill>
          </p:spPr>
          <p:txBody>
            <a:bodyPr wrap="square" lIns="36000" tIns="0" rIns="36000" bIns="0" rtlCol="0">
              <a:spAutoFit/>
            </a:bodyPr>
            <a:lstStyle/>
            <a:p>
              <a:pPr algn="ctr"/>
              <a:r>
                <a:rPr lang="en-US" altLang="ja-JP" sz="2000" dirty="0">
                  <a:solidFill>
                    <a:schemeClr val="bg1"/>
                  </a:solidFill>
                </a:rPr>
                <a:t>Flexible observation area</a:t>
              </a:r>
              <a:endParaRPr kumimoji="1" lang="ja-JP" altLang="en-US" sz="2000" dirty="0">
                <a:solidFill>
                  <a:schemeClr val="bg1"/>
                </a:solidFill>
              </a:endParaRPr>
            </a:p>
          </p:txBody>
        </p:sp>
      </p:grpSp>
    </p:spTree>
    <p:extLst>
      <p:ext uri="{BB962C8B-B14F-4D97-AF65-F5344CB8AC3E}">
        <p14:creationId xmlns:p14="http://schemas.microsoft.com/office/powerpoint/2010/main" val="1005000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683568" y="179742"/>
            <a:ext cx="8064896" cy="1017010"/>
          </a:xfrm>
          <a:prstGeom prst="rect">
            <a:avLst/>
          </a:prstGeom>
        </p:spPr>
        <p:txBody>
          <a:bodyPr wrap="square">
            <a:spAutoFit/>
          </a:bodyPr>
          <a:lstStyle/>
          <a:p>
            <a:pPr algn="ctr">
              <a:lnSpc>
                <a:spcPts val="3600"/>
              </a:lnSpc>
            </a:pPr>
            <a:r>
              <a:rPr kumimoji="1" lang="en-US" altLang="ja-JP" sz="3600" dirty="0">
                <a:latin typeface="+mj-lt"/>
                <a:ea typeface="+mj-ea"/>
                <a:cs typeface="Arial" panose="020B0604020202020204" pitchFamily="34" charset="0"/>
              </a:rPr>
              <a:t>Configuration and Characteristics of Himawari-8/-9 AHI</a:t>
            </a:r>
          </a:p>
        </p:txBody>
      </p:sp>
      <p:sp>
        <p:nvSpPr>
          <p:cNvPr id="5" name="テキスト ボックス 4"/>
          <p:cNvSpPr txBox="1"/>
          <p:nvPr/>
        </p:nvSpPr>
        <p:spPr>
          <a:xfrm>
            <a:off x="2312648" y="3698881"/>
            <a:ext cx="184731" cy="369332"/>
          </a:xfrm>
          <a:prstGeom prst="rect">
            <a:avLst/>
          </a:prstGeom>
          <a:noFill/>
        </p:spPr>
        <p:txBody>
          <a:bodyPr wrap="none" rtlCol="0">
            <a:spAutoFit/>
          </a:bodyPr>
          <a:lstStyle/>
          <a:p>
            <a:endParaRPr kumimoji="1" lang="ja-JP" altLang="en-US" dirty="0">
              <a:latin typeface="+mj-ea"/>
              <a:ea typeface="+mj-ea"/>
            </a:endParaRPr>
          </a:p>
        </p:txBody>
      </p:sp>
      <p:sp>
        <p:nvSpPr>
          <p:cNvPr id="6" name="正方形/長方形 5"/>
          <p:cNvSpPr/>
          <p:nvPr/>
        </p:nvSpPr>
        <p:spPr>
          <a:xfrm>
            <a:off x="90523" y="1599616"/>
            <a:ext cx="8972621" cy="477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Picture 4" descr="long wave infrared band" title="Spectral response functions of AHI-8 and AHI-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00888" y="5065460"/>
            <a:ext cx="4733458" cy="128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visible band" title="Spectral response functions of AHI-8 and AHI-9"/>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704" y="3665328"/>
            <a:ext cx="4104456" cy="117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Near infrared band" title="Spectral response functions of AHI-8 and AHI-9"/>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6704" y="5108284"/>
            <a:ext cx="4051598" cy="120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short wave and middle wave infrared bands" title="Spectral response functions of AHI-8 and AHI-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300888" y="3534834"/>
            <a:ext cx="4734617" cy="14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332008" y="3688787"/>
            <a:ext cx="447558" cy="338554"/>
          </a:xfrm>
          <a:prstGeom prst="rect">
            <a:avLst/>
          </a:prstGeom>
          <a:noFill/>
        </p:spPr>
        <p:txBody>
          <a:bodyPr wrap="none" rtlCol="0">
            <a:spAutoFit/>
          </a:bodyPr>
          <a:lstStyle/>
          <a:p>
            <a:r>
              <a:rPr kumimoji="1" lang="en-US" altLang="ja-JP" sz="1600" dirty="0"/>
              <a:t>VIS</a:t>
            </a:r>
            <a:endParaRPr kumimoji="1" lang="ja-JP" altLang="en-US" sz="1600" dirty="0"/>
          </a:p>
        </p:txBody>
      </p:sp>
      <p:sp>
        <p:nvSpPr>
          <p:cNvPr id="12" name="テキスト ボックス 11"/>
          <p:cNvSpPr txBox="1"/>
          <p:nvPr/>
        </p:nvSpPr>
        <p:spPr>
          <a:xfrm>
            <a:off x="315176" y="5131206"/>
            <a:ext cx="481222" cy="338554"/>
          </a:xfrm>
          <a:prstGeom prst="rect">
            <a:avLst/>
          </a:prstGeom>
          <a:noFill/>
        </p:spPr>
        <p:txBody>
          <a:bodyPr wrap="none" rtlCol="0">
            <a:spAutoFit/>
          </a:bodyPr>
          <a:lstStyle/>
          <a:p>
            <a:r>
              <a:rPr kumimoji="1" lang="en-US" altLang="ja-JP" sz="1600" dirty="0"/>
              <a:t>NIR</a:t>
            </a:r>
            <a:endParaRPr kumimoji="1" lang="ja-JP" altLang="en-US" sz="1600" dirty="0"/>
          </a:p>
        </p:txBody>
      </p:sp>
      <p:sp>
        <p:nvSpPr>
          <p:cNvPr id="13" name="テキスト ボックス 12"/>
          <p:cNvSpPr txBox="1"/>
          <p:nvPr/>
        </p:nvSpPr>
        <p:spPr>
          <a:xfrm>
            <a:off x="4411808" y="5766226"/>
            <a:ext cx="605679" cy="338554"/>
          </a:xfrm>
          <a:prstGeom prst="rect">
            <a:avLst/>
          </a:prstGeom>
          <a:noFill/>
        </p:spPr>
        <p:txBody>
          <a:bodyPr wrap="none" rtlCol="0">
            <a:spAutoFit/>
          </a:bodyPr>
          <a:lstStyle/>
          <a:p>
            <a:r>
              <a:rPr kumimoji="1" lang="en-US" altLang="ja-JP" sz="1600" dirty="0"/>
              <a:t>LWIR</a:t>
            </a:r>
            <a:endParaRPr kumimoji="1" lang="ja-JP" altLang="en-US" sz="1600" dirty="0"/>
          </a:p>
        </p:txBody>
      </p:sp>
      <p:sp>
        <p:nvSpPr>
          <p:cNvPr id="14" name="テキスト ボックス 13"/>
          <p:cNvSpPr txBox="1"/>
          <p:nvPr/>
        </p:nvSpPr>
        <p:spPr>
          <a:xfrm>
            <a:off x="5678768" y="4277234"/>
            <a:ext cx="705642" cy="338554"/>
          </a:xfrm>
          <a:prstGeom prst="rect">
            <a:avLst/>
          </a:prstGeom>
          <a:noFill/>
        </p:spPr>
        <p:txBody>
          <a:bodyPr wrap="none" rtlCol="0">
            <a:spAutoFit/>
          </a:bodyPr>
          <a:lstStyle/>
          <a:p>
            <a:r>
              <a:rPr kumimoji="1" lang="en-US" altLang="ja-JP" sz="1600" dirty="0"/>
              <a:t>MWIR</a:t>
            </a:r>
            <a:endParaRPr kumimoji="1" lang="ja-JP" altLang="en-US" sz="1600" dirty="0"/>
          </a:p>
        </p:txBody>
      </p:sp>
      <p:sp>
        <p:nvSpPr>
          <p:cNvPr id="15" name="テキスト ボックス 14"/>
          <p:cNvSpPr txBox="1"/>
          <p:nvPr/>
        </p:nvSpPr>
        <p:spPr>
          <a:xfrm>
            <a:off x="8045304" y="4271292"/>
            <a:ext cx="624017" cy="338554"/>
          </a:xfrm>
          <a:prstGeom prst="rect">
            <a:avLst/>
          </a:prstGeom>
          <a:noFill/>
        </p:spPr>
        <p:txBody>
          <a:bodyPr wrap="none" rtlCol="0">
            <a:spAutoFit/>
          </a:bodyPr>
          <a:lstStyle/>
          <a:p>
            <a:r>
              <a:rPr kumimoji="1" lang="en-US" altLang="ja-JP" sz="1600" dirty="0"/>
              <a:t>SWIR</a:t>
            </a:r>
            <a:endParaRPr kumimoji="1" lang="ja-JP" altLang="en-US" sz="1600" dirty="0"/>
          </a:p>
        </p:txBody>
      </p:sp>
      <p:sp>
        <p:nvSpPr>
          <p:cNvPr id="16" name="テキスト ボックス 15"/>
          <p:cNvSpPr txBox="1"/>
          <p:nvPr/>
        </p:nvSpPr>
        <p:spPr>
          <a:xfrm>
            <a:off x="5449104" y="3366614"/>
            <a:ext cx="914033" cy="215444"/>
          </a:xfrm>
          <a:prstGeom prst="rect">
            <a:avLst/>
          </a:prstGeom>
          <a:noFill/>
        </p:spPr>
        <p:txBody>
          <a:bodyPr wrap="none" rtlCol="0">
            <a:spAutoFit/>
          </a:bodyPr>
          <a:lstStyle/>
          <a:p>
            <a:r>
              <a:rPr kumimoji="1" lang="en-US" altLang="ja-JP" sz="800" dirty="0"/>
              <a:t>Wavelength [</a:t>
            </a:r>
            <a:r>
              <a:rPr kumimoji="1" lang="en-US" altLang="ja-JP" sz="800" dirty="0" err="1"/>
              <a:t>μm</a:t>
            </a:r>
            <a:r>
              <a:rPr kumimoji="1" lang="en-US" altLang="ja-JP" sz="800" dirty="0"/>
              <a:t>]</a:t>
            </a:r>
            <a:endParaRPr kumimoji="1" lang="ja-JP" altLang="en-US" sz="800" dirty="0"/>
          </a:p>
        </p:txBody>
      </p:sp>
      <p:sp>
        <p:nvSpPr>
          <p:cNvPr id="17" name="テキスト ボックス 16"/>
          <p:cNvSpPr txBox="1"/>
          <p:nvPr/>
        </p:nvSpPr>
        <p:spPr>
          <a:xfrm>
            <a:off x="7862376" y="3352740"/>
            <a:ext cx="914033" cy="215444"/>
          </a:xfrm>
          <a:prstGeom prst="rect">
            <a:avLst/>
          </a:prstGeom>
          <a:noFill/>
        </p:spPr>
        <p:txBody>
          <a:bodyPr wrap="none" rtlCol="0">
            <a:spAutoFit/>
          </a:bodyPr>
          <a:lstStyle/>
          <a:p>
            <a:r>
              <a:rPr kumimoji="1" lang="en-US" altLang="ja-JP" sz="800" dirty="0"/>
              <a:t>Wavelength [</a:t>
            </a:r>
            <a:r>
              <a:rPr kumimoji="1" lang="en-US" altLang="ja-JP" sz="800" dirty="0" err="1"/>
              <a:t>μm</a:t>
            </a:r>
            <a:r>
              <a:rPr kumimoji="1" lang="en-US" altLang="ja-JP" sz="800" dirty="0"/>
              <a:t>]</a:t>
            </a:r>
            <a:endParaRPr kumimoji="1" lang="ja-JP" altLang="en-US" sz="800" dirty="0"/>
          </a:p>
        </p:txBody>
      </p:sp>
      <p:sp>
        <p:nvSpPr>
          <p:cNvPr id="18" name="テキスト ボックス 17"/>
          <p:cNvSpPr txBox="1"/>
          <p:nvPr/>
        </p:nvSpPr>
        <p:spPr>
          <a:xfrm>
            <a:off x="7949928" y="5023484"/>
            <a:ext cx="914033" cy="215444"/>
          </a:xfrm>
          <a:prstGeom prst="rect">
            <a:avLst/>
          </a:prstGeom>
          <a:noFill/>
        </p:spPr>
        <p:txBody>
          <a:bodyPr wrap="none" rtlCol="0">
            <a:spAutoFit/>
          </a:bodyPr>
          <a:lstStyle/>
          <a:p>
            <a:r>
              <a:rPr kumimoji="1" lang="en-US" altLang="ja-JP" sz="800" dirty="0"/>
              <a:t>Wavelength [</a:t>
            </a:r>
            <a:r>
              <a:rPr kumimoji="1" lang="en-US" altLang="ja-JP" sz="800" dirty="0" err="1"/>
              <a:t>μm</a:t>
            </a:r>
            <a:r>
              <a:rPr kumimoji="1" lang="en-US" altLang="ja-JP" sz="800" dirty="0"/>
              <a:t>]</a:t>
            </a:r>
            <a:endParaRPr kumimoji="1" lang="ja-JP" altLang="en-US" sz="800" dirty="0"/>
          </a:p>
        </p:txBody>
      </p:sp>
      <p:sp>
        <p:nvSpPr>
          <p:cNvPr id="19" name="テキスト ボックス 18"/>
          <p:cNvSpPr txBox="1"/>
          <p:nvPr/>
        </p:nvSpPr>
        <p:spPr>
          <a:xfrm>
            <a:off x="125187" y="3222016"/>
            <a:ext cx="4784836" cy="369332"/>
          </a:xfrm>
          <a:prstGeom prst="rect">
            <a:avLst/>
          </a:prstGeom>
          <a:noFill/>
          <a:ln>
            <a:noFill/>
          </a:ln>
        </p:spPr>
        <p:txBody>
          <a:bodyPr wrap="none" rtlCol="0">
            <a:spAutoFit/>
          </a:bodyPr>
          <a:lstStyle/>
          <a:p>
            <a:r>
              <a:rPr kumimoji="1" lang="en-US" altLang="ja-JP" dirty="0"/>
              <a:t>Spectral Response Functions of </a:t>
            </a:r>
            <a:r>
              <a:rPr kumimoji="1" lang="en-US" altLang="ja-JP" dirty="0">
                <a:solidFill>
                  <a:srgbClr val="FF0000"/>
                </a:solidFill>
              </a:rPr>
              <a:t>AHI-8</a:t>
            </a:r>
            <a:r>
              <a:rPr kumimoji="1" lang="en-US" altLang="ja-JP" dirty="0"/>
              <a:t> and </a:t>
            </a:r>
            <a:r>
              <a:rPr kumimoji="1" lang="en-US" altLang="ja-JP" dirty="0">
                <a:solidFill>
                  <a:srgbClr val="0000FF"/>
                </a:solidFill>
              </a:rPr>
              <a:t>AHI-9</a:t>
            </a:r>
            <a:endParaRPr kumimoji="1" lang="ja-JP" altLang="en-US" dirty="0">
              <a:solidFill>
                <a:srgbClr val="0000FF"/>
              </a:solidFill>
            </a:endParaRPr>
          </a:p>
        </p:txBody>
      </p:sp>
      <p:graphicFrame>
        <p:nvGraphicFramePr>
          <p:cNvPr id="20" name="表 19" title="AHI band configuretaion"/>
          <p:cNvGraphicFramePr>
            <a:graphicFrameLocks noGrp="1"/>
          </p:cNvGraphicFramePr>
          <p:nvPr>
            <p:extLst>
              <p:ext uri="{D42A27DB-BD31-4B8C-83A1-F6EECF244321}">
                <p14:modId xmlns:p14="http://schemas.microsoft.com/office/powerpoint/2010/main" val="2300783323"/>
              </p:ext>
            </p:extLst>
          </p:nvPr>
        </p:nvGraphicFramePr>
        <p:xfrm>
          <a:off x="143117" y="1683798"/>
          <a:ext cx="8839386" cy="1283970"/>
        </p:xfrm>
        <a:graphic>
          <a:graphicData uri="http://schemas.openxmlformats.org/drawingml/2006/table">
            <a:tbl>
              <a:tblPr firstRow="1" firstCol="1" bandRow="1">
                <a:tableStyleId>{5C22544A-7EE6-4342-B048-85BDC9FD1C3A}</a:tableStyleId>
              </a:tblPr>
              <a:tblGrid>
                <a:gridCol w="1619690">
                  <a:extLst>
                    <a:ext uri="{9D8B030D-6E8A-4147-A177-3AD203B41FA5}">
                      <a16:colId xmlns:a16="http://schemas.microsoft.com/office/drawing/2014/main" xmlns="" val="20000"/>
                    </a:ext>
                  </a:extLst>
                </a:gridCol>
                <a:gridCol w="451231">
                  <a:extLst>
                    <a:ext uri="{9D8B030D-6E8A-4147-A177-3AD203B41FA5}">
                      <a16:colId xmlns:a16="http://schemas.microsoft.com/office/drawing/2014/main" xmlns="" val="20001"/>
                    </a:ext>
                  </a:extLst>
                </a:gridCol>
                <a:gridCol w="451231">
                  <a:extLst>
                    <a:ext uri="{9D8B030D-6E8A-4147-A177-3AD203B41FA5}">
                      <a16:colId xmlns:a16="http://schemas.microsoft.com/office/drawing/2014/main" xmlns="" val="20002"/>
                    </a:ext>
                  </a:extLst>
                </a:gridCol>
                <a:gridCol w="451231">
                  <a:extLst>
                    <a:ext uri="{9D8B030D-6E8A-4147-A177-3AD203B41FA5}">
                      <a16:colId xmlns:a16="http://schemas.microsoft.com/office/drawing/2014/main" xmlns="" val="20003"/>
                    </a:ext>
                  </a:extLst>
                </a:gridCol>
                <a:gridCol w="451231">
                  <a:extLst>
                    <a:ext uri="{9D8B030D-6E8A-4147-A177-3AD203B41FA5}">
                      <a16:colId xmlns:a16="http://schemas.microsoft.com/office/drawing/2014/main" xmlns="" val="20004"/>
                    </a:ext>
                  </a:extLst>
                </a:gridCol>
                <a:gridCol w="451231">
                  <a:extLst>
                    <a:ext uri="{9D8B030D-6E8A-4147-A177-3AD203B41FA5}">
                      <a16:colId xmlns:a16="http://schemas.microsoft.com/office/drawing/2014/main" xmlns="" val="20005"/>
                    </a:ext>
                  </a:extLst>
                </a:gridCol>
                <a:gridCol w="451231">
                  <a:extLst>
                    <a:ext uri="{9D8B030D-6E8A-4147-A177-3AD203B41FA5}">
                      <a16:colId xmlns:a16="http://schemas.microsoft.com/office/drawing/2014/main" xmlns="" val="20006"/>
                    </a:ext>
                  </a:extLst>
                </a:gridCol>
                <a:gridCol w="451231">
                  <a:extLst>
                    <a:ext uri="{9D8B030D-6E8A-4147-A177-3AD203B41FA5}">
                      <a16:colId xmlns:a16="http://schemas.microsoft.com/office/drawing/2014/main" xmlns="" val="20007"/>
                    </a:ext>
                  </a:extLst>
                </a:gridCol>
                <a:gridCol w="451231">
                  <a:extLst>
                    <a:ext uri="{9D8B030D-6E8A-4147-A177-3AD203B41FA5}">
                      <a16:colId xmlns:a16="http://schemas.microsoft.com/office/drawing/2014/main" xmlns="" val="20008"/>
                    </a:ext>
                  </a:extLst>
                </a:gridCol>
                <a:gridCol w="451231">
                  <a:extLst>
                    <a:ext uri="{9D8B030D-6E8A-4147-A177-3AD203B41FA5}">
                      <a16:colId xmlns:a16="http://schemas.microsoft.com/office/drawing/2014/main" xmlns="" val="20009"/>
                    </a:ext>
                  </a:extLst>
                </a:gridCol>
                <a:gridCol w="451231">
                  <a:extLst>
                    <a:ext uri="{9D8B030D-6E8A-4147-A177-3AD203B41FA5}">
                      <a16:colId xmlns:a16="http://schemas.microsoft.com/office/drawing/2014/main" xmlns="" val="20010"/>
                    </a:ext>
                  </a:extLst>
                </a:gridCol>
                <a:gridCol w="451231">
                  <a:extLst>
                    <a:ext uri="{9D8B030D-6E8A-4147-A177-3AD203B41FA5}">
                      <a16:colId xmlns:a16="http://schemas.microsoft.com/office/drawing/2014/main" xmlns="" val="20011"/>
                    </a:ext>
                  </a:extLst>
                </a:gridCol>
                <a:gridCol w="451231">
                  <a:extLst>
                    <a:ext uri="{9D8B030D-6E8A-4147-A177-3AD203B41FA5}">
                      <a16:colId xmlns:a16="http://schemas.microsoft.com/office/drawing/2014/main" xmlns="" val="20012"/>
                    </a:ext>
                  </a:extLst>
                </a:gridCol>
                <a:gridCol w="451231">
                  <a:extLst>
                    <a:ext uri="{9D8B030D-6E8A-4147-A177-3AD203B41FA5}">
                      <a16:colId xmlns:a16="http://schemas.microsoft.com/office/drawing/2014/main" xmlns="" val="20013"/>
                    </a:ext>
                  </a:extLst>
                </a:gridCol>
                <a:gridCol w="451231">
                  <a:extLst>
                    <a:ext uri="{9D8B030D-6E8A-4147-A177-3AD203B41FA5}">
                      <a16:colId xmlns:a16="http://schemas.microsoft.com/office/drawing/2014/main" xmlns="" val="20014"/>
                    </a:ext>
                  </a:extLst>
                </a:gridCol>
                <a:gridCol w="451231">
                  <a:extLst>
                    <a:ext uri="{9D8B030D-6E8A-4147-A177-3AD203B41FA5}">
                      <a16:colId xmlns:a16="http://schemas.microsoft.com/office/drawing/2014/main" xmlns="" val="20015"/>
                    </a:ext>
                  </a:extLst>
                </a:gridCol>
                <a:gridCol w="451231">
                  <a:extLst>
                    <a:ext uri="{9D8B030D-6E8A-4147-A177-3AD203B41FA5}">
                      <a16:colId xmlns:a16="http://schemas.microsoft.com/office/drawing/2014/main" xmlns="" val="20016"/>
                    </a:ext>
                  </a:extLst>
                </a:gridCol>
              </a:tblGrid>
              <a:tr h="225322">
                <a:tc>
                  <a:txBody>
                    <a:bodyPr/>
                    <a:lstStyle/>
                    <a:p>
                      <a:pPr algn="ctr">
                        <a:spcAft>
                          <a:spcPts val="0"/>
                        </a:spcAft>
                      </a:pPr>
                      <a:r>
                        <a:rPr lang="en-US" sz="1400" kern="100" dirty="0">
                          <a:effectLst/>
                        </a:rPr>
                        <a:t> </a:t>
                      </a:r>
                      <a:endParaRPr lang="ja-JP" sz="2400" dirty="0">
                        <a:effectLst/>
                        <a:latin typeface="Times New Roman"/>
                        <a:ea typeface="ＭＳ 明朝"/>
                      </a:endParaRPr>
                    </a:p>
                  </a:txBody>
                  <a:tcPr marL="36195" marR="36195" marT="36195" marB="36195"/>
                </a:tc>
                <a:tc>
                  <a:txBody>
                    <a:bodyPr/>
                    <a:lstStyle/>
                    <a:p>
                      <a:pPr algn="ctr">
                        <a:spcAft>
                          <a:spcPts val="0"/>
                        </a:spcAft>
                      </a:pPr>
                      <a:r>
                        <a:rPr lang="en-US" sz="1400" kern="100" dirty="0">
                          <a:effectLst/>
                        </a:rPr>
                        <a:t>B01</a:t>
                      </a:r>
                      <a:endParaRPr lang="ja-JP" sz="2400" dirty="0">
                        <a:effectLst/>
                        <a:latin typeface="Times New Roman"/>
                        <a:ea typeface="ＭＳ 明朝"/>
                      </a:endParaRPr>
                    </a:p>
                  </a:txBody>
                  <a:tcPr marL="36195" marR="36195" marT="36195" marB="36195"/>
                </a:tc>
                <a:tc>
                  <a:txBody>
                    <a:bodyPr/>
                    <a:lstStyle/>
                    <a:p>
                      <a:pPr algn="ctr">
                        <a:spcAft>
                          <a:spcPts val="0"/>
                        </a:spcAft>
                      </a:pPr>
                      <a:r>
                        <a:rPr lang="en-US" sz="1400" kern="100" dirty="0">
                          <a:effectLst/>
                        </a:rPr>
                        <a:t>B02</a:t>
                      </a:r>
                      <a:endParaRPr lang="ja-JP" sz="2400" dirty="0">
                        <a:effectLst/>
                        <a:latin typeface="Times New Roman"/>
                        <a:ea typeface="ＭＳ 明朝"/>
                      </a:endParaRPr>
                    </a:p>
                  </a:txBody>
                  <a:tcPr marL="36195" marR="36195" marT="36195" marB="36195"/>
                </a:tc>
                <a:tc>
                  <a:txBody>
                    <a:bodyPr/>
                    <a:lstStyle/>
                    <a:p>
                      <a:pPr algn="ctr">
                        <a:spcAft>
                          <a:spcPts val="0"/>
                        </a:spcAft>
                      </a:pPr>
                      <a:r>
                        <a:rPr lang="en-US" sz="1400" kern="100" dirty="0">
                          <a:effectLst/>
                        </a:rPr>
                        <a:t>B03</a:t>
                      </a:r>
                      <a:endParaRPr lang="ja-JP" sz="2400" dirty="0">
                        <a:effectLst/>
                        <a:latin typeface="Times New Roman"/>
                        <a:ea typeface="ＭＳ 明朝"/>
                      </a:endParaRPr>
                    </a:p>
                  </a:txBody>
                  <a:tcPr marL="36195" marR="36195" marT="36195" marB="36195"/>
                </a:tc>
                <a:tc>
                  <a:txBody>
                    <a:bodyPr/>
                    <a:lstStyle/>
                    <a:p>
                      <a:pPr algn="ctr">
                        <a:spcAft>
                          <a:spcPts val="0"/>
                        </a:spcAft>
                      </a:pPr>
                      <a:r>
                        <a:rPr lang="en-US" sz="1400" kern="100">
                          <a:effectLst/>
                        </a:rPr>
                        <a:t>B04</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B05</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B06</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B07</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B08</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B09</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B10</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B11</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B12</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B13</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B14</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B15</a:t>
                      </a:r>
                      <a:endParaRPr lang="ja-JP" sz="2400">
                        <a:effectLst/>
                        <a:latin typeface="Times New Roman"/>
                        <a:ea typeface="ＭＳ 明朝"/>
                      </a:endParaRPr>
                    </a:p>
                  </a:txBody>
                  <a:tcPr marL="36195" marR="36195" marT="36195" marB="36195"/>
                </a:tc>
                <a:tc>
                  <a:txBody>
                    <a:bodyPr/>
                    <a:lstStyle/>
                    <a:p>
                      <a:pPr algn="ctr">
                        <a:spcAft>
                          <a:spcPts val="0"/>
                        </a:spcAft>
                      </a:pPr>
                      <a:r>
                        <a:rPr lang="en-US" sz="1400" kern="100">
                          <a:effectLst/>
                        </a:rPr>
                        <a:t>B16</a:t>
                      </a:r>
                      <a:endParaRPr lang="ja-JP" sz="2400">
                        <a:effectLst/>
                        <a:latin typeface="Times New Roman"/>
                        <a:ea typeface="ＭＳ 明朝"/>
                      </a:endParaRPr>
                    </a:p>
                  </a:txBody>
                  <a:tcPr marL="36195" marR="36195" marT="36195" marB="36195"/>
                </a:tc>
                <a:extLst>
                  <a:ext uri="{0D108BD9-81ED-4DB2-BD59-A6C34878D82A}">
                    <a16:rowId xmlns:a16="http://schemas.microsoft.com/office/drawing/2014/main" xmlns="" val="10000"/>
                  </a:ext>
                </a:extLst>
              </a:tr>
              <a:tr h="225322">
                <a:tc>
                  <a:txBody>
                    <a:bodyPr/>
                    <a:lstStyle/>
                    <a:p>
                      <a:pPr algn="ctr">
                        <a:spcAft>
                          <a:spcPts val="0"/>
                        </a:spcAft>
                      </a:pPr>
                      <a:r>
                        <a:rPr lang="en-US" altLang="ja-JP" sz="1400" kern="100" dirty="0">
                          <a:effectLst/>
                          <a:latin typeface="+mn-lt"/>
                          <a:ea typeface="+mn-ea"/>
                        </a:rPr>
                        <a:t>Central</a:t>
                      </a:r>
                      <a:r>
                        <a:rPr lang="en-US" altLang="ja-JP" sz="1400" kern="100" baseline="0" dirty="0">
                          <a:effectLst/>
                          <a:latin typeface="+mn-lt"/>
                          <a:ea typeface="+mn-ea"/>
                        </a:rPr>
                        <a:t> Wave length [</a:t>
                      </a:r>
                      <a:r>
                        <a:rPr lang="en-US" altLang="ja-JP" sz="1400" kern="100" baseline="0" dirty="0" err="1">
                          <a:effectLst/>
                          <a:latin typeface="+mn-lt"/>
                          <a:ea typeface="+mn-ea"/>
                        </a:rPr>
                        <a:t>μm</a:t>
                      </a:r>
                      <a:r>
                        <a:rPr lang="en-US" altLang="ja-JP" sz="1400" kern="100" baseline="0" dirty="0">
                          <a:effectLst/>
                          <a:latin typeface="+mn-lt"/>
                          <a:ea typeface="+mn-ea"/>
                        </a:rPr>
                        <a:t>]</a:t>
                      </a:r>
                      <a:endParaRPr lang="ja-JP" sz="2400" dirty="0">
                        <a:effectLst/>
                        <a:latin typeface="Times New Roman"/>
                        <a:ea typeface="ＭＳ 明朝"/>
                      </a:endParaRPr>
                    </a:p>
                  </a:txBody>
                  <a:tcPr marL="36195" marR="36195" marT="36195" marB="36195" anchor="ctr"/>
                </a:tc>
                <a:tc>
                  <a:txBody>
                    <a:bodyPr/>
                    <a:lstStyle/>
                    <a:p>
                      <a:pPr algn="ctr">
                        <a:spcAft>
                          <a:spcPts val="0"/>
                        </a:spcAft>
                      </a:pPr>
                      <a:r>
                        <a:rPr lang="en-US" sz="1400" kern="100" dirty="0">
                          <a:effectLst/>
                        </a:rPr>
                        <a:t>0.47</a:t>
                      </a:r>
                      <a:endParaRPr lang="ja-JP" sz="2400" dirty="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0.51</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0.64</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0.86</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1.6</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2.3</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3.9</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6.2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6.9</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7.3</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8.6</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9.6</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dirty="0">
                          <a:effectLst/>
                        </a:rPr>
                        <a:t>10.4</a:t>
                      </a:r>
                      <a:endParaRPr lang="ja-JP" sz="2400" dirty="0">
                        <a:effectLst/>
                        <a:latin typeface="Times New Roman"/>
                        <a:ea typeface="ＭＳ 明朝"/>
                      </a:endParaRPr>
                    </a:p>
                  </a:txBody>
                  <a:tcPr marL="36195" marR="36195" marT="36195" marB="36195" anchor="ctr"/>
                </a:tc>
                <a:tc>
                  <a:txBody>
                    <a:bodyPr/>
                    <a:lstStyle/>
                    <a:p>
                      <a:pPr algn="ctr">
                        <a:spcAft>
                          <a:spcPts val="0"/>
                        </a:spcAft>
                      </a:pPr>
                      <a:r>
                        <a:rPr lang="en-US" sz="1400" kern="100" dirty="0">
                          <a:effectLst/>
                        </a:rPr>
                        <a:t>11.2</a:t>
                      </a:r>
                      <a:endParaRPr lang="ja-JP" sz="2400" dirty="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12.4</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13.3</a:t>
                      </a:r>
                      <a:endParaRPr lang="ja-JP" sz="2400">
                        <a:effectLst/>
                        <a:latin typeface="Times New Roman"/>
                        <a:ea typeface="ＭＳ 明朝"/>
                      </a:endParaRPr>
                    </a:p>
                  </a:txBody>
                  <a:tcPr marL="36195" marR="36195" marT="36195" marB="36195" anchor="ctr"/>
                </a:tc>
                <a:extLst>
                  <a:ext uri="{0D108BD9-81ED-4DB2-BD59-A6C34878D82A}">
                    <a16:rowId xmlns:a16="http://schemas.microsoft.com/office/drawing/2014/main" xmlns="" val="10001"/>
                  </a:ext>
                </a:extLst>
              </a:tr>
              <a:tr h="225322">
                <a:tc>
                  <a:txBody>
                    <a:bodyPr/>
                    <a:lstStyle/>
                    <a:p>
                      <a:pPr algn="ctr">
                        <a:spcAft>
                          <a:spcPts val="0"/>
                        </a:spcAft>
                      </a:pPr>
                      <a:r>
                        <a:rPr lang="en-US" altLang="ja-JP" sz="1400" dirty="0">
                          <a:effectLst/>
                          <a:latin typeface="+mn-lt"/>
                          <a:ea typeface="ＭＳ 明朝"/>
                          <a:cs typeface="Arial" panose="020B0604020202020204" pitchFamily="34" charset="0"/>
                        </a:rPr>
                        <a:t>Spatial</a:t>
                      </a:r>
                      <a:r>
                        <a:rPr lang="en-US" altLang="ja-JP" sz="1400" baseline="0" dirty="0">
                          <a:effectLst/>
                          <a:latin typeface="+mn-lt"/>
                          <a:ea typeface="ＭＳ 明朝"/>
                          <a:cs typeface="Arial" panose="020B0604020202020204" pitchFamily="34" charset="0"/>
                        </a:rPr>
                        <a:t> Resolution [km]</a:t>
                      </a:r>
                      <a:endParaRPr lang="ja-JP" sz="1400" dirty="0">
                        <a:effectLst/>
                        <a:latin typeface="+mn-lt"/>
                        <a:ea typeface="ＭＳ 明朝"/>
                        <a:cs typeface="Arial" panose="020B0604020202020204" pitchFamily="34" charset="0"/>
                      </a:endParaRPr>
                    </a:p>
                  </a:txBody>
                  <a:tcPr marL="36195" marR="36195" marT="36195" marB="36195" anchor="ctr"/>
                </a:tc>
                <a:tc>
                  <a:txBody>
                    <a:bodyPr/>
                    <a:lstStyle/>
                    <a:p>
                      <a:pPr algn="ctr">
                        <a:spcAft>
                          <a:spcPts val="0"/>
                        </a:spcAft>
                      </a:pPr>
                      <a:r>
                        <a:rPr lang="en-US" sz="1400" kern="100" dirty="0">
                          <a:effectLst/>
                        </a:rPr>
                        <a:t>1</a:t>
                      </a:r>
                      <a:endParaRPr lang="ja-JP" sz="2400" dirty="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1</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0.5</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dirty="0">
                          <a:effectLst/>
                        </a:rPr>
                        <a:t>1</a:t>
                      </a:r>
                      <a:endParaRPr lang="ja-JP" sz="2400" dirty="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a:effectLst/>
                        </a:rPr>
                        <a:t>2</a:t>
                      </a:r>
                      <a:endParaRPr lang="ja-JP" sz="2400">
                        <a:effectLst/>
                        <a:latin typeface="Times New Roman"/>
                        <a:ea typeface="ＭＳ 明朝"/>
                      </a:endParaRPr>
                    </a:p>
                  </a:txBody>
                  <a:tcPr marL="36195" marR="36195" marT="36195" marB="36195" anchor="ctr"/>
                </a:tc>
                <a:tc>
                  <a:txBody>
                    <a:bodyPr/>
                    <a:lstStyle/>
                    <a:p>
                      <a:pPr algn="ctr">
                        <a:spcAft>
                          <a:spcPts val="0"/>
                        </a:spcAft>
                      </a:pPr>
                      <a:r>
                        <a:rPr lang="en-US" sz="1400" kern="100" dirty="0">
                          <a:effectLst/>
                        </a:rPr>
                        <a:t>2</a:t>
                      </a:r>
                      <a:endParaRPr lang="ja-JP" sz="2400" dirty="0">
                        <a:effectLst/>
                        <a:latin typeface="Times New Roman"/>
                        <a:ea typeface="ＭＳ 明朝"/>
                      </a:endParaRPr>
                    </a:p>
                  </a:txBody>
                  <a:tcPr marL="36195" marR="36195" marT="36195" marB="36195" anchor="ctr"/>
                </a:tc>
                <a:extLst>
                  <a:ext uri="{0D108BD9-81ED-4DB2-BD59-A6C34878D82A}">
                    <a16:rowId xmlns:a16="http://schemas.microsoft.com/office/drawing/2014/main" xmlns="" val="10002"/>
                  </a:ext>
                </a:extLst>
              </a:tr>
            </a:tbl>
          </a:graphicData>
        </a:graphic>
      </p:graphicFrame>
      <p:sp>
        <p:nvSpPr>
          <p:cNvPr id="21" name="テキスト ボックス 20"/>
          <p:cNvSpPr txBox="1"/>
          <p:nvPr/>
        </p:nvSpPr>
        <p:spPr>
          <a:xfrm>
            <a:off x="128225" y="1299948"/>
            <a:ext cx="2382191" cy="369332"/>
          </a:xfrm>
          <a:prstGeom prst="rect">
            <a:avLst/>
          </a:prstGeom>
          <a:noFill/>
        </p:spPr>
        <p:txBody>
          <a:bodyPr wrap="none" rtlCol="0">
            <a:spAutoFit/>
          </a:bodyPr>
          <a:lstStyle/>
          <a:p>
            <a:r>
              <a:rPr kumimoji="1" lang="en-US" altLang="ja-JP" dirty="0"/>
              <a:t>AHI Band Configuration</a:t>
            </a:r>
            <a:endParaRPr kumimoji="1" lang="ja-JP" altLang="en-US" dirty="0"/>
          </a:p>
        </p:txBody>
      </p:sp>
    </p:spTree>
    <p:extLst>
      <p:ext uri="{BB962C8B-B14F-4D97-AF65-F5344CB8AC3E}">
        <p14:creationId xmlns:p14="http://schemas.microsoft.com/office/powerpoint/2010/main" val="138192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p:nvPr>
        </p:nvSpPr>
        <p:spPr>
          <a:xfrm>
            <a:off x="457200" y="44624"/>
            <a:ext cx="8229600" cy="1143000"/>
          </a:xfrm>
        </p:spPr>
        <p:txBody>
          <a:bodyPr/>
          <a:lstStyle/>
          <a:p>
            <a:r>
              <a:rPr kumimoji="1" lang="en-US" altLang="ja-JP" dirty="0">
                <a:solidFill>
                  <a:schemeClr val="bg1">
                    <a:lumMod val="75000"/>
                  </a:schemeClr>
                </a:solidFill>
              </a:rPr>
              <a:t>Contents</a:t>
            </a:r>
            <a:endParaRPr kumimoji="1" lang="ja-JP" altLang="en-US" dirty="0">
              <a:solidFill>
                <a:schemeClr val="bg1">
                  <a:lumMod val="75000"/>
                </a:schemeClr>
              </a:solidFill>
            </a:endParaRPr>
          </a:p>
        </p:txBody>
      </p:sp>
      <p:sp>
        <p:nvSpPr>
          <p:cNvPr id="7" name="コンテンツ プレースホルダー 2"/>
          <p:cNvSpPr txBox="1">
            <a:spLocks/>
          </p:cNvSpPr>
          <p:nvPr/>
        </p:nvSpPr>
        <p:spPr>
          <a:xfrm>
            <a:off x="323528" y="1700808"/>
            <a:ext cx="835292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a:solidFill>
                  <a:schemeClr val="bg1">
                    <a:lumMod val="65000"/>
                  </a:schemeClr>
                </a:solidFill>
              </a:rPr>
              <a:t>Mission schedule and configuration of Himawari-8/-9</a:t>
            </a:r>
          </a:p>
          <a:p>
            <a:r>
              <a:rPr lang="en-US" altLang="ja-JP" sz="2800" dirty="0"/>
              <a:t>Navigation and Calibration errors of Himawari-8/-9</a:t>
            </a:r>
          </a:p>
          <a:p>
            <a:r>
              <a:rPr lang="en-US" altLang="ja-JP" sz="2800" dirty="0">
                <a:solidFill>
                  <a:schemeClr val="bg1">
                    <a:lumMod val="65000"/>
                  </a:schemeClr>
                </a:solidFill>
              </a:rPr>
              <a:t>AMV of health check operations of Himawari-9</a:t>
            </a:r>
          </a:p>
          <a:p>
            <a:pPr lvl="1"/>
            <a:r>
              <a:rPr lang="en-US" altLang="ja-JP" dirty="0">
                <a:solidFill>
                  <a:schemeClr val="bg1">
                    <a:lumMod val="65000"/>
                  </a:schemeClr>
                </a:solidFill>
              </a:rPr>
              <a:t>Comparison between H-8 AMV and H-9 AMV by using the Health Check data</a:t>
            </a:r>
          </a:p>
          <a:p>
            <a:r>
              <a:rPr lang="en-US" altLang="ja-JP" sz="2800" dirty="0">
                <a:solidFill>
                  <a:schemeClr val="bg1">
                    <a:lumMod val="65000"/>
                  </a:schemeClr>
                </a:solidFill>
              </a:rPr>
              <a:t>Current status of Himawari-8/9 AMV</a:t>
            </a:r>
          </a:p>
          <a:p>
            <a:r>
              <a:rPr lang="en-US" altLang="ja-JP" sz="2800" dirty="0">
                <a:solidFill>
                  <a:schemeClr val="bg1">
                    <a:lumMod val="65000"/>
                  </a:schemeClr>
                </a:solidFill>
              </a:rPr>
              <a:t>Summary</a:t>
            </a:r>
          </a:p>
        </p:txBody>
      </p:sp>
    </p:spTree>
    <p:extLst>
      <p:ext uri="{BB962C8B-B14F-4D97-AF65-F5344CB8AC3E}">
        <p14:creationId xmlns:p14="http://schemas.microsoft.com/office/powerpoint/2010/main" val="3806573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53964" y="1407653"/>
            <a:ext cx="4234060" cy="25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491012" y="180122"/>
            <a:ext cx="6318588" cy="656590"/>
          </a:xfrm>
          <a:prstGeom prst="rect">
            <a:avLst/>
          </a:prstGeom>
          <a:noFill/>
        </p:spPr>
        <p:txBody>
          <a:bodyPr wrap="none" rtlCol="0">
            <a:spAutoFit/>
          </a:bodyPr>
          <a:lstStyle/>
          <a:p>
            <a:pPr algn="ctr">
              <a:lnSpc>
                <a:spcPts val="4400"/>
              </a:lnSpc>
            </a:pPr>
            <a:r>
              <a:rPr kumimoji="1" lang="en-US" altLang="ja-JP" sz="3600" dirty="0">
                <a:ea typeface="+mj-ea"/>
                <a:cs typeface="Arial" panose="020B0604020202020204" pitchFamily="34" charset="0"/>
              </a:rPr>
              <a:t>Calibration Validation in AHI-8/-9</a:t>
            </a:r>
            <a:endParaRPr kumimoji="1" lang="ja-JP" altLang="en-US" sz="3600" dirty="0">
              <a:ea typeface="+mj-ea"/>
              <a:cs typeface="Arial" panose="020B0604020202020204" pitchFamily="34" charset="0"/>
            </a:endParaRPr>
          </a:p>
        </p:txBody>
      </p:sp>
      <p:sp>
        <p:nvSpPr>
          <p:cNvPr id="6" name="正方形/長方形 5"/>
          <p:cNvSpPr/>
          <p:nvPr/>
        </p:nvSpPr>
        <p:spPr>
          <a:xfrm>
            <a:off x="4860032" y="1340768"/>
            <a:ext cx="3456384" cy="707886"/>
          </a:xfrm>
          <a:prstGeom prst="rect">
            <a:avLst/>
          </a:prstGeom>
        </p:spPr>
        <p:txBody>
          <a:bodyPr wrap="square">
            <a:spAutoFit/>
          </a:bodyPr>
          <a:lstStyle/>
          <a:p>
            <a:r>
              <a:rPr lang="en-US" altLang="ja-JP" sz="2000" dirty="0"/>
              <a:t>Relative biases of Himawari-9:  between +4% and -7%</a:t>
            </a:r>
          </a:p>
        </p:txBody>
      </p:sp>
      <p:grpSp>
        <p:nvGrpSpPr>
          <p:cNvPr id="4" name="図形グループ 3"/>
          <p:cNvGrpSpPr>
            <a:grpSpLocks noChangeAspect="1"/>
          </p:cNvGrpSpPr>
          <p:nvPr/>
        </p:nvGrpSpPr>
        <p:grpSpPr>
          <a:xfrm>
            <a:off x="246187" y="1193156"/>
            <a:ext cx="4524586" cy="2739900"/>
            <a:chOff x="924800" y="2787476"/>
            <a:chExt cx="6532171" cy="3955607"/>
          </a:xfrm>
        </p:grpSpPr>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5656" y="3097146"/>
              <a:ext cx="5981315" cy="359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13"/>
            <p:cNvSpPr txBox="1"/>
            <p:nvPr/>
          </p:nvSpPr>
          <p:spPr>
            <a:xfrm>
              <a:off x="2111750" y="6476480"/>
              <a:ext cx="5345221" cy="266603"/>
            </a:xfrm>
            <a:prstGeom prst="rect">
              <a:avLst/>
            </a:prstGeom>
            <a:solidFill>
              <a:schemeClr val="bg1"/>
            </a:solidFill>
            <a:ln>
              <a:noFill/>
            </a:ln>
          </p:spPr>
          <p:txBody>
            <a:bodyPr wrap="square" lIns="3600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kumimoji="1" lang="en-US" altLang="ja-JP" sz="1200" dirty="0">
                  <a:latin typeface="+mn-lt"/>
                </a:rPr>
                <a:t>  0.47          0.51        0.64            0.86         1.6           2.3 [</a:t>
              </a:r>
              <a:r>
                <a:rPr kumimoji="1" lang="en-US" altLang="ja-JP" sz="1200" dirty="0" err="1">
                  <a:latin typeface="+mn-lt"/>
                </a:rPr>
                <a:t>μm</a:t>
              </a:r>
              <a:r>
                <a:rPr kumimoji="1" lang="en-US" altLang="ja-JP" sz="1200" dirty="0">
                  <a:latin typeface="+mn-lt"/>
                </a:rPr>
                <a:t>]</a:t>
              </a:r>
              <a:endParaRPr kumimoji="1" lang="ja-JP" altLang="en-US" sz="1200" dirty="0">
                <a:latin typeface="+mn-lt"/>
              </a:endParaRPr>
            </a:p>
          </p:txBody>
        </p:sp>
        <p:sp>
          <p:nvSpPr>
            <p:cNvPr id="9" name="テキスト ボックス 8"/>
            <p:cNvSpPr txBox="1"/>
            <p:nvPr/>
          </p:nvSpPr>
          <p:spPr>
            <a:xfrm rot="16200000">
              <a:off x="-571417" y="4600545"/>
              <a:ext cx="3436773" cy="44433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kumimoji="1" lang="en-US" altLang="ja-JP" sz="1400" dirty="0">
                  <a:latin typeface="+mn-lt"/>
                  <a:ea typeface="Arial Unicode MS" panose="020B0604020202020204" pitchFamily="50" charset="-128"/>
                  <a:cs typeface="Arial Unicode MS" panose="020B0604020202020204" pitchFamily="50" charset="-128"/>
                </a:rPr>
                <a:t>AHI w.r.t. </a:t>
              </a:r>
              <a:r>
                <a:rPr lang="en-US" altLang="ja-JP" sz="1400" dirty="0">
                  <a:latin typeface="+mn-lt"/>
                  <a:ea typeface="Arial Unicode MS" panose="020B0604020202020204" pitchFamily="50" charset="-128"/>
                  <a:cs typeface="Arial Unicode MS" panose="020B0604020202020204" pitchFamily="50" charset="-128"/>
                </a:rPr>
                <a:t>V</a:t>
              </a:r>
              <a:r>
                <a:rPr kumimoji="1" lang="en-US" altLang="ja-JP" sz="1400" dirty="0">
                  <a:latin typeface="+mn-lt"/>
                  <a:ea typeface="Arial Unicode MS" panose="020B0604020202020204" pitchFamily="50" charset="-128"/>
                  <a:cs typeface="Arial Unicode MS" panose="020B0604020202020204" pitchFamily="50" charset="-128"/>
                </a:rPr>
                <a:t>IIRS reflectance [%]</a:t>
              </a:r>
              <a:endParaRPr kumimoji="1" lang="ja-JP" altLang="en-US" sz="1400" dirty="0">
                <a:latin typeface="+mn-lt"/>
                <a:ea typeface="Arial Unicode MS" panose="020B0604020202020204" pitchFamily="50" charset="-128"/>
                <a:cs typeface="Arial Unicode MS" panose="020B0604020202020204" pitchFamily="50" charset="-128"/>
              </a:endParaRPr>
            </a:p>
          </p:txBody>
        </p:sp>
        <p:sp>
          <p:nvSpPr>
            <p:cNvPr id="10" name="テキスト ボックス 12"/>
            <p:cNvSpPr txBox="1"/>
            <p:nvPr/>
          </p:nvSpPr>
          <p:spPr>
            <a:xfrm>
              <a:off x="3406240" y="2787476"/>
              <a:ext cx="1961479" cy="44433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kumimoji="1" lang="en-US" altLang="ja-JP" sz="1400" dirty="0">
                  <a:latin typeface="+mn-lt"/>
                </a:rPr>
                <a:t>14-28 Feb. 2017</a:t>
              </a:r>
              <a:endParaRPr kumimoji="1" lang="ja-JP" altLang="en-US" sz="1400" dirty="0">
                <a:latin typeface="+mn-lt"/>
              </a:endParaRPr>
            </a:p>
          </p:txBody>
        </p:sp>
      </p:grpSp>
      <p:sp>
        <p:nvSpPr>
          <p:cNvPr id="11" name="正方形/長方形 10"/>
          <p:cNvSpPr/>
          <p:nvPr/>
        </p:nvSpPr>
        <p:spPr>
          <a:xfrm>
            <a:off x="529565" y="1115452"/>
            <a:ext cx="1095172" cy="369332"/>
          </a:xfrm>
          <a:prstGeom prst="rect">
            <a:avLst/>
          </a:prstGeom>
        </p:spPr>
        <p:txBody>
          <a:bodyPr wrap="none">
            <a:spAutoFit/>
          </a:bodyPr>
          <a:lstStyle/>
          <a:p>
            <a:r>
              <a:rPr lang="en-US" altLang="ja-JP" dirty="0">
                <a:cs typeface="Arial" panose="020B0604020202020204" pitchFamily="34" charset="0"/>
              </a:rPr>
              <a:t>(VIS/NIR) </a:t>
            </a:r>
            <a:endParaRPr lang="ja-JP" altLang="en-US" dirty="0"/>
          </a:p>
        </p:txBody>
      </p:sp>
      <p:sp>
        <p:nvSpPr>
          <p:cNvPr id="29" name="正方形/長方形 28"/>
          <p:cNvSpPr/>
          <p:nvPr/>
        </p:nvSpPr>
        <p:spPr>
          <a:xfrm rot="16200000">
            <a:off x="-774987" y="5169922"/>
            <a:ext cx="2236510" cy="523220"/>
          </a:xfrm>
          <a:prstGeom prst="rect">
            <a:avLst/>
          </a:prstGeom>
        </p:spPr>
        <p:txBody>
          <a:bodyPr wrap="none">
            <a:spAutoFit/>
          </a:bodyPr>
          <a:lstStyle/>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TBB Bias of Himawari-8/9</a:t>
            </a:r>
          </a:p>
          <a:p>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at the standard scene</a:t>
            </a:r>
            <a:endParaRPr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2" name="テキスト ボックス 12"/>
          <p:cNvSpPr txBox="1"/>
          <p:nvPr/>
        </p:nvSpPr>
        <p:spPr>
          <a:xfrm>
            <a:off x="2065593" y="4034303"/>
            <a:ext cx="1358642"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kumimoji="1" lang="en-US" altLang="ja-JP" sz="1400" dirty="0">
                <a:latin typeface="+mn-lt"/>
              </a:rPr>
              <a:t>14-28 Feb. 2017</a:t>
            </a:r>
            <a:endParaRPr kumimoji="1" lang="ja-JP" altLang="en-US" sz="1400" dirty="0">
              <a:latin typeface="+mn-lt"/>
            </a:endParaRPr>
          </a:p>
        </p:txBody>
      </p:sp>
      <p:sp>
        <p:nvSpPr>
          <p:cNvPr id="34" name="正方形/長方形 33"/>
          <p:cNvSpPr/>
          <p:nvPr/>
        </p:nvSpPr>
        <p:spPr>
          <a:xfrm>
            <a:off x="4909564" y="4274459"/>
            <a:ext cx="3816424" cy="1323439"/>
          </a:xfrm>
          <a:prstGeom prst="rect">
            <a:avLst/>
          </a:prstGeom>
        </p:spPr>
        <p:txBody>
          <a:bodyPr wrap="square">
            <a:spAutoFit/>
          </a:bodyPr>
          <a:lstStyle/>
          <a:p>
            <a:r>
              <a:rPr lang="en-US" altLang="ja-JP" sz="2000" dirty="0"/>
              <a:t>Brightness temperature of infrared bands was validated with regard to the LEO hyper-spectral sounder (</a:t>
            </a:r>
            <a:r>
              <a:rPr lang="en-US" altLang="ja-JP" sz="2000" dirty="0" err="1"/>
              <a:t>Metop</a:t>
            </a:r>
            <a:r>
              <a:rPr lang="en-US" altLang="ja-JP" sz="2000" dirty="0"/>
              <a:t>/IASI) at the standard scene.</a:t>
            </a:r>
          </a:p>
        </p:txBody>
      </p:sp>
      <p:sp>
        <p:nvSpPr>
          <p:cNvPr id="35" name="正方形/長方形 34"/>
          <p:cNvSpPr/>
          <p:nvPr/>
        </p:nvSpPr>
        <p:spPr>
          <a:xfrm>
            <a:off x="715061" y="3954541"/>
            <a:ext cx="561372" cy="369332"/>
          </a:xfrm>
          <a:prstGeom prst="rect">
            <a:avLst/>
          </a:prstGeom>
        </p:spPr>
        <p:txBody>
          <a:bodyPr wrap="none">
            <a:spAutoFit/>
          </a:bodyPr>
          <a:lstStyle/>
          <a:p>
            <a:r>
              <a:rPr lang="en-US" altLang="ja-JP" dirty="0">
                <a:cs typeface="Arial" panose="020B0604020202020204" pitchFamily="34" charset="0"/>
              </a:rPr>
              <a:t>(IR) </a:t>
            </a:r>
            <a:endParaRPr lang="ja-JP" altLang="en-US" dirty="0"/>
          </a:p>
        </p:txBody>
      </p:sp>
      <p:sp>
        <p:nvSpPr>
          <p:cNvPr id="36" name="正方形/長方形 35"/>
          <p:cNvSpPr/>
          <p:nvPr/>
        </p:nvSpPr>
        <p:spPr>
          <a:xfrm>
            <a:off x="4909564" y="5608341"/>
            <a:ext cx="3888432" cy="369332"/>
          </a:xfrm>
          <a:prstGeom prst="rect">
            <a:avLst/>
          </a:prstGeom>
        </p:spPr>
        <p:txBody>
          <a:bodyPr wrap="square">
            <a:spAutoFit/>
          </a:bodyPr>
          <a:lstStyle/>
          <a:p>
            <a:r>
              <a:rPr lang="en-US" altLang="ja-JP" dirty="0"/>
              <a:t>Himawari-9’s TBB biases: within -0.25 K</a:t>
            </a:r>
          </a:p>
        </p:txBody>
      </p:sp>
      <p:grpSp>
        <p:nvGrpSpPr>
          <p:cNvPr id="23" name="グループ化 22"/>
          <p:cNvGrpSpPr/>
          <p:nvPr/>
        </p:nvGrpSpPr>
        <p:grpSpPr>
          <a:xfrm>
            <a:off x="1105109" y="3249369"/>
            <a:ext cx="1784649" cy="430887"/>
            <a:chOff x="1534410" y="5035868"/>
            <a:chExt cx="1011721" cy="430887"/>
          </a:xfrm>
        </p:grpSpPr>
        <p:sp>
          <p:nvSpPr>
            <p:cNvPr id="31" name="テキスト ボックス 30"/>
            <p:cNvSpPr txBox="1"/>
            <p:nvPr/>
          </p:nvSpPr>
          <p:spPr>
            <a:xfrm>
              <a:off x="1534410" y="5035868"/>
              <a:ext cx="1011721" cy="430887"/>
            </a:xfrm>
            <a:prstGeom prst="rect">
              <a:avLst/>
            </a:prstGeom>
            <a:solidFill>
              <a:schemeClr val="bg1"/>
            </a:solidFill>
            <a:ln>
              <a:solidFill>
                <a:schemeClr val="tx1">
                  <a:lumMod val="50000"/>
                  <a:lumOff val="50000"/>
                </a:schemeClr>
              </a:solidFill>
            </a:ln>
          </p:spPr>
          <p:txBody>
            <a:bodyPr wrap="square" lIns="36000" tIns="0" rIns="36000" bIns="0" rtlCol="0">
              <a:spAutoFit/>
            </a:bodyPr>
            <a:lstStyle/>
            <a:p>
              <a:r>
                <a:rPr kumimoji="1" lang="en-US" altLang="ja-JP" sz="1400" b="1" dirty="0"/>
                <a:t>  </a:t>
              </a:r>
              <a:r>
                <a:rPr kumimoji="1" lang="en-US" altLang="ja-JP" sz="1400" dirty="0"/>
                <a:t>Himawari-8/AHI</a:t>
              </a:r>
            </a:p>
            <a:p>
              <a:r>
                <a:rPr kumimoji="1" lang="en-US" altLang="ja-JP" sz="1400" b="1" dirty="0"/>
                <a:t>  </a:t>
              </a:r>
              <a:r>
                <a:rPr kumimoji="1" lang="en-US" altLang="ja-JP" sz="1400" dirty="0"/>
                <a:t>Himawari-9/AHI</a:t>
              </a:r>
              <a:endParaRPr kumimoji="1" lang="ja-JP" altLang="en-US" sz="1400" dirty="0"/>
            </a:p>
          </p:txBody>
        </p:sp>
        <p:sp>
          <p:nvSpPr>
            <p:cNvPr id="37" name="正方形/長方形 36"/>
            <p:cNvSpPr/>
            <p:nvPr/>
          </p:nvSpPr>
          <p:spPr>
            <a:xfrm>
              <a:off x="2348918" y="5087382"/>
              <a:ext cx="121038" cy="122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348918" y="5300164"/>
              <a:ext cx="121038" cy="122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91269" y="4264521"/>
            <a:ext cx="4307074" cy="2564904"/>
            <a:chOff x="491269" y="4293096"/>
            <a:chExt cx="4307074" cy="2564904"/>
          </a:xfrm>
        </p:grpSpPr>
        <p:sp>
          <p:nvSpPr>
            <p:cNvPr id="43" name="正方形/長方形 42"/>
            <p:cNvSpPr/>
            <p:nvPr/>
          </p:nvSpPr>
          <p:spPr>
            <a:xfrm>
              <a:off x="553964" y="4293096"/>
              <a:ext cx="4244379" cy="2564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0968" y="4791634"/>
              <a:ext cx="503664" cy="276999"/>
            </a:xfrm>
            <a:prstGeom prst="rect">
              <a:avLst/>
            </a:prstGeom>
          </p:spPr>
          <p:txBody>
            <a:bodyPr wrap="none">
              <a:spAutoFit/>
            </a:bodyPr>
            <a:lstStyle/>
            <a:p>
              <a:r>
                <a:rPr lang="en-US" altLang="ja-JP" sz="1200" b="1" dirty="0"/>
                <a:t>0.0 K</a:t>
              </a:r>
              <a:endParaRPr lang="ja-JP" altLang="en-US" sz="1200" b="1" dirty="0"/>
            </a:p>
          </p:txBody>
        </p:sp>
        <p:sp>
          <p:nvSpPr>
            <p:cNvPr id="26" name="正方形/長方形 25"/>
            <p:cNvSpPr/>
            <p:nvPr/>
          </p:nvSpPr>
          <p:spPr>
            <a:xfrm>
              <a:off x="503107" y="6292969"/>
              <a:ext cx="550151" cy="276999"/>
            </a:xfrm>
            <a:prstGeom prst="rect">
              <a:avLst/>
            </a:prstGeom>
          </p:spPr>
          <p:txBody>
            <a:bodyPr wrap="none">
              <a:spAutoFit/>
            </a:bodyPr>
            <a:lstStyle/>
            <a:p>
              <a:r>
                <a:rPr lang="en-US" altLang="ja-JP" sz="1200" b="1" dirty="0"/>
                <a:t>-0.3 K</a:t>
              </a:r>
              <a:endParaRPr lang="ja-JP" altLang="en-US" sz="1200" b="1" dirty="0"/>
            </a:p>
          </p:txBody>
        </p:sp>
        <p:sp>
          <p:nvSpPr>
            <p:cNvPr id="27" name="正方形/長方形 26"/>
            <p:cNvSpPr/>
            <p:nvPr/>
          </p:nvSpPr>
          <p:spPr>
            <a:xfrm>
              <a:off x="491269" y="5793007"/>
              <a:ext cx="550151" cy="276999"/>
            </a:xfrm>
            <a:prstGeom prst="rect">
              <a:avLst/>
            </a:prstGeom>
          </p:spPr>
          <p:txBody>
            <a:bodyPr wrap="none">
              <a:spAutoFit/>
            </a:bodyPr>
            <a:lstStyle/>
            <a:p>
              <a:r>
                <a:rPr lang="en-US" altLang="ja-JP" sz="1200" b="1" dirty="0"/>
                <a:t>-0.2 K</a:t>
              </a:r>
              <a:endParaRPr lang="ja-JP" altLang="en-US" sz="1200" b="1" dirty="0"/>
            </a:p>
          </p:txBody>
        </p:sp>
        <p:sp>
          <p:nvSpPr>
            <p:cNvPr id="28" name="正方形/長方形 27"/>
            <p:cNvSpPr/>
            <p:nvPr/>
          </p:nvSpPr>
          <p:spPr>
            <a:xfrm>
              <a:off x="491269" y="5251810"/>
              <a:ext cx="550151" cy="276999"/>
            </a:xfrm>
            <a:prstGeom prst="rect">
              <a:avLst/>
            </a:prstGeom>
          </p:spPr>
          <p:txBody>
            <a:bodyPr wrap="none">
              <a:spAutoFit/>
            </a:bodyPr>
            <a:lstStyle/>
            <a:p>
              <a:r>
                <a:rPr lang="en-US" altLang="ja-JP" sz="1200" b="1" dirty="0"/>
                <a:t>-0.1 K</a:t>
              </a:r>
              <a:endParaRPr lang="ja-JP" altLang="en-US" sz="1200" b="1" dirty="0"/>
            </a:p>
          </p:txBody>
        </p:sp>
        <p:grpSp>
          <p:nvGrpSpPr>
            <p:cNvPr id="2" name="グループ化 1"/>
            <p:cNvGrpSpPr/>
            <p:nvPr/>
          </p:nvGrpSpPr>
          <p:grpSpPr>
            <a:xfrm>
              <a:off x="991492" y="4293096"/>
              <a:ext cx="3796532" cy="2545542"/>
              <a:chOff x="991492" y="4293096"/>
              <a:chExt cx="3796532" cy="2545542"/>
            </a:xfrm>
          </p:grpSpPr>
          <p:pic>
            <p:nvPicPr>
              <p:cNvPr id="2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91493" y="4293096"/>
                <a:ext cx="3796531"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991492" y="6500084"/>
                <a:ext cx="3796531" cy="338554"/>
              </a:xfrm>
              <a:prstGeom prst="rect">
                <a:avLst/>
              </a:prstGeom>
              <a:solidFill>
                <a:schemeClr val="bg1"/>
              </a:solidFill>
              <a:ln>
                <a:noFill/>
              </a:ln>
            </p:spPr>
            <p:txBody>
              <a:bodyPr wrap="square" lIns="3600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ja-JP" altLang="en-US" sz="1100" dirty="0">
                    <a:latin typeface="+mn-lt"/>
                  </a:rPr>
                  <a:t> </a:t>
                </a:r>
                <a:r>
                  <a:rPr kumimoji="1" lang="en-US" altLang="ja-JP" sz="1100" dirty="0">
                    <a:latin typeface="+mn-lt"/>
                  </a:rPr>
                  <a:t>3.9     </a:t>
                </a:r>
                <a:r>
                  <a:rPr kumimoji="1" lang="ja-JP" altLang="en-US" sz="1100" dirty="0">
                    <a:latin typeface="+mn-lt"/>
                  </a:rPr>
                  <a:t>　</a:t>
                </a:r>
                <a:r>
                  <a:rPr kumimoji="1" lang="en-US" altLang="ja-JP" sz="1100" dirty="0">
                    <a:latin typeface="+mn-lt"/>
                  </a:rPr>
                  <a:t>6.2     6.9  </a:t>
                </a:r>
                <a:r>
                  <a:rPr lang="ja-JP" altLang="en-US" sz="1100" dirty="0">
                    <a:latin typeface="+mn-lt"/>
                  </a:rPr>
                  <a:t> </a:t>
                </a:r>
                <a:r>
                  <a:rPr kumimoji="1" lang="en-US" altLang="ja-JP" sz="1100" dirty="0">
                    <a:latin typeface="+mn-lt"/>
                  </a:rPr>
                  <a:t>   7.3      8.6    </a:t>
                </a:r>
                <a:r>
                  <a:rPr lang="ja-JP" altLang="en-US" sz="1100" dirty="0">
                    <a:latin typeface="+mn-lt"/>
                  </a:rPr>
                  <a:t>   </a:t>
                </a:r>
                <a:r>
                  <a:rPr kumimoji="1" lang="en-US" altLang="ja-JP" sz="1100" dirty="0">
                    <a:latin typeface="+mn-lt"/>
                  </a:rPr>
                  <a:t>9.6   </a:t>
                </a:r>
                <a:r>
                  <a:rPr lang="ja-JP" altLang="en-US" sz="1100" dirty="0">
                    <a:latin typeface="+mn-lt"/>
                  </a:rPr>
                  <a:t>  </a:t>
                </a:r>
                <a:r>
                  <a:rPr kumimoji="1" lang="en-US" altLang="ja-JP" sz="1100" dirty="0">
                    <a:latin typeface="+mn-lt"/>
                  </a:rPr>
                  <a:t>10.4    11.2  12.4   13.3  </a:t>
                </a:r>
              </a:p>
              <a:p>
                <a:r>
                  <a:rPr lang="en-US" altLang="ja-JP" sz="1100" dirty="0">
                    <a:latin typeface="+mn-lt"/>
                  </a:rPr>
                  <a:t>                                                      </a:t>
                </a:r>
                <a:r>
                  <a:rPr kumimoji="1" lang="en-US" altLang="ja-JP" sz="1100" dirty="0">
                    <a:latin typeface="+mn-lt"/>
                  </a:rPr>
                  <a:t>[</a:t>
                </a:r>
                <a:r>
                  <a:rPr kumimoji="1" lang="en-US" altLang="ja-JP" sz="1100" dirty="0" err="1">
                    <a:latin typeface="+mn-lt"/>
                  </a:rPr>
                  <a:t>μm</a:t>
                </a:r>
                <a:r>
                  <a:rPr kumimoji="1" lang="en-US" altLang="ja-JP" sz="1100" dirty="0">
                    <a:latin typeface="+mn-lt"/>
                  </a:rPr>
                  <a:t>]</a:t>
                </a:r>
                <a:endParaRPr kumimoji="1" lang="ja-JP" altLang="en-US" sz="1100" dirty="0">
                  <a:latin typeface="+mn-lt"/>
                </a:endParaRPr>
              </a:p>
            </p:txBody>
          </p:sp>
          <p:grpSp>
            <p:nvGrpSpPr>
              <p:cNvPr id="39" name="グループ化 38"/>
              <p:cNvGrpSpPr/>
              <p:nvPr/>
            </p:nvGrpSpPr>
            <p:grpSpPr>
              <a:xfrm>
                <a:off x="1005846" y="4340201"/>
                <a:ext cx="1784649" cy="430887"/>
                <a:chOff x="1534410" y="5035868"/>
                <a:chExt cx="1011721" cy="430887"/>
              </a:xfrm>
            </p:grpSpPr>
            <p:sp>
              <p:nvSpPr>
                <p:cNvPr id="40" name="テキスト ボックス 39"/>
                <p:cNvSpPr txBox="1"/>
                <p:nvPr/>
              </p:nvSpPr>
              <p:spPr>
                <a:xfrm>
                  <a:off x="1534410" y="5035868"/>
                  <a:ext cx="1011721" cy="430887"/>
                </a:xfrm>
                <a:prstGeom prst="rect">
                  <a:avLst/>
                </a:prstGeom>
                <a:solidFill>
                  <a:schemeClr val="bg1"/>
                </a:solidFill>
                <a:ln>
                  <a:solidFill>
                    <a:schemeClr val="tx1">
                      <a:lumMod val="50000"/>
                      <a:lumOff val="50000"/>
                    </a:schemeClr>
                  </a:solidFill>
                </a:ln>
              </p:spPr>
              <p:txBody>
                <a:bodyPr wrap="square" lIns="36000" tIns="0" rIns="36000" bIns="0" rtlCol="0">
                  <a:spAutoFit/>
                </a:bodyPr>
                <a:lstStyle/>
                <a:p>
                  <a:r>
                    <a:rPr kumimoji="1" lang="en-US" altLang="ja-JP" sz="1400" b="1" dirty="0"/>
                    <a:t>  </a:t>
                  </a:r>
                  <a:r>
                    <a:rPr kumimoji="1" lang="en-US" altLang="ja-JP" sz="1400" dirty="0"/>
                    <a:t>Himawari-8/AHI</a:t>
                  </a:r>
                </a:p>
                <a:p>
                  <a:r>
                    <a:rPr kumimoji="1" lang="en-US" altLang="ja-JP" sz="1400" b="1" dirty="0"/>
                    <a:t>  </a:t>
                  </a:r>
                  <a:r>
                    <a:rPr kumimoji="1" lang="en-US" altLang="ja-JP" sz="1400" dirty="0"/>
                    <a:t>Himawari-9/AHI</a:t>
                  </a:r>
                  <a:endParaRPr kumimoji="1" lang="ja-JP" altLang="en-US" sz="1400" dirty="0"/>
                </a:p>
              </p:txBody>
            </p:sp>
            <p:sp>
              <p:nvSpPr>
                <p:cNvPr id="41" name="正方形/長方形 40"/>
                <p:cNvSpPr/>
                <p:nvPr/>
              </p:nvSpPr>
              <p:spPr>
                <a:xfrm>
                  <a:off x="2348918" y="5087382"/>
                  <a:ext cx="121038" cy="122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348918" y="5300164"/>
                  <a:ext cx="121038" cy="122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extLst>
      <p:ext uri="{BB962C8B-B14F-4D97-AF65-F5344CB8AC3E}">
        <p14:creationId xmlns:p14="http://schemas.microsoft.com/office/powerpoint/2010/main" val="170395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xmlns="" id="{F42A03AC-C997-4031-8465-590BEB8107A5}"/>
              </a:ext>
            </a:extLst>
          </p:cNvPr>
          <p:cNvSpPr/>
          <p:nvPr/>
        </p:nvSpPr>
        <p:spPr>
          <a:xfrm>
            <a:off x="46423" y="1497332"/>
            <a:ext cx="2833739" cy="408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正方形/長方形 27"/>
          <p:cNvSpPr/>
          <p:nvPr/>
        </p:nvSpPr>
        <p:spPr>
          <a:xfrm>
            <a:off x="0" y="0"/>
            <a:ext cx="9144000" cy="1124744"/>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2915738" y="1503780"/>
            <a:ext cx="6229253" cy="408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979" y="2527972"/>
            <a:ext cx="2468862" cy="23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388449" y="4618085"/>
            <a:ext cx="57606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5" name="図 7" descr="C:\Users\JMA296F\Desktop\cgms45素材\HS_H09_20170225_0000_B13_FLDK_R20_S0101.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52786" y="1988207"/>
            <a:ext cx="2983710" cy="297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JMA802B\Desktop\HS_H08_20170225_0000_B13_FLDK_R20_S01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97730" y="1988839"/>
            <a:ext cx="2985477" cy="298547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987746" y="1979548"/>
            <a:ext cx="3821880" cy="369332"/>
          </a:xfrm>
          <a:prstGeom prst="rect">
            <a:avLst/>
          </a:prstGeom>
          <a:noFill/>
        </p:spPr>
        <p:txBody>
          <a:bodyPr wrap="none" rtlCol="0">
            <a:spAutoFit/>
          </a:bodyPr>
          <a:lstStyle/>
          <a:p>
            <a:r>
              <a:rPr kumimoji="1" lang="en-US" altLang="ja-JP" b="1" dirty="0"/>
              <a:t>AHI-8</a:t>
            </a:r>
            <a:r>
              <a:rPr kumimoji="1" lang="en-US" altLang="ja-JP" dirty="0"/>
              <a:t>                                                 </a:t>
            </a:r>
            <a:r>
              <a:rPr kumimoji="1" lang="en-US" altLang="ja-JP" b="1" dirty="0"/>
              <a:t>AHI-9</a:t>
            </a:r>
            <a:endParaRPr kumimoji="1" lang="ja-JP" altLang="en-US" b="1" dirty="0"/>
          </a:p>
        </p:txBody>
      </p:sp>
      <p:sp>
        <p:nvSpPr>
          <p:cNvPr id="8" name="正方形/長方形 7"/>
          <p:cNvSpPr/>
          <p:nvPr/>
        </p:nvSpPr>
        <p:spPr>
          <a:xfrm>
            <a:off x="172774" y="5805264"/>
            <a:ext cx="8471723" cy="533672"/>
          </a:xfrm>
          <a:prstGeom prst="rect">
            <a:avLst/>
          </a:prstGeom>
        </p:spPr>
        <p:txBody>
          <a:bodyPr wrap="square">
            <a:spAutoFit/>
          </a:bodyPr>
          <a:lstStyle/>
          <a:p>
            <a:pPr algn="ctr">
              <a:lnSpc>
                <a:spcPct val="130000"/>
              </a:lnSpc>
            </a:pPr>
            <a:r>
              <a:rPr lang="en-US" altLang="ja-JP" sz="2400" dirty="0">
                <a:latin typeface="+mj-lt"/>
                <a:cs typeface="Arial" panose="020B0604020202020204" pitchFamily="34" charset="0"/>
              </a:rPr>
              <a:t>Generally less than 11 μrad (0.4 km) at sub satellite point (SSP)</a:t>
            </a:r>
          </a:p>
        </p:txBody>
      </p:sp>
      <p:sp>
        <p:nvSpPr>
          <p:cNvPr id="9" name="テキスト ボックス 8"/>
          <p:cNvSpPr txBox="1"/>
          <p:nvPr/>
        </p:nvSpPr>
        <p:spPr>
          <a:xfrm>
            <a:off x="3213329" y="1556792"/>
            <a:ext cx="5568256" cy="338554"/>
          </a:xfrm>
          <a:prstGeom prst="rect">
            <a:avLst/>
          </a:prstGeom>
          <a:noFill/>
        </p:spPr>
        <p:txBody>
          <a:bodyPr wrap="none" rtlCol="0">
            <a:spAutoFit/>
          </a:bodyPr>
          <a:lstStyle/>
          <a:p>
            <a:r>
              <a:rPr kumimoji="1" lang="en-US" altLang="ja-JP" sz="1600" dirty="0"/>
              <a:t>B13 (10.4 μm) image navigation error at 00 UTC on 25 Feb. 2017 </a:t>
            </a:r>
            <a:endParaRPr kumimoji="1" lang="ja-JP" altLang="en-US" sz="1600" dirty="0"/>
          </a:p>
        </p:txBody>
      </p:sp>
      <p:sp>
        <p:nvSpPr>
          <p:cNvPr id="10" name="テキスト ボックス 9"/>
          <p:cNvSpPr txBox="1"/>
          <p:nvPr/>
        </p:nvSpPr>
        <p:spPr>
          <a:xfrm>
            <a:off x="2915738" y="4339987"/>
            <a:ext cx="787395" cy="400110"/>
          </a:xfrm>
          <a:prstGeom prst="rect">
            <a:avLst/>
          </a:prstGeom>
          <a:noFill/>
        </p:spPr>
        <p:txBody>
          <a:bodyPr wrap="none" rtlCol="0">
            <a:spAutoFit/>
          </a:bodyPr>
          <a:lstStyle/>
          <a:p>
            <a:r>
              <a:rPr kumimoji="1" lang="en-US" altLang="ja-JP" sz="1000" dirty="0"/>
              <a:t>56 μrad</a:t>
            </a:r>
          </a:p>
          <a:p>
            <a:r>
              <a:rPr kumimoji="1" lang="en-US" altLang="ja-JP" sz="1000" dirty="0"/>
              <a:t>(2km@SSP)</a:t>
            </a:r>
            <a:endParaRPr kumimoji="1" lang="ja-JP" altLang="en-US" sz="1000" dirty="0"/>
          </a:p>
        </p:txBody>
      </p:sp>
      <p:sp>
        <p:nvSpPr>
          <p:cNvPr id="12" name="テキスト ボックス 11"/>
          <p:cNvSpPr txBox="1"/>
          <p:nvPr/>
        </p:nvSpPr>
        <p:spPr>
          <a:xfrm>
            <a:off x="693527" y="4747965"/>
            <a:ext cx="2385589" cy="276999"/>
          </a:xfrm>
          <a:prstGeom prst="rect">
            <a:avLst/>
          </a:prstGeom>
          <a:noFill/>
        </p:spPr>
        <p:txBody>
          <a:bodyPr wrap="none" rtlCol="0">
            <a:spAutoFit/>
          </a:bodyPr>
          <a:lstStyle/>
          <a:p>
            <a:r>
              <a:rPr kumimoji="1" lang="en-US" altLang="ja-JP" sz="1200" dirty="0"/>
              <a:t>0.47       3.9        10.4       12.4 [μm]</a:t>
            </a:r>
            <a:endParaRPr kumimoji="1" lang="ja-JP" altLang="en-US" sz="1200" dirty="0"/>
          </a:p>
        </p:txBody>
      </p:sp>
      <p:sp>
        <p:nvSpPr>
          <p:cNvPr id="13" name="テキスト ボックス 12"/>
          <p:cNvSpPr txBox="1"/>
          <p:nvPr/>
        </p:nvSpPr>
        <p:spPr>
          <a:xfrm>
            <a:off x="198815" y="2042264"/>
            <a:ext cx="2717001" cy="738664"/>
          </a:xfrm>
          <a:prstGeom prst="rect">
            <a:avLst/>
          </a:prstGeom>
          <a:noFill/>
        </p:spPr>
        <p:txBody>
          <a:bodyPr wrap="square" rtlCol="0">
            <a:spAutoFit/>
          </a:bodyPr>
          <a:lstStyle/>
          <a:p>
            <a:r>
              <a:rPr kumimoji="1" lang="en-US" altLang="ja-JP" sz="1400" dirty="0"/>
              <a:t>Diurnally-averaged image navigation errors on 25 Feb. 2017</a:t>
            </a:r>
            <a:endParaRPr kumimoji="1" lang="ja-JP" altLang="en-US" sz="1400" dirty="0"/>
          </a:p>
        </p:txBody>
      </p:sp>
      <p:sp>
        <p:nvSpPr>
          <p:cNvPr id="14" name="テキスト ボックス 13"/>
          <p:cNvSpPr txBox="1"/>
          <p:nvPr/>
        </p:nvSpPr>
        <p:spPr>
          <a:xfrm rot="16200000">
            <a:off x="-298364" y="3477193"/>
            <a:ext cx="1000530" cy="215444"/>
          </a:xfrm>
          <a:prstGeom prst="rect">
            <a:avLst/>
          </a:prstGeom>
          <a:noFill/>
        </p:spPr>
        <p:txBody>
          <a:bodyPr wrap="none" tIns="0" bIns="0" rtlCol="0">
            <a:spAutoFit/>
          </a:bodyPr>
          <a:lstStyle/>
          <a:p>
            <a:r>
              <a:rPr kumimoji="1" lang="en-US" altLang="ja-JP" sz="1400" dirty="0"/>
              <a:t>[km at SSP]</a:t>
            </a:r>
            <a:endParaRPr kumimoji="1" lang="ja-JP" altLang="en-US" sz="1400" dirty="0"/>
          </a:p>
        </p:txBody>
      </p:sp>
      <p:sp>
        <p:nvSpPr>
          <p:cNvPr id="16" name="テキスト ボックス 15"/>
          <p:cNvSpPr txBox="1"/>
          <p:nvPr/>
        </p:nvSpPr>
        <p:spPr>
          <a:xfrm>
            <a:off x="761482" y="188640"/>
            <a:ext cx="7776864" cy="646331"/>
          </a:xfrm>
          <a:prstGeom prst="rect">
            <a:avLst/>
          </a:prstGeom>
          <a:noFill/>
        </p:spPr>
        <p:txBody>
          <a:bodyPr wrap="square" rtlCol="0">
            <a:spAutoFit/>
          </a:bodyPr>
          <a:lstStyle/>
          <a:p>
            <a:pPr algn="ctr"/>
            <a:r>
              <a:rPr kumimoji="1" lang="en-US" altLang="ja-JP" sz="3600" dirty="0">
                <a:latin typeface="+mj-lt"/>
                <a:ea typeface="+mj-ea"/>
                <a:cs typeface="Arial" panose="020B0604020202020204" pitchFamily="34" charset="0"/>
              </a:rPr>
              <a:t>Image Navigation Error in AHI-8/-9</a:t>
            </a:r>
          </a:p>
        </p:txBody>
      </p:sp>
      <p:grpSp>
        <p:nvGrpSpPr>
          <p:cNvPr id="24" name="グループ化 23"/>
          <p:cNvGrpSpPr/>
          <p:nvPr/>
        </p:nvGrpSpPr>
        <p:grpSpPr>
          <a:xfrm>
            <a:off x="4265187" y="5016771"/>
            <a:ext cx="1730465" cy="442035"/>
            <a:chOff x="4258657" y="5024964"/>
            <a:chExt cx="1730465" cy="442035"/>
          </a:xfrm>
        </p:grpSpPr>
        <p:sp>
          <p:nvSpPr>
            <p:cNvPr id="11" name="テキスト ボックス 10"/>
            <p:cNvSpPr txBox="1"/>
            <p:nvPr/>
          </p:nvSpPr>
          <p:spPr>
            <a:xfrm>
              <a:off x="4258657" y="5024964"/>
              <a:ext cx="1730465" cy="442035"/>
            </a:xfrm>
            <a:prstGeom prst="rect">
              <a:avLst/>
            </a:prstGeom>
            <a:solidFill>
              <a:schemeClr val="tx1">
                <a:alpha val="30000"/>
              </a:schemeClr>
            </a:solidFill>
          </p:spPr>
          <p:txBody>
            <a:bodyPr wrap="none" lIns="36000" tIns="36000" rIns="36000" bIns="36000" rtlCol="0">
              <a:spAutoFit/>
            </a:bodyPr>
            <a:lstStyle/>
            <a:p>
              <a:r>
                <a:rPr kumimoji="1" lang="en-US" altLang="ja-JP" sz="1200" b="1" dirty="0"/>
                <a:t>     Reference points</a:t>
              </a:r>
            </a:p>
            <a:p>
              <a:r>
                <a:rPr kumimoji="1" lang="en-US" altLang="ja-JP" sz="1200" b="1" dirty="0"/>
                <a:t>     Navigation error vector</a:t>
              </a:r>
              <a:endParaRPr kumimoji="1" lang="ja-JP" altLang="en-US" sz="1200" b="1" dirty="0"/>
            </a:p>
          </p:txBody>
        </p:sp>
        <p:sp>
          <p:nvSpPr>
            <p:cNvPr id="17" name="円/楕円 16"/>
            <p:cNvSpPr/>
            <p:nvPr/>
          </p:nvSpPr>
          <p:spPr>
            <a:xfrm>
              <a:off x="4321472" y="5128314"/>
              <a:ext cx="72008" cy="552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p:cNvCxnSpPr/>
            <p:nvPr/>
          </p:nvCxnSpPr>
          <p:spPr>
            <a:xfrm>
              <a:off x="4327640" y="5337609"/>
              <a:ext cx="74466" cy="21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699119" y="5086345"/>
            <a:ext cx="1784649" cy="430887"/>
            <a:chOff x="1499056" y="5035868"/>
            <a:chExt cx="1011721" cy="430887"/>
          </a:xfrm>
        </p:grpSpPr>
        <p:sp>
          <p:nvSpPr>
            <p:cNvPr id="15" name="テキスト ボックス 14"/>
            <p:cNvSpPr txBox="1"/>
            <p:nvPr/>
          </p:nvSpPr>
          <p:spPr>
            <a:xfrm>
              <a:off x="1499056" y="5035868"/>
              <a:ext cx="1011721" cy="430887"/>
            </a:xfrm>
            <a:prstGeom prst="rect">
              <a:avLst/>
            </a:prstGeom>
            <a:solidFill>
              <a:schemeClr val="bg1"/>
            </a:solidFill>
            <a:ln>
              <a:solidFill>
                <a:schemeClr val="tx1">
                  <a:lumMod val="50000"/>
                  <a:lumOff val="50000"/>
                </a:schemeClr>
              </a:solidFill>
            </a:ln>
          </p:spPr>
          <p:txBody>
            <a:bodyPr wrap="square" lIns="36000" tIns="0" rIns="36000" bIns="0" rtlCol="0">
              <a:spAutoFit/>
            </a:bodyPr>
            <a:lstStyle/>
            <a:p>
              <a:r>
                <a:rPr kumimoji="1" lang="en-US" altLang="ja-JP" sz="1400" b="1" dirty="0"/>
                <a:t>  </a:t>
              </a:r>
              <a:r>
                <a:rPr kumimoji="1" lang="en-US" altLang="ja-JP" sz="1400" dirty="0"/>
                <a:t>Himawari-8/AHI</a:t>
              </a:r>
            </a:p>
            <a:p>
              <a:r>
                <a:rPr kumimoji="1" lang="en-US" altLang="ja-JP" sz="1400" b="1" dirty="0"/>
                <a:t>  </a:t>
              </a:r>
              <a:r>
                <a:rPr kumimoji="1" lang="en-US" altLang="ja-JP" sz="1400" dirty="0"/>
                <a:t>Himawari-9/AHI</a:t>
              </a:r>
              <a:endParaRPr kumimoji="1" lang="ja-JP" altLang="en-US" sz="1400" dirty="0"/>
            </a:p>
          </p:txBody>
        </p:sp>
        <p:sp>
          <p:nvSpPr>
            <p:cNvPr id="25" name="正方形/長方形 24"/>
            <p:cNvSpPr/>
            <p:nvPr/>
          </p:nvSpPr>
          <p:spPr>
            <a:xfrm>
              <a:off x="2348918" y="5087382"/>
              <a:ext cx="121038" cy="122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2348918" y="5300164"/>
              <a:ext cx="121038" cy="122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 name="グループ化 31"/>
          <p:cNvGrpSpPr/>
          <p:nvPr/>
        </p:nvGrpSpPr>
        <p:grpSpPr>
          <a:xfrm>
            <a:off x="7306031" y="5033348"/>
            <a:ext cx="1730465" cy="442035"/>
            <a:chOff x="4258657" y="4999086"/>
            <a:chExt cx="1730465" cy="442035"/>
          </a:xfrm>
        </p:grpSpPr>
        <p:sp>
          <p:nvSpPr>
            <p:cNvPr id="33" name="テキスト ボックス 32"/>
            <p:cNvSpPr txBox="1"/>
            <p:nvPr/>
          </p:nvSpPr>
          <p:spPr>
            <a:xfrm>
              <a:off x="4258657" y="4999086"/>
              <a:ext cx="1730465" cy="442035"/>
            </a:xfrm>
            <a:prstGeom prst="rect">
              <a:avLst/>
            </a:prstGeom>
            <a:solidFill>
              <a:schemeClr val="tx1">
                <a:alpha val="30000"/>
              </a:schemeClr>
            </a:solidFill>
          </p:spPr>
          <p:txBody>
            <a:bodyPr wrap="none" lIns="36000" tIns="36000" rIns="36000" bIns="36000" rtlCol="0">
              <a:spAutoFit/>
            </a:bodyPr>
            <a:lstStyle/>
            <a:p>
              <a:r>
                <a:rPr kumimoji="1" lang="en-US" altLang="ja-JP" sz="1200" b="1" dirty="0"/>
                <a:t>     Reference points</a:t>
              </a:r>
            </a:p>
            <a:p>
              <a:r>
                <a:rPr kumimoji="1" lang="en-US" altLang="ja-JP" sz="1200" b="1" dirty="0"/>
                <a:t>     Navigation error vector</a:t>
              </a:r>
              <a:endParaRPr kumimoji="1" lang="ja-JP" altLang="en-US" sz="1200" b="1" dirty="0"/>
            </a:p>
          </p:txBody>
        </p:sp>
        <p:sp>
          <p:nvSpPr>
            <p:cNvPr id="34" name="円/楕円 33"/>
            <p:cNvSpPr/>
            <p:nvPr/>
          </p:nvSpPr>
          <p:spPr>
            <a:xfrm>
              <a:off x="4321472" y="5128314"/>
              <a:ext cx="72008" cy="552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5" name="直線コネクタ 34"/>
            <p:cNvCxnSpPr/>
            <p:nvPr/>
          </p:nvCxnSpPr>
          <p:spPr>
            <a:xfrm>
              <a:off x="4327640" y="5337609"/>
              <a:ext cx="74466" cy="214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2773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22223</TotalTime>
  <Words>2158</Words>
  <Application>Microsoft Office PowerPoint</Application>
  <PresentationFormat>画面に合わせる (4:3)</PresentationFormat>
  <Paragraphs>490</Paragraphs>
  <Slides>29</Slides>
  <Notes>25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Arial Unicode MS</vt:lpstr>
      <vt:lpstr>Helvetica Light</vt:lpstr>
      <vt:lpstr>맑은 고딕</vt:lpstr>
      <vt:lpstr>Meiryo UI</vt:lpstr>
      <vt:lpstr>ＭＳ Ｐゴシック</vt:lpstr>
      <vt:lpstr>ＭＳ 明朝</vt:lpstr>
      <vt:lpstr>Arial</vt:lpstr>
      <vt:lpstr>Calibri</vt:lpstr>
      <vt:lpstr>Times New Roman</vt:lpstr>
      <vt:lpstr>Wingdings</vt:lpstr>
      <vt:lpstr>Wingdings 2</vt:lpstr>
      <vt:lpstr>Office テーマ</vt:lpstr>
      <vt:lpstr>CURRENT STATUS OF ATMOSPHERIC MOTION VECTORS AT JMA</vt:lpstr>
      <vt:lpstr>Contents</vt:lpstr>
      <vt:lpstr>PowerPoint プレゼンテーション</vt:lpstr>
      <vt:lpstr>PowerPoint プレゼンテーション</vt:lpstr>
      <vt:lpstr>PowerPoint プレゼンテーション</vt:lpstr>
      <vt:lpstr>PowerPoint プレゼンテーション</vt:lpstr>
      <vt:lpstr>Contents</vt:lpstr>
      <vt:lpstr>PowerPoint プレゼンテーション</vt:lpstr>
      <vt:lpstr>PowerPoint プレゼンテーション</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Contents</vt:lpstr>
      <vt:lpstr>PowerPoint プレゼンテーション</vt:lpstr>
      <vt:lpstr>PowerPoint プレゼンテーション</vt:lpstr>
      <vt:lpstr>Impact of RS-AMVs on mesoscale NWP</vt:lpstr>
      <vt:lpstr>PowerPoint プレゼンテーション</vt:lpstr>
      <vt:lpstr>Summary</vt:lpstr>
      <vt:lpstr>Other Topics of Himawari-8/9 AMV</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kokusai3</cp:lastModifiedBy>
  <cp:revision>181</cp:revision>
  <cp:lastPrinted>2018-04-20T08:32:10Z</cp:lastPrinted>
  <dcterms:modified xsi:type="dcterms:W3CDTF">2018-04-22T15:25:24Z</dcterms:modified>
</cp:coreProperties>
</file>