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42"/>
  </p:notesMasterIdLst>
  <p:handoutMasterIdLst>
    <p:handoutMasterId r:id="rId43"/>
  </p:handoutMasterIdLst>
  <p:sldIdLst>
    <p:sldId id="589" r:id="rId2"/>
    <p:sldId id="590" r:id="rId3"/>
    <p:sldId id="602" r:id="rId4"/>
    <p:sldId id="601" r:id="rId5"/>
    <p:sldId id="592" r:id="rId6"/>
    <p:sldId id="603" r:id="rId7"/>
    <p:sldId id="587" r:id="rId8"/>
    <p:sldId id="620" r:id="rId9"/>
    <p:sldId id="613" r:id="rId10"/>
    <p:sldId id="618" r:id="rId11"/>
    <p:sldId id="619" r:id="rId12"/>
    <p:sldId id="617" r:id="rId13"/>
    <p:sldId id="626" r:id="rId14"/>
    <p:sldId id="627" r:id="rId15"/>
    <p:sldId id="628" r:id="rId16"/>
    <p:sldId id="629" r:id="rId17"/>
    <p:sldId id="605" r:id="rId18"/>
    <p:sldId id="608" r:id="rId19"/>
    <p:sldId id="612" r:id="rId20"/>
    <p:sldId id="614" r:id="rId21"/>
    <p:sldId id="593" r:id="rId22"/>
    <p:sldId id="596" r:id="rId23"/>
    <p:sldId id="621" r:id="rId24"/>
    <p:sldId id="624" r:id="rId25"/>
    <p:sldId id="630" r:id="rId26"/>
    <p:sldId id="594" r:id="rId27"/>
    <p:sldId id="597" r:id="rId28"/>
    <p:sldId id="595" r:id="rId29"/>
    <p:sldId id="599" r:id="rId30"/>
    <p:sldId id="632" r:id="rId31"/>
    <p:sldId id="633" r:id="rId32"/>
    <p:sldId id="634" r:id="rId33"/>
    <p:sldId id="635" r:id="rId34"/>
    <p:sldId id="637" r:id="rId35"/>
    <p:sldId id="636" r:id="rId36"/>
    <p:sldId id="638" r:id="rId37"/>
    <p:sldId id="609" r:id="rId38"/>
    <p:sldId id="610" r:id="rId39"/>
    <p:sldId id="611" r:id="rId40"/>
    <p:sldId id="622" r:id="rId41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8"/>
    <a:srgbClr val="FFC8C8"/>
    <a:srgbClr val="C8FFC8"/>
    <a:srgbClr val="FFB9B9"/>
    <a:srgbClr val="FFA7A7"/>
    <a:srgbClr val="FDFFB3"/>
    <a:srgbClr val="D3F9DA"/>
    <a:srgbClr val="99C221"/>
    <a:srgbClr val="00B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2" autoAdjust="0"/>
    <p:restoredTop sz="90299" autoAdjust="0"/>
  </p:normalViewPr>
  <p:slideViewPr>
    <p:cSldViewPr snapToGrid="0">
      <p:cViewPr varScale="1">
        <p:scale>
          <a:sx n="106" d="100"/>
          <a:sy n="106" d="100"/>
        </p:scale>
        <p:origin x="114" y="19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dirty="0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10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28245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11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2557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12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11086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13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40187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14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51674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15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0179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16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07898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17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60083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18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0389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19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23828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08799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39183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21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66566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22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444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90749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687056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5377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26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25243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27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63498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28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554189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29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4252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3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50504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30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64230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31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933130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32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493979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33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2736966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34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175672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35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099493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36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888164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37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323758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38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487187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39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1623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4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196618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40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5742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5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28099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6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20286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7</a:t>
            </a:fld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2963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8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06133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9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2389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.jp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9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6145001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894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895" name="Clip" r:id="rId7" imgW="2835360" imgH="1920600" progId="">
                    <p:embed/>
                  </p:oleObj>
                </mc:Choice>
                <mc:Fallback>
                  <p:oleObj name="Clip" r:id="rId7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dirty="0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dirty="0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dirty="0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0" y="6578321"/>
            <a:ext cx="9906000" cy="2796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65"/>
          <p:cNvSpPr>
            <a:spLocks noChangeArrowheads="1"/>
          </p:cNvSpPr>
          <p:nvPr userDrawn="1"/>
        </p:nvSpPr>
        <p:spPr bwMode="auto">
          <a:xfrm>
            <a:off x="3692525" y="6426015"/>
            <a:ext cx="25209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GB" sz="1100" dirty="0" smtClean="0">
                <a:solidFill>
                  <a:srgbClr val="002060"/>
                </a:solidFill>
                <a:latin typeface="+mn-lt"/>
              </a:rPr>
              <a:t>14</a:t>
            </a:r>
            <a:r>
              <a:rPr lang="en-GB" sz="1100" baseline="30000" dirty="0" smtClean="0">
                <a:solidFill>
                  <a:srgbClr val="002060"/>
                </a:solidFill>
                <a:latin typeface="+mn-lt"/>
              </a:rPr>
              <a:t>th</a:t>
            </a:r>
            <a:r>
              <a:rPr lang="en-GB" sz="11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+mn-lt"/>
              </a:rPr>
              <a:t>International Winds Workshop</a:t>
            </a:r>
          </a:p>
          <a:p>
            <a:pPr algn="ctr">
              <a:defRPr/>
            </a:pPr>
            <a:r>
              <a:rPr lang="en-GB" sz="1100" dirty="0" smtClean="0">
                <a:solidFill>
                  <a:srgbClr val="002060"/>
                </a:solidFill>
                <a:latin typeface="+mn-lt"/>
              </a:rPr>
              <a:t>Jeju City, 23-27 April 2018</a:t>
            </a:r>
            <a:endParaRPr lang="en-GB" sz="11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0"/>
              </a:lnSpc>
              <a:defRPr/>
            </a:pPr>
            <a:endParaRPr lang="en-GB" sz="2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 descr="GMV INSYEN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3" y="6513059"/>
            <a:ext cx="1523809" cy="2819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41"/>
          <p:cNvGrpSpPr>
            <a:grpSpLocks noChangeAspect="1"/>
          </p:cNvGrpSpPr>
          <p:nvPr userDrawn="1"/>
        </p:nvGrpSpPr>
        <p:grpSpPr bwMode="auto">
          <a:xfrm>
            <a:off x="8279268" y="6414984"/>
            <a:ext cx="1451610" cy="376142"/>
            <a:chOff x="4874" y="3973"/>
            <a:chExt cx="1143" cy="282"/>
          </a:xfrm>
        </p:grpSpPr>
        <p:sp>
          <p:nvSpPr>
            <p:cNvPr id="18" name="AutoShape 4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/>
            </a:p>
          </p:txBody>
        </p:sp>
        <p:sp>
          <p:nvSpPr>
            <p:cNvPr id="19" name="Freeform 43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/>
            </a:p>
          </p:txBody>
        </p:sp>
        <p:sp>
          <p:nvSpPr>
            <p:cNvPr id="20" name="Freeform 44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/>
            </a:p>
          </p:txBody>
        </p:sp>
        <p:sp>
          <p:nvSpPr>
            <p:cNvPr id="21" name="Freeform 45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/>
            </a:p>
          </p:txBody>
        </p:sp>
        <p:sp>
          <p:nvSpPr>
            <p:cNvPr id="24" name="Freeform 48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/>
            </a:p>
          </p:txBody>
        </p:sp>
        <p:sp>
          <p:nvSpPr>
            <p:cNvPr id="25" name="Freeform 49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/>
            </a:p>
          </p:txBody>
        </p:sp>
        <p:sp>
          <p:nvSpPr>
            <p:cNvPr id="26" name="Freeform 50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/>
            </a:p>
          </p:txBody>
        </p:sp>
        <p:pic>
          <p:nvPicPr>
            <p:cNvPr id="27" name="Picture 5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965700" y="3096929"/>
            <a:ext cx="4711700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Manuel Carranza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Régis Borde</a:t>
            </a: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2408222" y="1101600"/>
            <a:ext cx="7272178" cy="1980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GB" sz="2800" dirty="0" smtClean="0"/>
              <a:t>Technical and scientific verifications of the EUMETSAT MTG-FCI AMV prototype</a:t>
            </a:r>
            <a:r>
              <a:rPr lang="en-GB" sz="28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Comparison of the MSG and MTG-FCI algorithms</a:t>
            </a:r>
            <a:r>
              <a:rPr lang="en-GB" dirty="0">
                <a:solidFill>
                  <a:srgbClr val="FFFFFF"/>
                </a:solidFill>
              </a:rPr>
              <a:t/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1800" dirty="0" smtClean="0">
                <a:solidFill>
                  <a:srgbClr val="FFFFFF"/>
                </a:solidFill>
              </a:rPr>
              <a:t>N</a:t>
            </a:r>
            <a:r>
              <a:rPr lang="en-GB" sz="1800" dirty="0" smtClean="0">
                <a:solidFill>
                  <a:srgbClr val="FFFFFF"/>
                </a:solidFill>
              </a:rPr>
              <a:t>ormalised </a:t>
            </a:r>
            <a:r>
              <a:rPr lang="en-GB" sz="1800" dirty="0">
                <a:solidFill>
                  <a:srgbClr val="FFFFFF"/>
                </a:solidFill>
              </a:rPr>
              <a:t>AMV </a:t>
            </a:r>
            <a:r>
              <a:rPr lang="en-GB" sz="1800" dirty="0" smtClean="0">
                <a:solidFill>
                  <a:srgbClr val="FFFFFF"/>
                </a:solidFill>
              </a:rPr>
              <a:t>histograms </a:t>
            </a:r>
            <a:r>
              <a:rPr lang="en-GB" sz="1800" dirty="0" smtClean="0">
                <a:solidFill>
                  <a:srgbClr val="FFFFFF"/>
                </a:solidFill>
              </a:rPr>
              <a:t>– WV 6.2 </a:t>
            </a:r>
            <a:r>
              <a:rPr lang="en-GB" sz="1800" kern="1200" dirty="0" smtClean="0">
                <a:solidFill>
                  <a:srgbClr val="FFFFFF"/>
                </a:solidFill>
              </a:rPr>
              <a:t>µm (cloudy)</a:t>
            </a:r>
            <a:endParaRPr lang="en-GB" sz="18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5205743" y="3802454"/>
            <a:ext cx="4282289" cy="2580883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Histograms are </a:t>
            </a:r>
            <a:r>
              <a:rPr lang="en-GB" sz="2000" dirty="0" smtClean="0"/>
              <a:t>almost identical.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900" dirty="0"/>
          </a:p>
          <a:p>
            <a:pPr>
              <a:lnSpc>
                <a:spcPct val="90000"/>
              </a:lnSpc>
            </a:pPr>
            <a:r>
              <a:rPr lang="en-GB" sz="2000" dirty="0"/>
              <a:t>MSG AMVs </a:t>
            </a:r>
            <a:r>
              <a:rPr lang="en-GB" sz="2000" dirty="0" smtClean="0"/>
              <a:t>marginally </a:t>
            </a:r>
            <a:r>
              <a:rPr lang="en-GB" sz="2000" dirty="0"/>
              <a:t>faster </a:t>
            </a:r>
            <a:r>
              <a:rPr lang="en-GB" sz="2000" dirty="0" smtClean="0"/>
              <a:t>(</a:t>
            </a:r>
            <a:r>
              <a:rPr lang="en-GB" sz="2000" dirty="0"/>
              <a:t>fewer </a:t>
            </a:r>
            <a:r>
              <a:rPr lang="en-GB" sz="2000" dirty="0" smtClean="0"/>
              <a:t>mid-level </a:t>
            </a:r>
            <a:r>
              <a:rPr lang="en-GB" sz="2000" dirty="0"/>
              <a:t>AMVs).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900" dirty="0"/>
          </a:p>
          <a:p>
            <a:pPr>
              <a:lnSpc>
                <a:spcPct val="90000"/>
              </a:lnSpc>
            </a:pPr>
            <a:r>
              <a:rPr lang="en-GB" sz="2000" dirty="0" smtClean="0"/>
              <a:t>Direction distribution identical.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900" dirty="0"/>
          </a:p>
          <a:p>
            <a:pPr>
              <a:lnSpc>
                <a:spcPct val="90000"/>
              </a:lnSpc>
            </a:pPr>
            <a:r>
              <a:rPr lang="en-GB" sz="2000" dirty="0"/>
              <a:t>MSG AMVs </a:t>
            </a:r>
            <a:r>
              <a:rPr lang="en-GB" sz="2000" dirty="0" smtClean="0"/>
              <a:t>marginally </a:t>
            </a:r>
            <a:r>
              <a:rPr lang="en-GB" sz="2000" dirty="0"/>
              <a:t>higher </a:t>
            </a:r>
            <a:r>
              <a:rPr lang="en-GB" sz="2000" dirty="0" smtClean="0"/>
              <a:t>(</a:t>
            </a:r>
            <a:r>
              <a:rPr lang="en-GB" sz="2000" dirty="0"/>
              <a:t>fewer </a:t>
            </a:r>
            <a:r>
              <a:rPr lang="en-GB" sz="2000" dirty="0" smtClean="0"/>
              <a:t>mid-level </a:t>
            </a:r>
            <a:r>
              <a:rPr lang="en-GB" sz="2000" dirty="0"/>
              <a:t>AMVs).</a:t>
            </a:r>
            <a:endParaRPr lang="en-GB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" y="1092031"/>
            <a:ext cx="4253595" cy="2570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87" y="1092031"/>
            <a:ext cx="4253595" cy="2570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" y="3662431"/>
            <a:ext cx="4253595" cy="25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87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Comparison of the MSG and MTG-FCI algorithms</a:t>
            </a:r>
            <a:r>
              <a:rPr lang="en-GB" dirty="0">
                <a:solidFill>
                  <a:srgbClr val="FFFFFF"/>
                </a:solidFill>
              </a:rPr>
              <a:t/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1800" dirty="0" smtClean="0">
                <a:solidFill>
                  <a:srgbClr val="FFFFFF"/>
                </a:solidFill>
              </a:rPr>
              <a:t>N</a:t>
            </a:r>
            <a:r>
              <a:rPr lang="en-GB" sz="1800" dirty="0" smtClean="0">
                <a:solidFill>
                  <a:srgbClr val="FFFFFF"/>
                </a:solidFill>
              </a:rPr>
              <a:t>ormalised </a:t>
            </a:r>
            <a:r>
              <a:rPr lang="en-GB" sz="1800" dirty="0">
                <a:solidFill>
                  <a:srgbClr val="FFFFFF"/>
                </a:solidFill>
              </a:rPr>
              <a:t>AMV </a:t>
            </a:r>
            <a:r>
              <a:rPr lang="en-GB" sz="1800" dirty="0" smtClean="0">
                <a:solidFill>
                  <a:srgbClr val="FFFFFF"/>
                </a:solidFill>
              </a:rPr>
              <a:t>histograms </a:t>
            </a:r>
            <a:r>
              <a:rPr lang="en-GB" sz="1800" dirty="0" smtClean="0">
                <a:solidFill>
                  <a:srgbClr val="FFFFFF"/>
                </a:solidFill>
              </a:rPr>
              <a:t>– WV 7.3 </a:t>
            </a:r>
            <a:r>
              <a:rPr lang="en-GB" sz="1800" kern="1200" dirty="0">
                <a:solidFill>
                  <a:srgbClr val="FFFFFF"/>
                </a:solidFill>
              </a:rPr>
              <a:t>µm (cloudy)</a:t>
            </a:r>
            <a:endParaRPr lang="en-GB" sz="18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5205743" y="3802454"/>
            <a:ext cx="4282289" cy="2580883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Histograms are almost identical.</a:t>
            </a:r>
          </a:p>
          <a:p>
            <a:pPr>
              <a:lnSpc>
                <a:spcPct val="90000"/>
              </a:lnSpc>
            </a:pPr>
            <a:endParaRPr lang="en-GB" sz="900" dirty="0"/>
          </a:p>
          <a:p>
            <a:pPr>
              <a:lnSpc>
                <a:spcPct val="90000"/>
              </a:lnSpc>
            </a:pPr>
            <a:r>
              <a:rPr lang="en-GB" sz="2000" dirty="0"/>
              <a:t>MSG AMVs </a:t>
            </a:r>
            <a:r>
              <a:rPr lang="en-GB" sz="2000" dirty="0" smtClean="0"/>
              <a:t>marginally </a:t>
            </a:r>
            <a:r>
              <a:rPr lang="en-GB" sz="2000" dirty="0"/>
              <a:t>faster </a:t>
            </a:r>
            <a:r>
              <a:rPr lang="en-GB" sz="2000" dirty="0" smtClean="0"/>
              <a:t>(</a:t>
            </a:r>
            <a:r>
              <a:rPr lang="en-GB" sz="2000" dirty="0"/>
              <a:t>fewer </a:t>
            </a:r>
            <a:r>
              <a:rPr lang="en-GB" sz="2000" dirty="0" smtClean="0"/>
              <a:t>mid-level </a:t>
            </a:r>
            <a:r>
              <a:rPr lang="en-GB" sz="2000" dirty="0"/>
              <a:t>AMVs).</a:t>
            </a:r>
            <a:endParaRPr lang="en-GB" sz="2000" dirty="0"/>
          </a:p>
          <a:p>
            <a:pPr>
              <a:lnSpc>
                <a:spcPct val="90000"/>
              </a:lnSpc>
            </a:pPr>
            <a:endParaRPr lang="en-GB" sz="900" dirty="0"/>
          </a:p>
          <a:p>
            <a:pPr>
              <a:lnSpc>
                <a:spcPct val="90000"/>
              </a:lnSpc>
            </a:pPr>
            <a:r>
              <a:rPr lang="en-GB" sz="2000" dirty="0"/>
              <a:t>Direction distribution identical.</a:t>
            </a:r>
          </a:p>
          <a:p>
            <a:pPr>
              <a:lnSpc>
                <a:spcPct val="90000"/>
              </a:lnSpc>
            </a:pPr>
            <a:endParaRPr lang="en-GB" sz="900" dirty="0"/>
          </a:p>
          <a:p>
            <a:pPr>
              <a:lnSpc>
                <a:spcPct val="90000"/>
              </a:lnSpc>
            </a:pPr>
            <a:r>
              <a:rPr lang="en-GB" sz="2000" dirty="0"/>
              <a:t>MSG AMVs marginally </a:t>
            </a:r>
            <a:r>
              <a:rPr lang="en-GB" sz="2000" dirty="0"/>
              <a:t>higher </a:t>
            </a:r>
            <a:r>
              <a:rPr lang="en-GB" sz="2000" dirty="0" smtClean="0"/>
              <a:t>(</a:t>
            </a:r>
            <a:r>
              <a:rPr lang="en-GB" sz="2000" dirty="0"/>
              <a:t>fewer </a:t>
            </a:r>
            <a:r>
              <a:rPr lang="en-GB" sz="2000" dirty="0" smtClean="0"/>
              <a:t>mid-level </a:t>
            </a:r>
            <a:r>
              <a:rPr lang="en-GB" sz="2000" dirty="0"/>
              <a:t>AMVs).</a:t>
            </a:r>
            <a:endParaRPr lang="en-GB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" y="1092031"/>
            <a:ext cx="4253595" cy="2570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87" y="1092031"/>
            <a:ext cx="4253595" cy="2570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" y="3662431"/>
            <a:ext cx="4253595" cy="25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64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Comparison of the MSG and MTG-FCI algorithms</a:t>
            </a:r>
            <a:r>
              <a:rPr lang="en-GB" dirty="0">
                <a:solidFill>
                  <a:srgbClr val="FFFFFF"/>
                </a:solidFill>
              </a:rPr>
              <a:t/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1800" dirty="0" smtClean="0">
                <a:solidFill>
                  <a:srgbClr val="FFFFFF"/>
                </a:solidFill>
              </a:rPr>
              <a:t>N</a:t>
            </a:r>
            <a:r>
              <a:rPr lang="en-GB" sz="1800" dirty="0" smtClean="0">
                <a:solidFill>
                  <a:srgbClr val="FFFFFF"/>
                </a:solidFill>
              </a:rPr>
              <a:t>ormalised </a:t>
            </a:r>
            <a:r>
              <a:rPr lang="en-GB" sz="1800" dirty="0">
                <a:solidFill>
                  <a:srgbClr val="FFFFFF"/>
                </a:solidFill>
              </a:rPr>
              <a:t>AMV </a:t>
            </a:r>
            <a:r>
              <a:rPr lang="en-GB" sz="1800" dirty="0" smtClean="0">
                <a:solidFill>
                  <a:srgbClr val="FFFFFF"/>
                </a:solidFill>
              </a:rPr>
              <a:t>histograms </a:t>
            </a:r>
            <a:r>
              <a:rPr lang="en-GB" sz="1800" dirty="0" smtClean="0">
                <a:solidFill>
                  <a:srgbClr val="FFFFFF"/>
                </a:solidFill>
              </a:rPr>
              <a:t>– IR 10.8</a:t>
            </a:r>
            <a:r>
              <a:rPr lang="en-GB" sz="1800" kern="1200" dirty="0" smtClean="0">
                <a:solidFill>
                  <a:srgbClr val="FFFFFF"/>
                </a:solidFill>
              </a:rPr>
              <a:t> </a:t>
            </a:r>
            <a:r>
              <a:rPr lang="en-GB" sz="1800" kern="1200" dirty="0">
                <a:solidFill>
                  <a:srgbClr val="FFFFFF"/>
                </a:solidFill>
              </a:rPr>
              <a:t>µm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5205743" y="3802454"/>
            <a:ext cx="4282289" cy="258088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GB" sz="2200" dirty="0"/>
              <a:t>Histograms are very similar.</a:t>
            </a:r>
          </a:p>
          <a:p>
            <a:endParaRPr lang="en-GB" sz="1000" dirty="0"/>
          </a:p>
          <a:p>
            <a:r>
              <a:rPr lang="en-GB" sz="2200" dirty="0"/>
              <a:t>MSG AMVs </a:t>
            </a:r>
            <a:r>
              <a:rPr lang="en-GB" sz="2200" dirty="0" smtClean="0"/>
              <a:t>slightly </a:t>
            </a:r>
            <a:r>
              <a:rPr lang="en-GB" sz="2200" dirty="0"/>
              <a:t>faster </a:t>
            </a:r>
            <a:r>
              <a:rPr lang="en-GB" sz="2200" dirty="0" smtClean="0"/>
              <a:t>(</a:t>
            </a:r>
            <a:r>
              <a:rPr lang="en-GB" sz="2200" dirty="0"/>
              <a:t>fewer </a:t>
            </a:r>
            <a:r>
              <a:rPr lang="en-GB" sz="2200" dirty="0" smtClean="0"/>
              <a:t>mid- </a:t>
            </a:r>
            <a:r>
              <a:rPr lang="en-GB" sz="2200" dirty="0"/>
              <a:t>and low-level AMVs).</a:t>
            </a:r>
            <a:endParaRPr lang="en-GB" sz="2200" dirty="0"/>
          </a:p>
          <a:p>
            <a:endParaRPr lang="en-GB" sz="1000" dirty="0"/>
          </a:p>
          <a:p>
            <a:r>
              <a:rPr lang="en-GB" sz="2200" dirty="0"/>
              <a:t>Directions vary </a:t>
            </a:r>
            <a:r>
              <a:rPr lang="en-GB" sz="2200" dirty="0" smtClean="0"/>
              <a:t>slightly due </a:t>
            </a:r>
            <a:r>
              <a:rPr lang="en-GB" sz="2200" dirty="0"/>
              <a:t>to MSG averaging.</a:t>
            </a:r>
          </a:p>
          <a:p>
            <a:endParaRPr lang="en-GB" sz="1000" dirty="0"/>
          </a:p>
          <a:p>
            <a:r>
              <a:rPr lang="en-GB" sz="2200" dirty="0"/>
              <a:t>MSG AMVs slightly </a:t>
            </a:r>
            <a:r>
              <a:rPr lang="en-GB" sz="2200" dirty="0" smtClean="0"/>
              <a:t>higher (</a:t>
            </a:r>
            <a:r>
              <a:rPr lang="en-GB" sz="2200" dirty="0"/>
              <a:t>fewer </a:t>
            </a:r>
            <a:r>
              <a:rPr lang="en-GB" sz="2200" dirty="0" smtClean="0"/>
              <a:t>mid- </a:t>
            </a:r>
            <a:r>
              <a:rPr lang="en-GB" sz="2200" dirty="0"/>
              <a:t>and low-level AMVs).</a:t>
            </a:r>
            <a:endParaRPr lang="en-GB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" y="1092031"/>
            <a:ext cx="4253595" cy="2570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87" y="1092031"/>
            <a:ext cx="4253595" cy="2570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" y="3662431"/>
            <a:ext cx="4253595" cy="25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61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the MSG and MTG-FCI </a:t>
            </a:r>
            <a:r>
              <a:rPr lang="en-US" dirty="0" smtClean="0"/>
              <a:t>algorithms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Average </a:t>
            </a:r>
            <a:r>
              <a:rPr lang="en-GB" sz="1800" dirty="0" smtClean="0"/>
              <a:t>speed bias and </a:t>
            </a:r>
            <a:r>
              <a:rPr lang="en-GB" sz="1800" dirty="0" smtClean="0"/>
              <a:t>NRMS against forecast – VIS 0.2 </a:t>
            </a:r>
            <a:r>
              <a:rPr lang="en-GB" sz="1800" dirty="0"/>
              <a:t>µm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501621" y="1380232"/>
            <a:ext cx="8902759" cy="4097537"/>
            <a:chOff x="747713" y="1445632"/>
            <a:chExt cx="8902759" cy="4097537"/>
          </a:xfrm>
        </p:grpSpPr>
        <p:graphicFrame>
          <p:nvGraphicFramePr>
            <p:cNvPr id="30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81482485"/>
                </p:ext>
              </p:extLst>
            </p:nvPr>
          </p:nvGraphicFramePr>
          <p:xfrm>
            <a:off x="5402472" y="3923169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849600"/>
                  <a:gridCol w="849600"/>
                  <a:gridCol w="849600"/>
                  <a:gridCol w="849600"/>
                  <a:gridCol w="8496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lnT w="12700" cmpd="sng">
                        <a:noFill/>
                      </a:lnT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NRMS</a:t>
                        </a:r>
                        <a:r>
                          <a:rPr lang="en-GB" sz="1100" b="1" baseline="0" dirty="0" smtClean="0">
                            <a:solidFill>
                              <a:schemeClr val="tx2"/>
                            </a:solidFill>
                          </a:rPr>
                          <a:t> – MTG 24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lnT w="12700" cmpd="sng">
                        <a:noFill/>
                      </a:lnT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lnT w="12700" cmpd="sng">
                        <a:noFill/>
                      </a:lnT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GLO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NH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TR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1" dirty="0" smtClean="0">
                            <a:solidFill>
                              <a:schemeClr val="bg1"/>
                            </a:solidFill>
                          </a:rPr>
                          <a:t>SH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/>
                          <a:t>0.46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0.48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0.47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0.39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0.43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0.44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0.51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0.33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0.51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0.55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0.53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0.41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/>
                          <a:t>0.39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0.45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0.37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0.41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2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01657856"/>
                </p:ext>
              </p:extLst>
            </p:nvPr>
          </p:nvGraphicFramePr>
          <p:xfrm>
            <a:off x="747713" y="3923169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849600"/>
                  <a:gridCol w="849600"/>
                  <a:gridCol w="849600"/>
                  <a:gridCol w="849600"/>
                  <a:gridCol w="8496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NRMS – MSG 24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GLO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NH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TR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1" dirty="0" smtClean="0">
                            <a:solidFill>
                              <a:schemeClr val="bg1"/>
                            </a:solidFill>
                          </a:rPr>
                          <a:t>SH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/>
                          <a:t>0.47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0.49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0.48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0.39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0.43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0.44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0.52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0.33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0.52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0.56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0.55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0.40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/>
                          <a:t>0.39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0.48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0.37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0.41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3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53502135"/>
                </p:ext>
              </p:extLst>
            </p:nvPr>
          </p:nvGraphicFramePr>
          <p:xfrm>
            <a:off x="747713" y="1445632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849600"/>
                  <a:gridCol w="849600"/>
                  <a:gridCol w="849600"/>
                  <a:gridCol w="849600"/>
                  <a:gridCol w="8496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Speed</a:t>
                        </a:r>
                        <a:r>
                          <a:rPr lang="en-GB" sz="1100" b="1" baseline="0" dirty="0" smtClean="0">
                            <a:solidFill>
                              <a:schemeClr val="tx2"/>
                            </a:solidFill>
                          </a:rPr>
                          <a:t> bias – MSG 24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GLO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NH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TR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1" dirty="0" smtClean="0">
                            <a:solidFill>
                              <a:schemeClr val="bg1"/>
                            </a:solidFill>
                          </a:rPr>
                          <a:t>SH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>
                            <a:solidFill>
                              <a:srgbClr val="00B050"/>
                            </a:solidFill>
                          </a:rPr>
                          <a:t>0.39</a:t>
                        </a:r>
                        <a:endParaRPr lang="es-ES" sz="1100" b="0" dirty="0" smtClean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1.22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>
                            <a:solidFill>
                              <a:srgbClr val="00B050"/>
                            </a:solidFill>
                          </a:rPr>
                          <a:t>0.75</a:t>
                        </a:r>
                        <a:endParaRPr lang="es-ES" sz="1100" b="0" dirty="0" smtClean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</a:t>
                        </a:r>
                        <a:r>
                          <a:rPr lang="en-GB" sz="1100" b="0" kern="1200" dirty="0" smtClean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rPr>
                          <a:t>2.90</a:t>
                        </a:r>
                        <a:endParaRPr lang="en-GB" sz="11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–0.04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2.29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0.29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–5.97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0.01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0.55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0.25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–3.26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>
                            <a:solidFill>
                              <a:srgbClr val="00B050"/>
                            </a:solidFill>
                          </a:rPr>
                          <a:t>0.12</a:t>
                        </a:r>
                        <a:endParaRPr lang="es-ES" sz="1100" b="0" dirty="0" smtClean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–0.15</a:t>
                        </a:r>
                        <a:endParaRPr lang="en-GB" sz="11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0.73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–1.52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4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57902156"/>
                </p:ext>
              </p:extLst>
            </p:nvPr>
          </p:nvGraphicFramePr>
          <p:xfrm>
            <a:off x="5402472" y="1445632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849600"/>
                  <a:gridCol w="849600"/>
                  <a:gridCol w="849600"/>
                  <a:gridCol w="849600"/>
                  <a:gridCol w="8496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Speed bias – MTG 24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GLO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NH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TR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1" dirty="0" smtClean="0">
                            <a:solidFill>
                              <a:schemeClr val="bg1"/>
                            </a:solidFill>
                          </a:rPr>
                          <a:t>SH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0.29</a:t>
                        </a:r>
                        <a:endParaRPr lang="es-ES" sz="11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1.13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0.75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–3.22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–0.14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2.17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0.20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–6.02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–0.10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0.44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0.42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–3.38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>
                            <a:solidFill>
                              <a:srgbClr val="00B050"/>
                            </a:solidFill>
                          </a:rPr>
                          <a:t>0.04</a:t>
                        </a:r>
                        <a:endParaRPr lang="es-ES" sz="1100" b="0" dirty="0" smtClean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–0.37</a:t>
                        </a:r>
                        <a:endParaRPr lang="en-GB" sz="11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0.85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–1.70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89285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the MSG and MTG-FCI </a:t>
            </a:r>
            <a:r>
              <a:rPr lang="en-US" dirty="0" smtClean="0"/>
              <a:t>algorithms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Average </a:t>
            </a:r>
            <a:r>
              <a:rPr lang="en-GB" sz="1800" dirty="0" smtClean="0"/>
              <a:t>speed bias and </a:t>
            </a:r>
            <a:r>
              <a:rPr lang="en-GB" sz="1800" dirty="0"/>
              <a:t>NRMS against </a:t>
            </a:r>
            <a:r>
              <a:rPr lang="en-GB" sz="1800" dirty="0" smtClean="0"/>
              <a:t>forecast – WV 6.2 </a:t>
            </a:r>
            <a:r>
              <a:rPr lang="en-GB" sz="1800" dirty="0"/>
              <a:t>µm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501621" y="1380232"/>
            <a:ext cx="8902759" cy="4097537"/>
            <a:chOff x="747713" y="1445632"/>
            <a:chExt cx="8902759" cy="4097537"/>
          </a:xfrm>
        </p:grpSpPr>
        <p:graphicFrame>
          <p:nvGraphicFramePr>
            <p:cNvPr id="30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73935392"/>
                </p:ext>
              </p:extLst>
            </p:nvPr>
          </p:nvGraphicFramePr>
          <p:xfrm>
            <a:off x="5402472" y="3923169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849600"/>
                  <a:gridCol w="849600"/>
                  <a:gridCol w="849600"/>
                  <a:gridCol w="849600"/>
                  <a:gridCol w="8496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lnT w="12700" cmpd="sng">
                        <a:noFill/>
                      </a:lnT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NRMS</a:t>
                        </a:r>
                        <a:r>
                          <a:rPr lang="en-GB" sz="1100" b="1" baseline="0" dirty="0" smtClean="0">
                            <a:solidFill>
                              <a:schemeClr val="tx2"/>
                            </a:solidFill>
                          </a:rPr>
                          <a:t> – MTG 24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lnT w="12700" cmpd="sng">
                        <a:noFill/>
                      </a:lnT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lnT w="12700" cmpd="sng">
                        <a:noFill/>
                      </a:lnT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GLO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NH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TR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1" dirty="0" smtClean="0">
                            <a:solidFill>
                              <a:schemeClr val="bg1"/>
                            </a:solidFill>
                          </a:rPr>
                          <a:t>SH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/>
                          <a:t>0.39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0.52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0.55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0.31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0.36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0.48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0.50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0.28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0.48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0.62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0.69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0.37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dirty="0" smtClean="0"/>
                          <a:t>–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2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53909463"/>
                </p:ext>
              </p:extLst>
            </p:nvPr>
          </p:nvGraphicFramePr>
          <p:xfrm>
            <a:off x="747713" y="3923169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849600"/>
                  <a:gridCol w="849600"/>
                  <a:gridCol w="849600"/>
                  <a:gridCol w="849600"/>
                  <a:gridCol w="8496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NRMS – MSG 24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GLO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NH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TR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1" dirty="0" smtClean="0">
                            <a:solidFill>
                              <a:schemeClr val="bg1"/>
                            </a:solidFill>
                          </a:rPr>
                          <a:t>SH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/>
                          <a:t>0.38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0.43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0.50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0.28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0.38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0.43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0.50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0.27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0.39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0.54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0.63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0.30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dirty="0" smtClean="0"/>
                          <a:t>–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3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95192346"/>
                </p:ext>
              </p:extLst>
            </p:nvPr>
          </p:nvGraphicFramePr>
          <p:xfrm>
            <a:off x="747713" y="1445632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849600"/>
                  <a:gridCol w="849600"/>
                  <a:gridCol w="849600"/>
                  <a:gridCol w="849600"/>
                  <a:gridCol w="8496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Speed</a:t>
                        </a:r>
                        <a:r>
                          <a:rPr lang="en-GB" sz="1100" b="1" baseline="0" dirty="0" smtClean="0">
                            <a:solidFill>
                              <a:schemeClr val="tx2"/>
                            </a:solidFill>
                          </a:rPr>
                          <a:t> bias – MSG 24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GLO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NH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TR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1" dirty="0" smtClean="0">
                            <a:solidFill>
                              <a:schemeClr val="bg1"/>
                            </a:solidFill>
                          </a:rPr>
                          <a:t>SH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>
                            <a:solidFill>
                              <a:srgbClr val="00B050"/>
                            </a:solidFill>
                          </a:rPr>
                          <a:t>0.48</a:t>
                        </a:r>
                        <a:endParaRPr lang="es-ES" sz="1100" b="0" dirty="0" smtClean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3.36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>
                            <a:solidFill>
                              <a:srgbClr val="00B050"/>
                            </a:solidFill>
                          </a:rPr>
                          <a:t>1.69</a:t>
                        </a:r>
                        <a:endParaRPr lang="es-ES" sz="1100" b="0" dirty="0" smtClean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–2.82</a:t>
                        </a:r>
                        <a:endParaRPr lang="en-GB" sz="11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0.40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3.38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1.67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–3.15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2.31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3.19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3.44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1.67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dirty="0" smtClean="0"/>
                          <a:t>–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4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65440601"/>
                </p:ext>
              </p:extLst>
            </p:nvPr>
          </p:nvGraphicFramePr>
          <p:xfrm>
            <a:off x="5402472" y="1445632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849600"/>
                  <a:gridCol w="849600"/>
                  <a:gridCol w="849600"/>
                  <a:gridCol w="849600"/>
                  <a:gridCol w="8496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Speed bias – MTG 24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GLO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NH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TR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1" dirty="0" smtClean="0">
                            <a:solidFill>
                              <a:schemeClr val="bg1"/>
                            </a:solidFill>
                          </a:rPr>
                          <a:t>SH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–0.40</a:t>
                        </a:r>
                        <a:endParaRPr lang="es-ES" sz="1100" b="0" dirty="0" smtClean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1.92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0.97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–2.03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–1.64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1.13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0.45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–3.79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2.46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2.74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2.75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2.26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dirty="0" smtClean="0"/>
                          <a:t>–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77654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the MSG and MTG-FCI </a:t>
            </a:r>
            <a:r>
              <a:rPr lang="en-US" dirty="0" smtClean="0"/>
              <a:t>algorithms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Average </a:t>
            </a:r>
            <a:r>
              <a:rPr lang="en-GB" sz="1800" dirty="0" smtClean="0"/>
              <a:t>speed bias and </a:t>
            </a:r>
            <a:r>
              <a:rPr lang="en-GB" sz="1800" dirty="0"/>
              <a:t>NRMS against </a:t>
            </a:r>
            <a:r>
              <a:rPr lang="en-GB" sz="1800" dirty="0" smtClean="0"/>
              <a:t>forecast – WV 7.3 </a:t>
            </a:r>
            <a:r>
              <a:rPr lang="en-GB" sz="1800" dirty="0"/>
              <a:t>µm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501621" y="1380232"/>
            <a:ext cx="8902759" cy="4097537"/>
            <a:chOff x="747713" y="1445632"/>
            <a:chExt cx="8902759" cy="4097537"/>
          </a:xfrm>
        </p:grpSpPr>
        <p:graphicFrame>
          <p:nvGraphicFramePr>
            <p:cNvPr id="30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08685206"/>
                </p:ext>
              </p:extLst>
            </p:nvPr>
          </p:nvGraphicFramePr>
          <p:xfrm>
            <a:off x="5402472" y="3923169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849600"/>
                  <a:gridCol w="849600"/>
                  <a:gridCol w="849600"/>
                  <a:gridCol w="849600"/>
                  <a:gridCol w="8496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lnT w="12700" cmpd="sng">
                        <a:noFill/>
                      </a:lnT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NRMS</a:t>
                        </a:r>
                        <a:r>
                          <a:rPr lang="en-GB" sz="1100" b="1" baseline="0" dirty="0" smtClean="0">
                            <a:solidFill>
                              <a:schemeClr val="tx2"/>
                            </a:solidFill>
                          </a:rPr>
                          <a:t> – MTG 24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lnT w="12700" cmpd="sng">
                        <a:noFill/>
                      </a:lnT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lnT w="12700" cmpd="sng">
                        <a:noFill/>
                      </a:lnT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GLO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NH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TR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1" dirty="0" smtClean="0">
                            <a:solidFill>
                              <a:schemeClr val="bg1"/>
                            </a:solidFill>
                          </a:rPr>
                          <a:t>SH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/>
                          <a:t>0.39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0.52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0.53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0.31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0.37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0.48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0.50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0.30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0.45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0.63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0.62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0.35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0" dirty="0" smtClean="0"/>
                          <a:t>–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0" dirty="0" smtClean="0"/>
                          <a:t>–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2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25440439"/>
                </p:ext>
              </p:extLst>
            </p:nvPr>
          </p:nvGraphicFramePr>
          <p:xfrm>
            <a:off x="747713" y="3923169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849600"/>
                  <a:gridCol w="849600"/>
                  <a:gridCol w="849600"/>
                  <a:gridCol w="849600"/>
                  <a:gridCol w="8496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NRMS – MSG 24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GLO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NH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TR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1" dirty="0" smtClean="0">
                            <a:solidFill>
                              <a:schemeClr val="bg1"/>
                            </a:solidFill>
                          </a:rPr>
                          <a:t>SH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/>
                          <a:t>0.40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0.46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0.51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0.30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0.39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0.44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0.50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0.30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0.43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0.58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0.57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0.32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dirty="0" smtClean="0"/>
                          <a:t>–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3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50966052"/>
                </p:ext>
              </p:extLst>
            </p:nvPr>
          </p:nvGraphicFramePr>
          <p:xfrm>
            <a:off x="747713" y="1445632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849600"/>
                  <a:gridCol w="849600"/>
                  <a:gridCol w="849600"/>
                  <a:gridCol w="849600"/>
                  <a:gridCol w="8496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Speed</a:t>
                        </a:r>
                        <a:r>
                          <a:rPr lang="en-GB" sz="1100" b="1" baseline="0" dirty="0" smtClean="0">
                            <a:solidFill>
                              <a:schemeClr val="tx2"/>
                            </a:solidFill>
                          </a:rPr>
                          <a:t> bias – MSG 24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GLO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NH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TR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1" dirty="0" smtClean="0">
                            <a:solidFill>
                              <a:schemeClr val="bg1"/>
                            </a:solidFill>
                          </a:rPr>
                          <a:t>SH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–0.20</a:t>
                        </a:r>
                        <a:endParaRPr lang="es-ES" sz="1100" b="0" dirty="0" smtClean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2.22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>
                            <a:solidFill>
                              <a:srgbClr val="00B050"/>
                            </a:solidFill>
                          </a:rPr>
                          <a:t>1.09</a:t>
                        </a:r>
                        <a:endParaRPr lang="es-ES" sz="1100" b="0" dirty="0" smtClean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–3.22</a:t>
                        </a:r>
                        <a:endParaRPr lang="en-GB" sz="11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–0.41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2.41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1.18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–4.36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0.89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1.55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0.80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0.64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dirty="0" smtClean="0"/>
                          <a:t>–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4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85631465"/>
                </p:ext>
              </p:extLst>
            </p:nvPr>
          </p:nvGraphicFramePr>
          <p:xfrm>
            <a:off x="5402472" y="1445632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849600"/>
                  <a:gridCol w="849600"/>
                  <a:gridCol w="849600"/>
                  <a:gridCol w="849600"/>
                  <a:gridCol w="8496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Speed bias – MTG 24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GLO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NH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TR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1" dirty="0" smtClean="0">
                            <a:solidFill>
                              <a:schemeClr val="bg1"/>
                            </a:solidFill>
                          </a:rPr>
                          <a:t>SH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–1.67</a:t>
                        </a:r>
                        <a:endParaRPr lang="es-ES" sz="1100" b="0" dirty="0" smtClean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0.39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0.11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–3.29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–2.43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0.38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0.03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–4.71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0.24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0.30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0.42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0.25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dirty="0" smtClean="0"/>
                          <a:t>–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74773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the MSG and MTG-FCI </a:t>
            </a:r>
            <a:r>
              <a:rPr lang="en-US" dirty="0" smtClean="0"/>
              <a:t>algorithms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Average </a:t>
            </a:r>
            <a:r>
              <a:rPr lang="en-GB" sz="1800" dirty="0" smtClean="0"/>
              <a:t>speed bias and </a:t>
            </a:r>
            <a:r>
              <a:rPr lang="en-GB" sz="1800" dirty="0"/>
              <a:t>NRMS against </a:t>
            </a:r>
            <a:r>
              <a:rPr lang="en-GB" sz="1800" dirty="0" smtClean="0"/>
              <a:t>forecast – IR 10.8 </a:t>
            </a:r>
            <a:r>
              <a:rPr lang="en-GB" sz="1800" dirty="0"/>
              <a:t>µm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501621" y="1380232"/>
            <a:ext cx="8902759" cy="4097537"/>
            <a:chOff x="747713" y="1445632"/>
            <a:chExt cx="8902759" cy="4097537"/>
          </a:xfrm>
        </p:grpSpPr>
        <p:graphicFrame>
          <p:nvGraphicFramePr>
            <p:cNvPr id="30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36671815"/>
                </p:ext>
              </p:extLst>
            </p:nvPr>
          </p:nvGraphicFramePr>
          <p:xfrm>
            <a:off x="5402472" y="3923169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849600"/>
                  <a:gridCol w="849600"/>
                  <a:gridCol w="849600"/>
                  <a:gridCol w="849600"/>
                  <a:gridCol w="8496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lnT w="12700" cmpd="sng">
                        <a:noFill/>
                      </a:lnT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NRMS</a:t>
                        </a:r>
                        <a:r>
                          <a:rPr lang="en-GB" sz="1100" b="1" baseline="0" dirty="0" smtClean="0">
                            <a:solidFill>
                              <a:schemeClr val="tx2"/>
                            </a:solidFill>
                          </a:rPr>
                          <a:t> – MTG 24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lnT w="12700" cmpd="sng">
                        <a:noFill/>
                      </a:lnT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lnT w="12700" cmpd="sng">
                        <a:noFill/>
                      </a:lnT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GLO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NH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TR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1" dirty="0" smtClean="0">
                            <a:solidFill>
                              <a:schemeClr val="bg1"/>
                            </a:solidFill>
                          </a:rPr>
                          <a:t>SH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/>
                          <a:t>0.42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0.46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0.47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0.34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0.39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0.42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0.45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0.30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0.46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0.55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0.56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0.33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/>
                          <a:t>0.38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0.46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0.36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0.35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2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77043594"/>
                </p:ext>
              </p:extLst>
            </p:nvPr>
          </p:nvGraphicFramePr>
          <p:xfrm>
            <a:off x="747713" y="3923169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849600"/>
                  <a:gridCol w="849600"/>
                  <a:gridCol w="849600"/>
                  <a:gridCol w="849600"/>
                  <a:gridCol w="8496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NRMS – MSG 24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GLO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NH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TR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1" dirty="0" smtClean="0">
                            <a:solidFill>
                              <a:schemeClr val="bg1"/>
                            </a:solidFill>
                          </a:rPr>
                          <a:t>SH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/>
                          <a:t>0.43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0.47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0.47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0.35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0.39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0.43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0.46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0.32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0.46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0.57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0.56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0.35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/>
                          <a:t>0.38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0.49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0.36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0.37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3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8138611"/>
                </p:ext>
              </p:extLst>
            </p:nvPr>
          </p:nvGraphicFramePr>
          <p:xfrm>
            <a:off x="747713" y="1445632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849600"/>
                  <a:gridCol w="849600"/>
                  <a:gridCol w="849600"/>
                  <a:gridCol w="849600"/>
                  <a:gridCol w="8496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Speed</a:t>
                        </a:r>
                        <a:r>
                          <a:rPr lang="en-GB" sz="1100" b="1" baseline="0" dirty="0" smtClean="0">
                            <a:solidFill>
                              <a:schemeClr val="tx2"/>
                            </a:solidFill>
                          </a:rPr>
                          <a:t> bias – MSG 24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GLO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NH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TR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1" dirty="0" smtClean="0">
                            <a:solidFill>
                              <a:schemeClr val="bg1"/>
                            </a:solidFill>
                          </a:rPr>
                          <a:t>SH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–0.81</a:t>
                        </a:r>
                        <a:endParaRPr lang="es-ES" sz="1100" b="0" dirty="0" smtClean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1.46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>
                            <a:solidFill>
                              <a:srgbClr val="00B050"/>
                            </a:solidFill>
                          </a:rPr>
                          <a:t>0.24</a:t>
                        </a:r>
                        <a:endParaRPr lang="es-ES" sz="1100" b="0" dirty="0" smtClean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–3.76</a:t>
                        </a:r>
                        <a:endParaRPr lang="en-GB" sz="11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–1.22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2.28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0.10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–5.67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–0.38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0.79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0.30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–2.02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–0.40</a:t>
                        </a:r>
                        <a:endParaRPr lang="es-ES" sz="1100" b="0" dirty="0" smtClean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–0.25</a:t>
                        </a:r>
                        <a:endParaRPr lang="en-GB" sz="11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0.42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–1.83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4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01297807"/>
                </p:ext>
              </p:extLst>
            </p:nvPr>
          </p:nvGraphicFramePr>
          <p:xfrm>
            <a:off x="5402472" y="1445632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849600"/>
                  <a:gridCol w="849600"/>
                  <a:gridCol w="849600"/>
                  <a:gridCol w="849600"/>
                  <a:gridCol w="8496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Speed bias – MTG 24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GLO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NH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TR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1" dirty="0" smtClean="0">
                            <a:solidFill>
                              <a:schemeClr val="bg1"/>
                            </a:solidFill>
                          </a:rPr>
                          <a:t>SH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–0.87</a:t>
                        </a:r>
                        <a:endParaRPr lang="es-ES" sz="1100" b="0" dirty="0" smtClean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1.61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0.25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–3.89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–1.22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2.25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0.08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–5.63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–0.19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rPr>
                          <a:t>1.08</a:t>
                        </a:r>
                        <a:endParaRPr lang="en-GB" sz="11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0.48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–1.91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C8FFC8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–0.53</a:t>
                        </a:r>
                        <a:endParaRPr lang="es-ES" sz="1100" b="0" dirty="0" smtClean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–0.31</a:t>
                        </a:r>
                        <a:endParaRPr lang="en-GB" sz="11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00B050"/>
                            </a:solidFill>
                          </a:rPr>
                          <a:t>0.47</a:t>
                        </a:r>
                        <a:endParaRPr lang="en-GB" sz="1100" b="0" dirty="0">
                          <a:solidFill>
                            <a:srgbClr val="00B050"/>
                          </a:solidFill>
                        </a:endParaRPr>
                      </a:p>
                    </a:txBody>
                    <a:tcPr anchor="ctr">
                      <a:solidFill>
                        <a:srgbClr val="FFFFC8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>
                            <a:solidFill>
                              <a:srgbClr val="FF0000"/>
                            </a:solidFill>
                          </a:rPr>
                          <a:t>–2.05</a:t>
                        </a:r>
                        <a:endParaRPr lang="en-GB" sz="1100" b="0" dirty="0">
                          <a:solidFill>
                            <a:srgbClr val="FF0000"/>
                          </a:solidFill>
                        </a:endParaRPr>
                      </a:p>
                    </a:txBody>
                    <a:tcPr anchor="ctr">
                      <a:solidFill>
                        <a:srgbClr val="FFC8C8"/>
                      </a:solidFill>
                    </a:tcPr>
                  </a:tc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00744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the MSG and MTG-FCI algorithms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Accumulated AMV speed bias </a:t>
            </a:r>
            <a:r>
              <a:rPr lang="en-GB" sz="1800" dirty="0"/>
              <a:t>against </a:t>
            </a:r>
            <a:r>
              <a:rPr lang="en-GB" sz="1800" dirty="0" smtClean="0"/>
              <a:t>forecast – </a:t>
            </a:r>
            <a:r>
              <a:rPr lang="en-GB" sz="1800" dirty="0" smtClean="0"/>
              <a:t>IR 10.8 µm, high levels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5534024"/>
            <a:ext cx="9046849" cy="849313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en-GB" sz="3000" dirty="0" smtClean="0"/>
              <a:t> MSG 24</a:t>
            </a:r>
          </a:p>
          <a:p>
            <a:pPr marL="0" indent="0" algn="ctr">
              <a:buNone/>
            </a:pPr>
            <a:r>
              <a:rPr lang="en-GB" sz="3000" dirty="0" smtClean="0"/>
              <a:t>MTG 24</a:t>
            </a:r>
            <a:endParaRPr lang="en-GB" sz="30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92451" y="1449000"/>
            <a:ext cx="8721098" cy="3960000"/>
            <a:chOff x="15920440" y="13746744"/>
            <a:chExt cx="9032234" cy="4104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0440" y="13746744"/>
              <a:ext cx="4516117" cy="4104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6557" y="13746744"/>
              <a:ext cx="4516117" cy="4103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916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Comparison of the MSG and MTG-FCI algorithms</a:t>
            </a:r>
            <a:r>
              <a:rPr lang="en-GB" dirty="0">
                <a:solidFill>
                  <a:srgbClr val="FFFFFF"/>
                </a:solidFill>
              </a:rPr>
              <a:t/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1800" dirty="0" smtClean="0">
                <a:solidFill>
                  <a:srgbClr val="FFFFFF"/>
                </a:solidFill>
              </a:rPr>
              <a:t>AMV </a:t>
            </a:r>
            <a:r>
              <a:rPr lang="en-GB" sz="1800" dirty="0">
                <a:solidFill>
                  <a:srgbClr val="FFFFFF"/>
                </a:solidFill>
              </a:rPr>
              <a:t>speed bias </a:t>
            </a:r>
            <a:r>
              <a:rPr lang="en-GB" sz="1800" dirty="0" smtClean="0">
                <a:solidFill>
                  <a:srgbClr val="FFFFFF"/>
                </a:solidFill>
              </a:rPr>
              <a:t>against forecast</a:t>
            </a:r>
            <a:r>
              <a:rPr lang="en-GB" sz="1800" dirty="0"/>
              <a:t> – IR </a:t>
            </a:r>
            <a:r>
              <a:rPr lang="en-GB" sz="1800" dirty="0" smtClean="0"/>
              <a:t>10.8 </a:t>
            </a:r>
            <a:r>
              <a:rPr lang="en-GB" sz="1800" dirty="0"/>
              <a:t>µm, </a:t>
            </a:r>
            <a:r>
              <a:rPr lang="en-GB" sz="1800" dirty="0" smtClean="0">
                <a:solidFill>
                  <a:srgbClr val="FFFFFF"/>
                </a:solidFill>
              </a:rPr>
              <a:t>global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78" y="1152000"/>
            <a:ext cx="7665243" cy="49934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9319" y="5476308"/>
            <a:ext cx="1872000" cy="40011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AMVs too slow</a:t>
            </a:r>
            <a:endParaRPr lang="en-GB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9319" y="1849306"/>
            <a:ext cx="1872000" cy="40011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AMVs too fast</a:t>
            </a:r>
            <a:endParaRPr lang="en-GB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6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Comparison of the MSG and MTG-FCI algorithms</a:t>
            </a:r>
            <a:r>
              <a:rPr lang="en-GB" dirty="0"/>
              <a:t/>
            </a:r>
            <a:br>
              <a:rPr lang="en-GB" dirty="0"/>
            </a:br>
            <a:r>
              <a:rPr lang="en-GB" sz="1800" dirty="0">
                <a:solidFill>
                  <a:srgbClr val="FFFFFF"/>
                </a:solidFill>
              </a:rPr>
              <a:t>AMV </a:t>
            </a:r>
            <a:r>
              <a:rPr lang="en-GB" sz="1800" dirty="0" smtClean="0">
                <a:solidFill>
                  <a:srgbClr val="FFFFFF"/>
                </a:solidFill>
              </a:rPr>
              <a:t>speed NRMS </a:t>
            </a:r>
            <a:r>
              <a:rPr lang="en-GB" sz="1800" dirty="0">
                <a:solidFill>
                  <a:srgbClr val="FFFFFF"/>
                </a:solidFill>
              </a:rPr>
              <a:t>against </a:t>
            </a:r>
            <a:r>
              <a:rPr lang="en-GB" sz="1800" dirty="0" smtClean="0">
                <a:solidFill>
                  <a:srgbClr val="FFFFFF"/>
                </a:solidFill>
              </a:rPr>
              <a:t>forecast</a:t>
            </a:r>
            <a:r>
              <a:rPr lang="en-GB" sz="1800" dirty="0">
                <a:solidFill>
                  <a:srgbClr val="FFFFFF"/>
                </a:solidFill>
              </a:rPr>
              <a:t> – </a:t>
            </a:r>
            <a:r>
              <a:rPr lang="en-GB" sz="1800" dirty="0" smtClean="0">
                <a:solidFill>
                  <a:srgbClr val="FFFFFF"/>
                </a:solidFill>
              </a:rPr>
              <a:t>IR 10.8 µm, global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378" y="1152000"/>
            <a:ext cx="7665244" cy="499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77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  <a:defRPr/>
            </a:pPr>
            <a:endParaRPr lang="en-GB" sz="2400" b="1" dirty="0" smtClean="0">
              <a:solidFill>
                <a:srgbClr val="002060"/>
              </a:solidFill>
            </a:endParaRPr>
          </a:p>
          <a:p>
            <a:pPr lvl="0">
              <a:buNone/>
              <a:defRPr/>
            </a:pPr>
            <a:r>
              <a:rPr lang="en-GB" sz="2400" b="1" dirty="0" smtClean="0">
                <a:solidFill>
                  <a:srgbClr val="002060"/>
                </a:solidFill>
              </a:rPr>
              <a:t>The MTG-FCI AMV prototype</a:t>
            </a:r>
          </a:p>
          <a:p>
            <a:pPr lvl="0">
              <a:buNone/>
              <a:defRPr/>
            </a:pPr>
            <a:endParaRPr lang="en-GB" sz="2400" b="1" dirty="0" smtClean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 lvl="0">
              <a:buNone/>
              <a:defRPr/>
            </a:pP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Comparison of the MSG and MTG-FCI algorithms</a:t>
            </a:r>
          </a:p>
          <a:p>
            <a:pPr lvl="0">
              <a:buNone/>
              <a:defRPr/>
            </a:pPr>
            <a:endParaRPr lang="en-GB" sz="2400" b="1" dirty="0" smtClean="0"/>
          </a:p>
          <a:p>
            <a:pPr lvl="0">
              <a:buNone/>
              <a:defRPr/>
            </a:pP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Results of the MTG-FCI algorithm with Himawari-8 data</a:t>
            </a:r>
          </a:p>
          <a:p>
            <a:pPr lvl="0">
              <a:buNone/>
              <a:defRPr/>
            </a:pPr>
            <a:endParaRPr lang="en-GB" sz="2400" b="1" dirty="0" smtClean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 lvl="0">
              <a:buNone/>
              <a:defRPr/>
            </a:pP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Estimation of AMV speed and direction errors</a:t>
            </a:r>
          </a:p>
          <a:p>
            <a:pPr lvl="0">
              <a:buNone/>
              <a:defRPr/>
            </a:pPr>
            <a:endParaRPr lang="en-GB" sz="2400" b="1" dirty="0" smtClean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 lvl="0">
              <a:buNone/>
              <a:defRPr/>
            </a:pP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07259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the MSG and MTG-FCI algorithms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Conclusions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More </a:t>
            </a:r>
            <a:r>
              <a:rPr lang="en-GB" sz="2400" dirty="0" smtClean="0"/>
              <a:t>AMVs </a:t>
            </a:r>
            <a:r>
              <a:rPr lang="en-GB" sz="2400" dirty="0" smtClean="0"/>
              <a:t>for MTG than for MSG in general (especially </a:t>
            </a:r>
            <a:r>
              <a:rPr lang="en-GB" sz="2400" dirty="0" smtClean="0"/>
              <a:t>for channels VIS 0.2 µm and IR </a:t>
            </a:r>
            <a:r>
              <a:rPr lang="en-GB" sz="2400" dirty="0"/>
              <a:t>10.8 µm</a:t>
            </a:r>
            <a:r>
              <a:rPr lang="en-GB" sz="2400" dirty="0" smtClean="0"/>
              <a:t>).</a:t>
            </a:r>
          </a:p>
          <a:p>
            <a:endParaRPr lang="en-GB" sz="2400" dirty="0"/>
          </a:p>
          <a:p>
            <a:r>
              <a:rPr lang="en-GB" sz="2400" dirty="0" smtClean="0"/>
              <a:t>Normalised AMV histograms very </a:t>
            </a:r>
            <a:r>
              <a:rPr lang="en-GB" sz="2400" dirty="0" smtClean="0"/>
              <a:t>similar for all channels, </a:t>
            </a:r>
            <a:r>
              <a:rPr lang="en-GB" sz="2400" dirty="0"/>
              <a:t>with slightly faster and higher AMVs for MSG </a:t>
            </a:r>
            <a:r>
              <a:rPr lang="en-GB" sz="2400" dirty="0" smtClean="0"/>
              <a:t>for </a:t>
            </a:r>
            <a:r>
              <a:rPr lang="en-GB" sz="2400" dirty="0" smtClean="0"/>
              <a:t>channels </a:t>
            </a:r>
            <a:r>
              <a:rPr lang="en-GB" sz="2400" dirty="0"/>
              <a:t>VIS 0.2 µm and IR 10.8 </a:t>
            </a:r>
            <a:r>
              <a:rPr lang="en-GB" sz="2400" dirty="0" smtClean="0"/>
              <a:t>µm (fewer mid- and low-level AMVs).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AMV </a:t>
            </a:r>
            <a:r>
              <a:rPr lang="en-GB" sz="2400" dirty="0" smtClean="0"/>
              <a:t>speed bias and NRMS against forecast </a:t>
            </a:r>
            <a:r>
              <a:rPr lang="en-GB" sz="2400" dirty="0" smtClean="0"/>
              <a:t>very </a:t>
            </a:r>
            <a:r>
              <a:rPr lang="en-GB" sz="2400" dirty="0" smtClean="0"/>
              <a:t>similar for both algorithms, for all levels and geographical </a:t>
            </a:r>
            <a:r>
              <a:rPr lang="en-GB" sz="2400" dirty="0" smtClean="0"/>
              <a:t>areas.</a:t>
            </a:r>
            <a:endParaRPr lang="en-GB" sz="2400" dirty="0" smtClean="0"/>
          </a:p>
          <a:p>
            <a:pPr lvl="1">
              <a:buFont typeface="Arial" panose="020B0604020202020204" pitchFamily="34" charset="0"/>
              <a:buChar char="−"/>
            </a:pPr>
            <a:r>
              <a:rPr lang="en-GB" sz="2000" dirty="0" smtClean="0"/>
              <a:t>VIS </a:t>
            </a:r>
            <a:r>
              <a:rPr lang="en-GB" sz="2000" dirty="0"/>
              <a:t>0.2 µm and IR 10.8 </a:t>
            </a:r>
            <a:r>
              <a:rPr lang="en-GB" sz="2000" dirty="0" smtClean="0"/>
              <a:t>µm: largest </a:t>
            </a:r>
            <a:r>
              <a:rPr lang="en-GB" sz="2000" dirty="0"/>
              <a:t>differences </a:t>
            </a:r>
            <a:r>
              <a:rPr lang="en-GB" sz="2000" dirty="0" smtClean="0"/>
              <a:t>for </a:t>
            </a:r>
            <a:r>
              <a:rPr lang="en-GB" sz="2000" dirty="0"/>
              <a:t>mid-level and low-level AMVs </a:t>
            </a:r>
            <a:r>
              <a:rPr lang="en-GB" sz="2000" dirty="0" smtClean="0"/>
              <a:t>(more </a:t>
            </a:r>
            <a:r>
              <a:rPr lang="en-GB" sz="2000" dirty="0"/>
              <a:t>AMVs for MTG than for MSG</a:t>
            </a:r>
            <a:r>
              <a:rPr lang="en-GB" sz="2000" dirty="0" smtClean="0"/>
              <a:t>).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sz="2000" dirty="0" smtClean="0"/>
              <a:t>WV 6.2 </a:t>
            </a:r>
            <a:r>
              <a:rPr lang="en-GB" sz="2000" dirty="0"/>
              <a:t>µm and </a:t>
            </a:r>
            <a:r>
              <a:rPr lang="en-GB" sz="2000" dirty="0" smtClean="0"/>
              <a:t>WV 7.3 µm: significant improvement for all levels in the northern hemisphere and tropical areas.</a:t>
            </a:r>
            <a:endParaRPr lang="en-GB" sz="2000" dirty="0"/>
          </a:p>
          <a:p>
            <a:endParaRPr lang="en-GB" sz="2400" dirty="0"/>
          </a:p>
          <a:p>
            <a:r>
              <a:rPr lang="en-GB" sz="2400" dirty="0" smtClean="0">
                <a:solidFill>
                  <a:srgbClr val="002060"/>
                </a:solidFill>
              </a:rPr>
              <a:t>For channel IR </a:t>
            </a:r>
            <a:r>
              <a:rPr lang="en-GB" sz="2400" dirty="0">
                <a:solidFill>
                  <a:srgbClr val="002060"/>
                </a:solidFill>
              </a:rPr>
              <a:t>10.8 µm</a:t>
            </a:r>
            <a:r>
              <a:rPr lang="en-GB" sz="2400" dirty="0" smtClean="0">
                <a:solidFill>
                  <a:srgbClr val="002060"/>
                </a:solidFill>
              </a:rPr>
              <a:t>, the larger the target box size, the slower the AMVs and, thus, the larger the speed bias (in absolute value).</a:t>
            </a:r>
            <a:endParaRPr lang="en-GB" sz="2400" dirty="0" smtClean="0">
              <a:solidFill>
                <a:srgbClr val="002060"/>
              </a:solidFill>
            </a:endParaRPr>
          </a:p>
          <a:p>
            <a:endParaRPr lang="en-GB" sz="2400" dirty="0" smtClean="0"/>
          </a:p>
          <a:p>
            <a:r>
              <a:rPr lang="en-GB" sz="2400" dirty="0" smtClean="0"/>
              <a:t>All in all, </a:t>
            </a:r>
            <a:r>
              <a:rPr lang="en-GB" sz="2400" b="1" dirty="0" smtClean="0"/>
              <a:t>there seems to be no significant advantage in the averaging of intermediate products</a:t>
            </a:r>
            <a:r>
              <a:rPr lang="en-GB" sz="2400" dirty="0" smtClean="0"/>
              <a:t>, as currently done for MSG.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17663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  <a:defRPr/>
            </a:pPr>
            <a:endParaRPr lang="en-GB" sz="2400" b="1" dirty="0" smtClean="0">
              <a:solidFill>
                <a:srgbClr val="002060"/>
              </a:solidFill>
            </a:endParaRPr>
          </a:p>
          <a:p>
            <a:pPr lvl="0">
              <a:buNone/>
              <a:defRPr/>
            </a:pPr>
            <a:r>
              <a:rPr lang="en-GB" sz="2400" b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The MTG-FCI </a:t>
            </a: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AMV </a:t>
            </a:r>
            <a:r>
              <a:rPr lang="en-GB" sz="2400" b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prototype</a:t>
            </a:r>
          </a:p>
          <a:p>
            <a:pPr lvl="0">
              <a:buNone/>
              <a:defRPr/>
            </a:pPr>
            <a:endParaRPr lang="en-GB" sz="2400" b="1" dirty="0" smtClean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 lvl="0">
              <a:buNone/>
              <a:defRPr/>
            </a:pP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Comparison of the MSG </a:t>
            </a:r>
            <a:r>
              <a:rPr lang="en-GB" sz="2400" b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and MTG-FCI algorithms</a:t>
            </a:r>
            <a:endParaRPr lang="en-GB" sz="2400" b="1" dirty="0" smtClean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 lvl="0">
              <a:buNone/>
              <a:defRPr/>
            </a:pPr>
            <a:endParaRPr lang="en-GB" sz="2400" b="1" dirty="0" smtClean="0"/>
          </a:p>
          <a:p>
            <a:pPr lvl="0">
              <a:buNone/>
              <a:defRPr/>
            </a:pPr>
            <a:r>
              <a:rPr lang="en-GB" sz="2400" b="1" dirty="0">
                <a:solidFill>
                  <a:srgbClr val="002060"/>
                </a:solidFill>
              </a:rPr>
              <a:t>Results of </a:t>
            </a:r>
            <a:r>
              <a:rPr lang="en-GB" sz="2400" b="1" dirty="0" smtClean="0">
                <a:solidFill>
                  <a:srgbClr val="002060"/>
                </a:solidFill>
              </a:rPr>
              <a:t>the MTG-FCI </a:t>
            </a:r>
            <a:r>
              <a:rPr lang="en-GB" sz="2400" b="1" dirty="0">
                <a:solidFill>
                  <a:srgbClr val="002060"/>
                </a:solidFill>
              </a:rPr>
              <a:t>algorithm </a:t>
            </a:r>
            <a:r>
              <a:rPr lang="en-GB" sz="2400" b="1" dirty="0" smtClean="0">
                <a:solidFill>
                  <a:srgbClr val="002060"/>
                </a:solidFill>
              </a:rPr>
              <a:t>with Himawari-8 </a:t>
            </a:r>
            <a:r>
              <a:rPr lang="en-GB" sz="2400" b="1" dirty="0">
                <a:solidFill>
                  <a:srgbClr val="002060"/>
                </a:solidFill>
              </a:rPr>
              <a:t>data</a:t>
            </a:r>
          </a:p>
          <a:p>
            <a:pPr lvl="0">
              <a:buNone/>
              <a:defRPr/>
            </a:pPr>
            <a:endParaRPr lang="en-GB" sz="2400" b="1" dirty="0" smtClean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 lvl="0">
              <a:buNone/>
              <a:defRPr/>
            </a:pP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Estimation of AMV speed and direction errors</a:t>
            </a:r>
          </a:p>
          <a:p>
            <a:pPr lvl="0">
              <a:buNone/>
              <a:defRPr/>
            </a:pPr>
            <a:endParaRPr lang="en-GB" sz="2400" b="1" dirty="0" smtClean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 lvl="0">
              <a:buNone/>
              <a:defRPr/>
            </a:pP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83289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54075"/>
          </a:xfrm>
        </p:spPr>
        <p:txBody>
          <a:bodyPr/>
          <a:lstStyle/>
          <a:p>
            <a:r>
              <a:rPr lang="en-US" dirty="0"/>
              <a:t>Results </a:t>
            </a:r>
            <a:r>
              <a:rPr lang="en-US" dirty="0" smtClean="0"/>
              <a:t>of the MTG-FCI </a:t>
            </a:r>
            <a:r>
              <a:rPr lang="en-US" dirty="0"/>
              <a:t>algorithm </a:t>
            </a:r>
            <a:r>
              <a:rPr lang="en-US" dirty="0" smtClean="0"/>
              <a:t>with Himawari-8 </a:t>
            </a:r>
            <a:r>
              <a:rPr lang="en-US" dirty="0" smtClean="0"/>
              <a:t>data</a:t>
            </a:r>
            <a:br>
              <a:rPr lang="en-US" dirty="0" smtClean="0"/>
            </a:br>
            <a:r>
              <a:rPr lang="en-US" sz="1800" dirty="0" smtClean="0"/>
              <a:t>Datasets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059254"/>
            <a:ext cx="9447213" cy="5196691"/>
          </a:xfrm>
        </p:spPr>
        <p:txBody>
          <a:bodyPr>
            <a:normAutofit/>
          </a:bodyPr>
          <a:lstStyle/>
          <a:p>
            <a:r>
              <a:rPr lang="en-GB" sz="2400" dirty="0"/>
              <a:t>Available datasets: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sz="2000" dirty="0"/>
              <a:t>JMA data from </a:t>
            </a:r>
            <a:r>
              <a:rPr lang="en-GB" sz="2000" dirty="0" smtClean="0"/>
              <a:t>24/08/2015;</a:t>
            </a:r>
            <a:endParaRPr lang="en-GB" sz="2000" dirty="0"/>
          </a:p>
          <a:p>
            <a:pPr lvl="1">
              <a:buFont typeface="Arial" panose="020B0604020202020204" pitchFamily="34" charset="0"/>
              <a:buChar char="−"/>
            </a:pPr>
            <a:r>
              <a:rPr lang="en-GB" sz="2000" dirty="0"/>
              <a:t>JMA data from 17/03/2016 – </a:t>
            </a:r>
            <a:r>
              <a:rPr lang="en-GB" sz="2000" dirty="0" smtClean="0"/>
              <a:t>21/03/2016;</a:t>
            </a:r>
            <a:endParaRPr lang="en-GB" sz="2000" dirty="0"/>
          </a:p>
          <a:p>
            <a:pPr lvl="1">
              <a:buFont typeface="Arial" panose="020B0604020202020204" pitchFamily="34" charset="0"/>
              <a:buChar char="−"/>
            </a:pPr>
            <a:r>
              <a:rPr lang="en-GB" sz="2000" dirty="0"/>
              <a:t>KMA data from </a:t>
            </a:r>
            <a:r>
              <a:rPr lang="en-GB" sz="2000" dirty="0" smtClean="0"/>
              <a:t>19/08/2015;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sz="2000" dirty="0" smtClean="0"/>
              <a:t>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 AMV Intercomparison Study data (using ACHA cloud-top product).</a:t>
            </a:r>
            <a:endParaRPr lang="en-GB" sz="2000" dirty="0"/>
          </a:p>
          <a:p>
            <a:pPr lvl="0"/>
            <a:endParaRPr lang="en-GB" sz="1800" dirty="0"/>
          </a:p>
          <a:p>
            <a:pPr lvl="0"/>
            <a:r>
              <a:rPr lang="en-GB" sz="2400" dirty="0"/>
              <a:t>Results from JMA data on 24/08/2015 partially available.</a:t>
            </a:r>
          </a:p>
          <a:p>
            <a:pPr lvl="0"/>
            <a:endParaRPr lang="en-GB" sz="1800" dirty="0"/>
          </a:p>
          <a:p>
            <a:pPr lvl="0"/>
            <a:r>
              <a:rPr lang="en-GB" sz="2400" dirty="0"/>
              <a:t>Results from JMA data on 19/03/2016 partially available. Full five-day period still to be processed.</a:t>
            </a:r>
          </a:p>
          <a:p>
            <a:pPr lvl="0"/>
            <a:endParaRPr lang="en-GB" sz="1800" dirty="0"/>
          </a:p>
          <a:p>
            <a:pPr lvl="0"/>
            <a:r>
              <a:rPr lang="en-GB" sz="2400" dirty="0"/>
              <a:t>Results from KMA data </a:t>
            </a:r>
            <a:r>
              <a:rPr lang="en-GB" sz="2400" dirty="0" smtClean="0"/>
              <a:t>still to be processed.</a:t>
            </a:r>
          </a:p>
          <a:p>
            <a:pPr lvl="0"/>
            <a:endParaRPr lang="en-GB" sz="1800" dirty="0" smtClean="0"/>
          </a:p>
          <a:p>
            <a:pPr lvl="0"/>
            <a:r>
              <a:rPr lang="en-GB" sz="2400" dirty="0" smtClean="0"/>
              <a:t>Results from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AMV Intercomparison Study fully available.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92778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1" y="1430750"/>
            <a:ext cx="4354603" cy="3960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54075"/>
          </a:xfrm>
        </p:spPr>
        <p:txBody>
          <a:bodyPr/>
          <a:lstStyle/>
          <a:p>
            <a:r>
              <a:rPr lang="en-US" dirty="0"/>
              <a:t>Results </a:t>
            </a:r>
            <a:r>
              <a:rPr lang="en-US" dirty="0" smtClean="0"/>
              <a:t>of the MTG-FCI </a:t>
            </a:r>
            <a:r>
              <a:rPr lang="en-US" dirty="0"/>
              <a:t>algorithm </a:t>
            </a:r>
            <a:r>
              <a:rPr lang="en-US" dirty="0" smtClean="0"/>
              <a:t>with Himawari-8 </a:t>
            </a:r>
            <a:r>
              <a:rPr lang="en-US" dirty="0" smtClean="0"/>
              <a:t>data</a:t>
            </a:r>
            <a:br>
              <a:rPr lang="en-US" dirty="0" smtClean="0"/>
            </a:br>
            <a:r>
              <a:rPr lang="en-GB" sz="1800" dirty="0" smtClean="0">
                <a:solidFill>
                  <a:srgbClr val="FFFFFF"/>
                </a:solidFill>
              </a:rPr>
              <a:t>3</a:t>
            </a:r>
            <a:r>
              <a:rPr lang="en-GB" sz="1800" baseline="30000" dirty="0" smtClean="0">
                <a:solidFill>
                  <a:srgbClr val="FFFFFF"/>
                </a:solidFill>
              </a:rPr>
              <a:t>rd</a:t>
            </a:r>
            <a:r>
              <a:rPr lang="en-GB" sz="1800" dirty="0" smtClean="0">
                <a:solidFill>
                  <a:srgbClr val="FFFFFF"/>
                </a:solidFill>
              </a:rPr>
              <a:t> AMV Intercomparison Study results – V</a:t>
            </a:r>
            <a:r>
              <a:rPr lang="en-GB" sz="1800" dirty="0" smtClean="0">
                <a:solidFill>
                  <a:srgbClr val="FFFFFF"/>
                </a:solidFill>
              </a:rPr>
              <a:t>IS 0.6 µm (05:50 UTC)</a:t>
            </a:r>
            <a:endParaRPr lang="en-GB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5201993" y="1090800"/>
            <a:ext cx="4253596" cy="5140799"/>
            <a:chOff x="5295777" y="1062038"/>
            <a:chExt cx="4253596" cy="51407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778" y="1062038"/>
              <a:ext cx="4253595" cy="25703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777" y="3632438"/>
              <a:ext cx="4253595" cy="2570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895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1" y="1430750"/>
            <a:ext cx="4354603" cy="3960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54075"/>
          </a:xfrm>
        </p:spPr>
        <p:txBody>
          <a:bodyPr/>
          <a:lstStyle/>
          <a:p>
            <a:r>
              <a:rPr lang="en-US" dirty="0"/>
              <a:t>Results </a:t>
            </a:r>
            <a:r>
              <a:rPr lang="en-US" dirty="0" smtClean="0"/>
              <a:t>of the MTG-FCI </a:t>
            </a:r>
            <a:r>
              <a:rPr lang="en-US" dirty="0"/>
              <a:t>algorithm </a:t>
            </a:r>
            <a:r>
              <a:rPr lang="en-US" dirty="0" smtClean="0"/>
              <a:t>with Himawari-8 </a:t>
            </a:r>
            <a:r>
              <a:rPr lang="en-US" dirty="0" smtClean="0"/>
              <a:t>data</a:t>
            </a:r>
            <a:br>
              <a:rPr lang="en-US" dirty="0" smtClean="0"/>
            </a:br>
            <a:r>
              <a:rPr lang="en-GB" sz="1800" dirty="0">
                <a:solidFill>
                  <a:srgbClr val="FFFFFF"/>
                </a:solidFill>
              </a:rPr>
              <a:t>3</a:t>
            </a:r>
            <a:r>
              <a:rPr lang="en-GB" sz="1800" baseline="30000" dirty="0">
                <a:solidFill>
                  <a:srgbClr val="FFFFFF"/>
                </a:solidFill>
              </a:rPr>
              <a:t>rd</a:t>
            </a:r>
            <a:r>
              <a:rPr lang="en-GB" sz="1800" dirty="0">
                <a:solidFill>
                  <a:srgbClr val="FFFFFF"/>
                </a:solidFill>
              </a:rPr>
              <a:t> AMV Intercomparison Study </a:t>
            </a:r>
            <a:r>
              <a:rPr lang="en-GB" sz="1800" dirty="0" smtClean="0">
                <a:solidFill>
                  <a:srgbClr val="FFFFFF"/>
                </a:solidFill>
              </a:rPr>
              <a:t>results </a:t>
            </a:r>
            <a:r>
              <a:rPr lang="en-GB" sz="1800" dirty="0">
                <a:solidFill>
                  <a:srgbClr val="FFFFFF"/>
                </a:solidFill>
              </a:rPr>
              <a:t>–</a:t>
            </a:r>
            <a:r>
              <a:rPr lang="en-GB" sz="1800" dirty="0" smtClean="0">
                <a:solidFill>
                  <a:srgbClr val="FFFFFF"/>
                </a:solidFill>
              </a:rPr>
              <a:t> IR 10.4 µm (12:20 UTC)</a:t>
            </a:r>
            <a:endParaRPr lang="en-GB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5201992" y="1090800"/>
            <a:ext cx="4253598" cy="5140799"/>
            <a:chOff x="5295776" y="1062038"/>
            <a:chExt cx="4253598" cy="51407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777" y="1062038"/>
              <a:ext cx="4253597" cy="25703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776" y="3632438"/>
              <a:ext cx="4253597" cy="2570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93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54075"/>
          </a:xfrm>
        </p:spPr>
        <p:txBody>
          <a:bodyPr/>
          <a:lstStyle/>
          <a:p>
            <a:r>
              <a:rPr lang="en-US" dirty="0"/>
              <a:t>Results </a:t>
            </a:r>
            <a:r>
              <a:rPr lang="en-US" dirty="0" smtClean="0"/>
              <a:t>of the MTG-FCI </a:t>
            </a:r>
            <a:r>
              <a:rPr lang="en-US" dirty="0"/>
              <a:t>algorithm </a:t>
            </a:r>
            <a:r>
              <a:rPr lang="en-US" dirty="0" smtClean="0"/>
              <a:t>with Himawari-8 </a:t>
            </a:r>
            <a:r>
              <a:rPr lang="en-US" dirty="0" smtClean="0"/>
              <a:t>data</a:t>
            </a:r>
            <a:br>
              <a:rPr lang="en-US" dirty="0" smtClean="0"/>
            </a:br>
            <a:r>
              <a:rPr lang="en-GB" sz="1800" dirty="0" smtClean="0">
                <a:solidFill>
                  <a:srgbClr val="FFFFFF"/>
                </a:solidFill>
              </a:rPr>
              <a:t>Further information</a:t>
            </a:r>
            <a:endParaRPr lang="en-GB" sz="32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956122" y="1277346"/>
            <a:ext cx="7993755" cy="2282878"/>
          </a:xfrm>
          <a:ln w="25400" cap="flat">
            <a:solidFill>
              <a:srgbClr val="000000"/>
            </a:solidFill>
          </a:ln>
        </p:spPr>
        <p:txBody>
          <a:bodyPr lIns="216000" tIns="216000" rIns="216000" bIns="216000">
            <a:spAutoFit/>
          </a:bodyPr>
          <a:lstStyle/>
          <a:p>
            <a:pPr marL="0" indent="0" algn="just">
              <a:buNone/>
            </a:pPr>
            <a:r>
              <a:rPr lang="en-GB" sz="2400" dirty="0" smtClean="0"/>
              <a:t>See </a:t>
            </a:r>
            <a:r>
              <a:rPr lang="en-GB" sz="2400" dirty="0"/>
              <a:t>poster </a:t>
            </a:r>
            <a:r>
              <a:rPr lang="en-GB" sz="2400" dirty="0" smtClean="0"/>
              <a:t>entitled “</a:t>
            </a:r>
            <a:r>
              <a:rPr lang="en-GB" sz="2400" b="1" dirty="0" smtClean="0"/>
              <a:t>AMV INTER-COMPARISON </a:t>
            </a:r>
            <a:r>
              <a:rPr lang="en-GB" sz="2400" b="1" dirty="0"/>
              <a:t>BETWEEN </a:t>
            </a:r>
            <a:r>
              <a:rPr lang="en-GB" sz="2400" b="1" dirty="0" smtClean="0"/>
              <a:t>GK-2A </a:t>
            </a:r>
            <a:r>
              <a:rPr lang="en-GB" sz="2400" b="1" dirty="0"/>
              <a:t>AND MTG </a:t>
            </a:r>
            <a:r>
              <a:rPr lang="en-GB" sz="2400" b="1" dirty="0" smtClean="0"/>
              <a:t>ALGORITHM </a:t>
            </a:r>
            <a:r>
              <a:rPr lang="en-GB" sz="2400" b="1" dirty="0"/>
              <a:t>USING </a:t>
            </a:r>
            <a:r>
              <a:rPr lang="en-GB" sz="2400" b="1" dirty="0" smtClean="0"/>
              <a:t>HIMAWARI8/AHI DATA</a:t>
            </a:r>
            <a:r>
              <a:rPr lang="en-GB" sz="2400" dirty="0" smtClean="0"/>
              <a:t>”, by </a:t>
            </a:r>
            <a:r>
              <a:rPr lang="en-GB" sz="2400" u="sng" dirty="0" err="1" smtClean="0"/>
              <a:t>Soomin</a:t>
            </a:r>
            <a:r>
              <a:rPr lang="en-GB" sz="2400" u="sng" dirty="0" smtClean="0"/>
              <a:t> Oh</a:t>
            </a:r>
            <a:r>
              <a:rPr lang="en-GB" sz="2400" dirty="0" smtClean="0"/>
              <a:t>, </a:t>
            </a:r>
            <a:r>
              <a:rPr lang="en-GB" sz="2400" dirty="0" err="1" smtClean="0"/>
              <a:t>Byung</a:t>
            </a:r>
            <a:r>
              <a:rPr lang="en-GB" sz="2400" dirty="0" err="1"/>
              <a:t>-</a:t>
            </a:r>
            <a:r>
              <a:rPr lang="en-GB" sz="2400" dirty="0" err="1" smtClean="0"/>
              <a:t>il</a:t>
            </a:r>
            <a:r>
              <a:rPr lang="en-GB" sz="2400" dirty="0" smtClean="0"/>
              <a:t> Lee, Régis Borde, Manuel Carranza, Sung-Rae Chung and  </a:t>
            </a:r>
            <a:r>
              <a:rPr lang="en-GB" sz="2400" dirty="0" err="1"/>
              <a:t>Seongkyun</a:t>
            </a:r>
            <a:r>
              <a:rPr lang="en-GB" sz="2400" dirty="0"/>
              <a:t> </a:t>
            </a:r>
            <a:r>
              <a:rPr lang="en-GB" sz="2400" dirty="0" err="1" smtClean="0"/>
              <a:t>Baek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956123" y="3989903"/>
            <a:ext cx="7993755" cy="1913546"/>
          </a:xfrm>
          <a:prstGeom prst="rect">
            <a:avLst/>
          </a:prstGeom>
          <a:noFill/>
          <a:ln w="25400" cap="flat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GB" sz="2400" b="0" kern="0" dirty="0" smtClean="0"/>
              <a:t>See “</a:t>
            </a:r>
            <a:r>
              <a:rPr lang="en-GB" sz="2400" kern="0" dirty="0" smtClean="0"/>
              <a:t>NWC SAF WINDS INTERCOMPARISON STUDY REPORT: 2018</a:t>
            </a:r>
            <a:r>
              <a:rPr lang="en-GB" sz="2400" b="0" kern="0" dirty="0" smtClean="0"/>
              <a:t>”, by David </a:t>
            </a:r>
            <a:r>
              <a:rPr lang="en-GB" sz="2400" b="0" kern="0" dirty="0" err="1" smtClean="0"/>
              <a:t>Santek</a:t>
            </a:r>
            <a:r>
              <a:rPr lang="en-GB" sz="2400" b="0" kern="0" dirty="0" smtClean="0"/>
              <a:t>, Rich </a:t>
            </a:r>
            <a:r>
              <a:rPr lang="en-GB" sz="2400" b="0" kern="0" dirty="0" err="1" smtClean="0"/>
              <a:t>Dworak</a:t>
            </a:r>
            <a:r>
              <a:rPr lang="en-GB" sz="2400" b="0" kern="0" dirty="0" smtClean="0"/>
              <a:t>, Steve Wanzong, Katherine </a:t>
            </a:r>
            <a:r>
              <a:rPr lang="en-GB" sz="2400" b="0" kern="0" dirty="0" err="1" smtClean="0"/>
              <a:t>Winiecki</a:t>
            </a:r>
            <a:r>
              <a:rPr lang="en-GB" sz="2400" b="0" kern="0" dirty="0" smtClean="0"/>
              <a:t>, Sharon Nebuda, </a:t>
            </a:r>
            <a:r>
              <a:rPr lang="en-GB" sz="2400" b="0" u="sng" kern="0" dirty="0" smtClean="0"/>
              <a:t>Javier García-Pereda</a:t>
            </a:r>
            <a:r>
              <a:rPr lang="en-GB" sz="2400" b="0" kern="0" dirty="0" smtClean="0"/>
              <a:t>, Régis Borde and Manuel Carranza.</a:t>
            </a:r>
            <a:endParaRPr lang="en-GB" sz="2400" b="0" kern="0" dirty="0"/>
          </a:p>
        </p:txBody>
      </p:sp>
    </p:spTree>
    <p:extLst>
      <p:ext uri="{BB962C8B-B14F-4D97-AF65-F5344CB8AC3E}">
        <p14:creationId xmlns:p14="http://schemas.microsoft.com/office/powerpoint/2010/main" val="2878651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  <a:defRPr/>
            </a:pPr>
            <a:endParaRPr lang="en-GB" sz="2400" b="1" dirty="0" smtClean="0">
              <a:solidFill>
                <a:srgbClr val="002060"/>
              </a:solidFill>
            </a:endParaRPr>
          </a:p>
          <a:p>
            <a:pPr lvl="0">
              <a:buNone/>
              <a:defRPr/>
            </a:pPr>
            <a:r>
              <a:rPr lang="en-GB" sz="2400" b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The MTG-FCI </a:t>
            </a: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AMV </a:t>
            </a:r>
            <a:r>
              <a:rPr lang="en-GB" sz="2400" b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prototype</a:t>
            </a:r>
          </a:p>
          <a:p>
            <a:pPr lvl="0">
              <a:buNone/>
              <a:defRPr/>
            </a:pPr>
            <a:endParaRPr lang="en-GB" sz="2400" b="1" dirty="0" smtClean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 lvl="0">
              <a:buNone/>
              <a:defRPr/>
            </a:pP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Comparison of the MSG </a:t>
            </a:r>
            <a:r>
              <a:rPr lang="en-GB" sz="2400" b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and MTG-FCI algorithms</a:t>
            </a:r>
            <a:endParaRPr lang="en-GB" sz="2400" b="1" dirty="0" smtClean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 lvl="0">
              <a:buNone/>
              <a:defRPr/>
            </a:pPr>
            <a:endParaRPr lang="en-GB" sz="2400" b="1" dirty="0" smtClean="0"/>
          </a:p>
          <a:p>
            <a:pPr lvl="0">
              <a:buNone/>
              <a:defRPr/>
            </a:pPr>
            <a:r>
              <a:rPr lang="en-GB" sz="2400" b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Results of </a:t>
            </a: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the MTG-FCI </a:t>
            </a:r>
            <a:r>
              <a:rPr lang="en-GB" sz="2400" b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algorithm </a:t>
            </a: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with </a:t>
            </a:r>
            <a:r>
              <a:rPr lang="en-GB" sz="2400" b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Himawari-8 data</a:t>
            </a:r>
          </a:p>
          <a:p>
            <a:pPr lvl="0">
              <a:buNone/>
              <a:defRPr/>
            </a:pPr>
            <a:endParaRPr lang="en-GB" sz="2400" b="1" dirty="0" smtClean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 lvl="0">
              <a:buNone/>
              <a:defRPr/>
            </a:pPr>
            <a:r>
              <a:rPr lang="en-GB" sz="2400" b="1" dirty="0">
                <a:solidFill>
                  <a:srgbClr val="002060"/>
                </a:solidFill>
              </a:rPr>
              <a:t>Estimation of AMV speed and direction errors</a:t>
            </a:r>
          </a:p>
          <a:p>
            <a:pPr lvl="0">
              <a:buNone/>
              <a:defRPr/>
            </a:pPr>
            <a:endParaRPr lang="en-GB" sz="2400" b="1" dirty="0" smtClean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 lvl="0">
              <a:buNone/>
              <a:defRPr/>
            </a:pP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745212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of AMV speed and direction errors</a:t>
            </a:r>
            <a:endParaRPr lang="en-GB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66700" y="1059254"/>
            <a:ext cx="9447213" cy="519669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MSG Level 1.5 Image Trailer contains information on the relative accuracy (in pixels) between consecutive images:</a:t>
            </a:r>
          </a:p>
          <a:p>
            <a:pPr lvl="1">
              <a:buFont typeface="Arial" pitchFamily="34" charset="0"/>
              <a:buChar char="−"/>
            </a:pPr>
            <a:r>
              <a:rPr lang="en-GB" sz="2000" dirty="0" smtClean="0">
                <a:solidFill>
                  <a:srgbClr val="002569"/>
                </a:solidFill>
              </a:rPr>
              <a:t>North/South maximum deviation (per channel);</a:t>
            </a:r>
          </a:p>
          <a:p>
            <a:pPr lvl="1">
              <a:buFont typeface="Arial" pitchFamily="34" charset="0"/>
              <a:buChar char="−"/>
            </a:pPr>
            <a:r>
              <a:rPr lang="en-GB" sz="2000" dirty="0" smtClean="0">
                <a:solidFill>
                  <a:srgbClr val="002569"/>
                </a:solidFill>
              </a:rPr>
              <a:t>East/West maximum deviation (per channel);</a:t>
            </a:r>
          </a:p>
          <a:p>
            <a:pPr lvl="1">
              <a:buFont typeface="Arial" pitchFamily="34" charset="0"/>
              <a:buChar char="−"/>
            </a:pPr>
            <a:r>
              <a:rPr lang="en-GB" sz="2000" dirty="0" smtClean="0">
                <a:solidFill>
                  <a:srgbClr val="002569"/>
                </a:solidFill>
              </a:rPr>
              <a:t>Magnitude maximum deviation (per channel).</a:t>
            </a:r>
            <a:endParaRPr lang="en-GB" sz="2400" dirty="0" smtClean="0"/>
          </a:p>
          <a:p>
            <a:endParaRPr lang="en-GB" sz="1200" dirty="0" smtClean="0"/>
          </a:p>
          <a:p>
            <a:r>
              <a:rPr lang="en-GB" sz="2400" dirty="0" smtClean="0"/>
              <a:t>This can be used to derive AMV speed and direction errors, converting first the pixel values into latitude and longitude values.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730" y="4295983"/>
            <a:ext cx="4406541" cy="1691159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35751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  <a:defRPr/>
            </a:pPr>
            <a:endParaRPr lang="en-GB" sz="2400" b="1" dirty="0" smtClean="0">
              <a:solidFill>
                <a:srgbClr val="002060"/>
              </a:solidFill>
            </a:endParaRPr>
          </a:p>
          <a:p>
            <a:pPr lvl="0">
              <a:buNone/>
              <a:defRPr/>
            </a:pPr>
            <a:r>
              <a:rPr lang="en-GB" sz="2400" b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The MTG-FCI </a:t>
            </a: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AMV </a:t>
            </a:r>
            <a:r>
              <a:rPr lang="en-GB" sz="2400" b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prototype</a:t>
            </a:r>
          </a:p>
          <a:p>
            <a:pPr lvl="0">
              <a:buNone/>
              <a:defRPr/>
            </a:pPr>
            <a:endParaRPr lang="en-GB" sz="2400" b="1" dirty="0" smtClean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 lvl="0">
              <a:buNone/>
              <a:defRPr/>
            </a:pP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Comparison of the MSG and MTG-FCI algorithms</a:t>
            </a:r>
          </a:p>
          <a:p>
            <a:pPr lvl="0">
              <a:buNone/>
              <a:defRPr/>
            </a:pPr>
            <a:endParaRPr lang="en-GB" sz="2400" b="1" dirty="0" smtClean="0"/>
          </a:p>
          <a:p>
            <a:pPr lvl="0">
              <a:buNone/>
              <a:defRPr/>
            </a:pPr>
            <a:r>
              <a:rPr lang="en-GB" sz="2400" b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Results of </a:t>
            </a: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the MTG-FCI </a:t>
            </a:r>
            <a:r>
              <a:rPr lang="en-GB" sz="2400" b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algorithm </a:t>
            </a: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with Himawari-8 </a:t>
            </a:r>
            <a:r>
              <a:rPr lang="en-GB" sz="2400" b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data</a:t>
            </a:r>
          </a:p>
          <a:p>
            <a:pPr lvl="0">
              <a:buNone/>
              <a:defRPr/>
            </a:pPr>
            <a:endParaRPr lang="en-GB" sz="2400" b="1" dirty="0" smtClean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 lvl="0">
              <a:buNone/>
              <a:defRPr/>
            </a:pP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Estimation of AMV speed and direction errors</a:t>
            </a:r>
          </a:p>
          <a:p>
            <a:pPr lvl="0">
              <a:buNone/>
              <a:defRPr/>
            </a:pPr>
            <a:endParaRPr lang="en-GB" sz="2400" b="1" dirty="0" smtClean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 lvl="0">
              <a:buNone/>
              <a:defRPr/>
            </a:pPr>
            <a:r>
              <a:rPr lang="en-GB" sz="2400" b="1" dirty="0">
                <a:solidFill>
                  <a:srgbClr val="002060"/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1654757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266700" y="1059254"/>
            <a:ext cx="9447213" cy="5196691"/>
          </a:xfrm>
          <a:noFill/>
        </p:spPr>
        <p:txBody>
          <a:bodyPr>
            <a:noAutofit/>
          </a:bodyPr>
          <a:lstStyle/>
          <a:p>
            <a:pPr>
              <a:lnSpc>
                <a:spcPct val="83000"/>
              </a:lnSpc>
            </a:pPr>
            <a:r>
              <a:rPr lang="en-GB" sz="2400" dirty="0" smtClean="0"/>
              <a:t>Adoption of new AMV BUFR format for all satellites.</a:t>
            </a:r>
          </a:p>
          <a:p>
            <a:pPr>
              <a:lnSpc>
                <a:spcPct val="83000"/>
              </a:lnSpc>
            </a:pPr>
            <a:endParaRPr lang="en-GB" sz="1200" dirty="0" smtClean="0"/>
          </a:p>
          <a:p>
            <a:pPr>
              <a:lnSpc>
                <a:spcPct val="83000"/>
              </a:lnSpc>
            </a:pPr>
            <a:r>
              <a:rPr lang="en-GB" sz="2400" dirty="0"/>
              <a:t>MTG:</a:t>
            </a:r>
          </a:p>
          <a:p>
            <a:pPr lvl="1">
              <a:lnSpc>
                <a:spcPct val="83000"/>
              </a:lnSpc>
              <a:buFont typeface="Arial" panose="020B0604020202020204" pitchFamily="34" charset="0"/>
              <a:buChar char="−"/>
            </a:pPr>
            <a:r>
              <a:rPr lang="en-GB" sz="2000" dirty="0" smtClean="0"/>
              <a:t>Comparison of </a:t>
            </a:r>
            <a:r>
              <a:rPr lang="en-GB" sz="2000" dirty="0"/>
              <a:t>MSG and MTG heights with radiosonde observations.</a:t>
            </a:r>
          </a:p>
          <a:p>
            <a:pPr lvl="1">
              <a:lnSpc>
                <a:spcPct val="83000"/>
              </a:lnSpc>
              <a:buFont typeface="Arial" panose="020B0604020202020204" pitchFamily="34" charset="0"/>
              <a:buChar char="−"/>
            </a:pPr>
            <a:r>
              <a:rPr lang="en-GB" sz="2000" dirty="0" smtClean="0"/>
              <a:t>Verification of </a:t>
            </a:r>
            <a:r>
              <a:rPr lang="en-GB" sz="2000" dirty="0"/>
              <a:t>MTG-FCI prototype with </a:t>
            </a:r>
            <a:r>
              <a:rPr lang="en-GB" sz="2000" dirty="0" smtClean="0"/>
              <a:t>reference code (L2PF).</a:t>
            </a:r>
          </a:p>
          <a:p>
            <a:pPr lvl="1">
              <a:lnSpc>
                <a:spcPct val="83000"/>
              </a:lnSpc>
              <a:buFont typeface="Arial" panose="020B0604020202020204" pitchFamily="34" charset="0"/>
              <a:buChar char="−"/>
            </a:pPr>
            <a:r>
              <a:rPr lang="en-GB" sz="2000" dirty="0" smtClean="0"/>
              <a:t>Scientific validation of MTG-FCI prototype using Himawari-8 data.</a:t>
            </a:r>
            <a:endParaRPr lang="en-GB" sz="2000" dirty="0"/>
          </a:p>
          <a:p>
            <a:pPr>
              <a:lnSpc>
                <a:spcPct val="83000"/>
              </a:lnSpc>
            </a:pPr>
            <a:endParaRPr lang="en-GB" sz="1200" dirty="0" smtClean="0"/>
          </a:p>
          <a:p>
            <a:pPr>
              <a:lnSpc>
                <a:spcPct val="83000"/>
              </a:lnSpc>
            </a:pPr>
            <a:r>
              <a:rPr lang="en-GB" sz="2400" dirty="0" smtClean="0"/>
              <a:t>MSG</a:t>
            </a:r>
            <a:r>
              <a:rPr lang="en-GB" sz="2400" dirty="0"/>
              <a:t>:</a:t>
            </a:r>
          </a:p>
          <a:p>
            <a:pPr lvl="1">
              <a:lnSpc>
                <a:spcPct val="83000"/>
              </a:lnSpc>
              <a:buFont typeface="Arial" panose="020B0604020202020204" pitchFamily="34" charset="0"/>
              <a:buChar char="−"/>
            </a:pPr>
            <a:r>
              <a:rPr lang="en-GB" sz="2000" dirty="0" smtClean="0"/>
              <a:t>Investigation of </a:t>
            </a:r>
            <a:r>
              <a:rPr lang="en-GB" sz="2000" dirty="0"/>
              <a:t>OCA heights at low </a:t>
            </a:r>
            <a:r>
              <a:rPr lang="en-GB" sz="2000" dirty="0" smtClean="0"/>
              <a:t>levels.</a:t>
            </a:r>
            <a:endParaRPr lang="en-GB" sz="2000" dirty="0"/>
          </a:p>
          <a:p>
            <a:pPr lvl="1">
              <a:lnSpc>
                <a:spcPct val="83000"/>
              </a:lnSpc>
              <a:buFont typeface="Arial" panose="020B0604020202020204" pitchFamily="34" charset="0"/>
              <a:buChar char="−"/>
            </a:pPr>
            <a:r>
              <a:rPr lang="en-GB" sz="2000" dirty="0" smtClean="0"/>
              <a:t>Use </a:t>
            </a:r>
            <a:r>
              <a:rPr lang="en-GB" sz="2000" dirty="0"/>
              <a:t>of cloud microphysics from </a:t>
            </a:r>
            <a:r>
              <a:rPr lang="en-GB" sz="2000" dirty="0" smtClean="0"/>
              <a:t>OCA to improve the height assignment.</a:t>
            </a:r>
            <a:endParaRPr lang="en-GB" sz="2000" dirty="0"/>
          </a:p>
          <a:p>
            <a:pPr lvl="1">
              <a:lnSpc>
                <a:spcPct val="83000"/>
              </a:lnSpc>
              <a:buFont typeface="Arial" panose="020B0604020202020204" pitchFamily="34" charset="0"/>
              <a:buChar char="−"/>
            </a:pPr>
            <a:r>
              <a:rPr lang="en-GB" sz="2000" dirty="0" smtClean="0"/>
              <a:t>Comparison of </a:t>
            </a:r>
            <a:r>
              <a:rPr lang="en-GB" sz="2000" dirty="0"/>
              <a:t>CLA/OCA heights with radiosonde </a:t>
            </a:r>
            <a:r>
              <a:rPr lang="en-GB" sz="2000" dirty="0" smtClean="0"/>
              <a:t>observations.</a:t>
            </a:r>
            <a:endParaRPr lang="en-GB" sz="2000" dirty="0"/>
          </a:p>
          <a:p>
            <a:pPr lvl="1">
              <a:lnSpc>
                <a:spcPct val="83000"/>
              </a:lnSpc>
              <a:buFont typeface="Arial" panose="020B0604020202020204" pitchFamily="34" charset="0"/>
              <a:buChar char="−"/>
            </a:pPr>
            <a:r>
              <a:rPr lang="en-GB" sz="2000" dirty="0" smtClean="0"/>
              <a:t>Derivation of </a:t>
            </a:r>
            <a:r>
              <a:rPr lang="en-GB" sz="2000" dirty="0"/>
              <a:t>AMV speed and direction errors from image </a:t>
            </a:r>
            <a:r>
              <a:rPr lang="en-GB" sz="2000" dirty="0" smtClean="0"/>
              <a:t>errors.</a:t>
            </a:r>
            <a:endParaRPr lang="en-GB" sz="2000" dirty="0"/>
          </a:p>
          <a:p>
            <a:pPr lvl="1">
              <a:lnSpc>
                <a:spcPct val="83000"/>
              </a:lnSpc>
              <a:buFont typeface="Arial" panose="020B0604020202020204" pitchFamily="34" charset="0"/>
              <a:buChar char="−"/>
            </a:pPr>
            <a:r>
              <a:rPr lang="en-GB" sz="2000" dirty="0" smtClean="0"/>
              <a:t>Improvement of WV </a:t>
            </a:r>
            <a:r>
              <a:rPr lang="en-GB" sz="2000" dirty="0"/>
              <a:t>clear-sky AMVs: test using 50% coldest pixels and 100% clear-sky </a:t>
            </a:r>
            <a:r>
              <a:rPr lang="en-GB" sz="2000" dirty="0" smtClean="0"/>
              <a:t>pixels.</a:t>
            </a:r>
            <a:endParaRPr lang="en-GB" sz="2000" dirty="0"/>
          </a:p>
          <a:p>
            <a:pPr lvl="1">
              <a:lnSpc>
                <a:spcPct val="83000"/>
              </a:lnSpc>
              <a:buFont typeface="Arial" panose="020B0604020202020204" pitchFamily="34" charset="0"/>
              <a:buChar char="−"/>
            </a:pPr>
            <a:endParaRPr lang="en-GB" sz="1200" dirty="0"/>
          </a:p>
          <a:p>
            <a:pPr>
              <a:lnSpc>
                <a:spcPct val="83000"/>
              </a:lnSpc>
            </a:pPr>
            <a:r>
              <a:rPr lang="en-GB" sz="2400" dirty="0"/>
              <a:t>Himawari-8:</a:t>
            </a:r>
          </a:p>
          <a:p>
            <a:pPr lvl="1">
              <a:lnSpc>
                <a:spcPct val="83000"/>
              </a:lnSpc>
              <a:buFont typeface="Arial" panose="020B0604020202020204" pitchFamily="34" charset="0"/>
              <a:buChar char="−"/>
            </a:pPr>
            <a:r>
              <a:rPr lang="en-GB" sz="2000" dirty="0" smtClean="0"/>
              <a:t>Generation of </a:t>
            </a:r>
            <a:r>
              <a:rPr lang="en-GB" sz="2000" dirty="0"/>
              <a:t>results from five-day JMA </a:t>
            </a:r>
            <a:r>
              <a:rPr lang="en-GB" sz="2000" dirty="0" smtClean="0"/>
              <a:t>dataset.</a:t>
            </a:r>
            <a:endParaRPr lang="en-GB" sz="2000" dirty="0"/>
          </a:p>
          <a:p>
            <a:pPr lvl="1">
              <a:lnSpc>
                <a:spcPct val="83000"/>
              </a:lnSpc>
              <a:buFont typeface="Arial" panose="020B0604020202020204" pitchFamily="34" charset="0"/>
              <a:buChar char="−"/>
            </a:pPr>
            <a:r>
              <a:rPr lang="en-GB" sz="2000" dirty="0" smtClean="0"/>
              <a:t>Generation of </a:t>
            </a:r>
            <a:r>
              <a:rPr lang="en-GB" sz="2000" dirty="0"/>
              <a:t>results from KMA </a:t>
            </a:r>
            <a:r>
              <a:rPr lang="en-GB" sz="2000" dirty="0" smtClean="0"/>
              <a:t>dataset.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86799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MTG-FCI AMV prototype</a:t>
            </a:r>
            <a:br>
              <a:rPr lang="en-GB" dirty="0" smtClean="0"/>
            </a:br>
            <a:r>
              <a:rPr lang="en-GB" sz="1800" dirty="0" smtClean="0"/>
              <a:t>Characteristics of the AMV </a:t>
            </a:r>
            <a:r>
              <a:rPr lang="en-GB" sz="1800" dirty="0"/>
              <a:t>prototype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059254"/>
            <a:ext cx="9447213" cy="5196691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Largely based on the MSG AMV processor.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400" dirty="0" smtClean="0"/>
              <a:t>Processing based on three images, instead of four.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400" dirty="0" smtClean="0"/>
              <a:t>CCC method used for tracking.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400" dirty="0"/>
              <a:t>Final AMV coordinates set to the position of the tracked </a:t>
            </a:r>
            <a:r>
              <a:rPr lang="en-GB" sz="2400" dirty="0" smtClean="0"/>
              <a:t>feature, not the centre of the target box.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OCA </a:t>
            </a:r>
            <a:r>
              <a:rPr lang="en-GB" sz="2400" dirty="0" smtClean="0"/>
              <a:t>used as main height assignment method, instead of CLA.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400" dirty="0" smtClean="0"/>
              <a:t>Computation of AMV height standard deviation and height error.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400" dirty="0" smtClean="0"/>
              <a:t>No </a:t>
            </a:r>
            <a:r>
              <a:rPr lang="en-GB" sz="2400" dirty="0" smtClean="0"/>
              <a:t>intermediate product averaging. Second intermediate component used as final product instead.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65237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Thank you!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89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MTG-FCI AMV prototype</a:t>
            </a:r>
            <a:br>
              <a:rPr lang="en-GB" dirty="0" smtClean="0"/>
            </a:br>
            <a:r>
              <a:rPr lang="en-GB" sz="1800" dirty="0" smtClean="0">
                <a:solidFill>
                  <a:srgbClr val="FFFFFF"/>
                </a:solidFill>
              </a:rPr>
              <a:t>Meteosat Third Generation (MTG) programme </a:t>
            </a:r>
            <a:r>
              <a:rPr lang="en-GB" sz="1800" dirty="0">
                <a:solidFill>
                  <a:srgbClr val="FFFFFF"/>
                </a:solidFill>
              </a:rPr>
              <a:t>concept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059254"/>
            <a:ext cx="9447213" cy="51966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400" dirty="0"/>
              <a:t>Twin satellite concept, based on 3-axis stabilized platforms.</a:t>
            </a:r>
          </a:p>
          <a:p>
            <a:pPr>
              <a:buNone/>
            </a:pPr>
            <a:endParaRPr lang="en-GB" sz="2400" dirty="0"/>
          </a:p>
          <a:p>
            <a:r>
              <a:rPr lang="en-GB" sz="2400" dirty="0"/>
              <a:t>Four imaging satellites (MTG-I) (20 years operational)</a:t>
            </a:r>
          </a:p>
          <a:p>
            <a:r>
              <a:rPr lang="en-GB" sz="2400" dirty="0"/>
              <a:t>Two sounding satellites (MTG-S) (15.5 years operational)</a:t>
            </a:r>
          </a:p>
          <a:p>
            <a:pPr>
              <a:buNone/>
            </a:pPr>
            <a:endParaRPr lang="es-ES" sz="2400" dirty="0"/>
          </a:p>
          <a:p>
            <a:pPr>
              <a:buNone/>
            </a:pPr>
            <a:r>
              <a:rPr lang="es-ES" sz="2400" dirty="0"/>
              <a:t>MTG-I payload:</a:t>
            </a:r>
          </a:p>
          <a:p>
            <a:pPr>
              <a:buNone/>
            </a:pPr>
            <a:endParaRPr lang="es-ES" sz="2400" dirty="0"/>
          </a:p>
          <a:p>
            <a:r>
              <a:rPr lang="en-GB" sz="2400" dirty="0" smtClean="0"/>
              <a:t>Flexible Combined Imager (FCI)</a:t>
            </a:r>
          </a:p>
          <a:p>
            <a:r>
              <a:rPr lang="en-GB" sz="2400" dirty="0" smtClean="0"/>
              <a:t>Lightning Imager (LI)</a:t>
            </a:r>
          </a:p>
          <a:p>
            <a:r>
              <a:rPr lang="en-GB" sz="2400" dirty="0" smtClean="0"/>
              <a:t>Data Collection System (DCS)</a:t>
            </a:r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MTG-S payload: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Infrared Sounder (IRS)</a:t>
            </a:r>
          </a:p>
          <a:p>
            <a:r>
              <a:rPr lang="en-GB" sz="2400" dirty="0" smtClean="0"/>
              <a:t>Ultra-violet, Visible and Near-Infrared Sounder (UVN)</a:t>
            </a:r>
            <a:endParaRPr lang="en-GB" sz="2400" dirty="0"/>
          </a:p>
        </p:txBody>
      </p:sp>
      <p:pic>
        <p:nvPicPr>
          <p:cNvPr id="6" name="Picture 2" descr="http://www.esa.int/var/esa/storage/images/esa_multimedia/images/2008/11/meteosat_third_generation_imager_and_sounder/9533141-4-eng-GB/Meteosat_Third_Generation_imager_and_sou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8225" y="2851022"/>
            <a:ext cx="3200400" cy="240121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36455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MTG-FCI AMV prototype</a:t>
            </a:r>
            <a:br>
              <a:rPr lang="en-GB" dirty="0" smtClean="0"/>
            </a:br>
            <a:r>
              <a:rPr lang="en-GB" sz="1800" dirty="0" smtClean="0">
                <a:solidFill>
                  <a:srgbClr val="FFFFFF"/>
                </a:solidFill>
              </a:rPr>
              <a:t>The Flexible </a:t>
            </a:r>
            <a:r>
              <a:rPr lang="en-GB" sz="1800" dirty="0">
                <a:solidFill>
                  <a:srgbClr val="FFFFFF"/>
                </a:solidFill>
              </a:rPr>
              <a:t>Combined Imager (FCI)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059254"/>
            <a:ext cx="9447213" cy="5196691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Continuation of the very successful SEVIRI on board MSG.</a:t>
            </a:r>
          </a:p>
          <a:p>
            <a:endParaRPr lang="en-GB" sz="2400" dirty="0"/>
          </a:p>
          <a:p>
            <a:r>
              <a:rPr lang="en-GB" sz="2400" dirty="0"/>
              <a:t>Additional channels with better spatial, temporal and radiometric resolution, compared to MSG.</a:t>
            </a:r>
          </a:p>
          <a:p>
            <a:endParaRPr lang="en-GB" sz="2400" dirty="0"/>
          </a:p>
          <a:p>
            <a:r>
              <a:rPr lang="en-GB" sz="2400" dirty="0"/>
              <a:t>Full Disk Scan (FDS), with a basic repeat cycle of 10 minutes.</a:t>
            </a:r>
          </a:p>
          <a:p>
            <a:endParaRPr lang="en-GB" sz="2400" dirty="0"/>
          </a:p>
          <a:p>
            <a:r>
              <a:rPr lang="en-GB" sz="2400" dirty="0"/>
              <a:t>European Regional Rapid Scan (RRS), which covers one quarter of the full disk with a repeat cycle of 2.5 min.</a:t>
            </a:r>
          </a:p>
          <a:p>
            <a:endParaRPr lang="es-ES" sz="2400" dirty="0"/>
          </a:p>
          <a:p>
            <a:r>
              <a:rPr lang="en-GB" sz="2400" dirty="0" smtClean="0"/>
              <a:t>Eight channels in the solar spectral domain (0.4 µm to 2.1 µm), with 1 km resolution.</a:t>
            </a:r>
          </a:p>
          <a:p>
            <a:endParaRPr lang="en-GB" sz="2400" dirty="0" smtClean="0"/>
          </a:p>
          <a:p>
            <a:r>
              <a:rPr lang="en-GB" sz="2400" dirty="0" smtClean="0"/>
              <a:t>Eight channels in the thermal spectral domain (3.8 µm to 13.3 µm), with 2 km resolution.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82051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the MSG and MTG-FCI algorithms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Accumulated AMV speed </a:t>
            </a:r>
            <a:r>
              <a:rPr lang="en-GB" sz="1800" dirty="0"/>
              <a:t>bias </a:t>
            </a:r>
            <a:r>
              <a:rPr lang="en-GB" sz="1800" dirty="0"/>
              <a:t>against </a:t>
            </a:r>
            <a:r>
              <a:rPr lang="en-GB" sz="1800" dirty="0" smtClean="0"/>
              <a:t>forecast – </a:t>
            </a:r>
            <a:r>
              <a:rPr lang="en-GB" sz="1800" dirty="0"/>
              <a:t>IR </a:t>
            </a:r>
            <a:r>
              <a:rPr lang="en-GB" sz="1800" dirty="0" smtClean="0"/>
              <a:t>10.8 </a:t>
            </a:r>
            <a:r>
              <a:rPr lang="en-GB" sz="1800" dirty="0"/>
              <a:t>µm, </a:t>
            </a:r>
            <a:r>
              <a:rPr lang="en-GB" sz="1800" dirty="0" smtClean="0"/>
              <a:t>all AMVs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6" y="1450800"/>
            <a:ext cx="4357656" cy="39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47" y="1450800"/>
            <a:ext cx="4357656" cy="39600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266700" y="5534024"/>
            <a:ext cx="9046849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rm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3000" b="0" kern="0" smtClean="0"/>
              <a:t> MSG 24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3000" b="0" kern="0" smtClean="0"/>
              <a:t>MTG 24</a:t>
            </a:r>
            <a:endParaRPr lang="en-GB" sz="3000" b="0" kern="0" dirty="0"/>
          </a:p>
        </p:txBody>
      </p:sp>
    </p:spTree>
    <p:extLst>
      <p:ext uri="{BB962C8B-B14F-4D97-AF65-F5344CB8AC3E}">
        <p14:creationId xmlns:p14="http://schemas.microsoft.com/office/powerpoint/2010/main" val="1276186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the MSG and MTG-FCI algorithms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Accumulated AMV speed </a:t>
            </a:r>
            <a:r>
              <a:rPr lang="en-GB" sz="1800" dirty="0"/>
              <a:t>bias </a:t>
            </a:r>
            <a:r>
              <a:rPr lang="en-GB" sz="1800" dirty="0"/>
              <a:t>against </a:t>
            </a:r>
            <a:r>
              <a:rPr lang="en-GB" sz="1800" dirty="0" smtClean="0"/>
              <a:t>forecast – </a:t>
            </a:r>
            <a:r>
              <a:rPr lang="en-GB" sz="1800" dirty="0"/>
              <a:t>IR </a:t>
            </a:r>
            <a:r>
              <a:rPr lang="en-GB" sz="1800" dirty="0" smtClean="0"/>
              <a:t>10.8 </a:t>
            </a:r>
            <a:r>
              <a:rPr lang="en-GB" sz="1800" dirty="0"/>
              <a:t>µm, </a:t>
            </a:r>
            <a:r>
              <a:rPr lang="en-GB" sz="1800" dirty="0" smtClean="0"/>
              <a:t>mid levels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1450800"/>
            <a:ext cx="4360548" cy="39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00" y="1450800"/>
            <a:ext cx="4360550" cy="39600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266700" y="5534024"/>
            <a:ext cx="9046849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rm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3000" b="0" kern="0" smtClean="0"/>
              <a:t> MSG 24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3000" b="0" kern="0" smtClean="0"/>
              <a:t>MTG 24</a:t>
            </a:r>
            <a:endParaRPr lang="en-GB" sz="3000" b="0" kern="0" dirty="0"/>
          </a:p>
        </p:txBody>
      </p:sp>
    </p:spTree>
    <p:extLst>
      <p:ext uri="{BB962C8B-B14F-4D97-AF65-F5344CB8AC3E}">
        <p14:creationId xmlns:p14="http://schemas.microsoft.com/office/powerpoint/2010/main" val="4089149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the MSG and MTG-FCI algorithms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Accumulated AMV speed </a:t>
            </a:r>
            <a:r>
              <a:rPr lang="en-GB" sz="1800" dirty="0"/>
              <a:t>bias </a:t>
            </a:r>
            <a:r>
              <a:rPr lang="en-GB" sz="1800" dirty="0"/>
              <a:t>against </a:t>
            </a:r>
            <a:r>
              <a:rPr lang="en-GB" sz="1800" dirty="0" smtClean="0"/>
              <a:t>forecast – </a:t>
            </a:r>
            <a:r>
              <a:rPr lang="en-GB" sz="1800" dirty="0"/>
              <a:t>IR </a:t>
            </a:r>
            <a:r>
              <a:rPr lang="en-GB" sz="1800" dirty="0" smtClean="0"/>
              <a:t>10.8 </a:t>
            </a:r>
            <a:r>
              <a:rPr lang="en-GB" sz="1800" dirty="0"/>
              <a:t>µm, </a:t>
            </a:r>
            <a:r>
              <a:rPr lang="en-GB" sz="1800" dirty="0" smtClean="0"/>
              <a:t>low levels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594000" y="1450800"/>
            <a:ext cx="8720150" cy="3960000"/>
            <a:chOff x="594000" y="1450800"/>
            <a:chExt cx="8720150" cy="396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0" y="1450800"/>
              <a:ext cx="4360548" cy="3960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600" y="1450800"/>
              <a:ext cx="4360550" cy="3960000"/>
            </a:xfrm>
            <a:prstGeom prst="rect">
              <a:avLst/>
            </a:prstGeom>
          </p:spPr>
        </p:pic>
      </p:grp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266700" y="5534024"/>
            <a:ext cx="9046849" cy="849313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en-GB" sz="3000" dirty="0" smtClean="0"/>
              <a:t> MSG 24</a:t>
            </a:r>
          </a:p>
          <a:p>
            <a:pPr marL="0" indent="0" algn="ctr">
              <a:buNone/>
            </a:pPr>
            <a:r>
              <a:rPr lang="en-GB" sz="3000" dirty="0" smtClean="0"/>
              <a:t>MTG 24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771476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Comparison of the MSG and MTG-FCI algorithms</a:t>
            </a:r>
            <a:r>
              <a:rPr lang="en-GB" dirty="0">
                <a:solidFill>
                  <a:srgbClr val="FFFFFF"/>
                </a:solidFill>
              </a:rPr>
              <a:t/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1800" dirty="0" smtClean="0">
                <a:solidFill>
                  <a:srgbClr val="FFFFFF"/>
                </a:solidFill>
              </a:rPr>
              <a:t>AMV </a:t>
            </a:r>
            <a:r>
              <a:rPr lang="en-GB" sz="1800" dirty="0">
                <a:solidFill>
                  <a:srgbClr val="FFFFFF"/>
                </a:solidFill>
              </a:rPr>
              <a:t>speed bias </a:t>
            </a:r>
            <a:r>
              <a:rPr lang="en-GB" sz="1800" dirty="0" smtClean="0">
                <a:solidFill>
                  <a:srgbClr val="FFFFFF"/>
                </a:solidFill>
              </a:rPr>
              <a:t>against forecast</a:t>
            </a:r>
            <a:r>
              <a:rPr lang="en-GB" sz="1800" dirty="0"/>
              <a:t> – IR </a:t>
            </a:r>
            <a:r>
              <a:rPr lang="en-GB" sz="1800" dirty="0" smtClean="0"/>
              <a:t>10.8 </a:t>
            </a:r>
            <a:r>
              <a:rPr lang="en-GB" sz="1800" dirty="0"/>
              <a:t>µm, </a:t>
            </a:r>
            <a:r>
              <a:rPr lang="en-GB" sz="1800" dirty="0" smtClean="0">
                <a:solidFill>
                  <a:srgbClr val="FFFFFF"/>
                </a:solidFill>
              </a:rPr>
              <a:t>global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378" y="1152000"/>
            <a:ext cx="7665244" cy="499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52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378" y="1152000"/>
            <a:ext cx="7665244" cy="499348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Comparison of the MSG and MTG-FCI algorithms</a:t>
            </a:r>
            <a:r>
              <a:rPr lang="en-GB" dirty="0">
                <a:solidFill>
                  <a:srgbClr val="FFFFFF"/>
                </a:solidFill>
              </a:rPr>
              <a:t/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1800" dirty="0">
                <a:solidFill>
                  <a:srgbClr val="FFFFFF"/>
                </a:solidFill>
              </a:rPr>
              <a:t>AMV speed bias against </a:t>
            </a:r>
            <a:r>
              <a:rPr lang="en-GB" sz="1800" dirty="0" smtClean="0">
                <a:solidFill>
                  <a:srgbClr val="FFFFFF"/>
                </a:solidFill>
              </a:rPr>
              <a:t>forecast</a:t>
            </a:r>
            <a:r>
              <a:rPr lang="en-GB" sz="1800" dirty="0"/>
              <a:t> – IR </a:t>
            </a:r>
            <a:r>
              <a:rPr lang="en-GB" sz="1800" dirty="0" smtClean="0"/>
              <a:t>10.8 </a:t>
            </a:r>
            <a:r>
              <a:rPr lang="en-GB" sz="1800" dirty="0"/>
              <a:t>µm, </a:t>
            </a:r>
            <a:r>
              <a:rPr lang="en-GB" sz="1800" dirty="0" smtClean="0">
                <a:solidFill>
                  <a:srgbClr val="FFFFFF"/>
                </a:solidFill>
              </a:rPr>
              <a:t>northern hemisphere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267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Comparison of the MSG and MTG-FCI algorithms</a:t>
            </a:r>
            <a:r>
              <a:rPr lang="en-GB" dirty="0">
                <a:solidFill>
                  <a:srgbClr val="FFFFFF"/>
                </a:solidFill>
              </a:rPr>
              <a:t/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1800" dirty="0">
                <a:solidFill>
                  <a:srgbClr val="FFFFFF"/>
                </a:solidFill>
              </a:rPr>
              <a:t>AMV speed bias against </a:t>
            </a:r>
            <a:r>
              <a:rPr lang="en-GB" sz="1800" dirty="0" smtClean="0">
                <a:solidFill>
                  <a:srgbClr val="FFFFFF"/>
                </a:solidFill>
              </a:rPr>
              <a:t>forecast</a:t>
            </a:r>
            <a:r>
              <a:rPr lang="en-GB" sz="1800" dirty="0"/>
              <a:t> – IR </a:t>
            </a:r>
            <a:r>
              <a:rPr lang="en-GB" sz="1800" dirty="0" smtClean="0"/>
              <a:t>10.8 </a:t>
            </a:r>
            <a:r>
              <a:rPr lang="en-GB" sz="1800" dirty="0"/>
              <a:t>µm, </a:t>
            </a:r>
            <a:r>
              <a:rPr lang="en-GB" sz="1800" dirty="0" smtClean="0">
                <a:solidFill>
                  <a:srgbClr val="FFFFFF"/>
                </a:solidFill>
              </a:rPr>
              <a:t>tropics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378" y="1152000"/>
            <a:ext cx="7665244" cy="499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97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Comparison of the MSG and MTG-FCI algorithms</a:t>
            </a:r>
            <a:r>
              <a:rPr lang="en-GB" dirty="0">
                <a:solidFill>
                  <a:srgbClr val="FFFFFF"/>
                </a:solidFill>
              </a:rPr>
              <a:t/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1800" dirty="0">
                <a:solidFill>
                  <a:srgbClr val="FFFFFF"/>
                </a:solidFill>
              </a:rPr>
              <a:t>AMV speed bias against </a:t>
            </a:r>
            <a:r>
              <a:rPr lang="en-GB" sz="1800" dirty="0" smtClean="0">
                <a:solidFill>
                  <a:srgbClr val="FFFFFF"/>
                </a:solidFill>
              </a:rPr>
              <a:t>forecast</a:t>
            </a:r>
            <a:r>
              <a:rPr lang="en-GB" sz="1800" dirty="0"/>
              <a:t> – IR </a:t>
            </a:r>
            <a:r>
              <a:rPr lang="en-GB" sz="1800" dirty="0" smtClean="0"/>
              <a:t>10.8 </a:t>
            </a:r>
            <a:r>
              <a:rPr lang="en-GB" sz="1800" dirty="0"/>
              <a:t>µm, </a:t>
            </a:r>
            <a:r>
              <a:rPr lang="en-GB" sz="1800" dirty="0" smtClean="0">
                <a:solidFill>
                  <a:srgbClr val="FFFFFF"/>
                </a:solidFill>
              </a:rPr>
              <a:t>southern hemisphere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378" y="1152000"/>
            <a:ext cx="7665244" cy="499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66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MTG-FCI AMV prototype</a:t>
            </a:r>
            <a:br>
              <a:rPr lang="en-GB" dirty="0" smtClean="0"/>
            </a:br>
            <a:r>
              <a:rPr lang="en-GB" sz="1800" dirty="0" smtClean="0"/>
              <a:t>Status of the AMV prototype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059254"/>
            <a:ext cx="9447213" cy="519669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Able </a:t>
            </a:r>
            <a:r>
              <a:rPr lang="en-GB" sz="2400" dirty="0"/>
              <a:t>to run with </a:t>
            </a:r>
            <a:r>
              <a:rPr lang="en-GB" sz="2400" b="1" dirty="0"/>
              <a:t>MSG</a:t>
            </a:r>
            <a:r>
              <a:rPr lang="en-GB" sz="2400" dirty="0"/>
              <a:t> data.</a:t>
            </a:r>
          </a:p>
          <a:p>
            <a:endParaRPr lang="en-GB" sz="2400" dirty="0"/>
          </a:p>
          <a:p>
            <a:r>
              <a:rPr lang="en-GB" sz="2400" dirty="0"/>
              <a:t>Adapted to use </a:t>
            </a:r>
            <a:r>
              <a:rPr lang="en-GB" sz="2400" b="1" dirty="0"/>
              <a:t>Himawari-8</a:t>
            </a:r>
            <a:r>
              <a:rPr lang="en-GB" sz="2400" dirty="0"/>
              <a:t> data from various sources:</a:t>
            </a:r>
          </a:p>
          <a:p>
            <a:pPr lvl="1">
              <a:buFont typeface="Arial" pitchFamily="34" charset="0"/>
              <a:buChar char="−"/>
            </a:pPr>
            <a:r>
              <a:rPr lang="en-GB" sz="2000" dirty="0" smtClean="0">
                <a:solidFill>
                  <a:srgbClr val="002569"/>
                </a:solidFill>
              </a:rPr>
              <a:t>JMA</a:t>
            </a:r>
          </a:p>
          <a:p>
            <a:pPr lvl="1">
              <a:buFont typeface="Arial" pitchFamily="34" charset="0"/>
              <a:buChar char="−"/>
            </a:pPr>
            <a:r>
              <a:rPr lang="en-GB" sz="2000" dirty="0" smtClean="0">
                <a:solidFill>
                  <a:srgbClr val="002569"/>
                </a:solidFill>
              </a:rPr>
              <a:t>KMA</a:t>
            </a:r>
          </a:p>
          <a:p>
            <a:pPr lvl="1">
              <a:buFont typeface="Arial" pitchFamily="34" charset="0"/>
              <a:buChar char="−"/>
            </a:pPr>
            <a:r>
              <a:rPr lang="en-GB" sz="2000" dirty="0"/>
              <a:t>3</a:t>
            </a:r>
            <a:r>
              <a:rPr lang="en-GB" sz="2000" baseline="30000" dirty="0"/>
              <a:t>rd</a:t>
            </a:r>
            <a:r>
              <a:rPr lang="en-GB" sz="2000" dirty="0"/>
              <a:t> AMV Intercomparison </a:t>
            </a:r>
            <a:r>
              <a:rPr lang="en-GB" sz="2000" dirty="0" smtClean="0"/>
              <a:t>Study </a:t>
            </a:r>
            <a:r>
              <a:rPr lang="en-GB" sz="2000" dirty="0"/>
              <a:t>(using ACHA cloud-top product)</a:t>
            </a:r>
            <a:endParaRPr lang="en-GB" sz="2000" dirty="0" smtClean="0"/>
          </a:p>
          <a:p>
            <a:endParaRPr lang="en-GB" sz="2400" dirty="0" smtClean="0"/>
          </a:p>
          <a:p>
            <a:r>
              <a:rPr lang="en-GB" sz="2400" b="1" dirty="0" smtClean="0"/>
              <a:t>MTG-FCI</a:t>
            </a:r>
            <a:r>
              <a:rPr lang="en-GB" sz="2400" dirty="0" smtClean="0"/>
              <a:t> </a:t>
            </a:r>
            <a:r>
              <a:rPr lang="en-GB" sz="2400" dirty="0"/>
              <a:t>Level-2 test data expected for </a:t>
            </a:r>
            <a:r>
              <a:rPr lang="en-GB" sz="2400" dirty="0" smtClean="0"/>
              <a:t>this year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Possibility to adapt the prototype to </a:t>
            </a:r>
            <a:r>
              <a:rPr lang="en-GB" sz="2400" b="1" dirty="0"/>
              <a:t>GOES-R</a:t>
            </a:r>
            <a:r>
              <a:rPr lang="en-GB" sz="2400" dirty="0"/>
              <a:t> data (time permitting).</a:t>
            </a:r>
          </a:p>
        </p:txBody>
      </p:sp>
    </p:spTree>
    <p:extLst>
      <p:ext uri="{BB962C8B-B14F-4D97-AF65-F5344CB8AC3E}">
        <p14:creationId xmlns:p14="http://schemas.microsoft.com/office/powerpoint/2010/main" val="2449918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99" y="1430750"/>
            <a:ext cx="4354603" cy="3960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54075"/>
          </a:xfrm>
        </p:spPr>
        <p:txBody>
          <a:bodyPr/>
          <a:lstStyle/>
          <a:p>
            <a:r>
              <a:rPr lang="en-US" dirty="0"/>
              <a:t>Results </a:t>
            </a:r>
            <a:r>
              <a:rPr lang="en-US" dirty="0" smtClean="0"/>
              <a:t>of the MTG-FCI </a:t>
            </a:r>
            <a:r>
              <a:rPr lang="en-US" dirty="0"/>
              <a:t>algorithm </a:t>
            </a:r>
            <a:r>
              <a:rPr lang="en-US" dirty="0" smtClean="0"/>
              <a:t>with Himawari-8 </a:t>
            </a:r>
            <a:r>
              <a:rPr lang="en-US" dirty="0" smtClean="0"/>
              <a:t>data</a:t>
            </a:r>
            <a:br>
              <a:rPr lang="en-US" dirty="0" smtClean="0"/>
            </a:br>
            <a:r>
              <a:rPr lang="en-GB" sz="1800" dirty="0">
                <a:solidFill>
                  <a:srgbClr val="FFFFFF"/>
                </a:solidFill>
              </a:rPr>
              <a:t>3</a:t>
            </a:r>
            <a:r>
              <a:rPr lang="en-GB" sz="1800" baseline="30000" dirty="0">
                <a:solidFill>
                  <a:srgbClr val="FFFFFF"/>
                </a:solidFill>
              </a:rPr>
              <a:t>rd</a:t>
            </a:r>
            <a:r>
              <a:rPr lang="en-GB" sz="1800" dirty="0">
                <a:solidFill>
                  <a:srgbClr val="FFFFFF"/>
                </a:solidFill>
              </a:rPr>
              <a:t> AMV Intercomparison Study </a:t>
            </a:r>
            <a:r>
              <a:rPr lang="en-GB" sz="1800" dirty="0" smtClean="0">
                <a:solidFill>
                  <a:srgbClr val="FFFFFF"/>
                </a:solidFill>
              </a:rPr>
              <a:t>results </a:t>
            </a:r>
            <a:r>
              <a:rPr lang="en-GB" sz="1800" dirty="0">
                <a:solidFill>
                  <a:srgbClr val="FFFFFF"/>
                </a:solidFill>
              </a:rPr>
              <a:t>–</a:t>
            </a:r>
            <a:r>
              <a:rPr lang="en-GB" sz="1800" dirty="0" smtClean="0">
                <a:solidFill>
                  <a:srgbClr val="FFFFFF"/>
                </a:solidFill>
              </a:rPr>
              <a:t> WV 6.2 µm (12:00 UTC)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94454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  <a:defRPr/>
            </a:pPr>
            <a:endParaRPr lang="en-GB" sz="2400" b="1" dirty="0" smtClean="0">
              <a:solidFill>
                <a:srgbClr val="002060"/>
              </a:solidFill>
            </a:endParaRPr>
          </a:p>
          <a:p>
            <a:pPr lvl="0">
              <a:buNone/>
              <a:defRPr/>
            </a:pPr>
            <a:r>
              <a:rPr lang="en-GB" sz="2400" b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The MTG-FCI </a:t>
            </a: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AMV prototype</a:t>
            </a:r>
            <a:endParaRPr lang="en-GB" sz="2400" b="1" dirty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 lvl="0">
              <a:buNone/>
              <a:defRPr/>
            </a:pPr>
            <a:endParaRPr lang="en-GB" sz="2400" b="1" dirty="0" smtClean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 lvl="0">
              <a:buNone/>
              <a:defRPr/>
            </a:pPr>
            <a:r>
              <a:rPr lang="en-GB" sz="2400" b="1" dirty="0">
                <a:solidFill>
                  <a:srgbClr val="002060"/>
                </a:solidFill>
              </a:rPr>
              <a:t>Comparison of </a:t>
            </a:r>
            <a:r>
              <a:rPr lang="en-GB" sz="2400" b="1" dirty="0" smtClean="0">
                <a:solidFill>
                  <a:srgbClr val="002060"/>
                </a:solidFill>
              </a:rPr>
              <a:t>the MSG </a:t>
            </a:r>
            <a:r>
              <a:rPr lang="en-GB" sz="2400" b="1" dirty="0">
                <a:solidFill>
                  <a:srgbClr val="002060"/>
                </a:solidFill>
              </a:rPr>
              <a:t>and </a:t>
            </a:r>
            <a:r>
              <a:rPr lang="en-GB" sz="2400" b="1" dirty="0" smtClean="0">
                <a:solidFill>
                  <a:srgbClr val="002060"/>
                </a:solidFill>
              </a:rPr>
              <a:t>MTG-FCI </a:t>
            </a:r>
            <a:r>
              <a:rPr lang="en-GB" sz="2400" b="1" dirty="0">
                <a:solidFill>
                  <a:srgbClr val="002060"/>
                </a:solidFill>
              </a:rPr>
              <a:t>algorithms</a:t>
            </a:r>
          </a:p>
          <a:p>
            <a:pPr lvl="0">
              <a:buNone/>
              <a:defRPr/>
            </a:pPr>
            <a:endParaRPr lang="en-GB" sz="2400" b="1" dirty="0">
              <a:solidFill>
                <a:srgbClr val="002060"/>
              </a:solidFill>
            </a:endParaRPr>
          </a:p>
          <a:p>
            <a:pPr lvl="0">
              <a:buNone/>
              <a:defRPr/>
            </a:pPr>
            <a:r>
              <a:rPr lang="en-GB" sz="2400" b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Results of </a:t>
            </a: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the MTG-FCI </a:t>
            </a:r>
            <a:r>
              <a:rPr lang="en-GB" sz="2400" b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algorithm </a:t>
            </a: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with Himawari-8 </a:t>
            </a:r>
            <a:r>
              <a:rPr lang="en-GB" sz="2400" b="1" dirty="0">
                <a:solidFill>
                  <a:schemeClr val="accent4">
                    <a:lumMod val="25000"/>
                    <a:lumOff val="75000"/>
                  </a:schemeClr>
                </a:solidFill>
              </a:rPr>
              <a:t>data</a:t>
            </a:r>
          </a:p>
          <a:p>
            <a:pPr lvl="0">
              <a:buNone/>
              <a:defRPr/>
            </a:pPr>
            <a:endParaRPr lang="en-GB" sz="2400" b="1" dirty="0" smtClean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 lvl="0">
              <a:buNone/>
              <a:defRPr/>
            </a:pP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Estimation of AMV speed and direction errors</a:t>
            </a:r>
          </a:p>
          <a:p>
            <a:pPr lvl="0">
              <a:buNone/>
              <a:defRPr/>
            </a:pPr>
            <a:endParaRPr lang="en-GB" sz="2400" b="1" dirty="0" smtClean="0">
              <a:solidFill>
                <a:schemeClr val="accent4">
                  <a:lumMod val="25000"/>
                  <a:lumOff val="75000"/>
                </a:schemeClr>
              </a:solidFill>
            </a:endParaRPr>
          </a:p>
          <a:p>
            <a:pPr lvl="0">
              <a:buNone/>
              <a:defRPr/>
            </a:pPr>
            <a:r>
              <a:rPr lang="en-GB" sz="24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114391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</a:t>
            </a:r>
            <a:r>
              <a:rPr lang="en-US" dirty="0" smtClean="0"/>
              <a:t>the MSG </a:t>
            </a:r>
            <a:r>
              <a:rPr lang="en-US" dirty="0"/>
              <a:t>and MTG-FCI </a:t>
            </a:r>
            <a:r>
              <a:rPr lang="en-US" dirty="0" smtClean="0"/>
              <a:t>algorithms</a:t>
            </a:r>
            <a:br>
              <a:rPr lang="en-US" dirty="0" smtClean="0"/>
            </a:br>
            <a:r>
              <a:rPr lang="en-GB" sz="1800" dirty="0" smtClean="0">
                <a:solidFill>
                  <a:srgbClr val="FFFFFF"/>
                </a:solidFill>
              </a:rPr>
              <a:t>Test case</a:t>
            </a:r>
            <a:endParaRPr lang="en-GB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266700" y="1059254"/>
            <a:ext cx="9447213" cy="519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2400" b="0" dirty="0"/>
              <a:t>Comparison of </a:t>
            </a:r>
            <a:r>
              <a:rPr lang="en-GB" sz="2400" b="0" dirty="0" smtClean="0"/>
              <a:t>the algorithms </a:t>
            </a:r>
            <a:r>
              <a:rPr lang="en-GB" sz="2400" b="0" dirty="0"/>
              <a:t>using the same MSG images and ancillary </a:t>
            </a:r>
            <a:r>
              <a:rPr lang="en-GB" sz="2400" b="0" dirty="0" smtClean="0"/>
              <a:t>data.</a:t>
            </a:r>
            <a:endParaRPr lang="en-GB" sz="2400" b="0" dirty="0"/>
          </a:p>
          <a:p>
            <a:endParaRPr lang="en-GB" sz="2400" b="0" dirty="0"/>
          </a:p>
          <a:p>
            <a:r>
              <a:rPr lang="en-GB" sz="2400" b="0" dirty="0"/>
              <a:t>One month of </a:t>
            </a:r>
            <a:r>
              <a:rPr lang="en-GB" sz="2400" b="0" dirty="0" smtClean="0"/>
              <a:t>data: 14/05/2016 </a:t>
            </a:r>
            <a:r>
              <a:rPr lang="en-GB" sz="2400" b="0" dirty="0"/>
              <a:t>– </a:t>
            </a:r>
            <a:r>
              <a:rPr lang="en-GB" sz="2400" b="0" dirty="0" smtClean="0"/>
              <a:t>14/06/2016.</a:t>
            </a:r>
            <a:endParaRPr lang="en-GB" sz="2400" b="0" dirty="0"/>
          </a:p>
          <a:p>
            <a:endParaRPr lang="en-GB" sz="2400" b="0" dirty="0"/>
          </a:p>
          <a:p>
            <a:r>
              <a:rPr lang="en-GB" sz="2400" b="0" dirty="0"/>
              <a:t>Channels used: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sz="2000" b="0" dirty="0" smtClean="0"/>
              <a:t>channel 2 (VIS 0.2 </a:t>
            </a:r>
            <a:r>
              <a:rPr lang="en-GB" sz="2000" b="0" dirty="0"/>
              <a:t>µm</a:t>
            </a:r>
            <a:r>
              <a:rPr lang="en-GB" sz="2000" b="0" dirty="0" smtClean="0"/>
              <a:t>);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sz="2000" b="0" dirty="0" smtClean="0"/>
              <a:t>channel 5 (WV 6.2 µm, only cloudy AMVs);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sz="2000" b="0" dirty="0"/>
              <a:t>channel </a:t>
            </a:r>
            <a:r>
              <a:rPr lang="en-GB" sz="2000" b="0" dirty="0" smtClean="0"/>
              <a:t>6 </a:t>
            </a:r>
            <a:r>
              <a:rPr lang="en-GB" sz="2000" b="0" dirty="0"/>
              <a:t>(WV </a:t>
            </a:r>
            <a:r>
              <a:rPr lang="en-GB" sz="2000" b="0" dirty="0" smtClean="0"/>
              <a:t>7.3 </a:t>
            </a:r>
            <a:r>
              <a:rPr lang="en-GB" sz="2000" b="0" dirty="0" smtClean="0"/>
              <a:t>µm, </a:t>
            </a:r>
            <a:r>
              <a:rPr lang="en-GB" sz="2000" b="0" dirty="0"/>
              <a:t>only cloudy AMVs);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sz="2000" b="0" dirty="0"/>
              <a:t>channel </a:t>
            </a:r>
            <a:r>
              <a:rPr lang="en-GB" sz="2000" b="0" dirty="0" smtClean="0"/>
              <a:t>9 (IR 10.8 </a:t>
            </a:r>
            <a:r>
              <a:rPr lang="en-GB" sz="2000" b="0" dirty="0"/>
              <a:t>µm, several target box sizes).</a:t>
            </a:r>
            <a:endParaRPr lang="en-GB" sz="2000" b="0" dirty="0"/>
          </a:p>
          <a:p>
            <a:endParaRPr lang="en-GB" sz="2400" b="0" dirty="0" smtClean="0"/>
          </a:p>
          <a:p>
            <a:r>
              <a:rPr lang="en-GB" sz="2400" b="0" dirty="0" smtClean="0"/>
              <a:t>Results </a:t>
            </a:r>
            <a:r>
              <a:rPr lang="en-GB" sz="2400" b="0" dirty="0"/>
              <a:t>filtered by QI &gt; 80</a:t>
            </a:r>
            <a:r>
              <a:rPr lang="en-GB" sz="2400" b="0" dirty="0" smtClean="0"/>
              <a:t>% (forecast independent).</a:t>
            </a:r>
            <a:endParaRPr lang="en-GB" sz="2400" b="0" dirty="0"/>
          </a:p>
          <a:p>
            <a:endParaRPr lang="en-GB" sz="2400" b="0" dirty="0"/>
          </a:p>
          <a:p>
            <a:r>
              <a:rPr lang="en-GB" sz="2400" b="0" dirty="0"/>
              <a:t>Statistics computed against </a:t>
            </a:r>
            <a:r>
              <a:rPr lang="en-GB" sz="2400" b="0" dirty="0" smtClean="0"/>
              <a:t>forecast.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1411462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</a:t>
            </a:r>
            <a:r>
              <a:rPr lang="en-US" dirty="0" smtClean="0"/>
              <a:t>the MSG </a:t>
            </a:r>
            <a:r>
              <a:rPr lang="en-US" dirty="0"/>
              <a:t>and MTG-FCI </a:t>
            </a:r>
            <a:r>
              <a:rPr lang="en-US" dirty="0" smtClean="0"/>
              <a:t>algorithms</a:t>
            </a:r>
            <a:br>
              <a:rPr lang="en-US" dirty="0" smtClean="0"/>
            </a:br>
            <a:r>
              <a:rPr lang="en-GB" sz="1800" dirty="0">
                <a:solidFill>
                  <a:srgbClr val="FFFFFF"/>
                </a:solidFill>
              </a:rPr>
              <a:t>Algorithm </a:t>
            </a:r>
            <a:r>
              <a:rPr lang="en-GB" sz="1800" dirty="0" smtClean="0">
                <a:solidFill>
                  <a:srgbClr val="FFFFFF"/>
                </a:solidFill>
              </a:rPr>
              <a:t>similarities and differences</a:t>
            </a:r>
            <a:endParaRPr lang="en-GB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266700" y="1059254"/>
            <a:ext cx="9447213" cy="519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2400" b="0" dirty="0"/>
              <a:t>The </a:t>
            </a:r>
            <a:r>
              <a:rPr lang="en-GB" sz="2400" b="0" dirty="0" smtClean="0"/>
              <a:t>MTG-FCI </a:t>
            </a:r>
            <a:r>
              <a:rPr lang="en-GB" sz="2400" b="0" dirty="0"/>
              <a:t>algorithm </a:t>
            </a:r>
            <a:r>
              <a:rPr lang="en-GB" sz="2400" b="0" dirty="0" smtClean="0"/>
              <a:t>used is very similar to </a:t>
            </a:r>
            <a:r>
              <a:rPr lang="en-GB" sz="2400" b="0" dirty="0"/>
              <a:t>that of MSG:</a:t>
            </a:r>
          </a:p>
          <a:p>
            <a:pPr lvl="1">
              <a:buFont typeface="Arial" pitchFamily="34" charset="0"/>
              <a:buChar char="−"/>
            </a:pPr>
            <a:r>
              <a:rPr lang="en-GB" sz="2000" b="0" dirty="0" smtClean="0">
                <a:solidFill>
                  <a:srgbClr val="002569"/>
                </a:solidFill>
              </a:rPr>
              <a:t>3 </a:t>
            </a:r>
            <a:r>
              <a:rPr lang="en-GB" sz="2000" b="0" dirty="0">
                <a:solidFill>
                  <a:srgbClr val="002569"/>
                </a:solidFill>
              </a:rPr>
              <a:t>km spatial resolution;</a:t>
            </a:r>
          </a:p>
          <a:p>
            <a:pPr lvl="1">
              <a:buFont typeface="Arial" pitchFamily="34" charset="0"/>
              <a:buChar char="−"/>
            </a:pPr>
            <a:r>
              <a:rPr lang="en-GB" sz="2000" b="0" dirty="0">
                <a:solidFill>
                  <a:srgbClr val="002569"/>
                </a:solidFill>
              </a:rPr>
              <a:t>15 minutes temporal </a:t>
            </a:r>
            <a:r>
              <a:rPr lang="en-GB" sz="2000" b="0" dirty="0" smtClean="0">
                <a:solidFill>
                  <a:srgbClr val="002569"/>
                </a:solidFill>
              </a:rPr>
              <a:t>resolution;</a:t>
            </a:r>
          </a:p>
          <a:p>
            <a:pPr lvl="1">
              <a:buFont typeface="Arial" pitchFamily="34" charset="0"/>
              <a:buChar char="−"/>
            </a:pPr>
            <a:r>
              <a:rPr lang="en-GB" sz="2000" b="0" dirty="0">
                <a:solidFill>
                  <a:srgbClr val="002569"/>
                </a:solidFill>
              </a:rPr>
              <a:t>CCC </a:t>
            </a:r>
            <a:r>
              <a:rPr lang="en-GB" sz="2000" b="0" dirty="0" smtClean="0">
                <a:solidFill>
                  <a:srgbClr val="002569"/>
                </a:solidFill>
              </a:rPr>
              <a:t>method used </a:t>
            </a:r>
            <a:r>
              <a:rPr lang="en-GB" sz="2000" b="0" dirty="0">
                <a:solidFill>
                  <a:srgbClr val="002569"/>
                </a:solidFill>
              </a:rPr>
              <a:t>for tracking;</a:t>
            </a:r>
          </a:p>
          <a:p>
            <a:pPr lvl="1">
              <a:buFont typeface="Arial" pitchFamily="34" charset="0"/>
              <a:buChar char="−"/>
            </a:pPr>
            <a:r>
              <a:rPr lang="en-GB" sz="2000" b="0" dirty="0" smtClean="0"/>
              <a:t>OCA used as main height assignment method.</a:t>
            </a:r>
          </a:p>
          <a:p>
            <a:endParaRPr lang="en-GB" sz="2400" b="0" dirty="0"/>
          </a:p>
          <a:p>
            <a:r>
              <a:rPr lang="en-GB" sz="2400" b="0" dirty="0"/>
              <a:t>The main differences are: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sz="2000" b="0" dirty="0"/>
              <a:t>three images (at HH:15, HH:30, HH:45) instead of four (at HH:00, HH:15, HH:30, HH:45);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sz="2000" b="0" dirty="0"/>
              <a:t>reference image at HH:30 (backward plus forward tracking) instead of HH:00 (only forward tracking);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GB" sz="2000" b="0" dirty="0"/>
              <a:t>no intermediate product averaging; the second component is used as final product </a:t>
            </a:r>
            <a:r>
              <a:rPr lang="en-GB" sz="2000" b="0" dirty="0" smtClean="0"/>
              <a:t>instead</a:t>
            </a:r>
            <a:r>
              <a:rPr lang="en-GB" sz="2000" b="0" dirty="0"/>
              <a:t>.</a:t>
            </a:r>
            <a:endParaRPr lang="en-GB" sz="2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the MSG and MTG-FCI </a:t>
            </a:r>
            <a:r>
              <a:rPr lang="en-US" dirty="0" smtClean="0"/>
              <a:t>algorithms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dirty="0" smtClean="0"/>
              <a:t>Average number of AMVs per </a:t>
            </a:r>
            <a:r>
              <a:rPr lang="en-GB" sz="1800" dirty="0" smtClean="0"/>
              <a:t>product and channel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501621" y="1380232"/>
            <a:ext cx="8902759" cy="4097537"/>
            <a:chOff x="747713" y="1445632"/>
            <a:chExt cx="8902759" cy="4097537"/>
          </a:xfrm>
        </p:grpSpPr>
        <p:graphicFrame>
          <p:nvGraphicFramePr>
            <p:cNvPr id="30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0359807"/>
                </p:ext>
              </p:extLst>
            </p:nvPr>
          </p:nvGraphicFramePr>
          <p:xfrm>
            <a:off x="5402472" y="3923169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1062000"/>
                  <a:gridCol w="1062000"/>
                  <a:gridCol w="1062000"/>
                  <a:gridCol w="10620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lnT w="12700" cmpd="sng">
                        <a:noFill/>
                      </a:lnT>
                      <a:solidFill>
                        <a:schemeClr val="bg1"/>
                      </a:solidFill>
                    </a:tcPr>
                  </a:tc>
                  <a:tc gridSpan="3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IR 1</a:t>
                        </a:r>
                        <a:r>
                          <a:rPr lang="en-GB" sz="1100" b="1" baseline="0" dirty="0" smtClean="0">
                            <a:solidFill>
                              <a:schemeClr val="tx2"/>
                            </a:solidFill>
                          </a:rPr>
                          <a:t>0.8 µm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lnT w="12700" cmpd="sng">
                        <a:noFill/>
                      </a:lnT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MSG 24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MTG 24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MTG – MSG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/>
                          <a:t>7,610</a:t>
                        </a: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8,228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+8.1%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92D050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3,358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3,317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–1.2%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1,189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1,349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+13.5%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/>
                          <a:t>3,062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3,560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+16.3%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2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03126188"/>
                </p:ext>
              </p:extLst>
            </p:nvPr>
          </p:nvGraphicFramePr>
          <p:xfrm>
            <a:off x="747713" y="3923169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1062000"/>
                  <a:gridCol w="1062000"/>
                  <a:gridCol w="1062000"/>
                  <a:gridCol w="10620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 gridSpan="3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WV</a:t>
                        </a:r>
                        <a:r>
                          <a:rPr lang="en-GB" sz="1100" b="1" baseline="0" dirty="0" smtClean="0">
                            <a:solidFill>
                              <a:schemeClr val="tx2"/>
                            </a:solidFill>
                          </a:rPr>
                          <a:t> 7.3 µm (cloudy)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MSG 24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MTG 24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MTG – MSG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/>
                          <a:t>5,151</a:t>
                        </a: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5,137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–0.3%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00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4,073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4,028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–1.1%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1,078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1,109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+2.9%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dirty="0" smtClean="0"/>
                          <a:t>–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3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67036959"/>
                </p:ext>
              </p:extLst>
            </p:nvPr>
          </p:nvGraphicFramePr>
          <p:xfrm>
            <a:off x="747713" y="1445632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1062000"/>
                  <a:gridCol w="1062000"/>
                  <a:gridCol w="1062000"/>
                  <a:gridCol w="10620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 gridSpan="3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VIS</a:t>
                        </a:r>
                        <a:r>
                          <a:rPr lang="en-GB" sz="1100" b="1" baseline="0" dirty="0" smtClean="0">
                            <a:solidFill>
                              <a:schemeClr val="tx2"/>
                            </a:solidFill>
                          </a:rPr>
                          <a:t> 0.2 µm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MSG 24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MTG 24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MTG – MSG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/>
                          <a:t>3,425</a:t>
                        </a: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3,831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+11.9%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92D050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830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829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–0.1%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591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705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+19.3%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/>
                          <a:t>2,004</a:t>
                        </a: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2,297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+14.6%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graphicFrame>
          <p:nvGraphicFramePr>
            <p:cNvPr id="34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17705450"/>
                </p:ext>
              </p:extLst>
            </p:nvPr>
          </p:nvGraphicFramePr>
          <p:xfrm>
            <a:off x="5402472" y="1445632"/>
            <a:ext cx="4248000" cy="1620000"/>
          </p:xfrm>
          <a:graphic>
            <a:graphicData uri="http://schemas.openxmlformats.org/drawingml/2006/table">
              <a:tbl>
                <a:tblPr bandRow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tableStyleId>{5C22544A-7EE6-4342-B048-85BDC9FD1C3A}</a:tableStyleId>
                </a:tblPr>
                <a:tblGrid>
                  <a:gridCol w="1062000"/>
                  <a:gridCol w="1062000"/>
                  <a:gridCol w="1062000"/>
                  <a:gridCol w="1062000"/>
                </a:tblGrid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 gridSpan="3"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100" b="1" dirty="0" smtClean="0">
                            <a:solidFill>
                              <a:schemeClr val="tx2"/>
                            </a:solidFill>
                          </a:rPr>
                          <a:t>WV 6</a:t>
                        </a:r>
                        <a:r>
                          <a:rPr lang="en-GB" sz="1100" b="1" baseline="0" dirty="0" smtClean="0">
                            <a:solidFill>
                              <a:schemeClr val="tx2"/>
                            </a:solidFill>
                          </a:rPr>
                          <a:t>.2 µm (cloudy)</a:t>
                        </a:r>
                        <a:endParaRPr lang="en-GB" sz="1100" b="1" dirty="0" smtClean="0">
                          <a:solidFill>
                            <a:schemeClr val="tx2"/>
                          </a:solidFill>
                        </a:endParaRPr>
                      </a:p>
                    </a:txBody>
                    <a:tcPr anchor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GB" sz="1200" b="1" dirty="0"/>
                      </a:p>
                    </a:txBody>
                    <a:tcPr anchor="ctr"/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MSG 24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MTG 24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smtClean="0">
                            <a:solidFill>
                              <a:schemeClr val="bg1"/>
                            </a:solidFill>
                          </a:rPr>
                          <a:t>MTG – MSG</a:t>
                        </a:r>
                        <a:endParaRPr lang="en-GB" sz="1100" b="1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all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0" dirty="0" smtClean="0"/>
                          <a:t>4,038</a:t>
                        </a: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4,076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+0.9%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rgbClr val="FFFF00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s-ES" sz="1100" b="1" kern="1200" dirty="0" err="1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high</a:t>
                        </a:r>
                        <a:endParaRPr lang="en-GB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3,880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3,857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–0.6%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mid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158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rPr>
                          <a:t>219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+38.6%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</a:tr>
                <a:tr h="270000">
                  <a:tc>
                    <a:txBody>
                      <a:bodyPr/>
                      <a:lstStyle/>
                      <a:p>
                        <a:pPr algn="ctr"/>
                        <a:r>
                          <a:rPr lang="es-ES" sz="1100" b="1" dirty="0" err="1" smtClean="0"/>
                          <a:t>low</a:t>
                        </a:r>
                        <a:endParaRPr lang="en-GB" sz="1100" b="1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s-ES" sz="1100" b="0" dirty="0" smtClean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GB" sz="1100" b="0" dirty="0" smtClean="0"/>
                          <a:t>–</a:t>
                        </a:r>
                        <a:endParaRPr lang="en-GB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100" b="0" dirty="0" smtClean="0"/>
                          <a:t>–</a:t>
                        </a:r>
                        <a:endParaRPr lang="en-GB" sz="1100" b="0" dirty="0"/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03058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Comparison of the MSG and MTG-FCI algorithms</a:t>
            </a:r>
            <a:r>
              <a:rPr lang="en-GB" dirty="0">
                <a:solidFill>
                  <a:srgbClr val="FFFFFF"/>
                </a:solidFill>
              </a:rPr>
              <a:t/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1800" dirty="0">
                <a:solidFill>
                  <a:srgbClr val="FFFFFF"/>
                </a:solidFill>
              </a:rPr>
              <a:t>N</a:t>
            </a:r>
            <a:r>
              <a:rPr lang="en-GB" sz="1800" dirty="0" smtClean="0">
                <a:solidFill>
                  <a:srgbClr val="FFFFFF"/>
                </a:solidFill>
              </a:rPr>
              <a:t>ormalised </a:t>
            </a:r>
            <a:r>
              <a:rPr lang="en-GB" sz="1800" dirty="0">
                <a:solidFill>
                  <a:srgbClr val="FFFFFF"/>
                </a:solidFill>
              </a:rPr>
              <a:t>AMV histograms </a:t>
            </a:r>
            <a:r>
              <a:rPr lang="en-GB" sz="1800" dirty="0" smtClean="0">
                <a:solidFill>
                  <a:srgbClr val="FFFFFF"/>
                </a:solidFill>
              </a:rPr>
              <a:t>– VIS 0.2 </a:t>
            </a:r>
            <a:r>
              <a:rPr lang="en-GB" sz="1800" kern="1200" dirty="0" smtClean="0">
                <a:solidFill>
                  <a:srgbClr val="FFFFFF"/>
                </a:solidFill>
                <a:ea typeface="+mn-ea"/>
              </a:rPr>
              <a:t>µm</a:t>
            </a:r>
            <a:endParaRPr lang="en-GB" sz="1800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5205743" y="3802454"/>
            <a:ext cx="4282289" cy="258088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sz="2200" dirty="0" smtClean="0"/>
              <a:t>Histograms are very similar.</a:t>
            </a:r>
          </a:p>
          <a:p>
            <a:pPr>
              <a:lnSpc>
                <a:spcPct val="110000"/>
              </a:lnSpc>
            </a:pPr>
            <a:endParaRPr lang="en-GB" sz="1000" dirty="0" smtClean="0"/>
          </a:p>
          <a:p>
            <a:pPr>
              <a:lnSpc>
                <a:spcPct val="110000"/>
              </a:lnSpc>
            </a:pPr>
            <a:r>
              <a:rPr lang="en-GB" sz="2200" dirty="0" smtClean="0"/>
              <a:t>MSG AMVs </a:t>
            </a:r>
            <a:r>
              <a:rPr lang="en-GB" sz="2200" dirty="0" smtClean="0"/>
              <a:t>slightly faster (fewer mid- and low-level AMVs).</a:t>
            </a:r>
            <a:endParaRPr lang="en-GB" sz="2200" dirty="0" smtClean="0"/>
          </a:p>
          <a:p>
            <a:pPr>
              <a:lnSpc>
                <a:spcPct val="110000"/>
              </a:lnSpc>
            </a:pPr>
            <a:endParaRPr lang="en-GB" sz="1000" dirty="0" smtClean="0"/>
          </a:p>
          <a:p>
            <a:pPr>
              <a:lnSpc>
                <a:spcPct val="110000"/>
              </a:lnSpc>
            </a:pPr>
            <a:r>
              <a:rPr lang="en-GB" sz="2200" dirty="0" smtClean="0"/>
              <a:t>Directions vary slightly due to MSG averaging.</a:t>
            </a:r>
            <a:endParaRPr lang="en-GB" sz="2200" dirty="0"/>
          </a:p>
          <a:p>
            <a:pPr>
              <a:lnSpc>
                <a:spcPct val="110000"/>
              </a:lnSpc>
            </a:pPr>
            <a:endParaRPr lang="en-GB" sz="1000" dirty="0" smtClean="0"/>
          </a:p>
          <a:p>
            <a:pPr>
              <a:lnSpc>
                <a:spcPct val="110000"/>
              </a:lnSpc>
            </a:pPr>
            <a:r>
              <a:rPr lang="en-GB" sz="2200" dirty="0" smtClean="0"/>
              <a:t>MSG AMVs slightly </a:t>
            </a:r>
            <a:r>
              <a:rPr lang="en-GB" sz="2200" dirty="0"/>
              <a:t>higher </a:t>
            </a:r>
            <a:r>
              <a:rPr lang="en-GB" sz="2200" dirty="0" smtClean="0"/>
              <a:t>(</a:t>
            </a:r>
            <a:r>
              <a:rPr lang="en-GB" sz="2200" dirty="0"/>
              <a:t>fewer </a:t>
            </a:r>
            <a:r>
              <a:rPr lang="en-GB" sz="2200" dirty="0" smtClean="0"/>
              <a:t>mid- and low-level </a:t>
            </a:r>
            <a:r>
              <a:rPr lang="en-GB" sz="2200" dirty="0"/>
              <a:t>AMVs).</a:t>
            </a:r>
            <a:endParaRPr lang="en-GB" sz="22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" y="1092031"/>
            <a:ext cx="4253595" cy="2570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87" y="1092031"/>
            <a:ext cx="4253595" cy="2570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8" y="3662431"/>
            <a:ext cx="4253595" cy="25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72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ewgraph Landscape Template [Read-Only]" id="{3D504BAE-B617-46E5-BC29-A2E5D16C4E40}" vid="{81130204-6B6C-4189-BC8B-F18C686F8D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(viewgraph VWG) Landscape Template</Template>
  <TotalTime>13847</TotalTime>
  <Words>2190</Words>
  <Application>Microsoft Office PowerPoint</Application>
  <PresentationFormat>A4 Paper (210x297 mm)</PresentationFormat>
  <Paragraphs>776</Paragraphs>
  <Slides>40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Century Gothic</vt:lpstr>
      <vt:lpstr>Helvetica</vt:lpstr>
      <vt:lpstr>Tahoma</vt:lpstr>
      <vt:lpstr>Times New Roman</vt:lpstr>
      <vt:lpstr>Viewgraph Landscape Template</vt:lpstr>
      <vt:lpstr>Clip</vt:lpstr>
      <vt:lpstr>PowerPoint Presentation</vt:lpstr>
      <vt:lpstr>Summary</vt:lpstr>
      <vt:lpstr>The MTG-FCI AMV prototype Characteristics of the AMV prototype</vt:lpstr>
      <vt:lpstr>The MTG-FCI AMV prototype Status of the AMV prototype</vt:lpstr>
      <vt:lpstr>Summary</vt:lpstr>
      <vt:lpstr>Comparison of the MSG and MTG-FCI algorithms Test case</vt:lpstr>
      <vt:lpstr>Comparison of the MSG and MTG-FCI algorithms Algorithm similarities and differences</vt:lpstr>
      <vt:lpstr>Comparison of the MSG and MTG-FCI algorithms Average number of AMVs per product and channel</vt:lpstr>
      <vt:lpstr>Comparison of the MSG and MTG-FCI algorithms Normalised AMV histograms – VIS 0.2 µm</vt:lpstr>
      <vt:lpstr>Comparison of the MSG and MTG-FCI algorithms Normalised AMV histograms – WV 6.2 µm (cloudy)</vt:lpstr>
      <vt:lpstr>Comparison of the MSG and MTG-FCI algorithms Normalised AMV histograms – WV 7.3 µm (cloudy)</vt:lpstr>
      <vt:lpstr>Comparison of the MSG and MTG-FCI algorithms Normalised AMV histograms – IR 10.8 µm </vt:lpstr>
      <vt:lpstr>Comparison of the MSG and MTG-FCI algorithms Average speed bias and NRMS against forecast – VIS 0.2 µm</vt:lpstr>
      <vt:lpstr>Comparison of the MSG and MTG-FCI algorithms Average speed bias and NRMS against forecast – WV 6.2 µm</vt:lpstr>
      <vt:lpstr>Comparison of the MSG and MTG-FCI algorithms Average speed bias and NRMS against forecast – WV 7.3 µm</vt:lpstr>
      <vt:lpstr>Comparison of the MSG and MTG-FCI algorithms Average speed bias and NRMS against forecast – IR 10.8 µm</vt:lpstr>
      <vt:lpstr>Comparison of the MSG and MTG-FCI algorithms Accumulated AMV speed bias against forecast – IR 10.8 µm, high levels</vt:lpstr>
      <vt:lpstr>Comparison of the MSG and MTG-FCI algorithms AMV speed bias against forecast – IR 10.8 µm, global</vt:lpstr>
      <vt:lpstr>Comparison of the MSG and MTG-FCI algorithms AMV speed NRMS against forecast – IR 10.8 µm, global</vt:lpstr>
      <vt:lpstr>Comparison of the MSG and MTG-FCI algorithms Conclusions</vt:lpstr>
      <vt:lpstr>Summary</vt:lpstr>
      <vt:lpstr>Results of the MTG-FCI algorithm with Himawari-8 data Datasets</vt:lpstr>
      <vt:lpstr>Results of the MTG-FCI algorithm with Himawari-8 data 3rd AMV Intercomparison Study results – VIS 0.6 µm (05:50 UTC)</vt:lpstr>
      <vt:lpstr>Results of the MTG-FCI algorithm with Himawari-8 data 3rd AMV Intercomparison Study results – IR 10.4 µm (12:20 UTC)</vt:lpstr>
      <vt:lpstr>Results of the MTG-FCI algorithm with Himawari-8 data Further information</vt:lpstr>
      <vt:lpstr>Summary</vt:lpstr>
      <vt:lpstr>Estimation of AMV speed and direction errors</vt:lpstr>
      <vt:lpstr>Summary</vt:lpstr>
      <vt:lpstr>Future work</vt:lpstr>
      <vt:lpstr>PowerPoint Presentation</vt:lpstr>
      <vt:lpstr>The MTG-FCI AMV prototype Meteosat Third Generation (MTG) programme concept</vt:lpstr>
      <vt:lpstr>The MTG-FCI AMV prototype The Flexible Combined Imager (FCI)</vt:lpstr>
      <vt:lpstr>Comparison of the MSG and MTG-FCI algorithms Accumulated AMV speed bias against forecast – IR 10.8 µm, all AMVs</vt:lpstr>
      <vt:lpstr>Comparison of the MSG and MTG-FCI algorithms Accumulated AMV speed bias against forecast – IR 10.8 µm, mid levels</vt:lpstr>
      <vt:lpstr>Comparison of the MSG and MTG-FCI algorithms Accumulated AMV speed bias against forecast – IR 10.8 µm, low levels</vt:lpstr>
      <vt:lpstr>Comparison of the MSG and MTG-FCI algorithms AMV speed bias against forecast – IR 10.8 µm, global</vt:lpstr>
      <vt:lpstr>Comparison of the MSG and MTG-FCI algorithms AMV speed bias against forecast – IR 10.8 µm, northern hemisphere</vt:lpstr>
      <vt:lpstr>Comparison of the MSG and MTG-FCI algorithms AMV speed bias against forecast – IR 10.8 µm, tropics</vt:lpstr>
      <vt:lpstr>Comparison of the MSG and MTG-FCI algorithms AMV speed bias against forecast – IR 10.8 µm, southern hemisphere</vt:lpstr>
      <vt:lpstr>Results of the MTG-FCI algorithm with Himawari-8 data 3rd AMV Intercomparison Study results – WV 6.2 µm (12:00 UTC)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Carranza</dc:creator>
  <cp:lastModifiedBy>Manuel Carranza</cp:lastModifiedBy>
  <cp:revision>155</cp:revision>
  <cp:lastPrinted>2006-03-06T14:11:17Z</cp:lastPrinted>
  <dcterms:created xsi:type="dcterms:W3CDTF">2018-03-27T12:58:02Z</dcterms:created>
  <dcterms:modified xsi:type="dcterms:W3CDTF">2018-04-20T12:17:19Z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E_CONFID">
    <vt:lpwstr>Classification</vt:lpwstr>
  </property>
  <property fmtid="{D5CDD505-2E9C-101B-9397-08002B2CF9AE}" pid="3" name="DM_E_DOC_NO">
    <vt:lpwstr>EUM/GES/TEM/07/2025</vt:lpwstr>
  </property>
  <property fmtid="{D5CDD505-2E9C-101B-9397-08002B2CF9AE}" pid="4" name="DM_E_ISS_DATE">
    <vt:lpwstr>12 January 2018</vt:lpwstr>
  </property>
  <property fmtid="{D5CDD505-2E9C-101B-9397-08002B2CF9AE}" pid="5" name="DM_E_VER_NO">
    <vt:lpwstr>2U</vt:lpwstr>
  </property>
  <property fmtid="{D5CDD505-2E9C-101B-9397-08002B2CF9AE}" pid="6" name="DM_DOCNAME">
    <vt:lpwstr>Viewgraph Landscape Template </vt:lpwstr>
  </property>
</Properties>
</file>