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5"/>
  </p:notesMasterIdLst>
  <p:sldIdLst>
    <p:sldId id="258" r:id="rId3"/>
    <p:sldId id="267" r:id="rId4"/>
    <p:sldId id="394" r:id="rId5"/>
    <p:sldId id="396" r:id="rId6"/>
    <p:sldId id="395" r:id="rId7"/>
    <p:sldId id="366" r:id="rId8"/>
    <p:sldId id="367" r:id="rId9"/>
    <p:sldId id="370" r:id="rId10"/>
    <p:sldId id="357" r:id="rId11"/>
    <p:sldId id="269" r:id="rId12"/>
    <p:sldId id="364" r:id="rId13"/>
    <p:sldId id="272" r:id="rId14"/>
    <p:sldId id="360" r:id="rId15"/>
    <p:sldId id="276" r:id="rId16"/>
    <p:sldId id="278" r:id="rId17"/>
    <p:sldId id="372" r:id="rId18"/>
    <p:sldId id="398" r:id="rId19"/>
    <p:sldId id="399" r:id="rId20"/>
    <p:sldId id="400" r:id="rId21"/>
    <p:sldId id="401" r:id="rId22"/>
    <p:sldId id="386" r:id="rId23"/>
    <p:sldId id="391" r:id="rId2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6" autoAdjust="0"/>
    <p:restoredTop sz="94656" autoAdjust="0"/>
  </p:normalViewPr>
  <p:slideViewPr>
    <p:cSldViewPr>
      <p:cViewPr varScale="1">
        <p:scale>
          <a:sx n="75" d="100"/>
          <a:sy n="75" d="100"/>
        </p:scale>
        <p:origin x="4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167A7-A21B-4FD3-8A49-42254B63C10D}" type="datetimeFigureOut">
              <a:rPr lang="ko-KR" altLang="en-US" smtClean="0"/>
              <a:t>2018-04-23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3449D-92D7-4D44-A61C-1201B08ACF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456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예 안녕하십니까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대기운동벡터 산출 알고리즘 개발을 맡고 있는</a:t>
            </a:r>
            <a:endParaRPr lang="en-US" altLang="ko-KR" dirty="0" smtClean="0"/>
          </a:p>
          <a:p>
            <a:r>
              <a:rPr lang="ko-KR" altLang="en-US" dirty="0" smtClean="0"/>
              <a:t>국가기상위성센터의 오수민입니다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바로 발표 시작 하겠습니다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7E3C-B002-4ACA-A73D-211ABB6B2C07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8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9C5C5-125B-4752-BEF9-3BBDAD7E508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6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7E3C-B002-4ACA-A73D-211ABB6B2C07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0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7E3C-B002-4ACA-A73D-211ABB6B2C07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86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7E3C-B002-4ACA-A73D-211ABB6B2C07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15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27E3C-B002-4ACA-A73D-211ABB6B2C07}" type="slidenum">
              <a:rPr lang="ko-KR" altLang="en-US" smtClean="0"/>
              <a:pPr/>
              <a:t>21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578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[최은아]\기상청\매뉴얼\AS\Outline\A-1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71612"/>
            <a:ext cx="7772400" cy="642942"/>
          </a:xfrm>
        </p:spPr>
        <p:txBody>
          <a:bodyPr>
            <a:normAutofit/>
          </a:bodyPr>
          <a:lstStyle>
            <a:lvl1pPr>
              <a:defRPr sz="4400">
                <a:solidFill>
                  <a:srgbClr val="0F298F"/>
                </a:solidFill>
                <a:latin typeface="Arial Unicode MS" pitchFamily="50" charset="-127"/>
                <a:ea typeface="Arial Unicode MS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285992"/>
            <a:ext cx="6400800" cy="428628"/>
          </a:xfr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F66C4-03E9-4D61-B606-BF67E5EA73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7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66249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/>
            </a:lvl1pPr>
            <a:lvl2pPr>
              <a:lnSpc>
                <a:spcPct val="120000"/>
              </a:lnSpc>
              <a:buClr>
                <a:schemeClr val="accent2"/>
              </a:buClr>
              <a:defRPr sz="2000"/>
            </a:lvl2pPr>
            <a:lvl3pPr>
              <a:lnSpc>
                <a:spcPct val="120000"/>
              </a:lnSpc>
              <a:buClr>
                <a:schemeClr val="accent2"/>
              </a:buClr>
              <a:defRPr sz="1800"/>
            </a:lvl3pPr>
            <a:lvl4pPr>
              <a:lnSpc>
                <a:spcPct val="120000"/>
              </a:lnSpc>
              <a:buClr>
                <a:schemeClr val="accent2"/>
              </a:buClr>
              <a:defRPr sz="1600"/>
            </a:lvl4pPr>
            <a:lvl5pPr>
              <a:lnSpc>
                <a:spcPct val="120000"/>
              </a:lnSpc>
              <a:buClr>
                <a:schemeClr val="accent2"/>
              </a:buCl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7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3518520" y="6501209"/>
            <a:ext cx="2133600" cy="365125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4BBF66C4-03E9-4D61-B606-BF67E5EA73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14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66249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2"/>
          <a:stretch/>
        </p:blipFill>
        <p:spPr bwMode="auto">
          <a:xfrm>
            <a:off x="0" y="696119"/>
            <a:ext cx="9144000" cy="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3518520" y="6501209"/>
            <a:ext cx="2133600" cy="365125"/>
          </a:xfrm>
        </p:spPr>
        <p:txBody>
          <a:bodyPr/>
          <a:lstStyle>
            <a:lvl1pPr algn="ct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4BBF66C4-03E9-4D61-B606-BF67E5EA734A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1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5216" y="90007"/>
            <a:ext cx="6043626" cy="572209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buClr>
                <a:schemeClr val="accent2"/>
              </a:buClr>
              <a:defRPr sz="2400"/>
            </a:lvl1pPr>
            <a:lvl2pPr>
              <a:lnSpc>
                <a:spcPct val="120000"/>
              </a:lnSpc>
              <a:buClr>
                <a:schemeClr val="accent2"/>
              </a:buClr>
              <a:defRPr sz="2000"/>
            </a:lvl2pPr>
            <a:lvl3pPr>
              <a:lnSpc>
                <a:spcPct val="120000"/>
              </a:lnSpc>
              <a:buClr>
                <a:schemeClr val="accent2"/>
              </a:buClr>
              <a:defRPr sz="1800"/>
            </a:lvl3pPr>
            <a:lvl4pPr>
              <a:lnSpc>
                <a:spcPct val="120000"/>
              </a:lnSpc>
              <a:buClr>
                <a:schemeClr val="accent2"/>
              </a:buClr>
              <a:defRPr sz="1600"/>
            </a:lvl4pPr>
            <a:lvl5pPr>
              <a:lnSpc>
                <a:spcPct val="120000"/>
              </a:lnSpc>
              <a:buClr>
                <a:schemeClr val="accent2"/>
              </a:buClr>
              <a:defRPr sz="16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7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1"/>
          </p:nvPr>
        </p:nvSpPr>
        <p:spPr>
          <a:xfrm>
            <a:off x="3518520" y="6501209"/>
            <a:ext cx="2133600" cy="365125"/>
          </a:xfrm>
        </p:spPr>
        <p:txBody>
          <a:bodyPr/>
          <a:lstStyle>
            <a:lvl1pPr algn="ctr">
              <a:defRPr sz="1400"/>
            </a:lvl1pPr>
          </a:lstStyle>
          <a:p>
            <a:pPr>
              <a:defRPr/>
            </a:pPr>
            <a:fld id="{4BBF66C4-03E9-4D61-B606-BF67E5EA73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마지막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[최은아]\기상청\매뉴얼\AS\작업\ppt\A-4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3573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1414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2"/>
          <a:stretch/>
        </p:blipFill>
        <p:spPr bwMode="auto">
          <a:xfrm>
            <a:off x="0" y="696119"/>
            <a:ext cx="9144000" cy="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 userDrawn="1"/>
        </p:nvSpPr>
        <p:spPr>
          <a:xfrm>
            <a:off x="0" y="6215082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8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1414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2"/>
          <a:stretch/>
        </p:blipFill>
        <p:spPr bwMode="auto">
          <a:xfrm>
            <a:off x="0" y="696119"/>
            <a:ext cx="9144000" cy="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 userDrawn="1"/>
        </p:nvSpPr>
        <p:spPr>
          <a:xfrm>
            <a:off x="0" y="6215082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97975495-08A9-47A2-B74B-F07BF5C29F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[최은아]\기상청\매뉴얼\AS\Outline\A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1071538" y="3143248"/>
            <a:ext cx="6072230" cy="642942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6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71414"/>
            <a:ext cx="6043626" cy="725470"/>
          </a:xfrm>
        </p:spPr>
        <p:txBody>
          <a:bodyPr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2"/>
          <a:stretch/>
        </p:blipFill>
        <p:spPr bwMode="auto">
          <a:xfrm>
            <a:off x="0" y="696119"/>
            <a:ext cx="9144000" cy="5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지구-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8"/>
          <a:stretch/>
        </p:blipFill>
        <p:spPr bwMode="auto">
          <a:xfrm>
            <a:off x="0" y="6479625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 userDrawn="1"/>
        </p:nvSpPr>
        <p:spPr>
          <a:xfrm>
            <a:off x="0" y="6215082"/>
            <a:ext cx="9144000" cy="642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69" y="140691"/>
            <a:ext cx="2209327" cy="4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[최은아]\기상청\매뉴얼\AS\Outline\A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1071538" y="3143248"/>
            <a:ext cx="6072230" cy="642942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87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0529AB8-3D19-442E-AEB2-423BD064085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9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97" r:id="rId5"/>
    <p:sldLayoutId id="2147483715" r:id="rId6"/>
    <p:sldLayoutId id="214748372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Arial Unicode MS" pitchFamily="50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utiger67-Condensed" pitchFamily="34" charset="0"/>
          <a:ea typeface="Cre고딕 B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BA6F3-892E-4ECC-A52A-F62D1113AE6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2018-04-23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5495-08A9-47A2-B74B-F07BF5C29F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722" r:id="rId3"/>
  </p:sldLayoutIdLst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178196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Current status of GK-2A AMV algorithm in NMSC/KMA</a:t>
            </a:r>
            <a:endParaRPr lang="ko-KR" altLang="en-US" sz="1600" b="1" dirty="0" smtClean="0">
              <a:latin typeface="Arial Black" panose="020B0A04020102020204" pitchFamily="34" charset="0"/>
              <a:ea typeface="함초롬돋움" pitchFamily="18" charset="-127"/>
              <a:cs typeface="함초롬돋움" pitchFamily="18" charset="-127"/>
            </a:endParaRPr>
          </a:p>
        </p:txBody>
      </p:sp>
      <p:sp>
        <p:nvSpPr>
          <p:cNvPr id="8195" name="부제목 2"/>
          <p:cNvSpPr>
            <a:spLocks noGrp="1"/>
          </p:cNvSpPr>
          <p:nvPr>
            <p:ph type="subTitle" idx="1"/>
          </p:nvPr>
        </p:nvSpPr>
        <p:spPr>
          <a:xfrm>
            <a:off x="0" y="3284984"/>
            <a:ext cx="9144000" cy="1512168"/>
          </a:xfrm>
        </p:spPr>
        <p:txBody>
          <a:bodyPr anchor="ctr"/>
          <a:lstStyle/>
          <a:p>
            <a:pPr eaLnBrk="1" hangingPunct="1"/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23 April 2018</a:t>
            </a:r>
          </a:p>
          <a:p>
            <a:pPr eaLnBrk="1" hangingPunct="1"/>
            <a:endParaRPr lang="en-US" altLang="ko-KR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함초롬돋움" pitchFamily="18" charset="-127"/>
            </a:endParaRPr>
          </a:p>
          <a:p>
            <a:pPr eaLnBrk="1" hangingPunct="1"/>
            <a:r>
              <a:rPr lang="en-US" altLang="ko-KR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Soo</a:t>
            </a: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 Min Oh, </a:t>
            </a:r>
            <a:r>
              <a:rPr lang="en-US" altLang="ko-KR" u="sng" dirty="0" err="1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Byung-il</a:t>
            </a:r>
            <a:r>
              <a:rPr lang="en-US" altLang="ko-KR" u="sng" dirty="0">
                <a:solidFill>
                  <a:srgbClr val="FFC000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 Lee</a:t>
            </a: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, Sung-Rae Chung, </a:t>
            </a:r>
            <a:r>
              <a:rPr lang="en-US" altLang="ko-KR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Seonkyun</a:t>
            </a: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 </a:t>
            </a:r>
            <a:r>
              <a:rPr lang="en-US" altLang="ko-KR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Baek</a:t>
            </a:r>
            <a:r>
              <a:rPr lang="en-US" altLang="ko-KR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 </a:t>
            </a:r>
            <a:endParaRPr lang="en-US" altLang="ko-KR" dirty="0" smtClean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함초롬돋움" pitchFamily="18" charset="-127"/>
            </a:endParaRPr>
          </a:p>
          <a:p>
            <a:pPr eaLnBrk="1" hangingPunct="1"/>
            <a:endParaRPr lang="en-US" altLang="ko-KR" sz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함초롬돋움" pitchFamily="18" charset="-127"/>
            </a:endParaRPr>
          </a:p>
          <a:p>
            <a:pPr eaLnBrk="1" hangingPunct="1"/>
            <a:r>
              <a:rPr lang="en-US" altLang="ko-KR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NMSC/KMA</a:t>
            </a:r>
            <a:endParaRPr lang="en-US" altLang="ko-KR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함초롬돋움" pitchFamily="18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2879812" y="5661248"/>
            <a:ext cx="3384376" cy="651378"/>
            <a:chOff x="3491880" y="5553766"/>
            <a:chExt cx="3609071" cy="758860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5553766"/>
              <a:ext cx="3521154" cy="7588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204004" y="5576552"/>
              <a:ext cx="2896947" cy="661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ko-KR" altLang="en-US" sz="2600" b="1" dirty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국가기상위성센터</a:t>
              </a:r>
              <a:endParaRPr lang="en-US" altLang="ko-KR" sz="2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  <a:p>
              <a:pPr algn="dist"/>
              <a:r>
                <a:rPr lang="en-US" altLang="ko-KR" sz="1100" b="1" dirty="0">
                  <a:solidFill>
                    <a:srgbClr val="002060"/>
                  </a:solidFill>
                  <a:latin typeface="맑은 고딕" pitchFamily="50" charset="-127"/>
                  <a:ea typeface="맑은 고딕" pitchFamily="50" charset="-127"/>
                </a:rPr>
                <a:t>National Meteorological Satellite Center</a:t>
              </a:r>
              <a:endParaRPr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593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기본\Desktop\coms_mi_le1b_ir1_a_201501081845.png"/>
          <p:cNvPicPr>
            <a:picLocks noChangeAspect="1" noChangeArrowheads="1"/>
          </p:cNvPicPr>
          <p:nvPr/>
        </p:nvPicPr>
        <p:blipFill rotWithShape="1">
          <a:blip r:embed="rId2"/>
          <a:srcRect t="56780" r="77462" b="20678"/>
          <a:stretch/>
        </p:blipFill>
        <p:spPr bwMode="auto">
          <a:xfrm>
            <a:off x="4572480" y="2721844"/>
            <a:ext cx="4320000" cy="3744000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4657926" y="2811552"/>
            <a:ext cx="57150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5" name="타원 4"/>
          <p:cNvSpPr/>
          <p:nvPr/>
        </p:nvSpPr>
        <p:spPr>
          <a:xfrm>
            <a:off x="4920818" y="3038725"/>
            <a:ext cx="45720" cy="457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157219" y="2741926"/>
            <a:ext cx="571504" cy="5000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5420111" y="2969099"/>
            <a:ext cx="45720" cy="4572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585918" y="2742963"/>
            <a:ext cx="571504" cy="5000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4848810" y="2970136"/>
            <a:ext cx="45720" cy="4572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728519" y="2741911"/>
            <a:ext cx="571504" cy="5000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991411" y="2969084"/>
            <a:ext cx="45720" cy="4572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301438" y="2652474"/>
            <a:ext cx="57150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5564330" y="2879647"/>
            <a:ext cx="45720" cy="457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5954070" y="2724482"/>
            <a:ext cx="57150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6216962" y="2951655"/>
            <a:ext cx="45720" cy="457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cs typeface="Arial" pitchFamily="34" charset="0"/>
              </a:rPr>
              <a:t>Step1: </a:t>
            </a:r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Target selection</a:t>
            </a:r>
            <a:endParaRPr lang="ko-KR" altLang="en-US" sz="28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0" name="내용 개체 틀 2"/>
          <p:cNvSpPr txBox="1">
            <a:spLocks/>
          </p:cNvSpPr>
          <p:nvPr/>
        </p:nvSpPr>
        <p:spPr>
          <a:xfrm>
            <a:off x="164366" y="1080221"/>
            <a:ext cx="8829054" cy="16416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r>
              <a:rPr lang="en-US" altLang="ko-KR" sz="2000" b="1" dirty="0">
                <a:solidFill>
                  <a:srgbClr val="002060"/>
                </a:solidFill>
              </a:rPr>
              <a:t>Optimal </a:t>
            </a:r>
            <a:r>
              <a:rPr lang="en-US" altLang="ko-KR" sz="2000" b="1" dirty="0" smtClean="0">
                <a:solidFill>
                  <a:srgbClr val="002060"/>
                </a:solidFill>
              </a:rPr>
              <a:t>target selection</a:t>
            </a:r>
          </a:p>
          <a:p>
            <a:pPr marL="720725" lvl="1" indent="-263525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b="1" dirty="0" smtClean="0">
                <a:solidFill>
                  <a:srgbClr val="002060"/>
                </a:solidFill>
                <a:latin typeface="+mn-ea"/>
              </a:rPr>
              <a:t>Cloud </a:t>
            </a:r>
            <a:r>
              <a:rPr lang="en-US" altLang="ko-KR" b="1" dirty="0">
                <a:solidFill>
                  <a:srgbClr val="002060"/>
                </a:solidFill>
                <a:latin typeface="+mn-ea"/>
              </a:rPr>
              <a:t>Target: 03, 07, 08, 09, 10, 13, </a:t>
            </a:r>
            <a:r>
              <a:rPr lang="en-US" altLang="ko-KR" b="1" dirty="0" smtClean="0">
                <a:solidFill>
                  <a:srgbClr val="002060"/>
                </a:solidFill>
                <a:latin typeface="+mn-ea"/>
              </a:rPr>
              <a:t>14 (Using cloud mask) </a:t>
            </a:r>
            <a:endParaRPr lang="en-US" altLang="ko-KR" b="1" dirty="0">
              <a:solidFill>
                <a:srgbClr val="002060"/>
              </a:solidFill>
              <a:latin typeface="+mn-ea"/>
            </a:endParaRPr>
          </a:p>
          <a:p>
            <a:pPr marL="720725" lvl="1" indent="-263525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ko-KR" b="1" dirty="0">
                <a:solidFill>
                  <a:srgbClr val="002060"/>
                </a:solidFill>
                <a:latin typeface="+mn-ea"/>
              </a:rPr>
              <a:t>Clear Target: 08, 09, 10</a:t>
            </a:r>
          </a:p>
          <a:p>
            <a:pPr marL="1082675" lvl="2" indent="-168275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ko-KR" sz="1600" b="1" dirty="0">
              <a:solidFill>
                <a:srgbClr val="002060"/>
              </a:solidFill>
              <a:latin typeface="+mn-ea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en-US" altLang="ko-KR" sz="2400" b="1" dirty="0">
              <a:solidFill>
                <a:srgbClr val="002060"/>
              </a:solidFill>
              <a:latin typeface="+mn-ea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v"/>
              <a:defRPr/>
            </a:pPr>
            <a:endParaRPr lang="en-US" altLang="ko-KR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4812" y="5679024"/>
                <a:ext cx="3935180" cy="990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15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15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𝑆𝑇𝐷</m:t>
                          </m:r>
                        </m:e>
                        <m:sub>
                          <m:r>
                            <a:rPr lang="en-US" altLang="ko-KR" sz="15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altLang="ko-KR" sz="15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sz="15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ko-KR" sz="1500" i="1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5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9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=−1</m:t>
                              </m:r>
                            </m:sub>
                            <m:sup>
                              <m:r>
                                <a:rPr lang="en-US" altLang="ko-KR" sz="1500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ko-KR" sz="15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ko-KR" sz="15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  <m:r>
                                    <a:rPr lang="en-US" altLang="ko-KR" sz="15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=−1</m:t>
                                  </m:r>
                                </m:sub>
                                <m:sup>
                                  <m:r>
                                    <a:rPr lang="en-US" altLang="ko-KR" sz="1500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altLang="ko-KR" sz="15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500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𝐵𝑇</m:t>
                                          </m:r>
                                        </m:e>
                                        <m:sub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ko-KR" sz="1500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ko-KR" sz="1500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ko-KR" sz="1500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/>
                                                </a:rPr>
                                                <m:t>𝐵𝑇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sz="1500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en-US" altLang="ko-KR" sz="1500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altLang="ko-KR" sz="1500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rad>
                    </m:oMath>
                  </m:oMathPara>
                </a14:m>
                <a:endParaRPr lang="ko-KR" altLang="en-US" sz="15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12" y="5679024"/>
                <a:ext cx="3935180" cy="9903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그룹 11"/>
          <p:cNvGrpSpPr/>
          <p:nvPr/>
        </p:nvGrpSpPr>
        <p:grpSpPr>
          <a:xfrm>
            <a:off x="934808" y="2636912"/>
            <a:ext cx="3133136" cy="2993568"/>
            <a:chOff x="1262336" y="2348880"/>
            <a:chExt cx="2085528" cy="2160240"/>
          </a:xfrm>
        </p:grpSpPr>
        <p:sp>
          <p:nvSpPr>
            <p:cNvPr id="222" name="직사각형 221"/>
            <p:cNvSpPr/>
            <p:nvPr/>
          </p:nvSpPr>
          <p:spPr>
            <a:xfrm>
              <a:off x="1475656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23" name="직사각형 222"/>
            <p:cNvSpPr/>
            <p:nvPr/>
          </p:nvSpPr>
          <p:spPr>
            <a:xfrm>
              <a:off x="1547664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4" name="직사각형 233"/>
            <p:cNvSpPr/>
            <p:nvPr/>
          </p:nvSpPr>
          <p:spPr>
            <a:xfrm>
              <a:off x="1619672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5" name="직사각형 234"/>
            <p:cNvSpPr/>
            <p:nvPr/>
          </p:nvSpPr>
          <p:spPr>
            <a:xfrm>
              <a:off x="1692921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6" name="직사각형 235"/>
            <p:cNvSpPr/>
            <p:nvPr/>
          </p:nvSpPr>
          <p:spPr>
            <a:xfrm>
              <a:off x="1763365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7" name="직사각형 236"/>
            <p:cNvSpPr/>
            <p:nvPr/>
          </p:nvSpPr>
          <p:spPr>
            <a:xfrm>
              <a:off x="1835373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8" name="직사각형 237"/>
            <p:cNvSpPr/>
            <p:nvPr/>
          </p:nvSpPr>
          <p:spPr>
            <a:xfrm>
              <a:off x="1907381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39" name="직사각형 238"/>
            <p:cNvSpPr/>
            <p:nvPr/>
          </p:nvSpPr>
          <p:spPr>
            <a:xfrm>
              <a:off x="1979712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0" name="직사각형 239"/>
            <p:cNvSpPr/>
            <p:nvPr/>
          </p:nvSpPr>
          <p:spPr>
            <a:xfrm>
              <a:off x="2052961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1" name="직사각형 240"/>
            <p:cNvSpPr/>
            <p:nvPr/>
          </p:nvSpPr>
          <p:spPr>
            <a:xfrm>
              <a:off x="2123405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2" name="직사각형 241"/>
            <p:cNvSpPr/>
            <p:nvPr/>
          </p:nvSpPr>
          <p:spPr>
            <a:xfrm>
              <a:off x="2195413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3" name="직사각형 242"/>
            <p:cNvSpPr/>
            <p:nvPr/>
          </p:nvSpPr>
          <p:spPr>
            <a:xfrm>
              <a:off x="2267421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4" name="직사각형 243"/>
            <p:cNvSpPr/>
            <p:nvPr/>
          </p:nvSpPr>
          <p:spPr>
            <a:xfrm>
              <a:off x="2339429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5" name="직사각형 244"/>
            <p:cNvSpPr/>
            <p:nvPr/>
          </p:nvSpPr>
          <p:spPr>
            <a:xfrm>
              <a:off x="2412678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6" name="직사각형 245"/>
            <p:cNvSpPr/>
            <p:nvPr/>
          </p:nvSpPr>
          <p:spPr>
            <a:xfrm>
              <a:off x="2485503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7" name="직사각형 246"/>
            <p:cNvSpPr/>
            <p:nvPr/>
          </p:nvSpPr>
          <p:spPr>
            <a:xfrm>
              <a:off x="2557511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8" name="직사각형 247"/>
            <p:cNvSpPr/>
            <p:nvPr/>
          </p:nvSpPr>
          <p:spPr>
            <a:xfrm>
              <a:off x="2629519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49" name="직사각형 248"/>
            <p:cNvSpPr/>
            <p:nvPr/>
          </p:nvSpPr>
          <p:spPr>
            <a:xfrm>
              <a:off x="2702819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50" name="직사각형 249"/>
            <p:cNvSpPr/>
            <p:nvPr/>
          </p:nvSpPr>
          <p:spPr>
            <a:xfrm>
              <a:off x="2773687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51" name="직사각형 250"/>
            <p:cNvSpPr/>
            <p:nvPr/>
          </p:nvSpPr>
          <p:spPr>
            <a:xfrm>
              <a:off x="2846512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52" name="직사각형 251"/>
            <p:cNvSpPr/>
            <p:nvPr/>
          </p:nvSpPr>
          <p:spPr>
            <a:xfrm>
              <a:off x="2918520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53" name="직사각형 252"/>
            <p:cNvSpPr/>
            <p:nvPr/>
          </p:nvSpPr>
          <p:spPr>
            <a:xfrm>
              <a:off x="2990528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2" name="직사각형 261"/>
            <p:cNvSpPr/>
            <p:nvPr/>
          </p:nvSpPr>
          <p:spPr>
            <a:xfrm>
              <a:off x="1475656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3" name="직사각형 262"/>
            <p:cNvSpPr/>
            <p:nvPr/>
          </p:nvSpPr>
          <p:spPr>
            <a:xfrm>
              <a:off x="1547664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4" name="직사각형 263"/>
            <p:cNvSpPr/>
            <p:nvPr/>
          </p:nvSpPr>
          <p:spPr>
            <a:xfrm>
              <a:off x="1619672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5" name="직사각형 264"/>
            <p:cNvSpPr/>
            <p:nvPr/>
          </p:nvSpPr>
          <p:spPr>
            <a:xfrm>
              <a:off x="1692921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6" name="직사각형 265"/>
            <p:cNvSpPr/>
            <p:nvPr/>
          </p:nvSpPr>
          <p:spPr>
            <a:xfrm>
              <a:off x="1763365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7" name="직사각형 266"/>
            <p:cNvSpPr/>
            <p:nvPr/>
          </p:nvSpPr>
          <p:spPr>
            <a:xfrm>
              <a:off x="1835373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8" name="직사각형 267"/>
            <p:cNvSpPr/>
            <p:nvPr/>
          </p:nvSpPr>
          <p:spPr>
            <a:xfrm>
              <a:off x="1907381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9" name="직사각형 268"/>
            <p:cNvSpPr/>
            <p:nvPr/>
          </p:nvSpPr>
          <p:spPr>
            <a:xfrm>
              <a:off x="1979712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0" name="직사각형 269"/>
            <p:cNvSpPr/>
            <p:nvPr/>
          </p:nvSpPr>
          <p:spPr>
            <a:xfrm>
              <a:off x="2052961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1" name="직사각형 270"/>
            <p:cNvSpPr/>
            <p:nvPr/>
          </p:nvSpPr>
          <p:spPr>
            <a:xfrm>
              <a:off x="2123405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2" name="직사각형 271"/>
            <p:cNvSpPr/>
            <p:nvPr/>
          </p:nvSpPr>
          <p:spPr>
            <a:xfrm>
              <a:off x="2195413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3" name="직사각형 272"/>
            <p:cNvSpPr/>
            <p:nvPr/>
          </p:nvSpPr>
          <p:spPr>
            <a:xfrm>
              <a:off x="2267421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4" name="직사각형 273"/>
            <p:cNvSpPr/>
            <p:nvPr/>
          </p:nvSpPr>
          <p:spPr>
            <a:xfrm>
              <a:off x="2339429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5" name="직사각형 274"/>
            <p:cNvSpPr/>
            <p:nvPr/>
          </p:nvSpPr>
          <p:spPr>
            <a:xfrm>
              <a:off x="2412678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6" name="직사각형 275"/>
            <p:cNvSpPr/>
            <p:nvPr/>
          </p:nvSpPr>
          <p:spPr>
            <a:xfrm>
              <a:off x="2485503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7" name="직사각형 276"/>
            <p:cNvSpPr/>
            <p:nvPr/>
          </p:nvSpPr>
          <p:spPr>
            <a:xfrm>
              <a:off x="2557511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8" name="직사각형 277"/>
            <p:cNvSpPr/>
            <p:nvPr/>
          </p:nvSpPr>
          <p:spPr>
            <a:xfrm>
              <a:off x="2629519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79" name="직사각형 278"/>
            <p:cNvSpPr/>
            <p:nvPr/>
          </p:nvSpPr>
          <p:spPr>
            <a:xfrm>
              <a:off x="2702819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0" name="직사각형 279"/>
            <p:cNvSpPr/>
            <p:nvPr/>
          </p:nvSpPr>
          <p:spPr>
            <a:xfrm>
              <a:off x="2773687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1" name="직사각형 280"/>
            <p:cNvSpPr/>
            <p:nvPr/>
          </p:nvSpPr>
          <p:spPr>
            <a:xfrm>
              <a:off x="2846512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2" name="직사각형 281"/>
            <p:cNvSpPr/>
            <p:nvPr/>
          </p:nvSpPr>
          <p:spPr>
            <a:xfrm>
              <a:off x="2918520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3" name="직사각형 282"/>
            <p:cNvSpPr/>
            <p:nvPr/>
          </p:nvSpPr>
          <p:spPr>
            <a:xfrm>
              <a:off x="2990528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7" name="직사각형 286"/>
            <p:cNvSpPr/>
            <p:nvPr/>
          </p:nvSpPr>
          <p:spPr>
            <a:xfrm>
              <a:off x="1475656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8" name="직사각형 287"/>
            <p:cNvSpPr/>
            <p:nvPr/>
          </p:nvSpPr>
          <p:spPr>
            <a:xfrm>
              <a:off x="1547664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9" name="직사각형 288"/>
            <p:cNvSpPr/>
            <p:nvPr/>
          </p:nvSpPr>
          <p:spPr>
            <a:xfrm>
              <a:off x="1619672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0" name="직사각형 289"/>
            <p:cNvSpPr/>
            <p:nvPr/>
          </p:nvSpPr>
          <p:spPr>
            <a:xfrm>
              <a:off x="1692921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1" name="직사각형 290"/>
            <p:cNvSpPr/>
            <p:nvPr/>
          </p:nvSpPr>
          <p:spPr>
            <a:xfrm>
              <a:off x="1763365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2" name="직사각형 291"/>
            <p:cNvSpPr/>
            <p:nvPr/>
          </p:nvSpPr>
          <p:spPr>
            <a:xfrm>
              <a:off x="1835373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3" name="직사각형 292"/>
            <p:cNvSpPr/>
            <p:nvPr/>
          </p:nvSpPr>
          <p:spPr>
            <a:xfrm>
              <a:off x="1907381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4" name="직사각형 293"/>
            <p:cNvSpPr/>
            <p:nvPr/>
          </p:nvSpPr>
          <p:spPr>
            <a:xfrm>
              <a:off x="1979712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5" name="직사각형 294"/>
            <p:cNvSpPr/>
            <p:nvPr/>
          </p:nvSpPr>
          <p:spPr>
            <a:xfrm>
              <a:off x="2052961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6" name="직사각형 295"/>
            <p:cNvSpPr/>
            <p:nvPr/>
          </p:nvSpPr>
          <p:spPr>
            <a:xfrm>
              <a:off x="2123405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7" name="직사각형 296"/>
            <p:cNvSpPr/>
            <p:nvPr/>
          </p:nvSpPr>
          <p:spPr>
            <a:xfrm>
              <a:off x="2195413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8" name="직사각형 297"/>
            <p:cNvSpPr/>
            <p:nvPr/>
          </p:nvSpPr>
          <p:spPr>
            <a:xfrm>
              <a:off x="2267421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99" name="직사각형 298"/>
            <p:cNvSpPr/>
            <p:nvPr/>
          </p:nvSpPr>
          <p:spPr>
            <a:xfrm>
              <a:off x="2339429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0" name="직사각형 299"/>
            <p:cNvSpPr/>
            <p:nvPr/>
          </p:nvSpPr>
          <p:spPr>
            <a:xfrm>
              <a:off x="2412678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1" name="직사각형 300"/>
            <p:cNvSpPr/>
            <p:nvPr/>
          </p:nvSpPr>
          <p:spPr>
            <a:xfrm>
              <a:off x="2485503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2" name="직사각형 301"/>
            <p:cNvSpPr/>
            <p:nvPr/>
          </p:nvSpPr>
          <p:spPr>
            <a:xfrm>
              <a:off x="2557511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3" name="직사각형 302"/>
            <p:cNvSpPr/>
            <p:nvPr/>
          </p:nvSpPr>
          <p:spPr>
            <a:xfrm>
              <a:off x="2629519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4" name="직사각형 303"/>
            <p:cNvSpPr/>
            <p:nvPr/>
          </p:nvSpPr>
          <p:spPr>
            <a:xfrm>
              <a:off x="2702819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5" name="직사각형 304"/>
            <p:cNvSpPr/>
            <p:nvPr/>
          </p:nvSpPr>
          <p:spPr>
            <a:xfrm>
              <a:off x="2773687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6" name="직사각형 305"/>
            <p:cNvSpPr/>
            <p:nvPr/>
          </p:nvSpPr>
          <p:spPr>
            <a:xfrm>
              <a:off x="2846512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7" name="직사각형 306"/>
            <p:cNvSpPr/>
            <p:nvPr/>
          </p:nvSpPr>
          <p:spPr>
            <a:xfrm>
              <a:off x="2918520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8" name="직사각형 307"/>
            <p:cNvSpPr/>
            <p:nvPr/>
          </p:nvSpPr>
          <p:spPr>
            <a:xfrm>
              <a:off x="2990528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09" name="직사각형 308"/>
            <p:cNvSpPr/>
            <p:nvPr/>
          </p:nvSpPr>
          <p:spPr>
            <a:xfrm>
              <a:off x="1262336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0" name="직사각형 309"/>
            <p:cNvSpPr/>
            <p:nvPr/>
          </p:nvSpPr>
          <p:spPr>
            <a:xfrm>
              <a:off x="1333204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1" name="직사각형 310"/>
            <p:cNvSpPr/>
            <p:nvPr/>
          </p:nvSpPr>
          <p:spPr>
            <a:xfrm>
              <a:off x="1403648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2" name="직사각형 311"/>
            <p:cNvSpPr/>
            <p:nvPr/>
          </p:nvSpPr>
          <p:spPr>
            <a:xfrm>
              <a:off x="1475656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3" name="직사각형 312"/>
            <p:cNvSpPr/>
            <p:nvPr/>
          </p:nvSpPr>
          <p:spPr>
            <a:xfrm>
              <a:off x="1547664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4" name="직사각형 313"/>
            <p:cNvSpPr/>
            <p:nvPr/>
          </p:nvSpPr>
          <p:spPr>
            <a:xfrm>
              <a:off x="1619672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5" name="직사각형 314"/>
            <p:cNvSpPr/>
            <p:nvPr/>
          </p:nvSpPr>
          <p:spPr>
            <a:xfrm>
              <a:off x="1692921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6" name="직사각형 315"/>
            <p:cNvSpPr/>
            <p:nvPr/>
          </p:nvSpPr>
          <p:spPr>
            <a:xfrm>
              <a:off x="1763365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7" name="직사각형 316"/>
            <p:cNvSpPr/>
            <p:nvPr/>
          </p:nvSpPr>
          <p:spPr>
            <a:xfrm>
              <a:off x="1835373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8" name="직사각형 317"/>
            <p:cNvSpPr/>
            <p:nvPr/>
          </p:nvSpPr>
          <p:spPr>
            <a:xfrm>
              <a:off x="1907381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19" name="직사각형 318"/>
            <p:cNvSpPr/>
            <p:nvPr/>
          </p:nvSpPr>
          <p:spPr>
            <a:xfrm>
              <a:off x="1979712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0" name="직사각형 319"/>
            <p:cNvSpPr/>
            <p:nvPr/>
          </p:nvSpPr>
          <p:spPr>
            <a:xfrm>
              <a:off x="2052961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1" name="직사각형 320"/>
            <p:cNvSpPr/>
            <p:nvPr/>
          </p:nvSpPr>
          <p:spPr>
            <a:xfrm>
              <a:off x="2123405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2" name="직사각형 321"/>
            <p:cNvSpPr/>
            <p:nvPr/>
          </p:nvSpPr>
          <p:spPr>
            <a:xfrm>
              <a:off x="2195413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3" name="직사각형 322"/>
            <p:cNvSpPr/>
            <p:nvPr/>
          </p:nvSpPr>
          <p:spPr>
            <a:xfrm>
              <a:off x="2267421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4" name="직사각형 323"/>
            <p:cNvSpPr/>
            <p:nvPr/>
          </p:nvSpPr>
          <p:spPr>
            <a:xfrm>
              <a:off x="2339429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5" name="직사각형 324"/>
            <p:cNvSpPr/>
            <p:nvPr/>
          </p:nvSpPr>
          <p:spPr>
            <a:xfrm>
              <a:off x="2412678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6" name="직사각형 325"/>
            <p:cNvSpPr/>
            <p:nvPr/>
          </p:nvSpPr>
          <p:spPr>
            <a:xfrm>
              <a:off x="2485503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7" name="직사각형 326"/>
            <p:cNvSpPr/>
            <p:nvPr/>
          </p:nvSpPr>
          <p:spPr>
            <a:xfrm>
              <a:off x="2557511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8" name="직사각형 327"/>
            <p:cNvSpPr/>
            <p:nvPr/>
          </p:nvSpPr>
          <p:spPr>
            <a:xfrm>
              <a:off x="2629519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29" name="직사각형 328"/>
            <p:cNvSpPr/>
            <p:nvPr/>
          </p:nvSpPr>
          <p:spPr>
            <a:xfrm>
              <a:off x="2702819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0" name="직사각형 329"/>
            <p:cNvSpPr/>
            <p:nvPr/>
          </p:nvSpPr>
          <p:spPr>
            <a:xfrm>
              <a:off x="2773687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1" name="직사각형 330"/>
            <p:cNvSpPr/>
            <p:nvPr/>
          </p:nvSpPr>
          <p:spPr>
            <a:xfrm>
              <a:off x="2846512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2" name="직사각형 331"/>
            <p:cNvSpPr/>
            <p:nvPr/>
          </p:nvSpPr>
          <p:spPr>
            <a:xfrm>
              <a:off x="2918520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3" name="직사각형 332"/>
            <p:cNvSpPr/>
            <p:nvPr/>
          </p:nvSpPr>
          <p:spPr>
            <a:xfrm>
              <a:off x="2990528" y="256490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4" name="직사각형 333"/>
            <p:cNvSpPr/>
            <p:nvPr/>
          </p:nvSpPr>
          <p:spPr>
            <a:xfrm>
              <a:off x="1262336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5" name="직사각형 334"/>
            <p:cNvSpPr/>
            <p:nvPr/>
          </p:nvSpPr>
          <p:spPr>
            <a:xfrm>
              <a:off x="1333204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6" name="직사각형 335"/>
            <p:cNvSpPr/>
            <p:nvPr/>
          </p:nvSpPr>
          <p:spPr>
            <a:xfrm>
              <a:off x="1403648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7" name="직사각형 336"/>
            <p:cNvSpPr/>
            <p:nvPr/>
          </p:nvSpPr>
          <p:spPr>
            <a:xfrm>
              <a:off x="1475656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8" name="직사각형 337"/>
            <p:cNvSpPr/>
            <p:nvPr/>
          </p:nvSpPr>
          <p:spPr>
            <a:xfrm>
              <a:off x="1547664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39" name="직사각형 338"/>
            <p:cNvSpPr/>
            <p:nvPr/>
          </p:nvSpPr>
          <p:spPr>
            <a:xfrm>
              <a:off x="1619672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0" name="직사각형 339"/>
            <p:cNvSpPr/>
            <p:nvPr/>
          </p:nvSpPr>
          <p:spPr>
            <a:xfrm>
              <a:off x="1692921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1" name="직사각형 340"/>
            <p:cNvSpPr/>
            <p:nvPr/>
          </p:nvSpPr>
          <p:spPr>
            <a:xfrm>
              <a:off x="1763365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2" name="직사각형 341"/>
            <p:cNvSpPr/>
            <p:nvPr/>
          </p:nvSpPr>
          <p:spPr>
            <a:xfrm>
              <a:off x="1835373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3" name="직사각형 342"/>
            <p:cNvSpPr/>
            <p:nvPr/>
          </p:nvSpPr>
          <p:spPr>
            <a:xfrm>
              <a:off x="1907381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4" name="직사각형 343"/>
            <p:cNvSpPr/>
            <p:nvPr/>
          </p:nvSpPr>
          <p:spPr>
            <a:xfrm>
              <a:off x="1979712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5" name="직사각형 344"/>
            <p:cNvSpPr/>
            <p:nvPr/>
          </p:nvSpPr>
          <p:spPr>
            <a:xfrm>
              <a:off x="2052961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6" name="직사각형 345"/>
            <p:cNvSpPr/>
            <p:nvPr/>
          </p:nvSpPr>
          <p:spPr>
            <a:xfrm>
              <a:off x="2123405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7" name="직사각형 346"/>
            <p:cNvSpPr/>
            <p:nvPr/>
          </p:nvSpPr>
          <p:spPr>
            <a:xfrm>
              <a:off x="2195413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8" name="직사각형 347"/>
            <p:cNvSpPr/>
            <p:nvPr/>
          </p:nvSpPr>
          <p:spPr>
            <a:xfrm>
              <a:off x="2267421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49" name="직사각형 348"/>
            <p:cNvSpPr/>
            <p:nvPr/>
          </p:nvSpPr>
          <p:spPr>
            <a:xfrm>
              <a:off x="2339429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0" name="직사각형 349"/>
            <p:cNvSpPr/>
            <p:nvPr/>
          </p:nvSpPr>
          <p:spPr>
            <a:xfrm>
              <a:off x="2412678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1" name="직사각형 350"/>
            <p:cNvSpPr/>
            <p:nvPr/>
          </p:nvSpPr>
          <p:spPr>
            <a:xfrm>
              <a:off x="2485503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2" name="직사각형 351"/>
            <p:cNvSpPr/>
            <p:nvPr/>
          </p:nvSpPr>
          <p:spPr>
            <a:xfrm>
              <a:off x="2557511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3" name="직사각형 352"/>
            <p:cNvSpPr/>
            <p:nvPr/>
          </p:nvSpPr>
          <p:spPr>
            <a:xfrm>
              <a:off x="2629519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4" name="직사각형 353"/>
            <p:cNvSpPr/>
            <p:nvPr/>
          </p:nvSpPr>
          <p:spPr>
            <a:xfrm>
              <a:off x="2702819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5" name="직사각형 354"/>
            <p:cNvSpPr/>
            <p:nvPr/>
          </p:nvSpPr>
          <p:spPr>
            <a:xfrm>
              <a:off x="2773687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6" name="직사각형 355"/>
            <p:cNvSpPr/>
            <p:nvPr/>
          </p:nvSpPr>
          <p:spPr>
            <a:xfrm>
              <a:off x="2846512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7" name="직사각형 356"/>
            <p:cNvSpPr/>
            <p:nvPr/>
          </p:nvSpPr>
          <p:spPr>
            <a:xfrm>
              <a:off x="2918520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8" name="직사각형 357"/>
            <p:cNvSpPr/>
            <p:nvPr/>
          </p:nvSpPr>
          <p:spPr>
            <a:xfrm>
              <a:off x="2990528" y="263691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59" name="직사각형 358"/>
            <p:cNvSpPr/>
            <p:nvPr/>
          </p:nvSpPr>
          <p:spPr>
            <a:xfrm>
              <a:off x="1262336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0" name="직사각형 359"/>
            <p:cNvSpPr/>
            <p:nvPr/>
          </p:nvSpPr>
          <p:spPr>
            <a:xfrm>
              <a:off x="1333204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1" name="직사각형 360"/>
            <p:cNvSpPr/>
            <p:nvPr/>
          </p:nvSpPr>
          <p:spPr>
            <a:xfrm>
              <a:off x="1403648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2" name="직사각형 361"/>
            <p:cNvSpPr/>
            <p:nvPr/>
          </p:nvSpPr>
          <p:spPr>
            <a:xfrm>
              <a:off x="1475656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3" name="직사각형 362"/>
            <p:cNvSpPr/>
            <p:nvPr/>
          </p:nvSpPr>
          <p:spPr>
            <a:xfrm>
              <a:off x="1547664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4" name="직사각형 363"/>
            <p:cNvSpPr/>
            <p:nvPr/>
          </p:nvSpPr>
          <p:spPr>
            <a:xfrm>
              <a:off x="1619672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5" name="직사각형 364"/>
            <p:cNvSpPr/>
            <p:nvPr/>
          </p:nvSpPr>
          <p:spPr>
            <a:xfrm>
              <a:off x="1692921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6" name="직사각형 365"/>
            <p:cNvSpPr/>
            <p:nvPr/>
          </p:nvSpPr>
          <p:spPr>
            <a:xfrm>
              <a:off x="1763365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7" name="직사각형 366"/>
            <p:cNvSpPr/>
            <p:nvPr/>
          </p:nvSpPr>
          <p:spPr>
            <a:xfrm>
              <a:off x="1835373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8" name="직사각형 367"/>
            <p:cNvSpPr/>
            <p:nvPr/>
          </p:nvSpPr>
          <p:spPr>
            <a:xfrm>
              <a:off x="1907381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69" name="직사각형 368"/>
            <p:cNvSpPr/>
            <p:nvPr/>
          </p:nvSpPr>
          <p:spPr>
            <a:xfrm>
              <a:off x="1979712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0" name="직사각형 369"/>
            <p:cNvSpPr/>
            <p:nvPr/>
          </p:nvSpPr>
          <p:spPr>
            <a:xfrm>
              <a:off x="2052961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1" name="직사각형 370"/>
            <p:cNvSpPr/>
            <p:nvPr/>
          </p:nvSpPr>
          <p:spPr>
            <a:xfrm>
              <a:off x="2123405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2" name="직사각형 371"/>
            <p:cNvSpPr/>
            <p:nvPr/>
          </p:nvSpPr>
          <p:spPr>
            <a:xfrm>
              <a:off x="2195413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3" name="직사각형 372"/>
            <p:cNvSpPr/>
            <p:nvPr/>
          </p:nvSpPr>
          <p:spPr>
            <a:xfrm>
              <a:off x="2267421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4" name="직사각형 373"/>
            <p:cNvSpPr/>
            <p:nvPr/>
          </p:nvSpPr>
          <p:spPr>
            <a:xfrm>
              <a:off x="2339429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5" name="직사각형 374"/>
            <p:cNvSpPr/>
            <p:nvPr/>
          </p:nvSpPr>
          <p:spPr>
            <a:xfrm>
              <a:off x="2412678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6" name="직사각형 375"/>
            <p:cNvSpPr/>
            <p:nvPr/>
          </p:nvSpPr>
          <p:spPr>
            <a:xfrm>
              <a:off x="2485503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7" name="직사각형 376"/>
            <p:cNvSpPr/>
            <p:nvPr/>
          </p:nvSpPr>
          <p:spPr>
            <a:xfrm>
              <a:off x="2557511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8" name="직사각형 377"/>
            <p:cNvSpPr/>
            <p:nvPr/>
          </p:nvSpPr>
          <p:spPr>
            <a:xfrm>
              <a:off x="2629519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79" name="직사각형 378"/>
            <p:cNvSpPr/>
            <p:nvPr/>
          </p:nvSpPr>
          <p:spPr>
            <a:xfrm>
              <a:off x="2702819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0" name="직사각형 379"/>
            <p:cNvSpPr/>
            <p:nvPr/>
          </p:nvSpPr>
          <p:spPr>
            <a:xfrm>
              <a:off x="2773687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1" name="직사각형 380"/>
            <p:cNvSpPr/>
            <p:nvPr/>
          </p:nvSpPr>
          <p:spPr>
            <a:xfrm>
              <a:off x="2846512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2" name="직사각형 381"/>
            <p:cNvSpPr/>
            <p:nvPr/>
          </p:nvSpPr>
          <p:spPr>
            <a:xfrm>
              <a:off x="2918520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3" name="직사각형 382"/>
            <p:cNvSpPr/>
            <p:nvPr/>
          </p:nvSpPr>
          <p:spPr>
            <a:xfrm>
              <a:off x="2990528" y="270892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4" name="직사각형 383"/>
            <p:cNvSpPr/>
            <p:nvPr/>
          </p:nvSpPr>
          <p:spPr>
            <a:xfrm>
              <a:off x="1262336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5" name="직사각형 384"/>
            <p:cNvSpPr/>
            <p:nvPr/>
          </p:nvSpPr>
          <p:spPr>
            <a:xfrm>
              <a:off x="1333204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6" name="직사각형 385"/>
            <p:cNvSpPr/>
            <p:nvPr/>
          </p:nvSpPr>
          <p:spPr>
            <a:xfrm>
              <a:off x="1403648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7" name="직사각형 386"/>
            <p:cNvSpPr/>
            <p:nvPr/>
          </p:nvSpPr>
          <p:spPr>
            <a:xfrm>
              <a:off x="1475656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8" name="직사각형 387"/>
            <p:cNvSpPr/>
            <p:nvPr/>
          </p:nvSpPr>
          <p:spPr>
            <a:xfrm>
              <a:off x="1547664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89" name="직사각형 388"/>
            <p:cNvSpPr/>
            <p:nvPr/>
          </p:nvSpPr>
          <p:spPr>
            <a:xfrm>
              <a:off x="1619672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0" name="직사각형 389"/>
            <p:cNvSpPr/>
            <p:nvPr/>
          </p:nvSpPr>
          <p:spPr>
            <a:xfrm>
              <a:off x="1692921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1" name="직사각형 390"/>
            <p:cNvSpPr/>
            <p:nvPr/>
          </p:nvSpPr>
          <p:spPr>
            <a:xfrm>
              <a:off x="1763365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2" name="직사각형 391"/>
            <p:cNvSpPr/>
            <p:nvPr/>
          </p:nvSpPr>
          <p:spPr>
            <a:xfrm>
              <a:off x="1835373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3" name="직사각형 392"/>
            <p:cNvSpPr/>
            <p:nvPr/>
          </p:nvSpPr>
          <p:spPr>
            <a:xfrm>
              <a:off x="1907381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4" name="직사각형 393"/>
            <p:cNvSpPr/>
            <p:nvPr/>
          </p:nvSpPr>
          <p:spPr>
            <a:xfrm>
              <a:off x="1979712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5" name="직사각형 394"/>
            <p:cNvSpPr/>
            <p:nvPr/>
          </p:nvSpPr>
          <p:spPr>
            <a:xfrm>
              <a:off x="2052961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6" name="직사각형 395"/>
            <p:cNvSpPr/>
            <p:nvPr/>
          </p:nvSpPr>
          <p:spPr>
            <a:xfrm>
              <a:off x="2123405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7" name="직사각형 396"/>
            <p:cNvSpPr/>
            <p:nvPr/>
          </p:nvSpPr>
          <p:spPr>
            <a:xfrm>
              <a:off x="2195413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8" name="직사각형 397"/>
            <p:cNvSpPr/>
            <p:nvPr/>
          </p:nvSpPr>
          <p:spPr>
            <a:xfrm>
              <a:off x="2267421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399" name="직사각형 398"/>
            <p:cNvSpPr/>
            <p:nvPr/>
          </p:nvSpPr>
          <p:spPr>
            <a:xfrm>
              <a:off x="2339429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0" name="직사각형 399"/>
            <p:cNvSpPr/>
            <p:nvPr/>
          </p:nvSpPr>
          <p:spPr>
            <a:xfrm>
              <a:off x="2412678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1" name="직사각형 400"/>
            <p:cNvSpPr/>
            <p:nvPr/>
          </p:nvSpPr>
          <p:spPr>
            <a:xfrm>
              <a:off x="2485503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2" name="직사각형 401"/>
            <p:cNvSpPr/>
            <p:nvPr/>
          </p:nvSpPr>
          <p:spPr>
            <a:xfrm>
              <a:off x="2557511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3" name="직사각형 402"/>
            <p:cNvSpPr/>
            <p:nvPr/>
          </p:nvSpPr>
          <p:spPr>
            <a:xfrm>
              <a:off x="2629519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4" name="직사각형 403"/>
            <p:cNvSpPr/>
            <p:nvPr/>
          </p:nvSpPr>
          <p:spPr>
            <a:xfrm>
              <a:off x="2702819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5" name="직사각형 404"/>
            <p:cNvSpPr/>
            <p:nvPr/>
          </p:nvSpPr>
          <p:spPr>
            <a:xfrm>
              <a:off x="2773687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6" name="직사각형 405"/>
            <p:cNvSpPr/>
            <p:nvPr/>
          </p:nvSpPr>
          <p:spPr>
            <a:xfrm>
              <a:off x="2846512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7" name="직사각형 406"/>
            <p:cNvSpPr/>
            <p:nvPr/>
          </p:nvSpPr>
          <p:spPr>
            <a:xfrm>
              <a:off x="2918520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8" name="직사각형 407"/>
            <p:cNvSpPr/>
            <p:nvPr/>
          </p:nvSpPr>
          <p:spPr>
            <a:xfrm>
              <a:off x="2990528" y="278092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09" name="직사각형 408"/>
            <p:cNvSpPr/>
            <p:nvPr/>
          </p:nvSpPr>
          <p:spPr>
            <a:xfrm>
              <a:off x="1262336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0" name="직사각형 409"/>
            <p:cNvSpPr/>
            <p:nvPr/>
          </p:nvSpPr>
          <p:spPr>
            <a:xfrm>
              <a:off x="1333204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1" name="직사각형 410"/>
            <p:cNvSpPr/>
            <p:nvPr/>
          </p:nvSpPr>
          <p:spPr>
            <a:xfrm>
              <a:off x="1403648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2" name="직사각형 411"/>
            <p:cNvSpPr/>
            <p:nvPr/>
          </p:nvSpPr>
          <p:spPr>
            <a:xfrm>
              <a:off x="1475656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3" name="직사각형 412"/>
            <p:cNvSpPr/>
            <p:nvPr/>
          </p:nvSpPr>
          <p:spPr>
            <a:xfrm>
              <a:off x="1547664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4" name="직사각형 413"/>
            <p:cNvSpPr/>
            <p:nvPr/>
          </p:nvSpPr>
          <p:spPr>
            <a:xfrm>
              <a:off x="1619672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5" name="직사각형 414"/>
            <p:cNvSpPr/>
            <p:nvPr/>
          </p:nvSpPr>
          <p:spPr>
            <a:xfrm>
              <a:off x="1692921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6" name="직사각형 415"/>
            <p:cNvSpPr/>
            <p:nvPr/>
          </p:nvSpPr>
          <p:spPr>
            <a:xfrm>
              <a:off x="1763365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7" name="직사각형 416"/>
            <p:cNvSpPr/>
            <p:nvPr/>
          </p:nvSpPr>
          <p:spPr>
            <a:xfrm>
              <a:off x="1835373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8" name="직사각형 417"/>
            <p:cNvSpPr/>
            <p:nvPr/>
          </p:nvSpPr>
          <p:spPr>
            <a:xfrm>
              <a:off x="1907381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19" name="직사각형 418"/>
            <p:cNvSpPr/>
            <p:nvPr/>
          </p:nvSpPr>
          <p:spPr>
            <a:xfrm>
              <a:off x="1979712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0" name="직사각형 419"/>
            <p:cNvSpPr/>
            <p:nvPr/>
          </p:nvSpPr>
          <p:spPr>
            <a:xfrm>
              <a:off x="2052961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1" name="직사각형 420"/>
            <p:cNvSpPr/>
            <p:nvPr/>
          </p:nvSpPr>
          <p:spPr>
            <a:xfrm>
              <a:off x="2123405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2" name="직사각형 421"/>
            <p:cNvSpPr/>
            <p:nvPr/>
          </p:nvSpPr>
          <p:spPr>
            <a:xfrm>
              <a:off x="2195413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3" name="직사각형 422"/>
            <p:cNvSpPr/>
            <p:nvPr/>
          </p:nvSpPr>
          <p:spPr>
            <a:xfrm>
              <a:off x="2267421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4" name="직사각형 423"/>
            <p:cNvSpPr/>
            <p:nvPr/>
          </p:nvSpPr>
          <p:spPr>
            <a:xfrm>
              <a:off x="2339429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5" name="직사각형 424"/>
            <p:cNvSpPr/>
            <p:nvPr/>
          </p:nvSpPr>
          <p:spPr>
            <a:xfrm>
              <a:off x="2412678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6" name="직사각형 425"/>
            <p:cNvSpPr/>
            <p:nvPr/>
          </p:nvSpPr>
          <p:spPr>
            <a:xfrm>
              <a:off x="2485503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7" name="직사각형 426"/>
            <p:cNvSpPr/>
            <p:nvPr/>
          </p:nvSpPr>
          <p:spPr>
            <a:xfrm>
              <a:off x="2557511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8" name="직사각형 427"/>
            <p:cNvSpPr/>
            <p:nvPr/>
          </p:nvSpPr>
          <p:spPr>
            <a:xfrm>
              <a:off x="2629519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29" name="직사각형 428"/>
            <p:cNvSpPr/>
            <p:nvPr/>
          </p:nvSpPr>
          <p:spPr>
            <a:xfrm>
              <a:off x="2702819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0" name="직사각형 429"/>
            <p:cNvSpPr/>
            <p:nvPr/>
          </p:nvSpPr>
          <p:spPr>
            <a:xfrm>
              <a:off x="2773687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1" name="직사각형 430"/>
            <p:cNvSpPr/>
            <p:nvPr/>
          </p:nvSpPr>
          <p:spPr>
            <a:xfrm>
              <a:off x="2846512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2" name="직사각형 431"/>
            <p:cNvSpPr/>
            <p:nvPr/>
          </p:nvSpPr>
          <p:spPr>
            <a:xfrm>
              <a:off x="2918520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3" name="직사각형 432"/>
            <p:cNvSpPr/>
            <p:nvPr/>
          </p:nvSpPr>
          <p:spPr>
            <a:xfrm>
              <a:off x="2990528" y="285293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4" name="직사각형 433"/>
            <p:cNvSpPr/>
            <p:nvPr/>
          </p:nvSpPr>
          <p:spPr>
            <a:xfrm>
              <a:off x="1262336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5" name="직사각형 434"/>
            <p:cNvSpPr/>
            <p:nvPr/>
          </p:nvSpPr>
          <p:spPr>
            <a:xfrm>
              <a:off x="1333204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6" name="직사각형 435"/>
            <p:cNvSpPr/>
            <p:nvPr/>
          </p:nvSpPr>
          <p:spPr>
            <a:xfrm>
              <a:off x="1403648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7" name="직사각형 436"/>
            <p:cNvSpPr/>
            <p:nvPr/>
          </p:nvSpPr>
          <p:spPr>
            <a:xfrm>
              <a:off x="1475656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8" name="직사각형 437"/>
            <p:cNvSpPr/>
            <p:nvPr/>
          </p:nvSpPr>
          <p:spPr>
            <a:xfrm>
              <a:off x="1547664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39" name="직사각형 438"/>
            <p:cNvSpPr/>
            <p:nvPr/>
          </p:nvSpPr>
          <p:spPr>
            <a:xfrm>
              <a:off x="1619672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0" name="직사각형 439"/>
            <p:cNvSpPr/>
            <p:nvPr/>
          </p:nvSpPr>
          <p:spPr>
            <a:xfrm>
              <a:off x="1692921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1" name="직사각형 440"/>
            <p:cNvSpPr/>
            <p:nvPr/>
          </p:nvSpPr>
          <p:spPr>
            <a:xfrm>
              <a:off x="1763365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2" name="직사각형 441"/>
            <p:cNvSpPr/>
            <p:nvPr/>
          </p:nvSpPr>
          <p:spPr>
            <a:xfrm>
              <a:off x="1835373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3" name="직사각형 442"/>
            <p:cNvSpPr/>
            <p:nvPr/>
          </p:nvSpPr>
          <p:spPr>
            <a:xfrm>
              <a:off x="1907381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4" name="직사각형 443"/>
            <p:cNvSpPr/>
            <p:nvPr/>
          </p:nvSpPr>
          <p:spPr>
            <a:xfrm>
              <a:off x="1979712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5" name="직사각형 444"/>
            <p:cNvSpPr/>
            <p:nvPr/>
          </p:nvSpPr>
          <p:spPr>
            <a:xfrm>
              <a:off x="2052961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6" name="직사각형 445"/>
            <p:cNvSpPr/>
            <p:nvPr/>
          </p:nvSpPr>
          <p:spPr>
            <a:xfrm>
              <a:off x="2123405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7" name="직사각형 446"/>
            <p:cNvSpPr/>
            <p:nvPr/>
          </p:nvSpPr>
          <p:spPr>
            <a:xfrm>
              <a:off x="2195413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8" name="직사각형 447"/>
            <p:cNvSpPr/>
            <p:nvPr/>
          </p:nvSpPr>
          <p:spPr>
            <a:xfrm>
              <a:off x="2267421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49" name="직사각형 448"/>
            <p:cNvSpPr/>
            <p:nvPr/>
          </p:nvSpPr>
          <p:spPr>
            <a:xfrm>
              <a:off x="2339429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0" name="직사각형 449"/>
            <p:cNvSpPr/>
            <p:nvPr/>
          </p:nvSpPr>
          <p:spPr>
            <a:xfrm>
              <a:off x="2412678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1" name="직사각형 450"/>
            <p:cNvSpPr/>
            <p:nvPr/>
          </p:nvSpPr>
          <p:spPr>
            <a:xfrm>
              <a:off x="2485503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2" name="직사각형 451"/>
            <p:cNvSpPr/>
            <p:nvPr/>
          </p:nvSpPr>
          <p:spPr>
            <a:xfrm>
              <a:off x="2557511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3" name="직사각형 452"/>
            <p:cNvSpPr/>
            <p:nvPr/>
          </p:nvSpPr>
          <p:spPr>
            <a:xfrm>
              <a:off x="2629519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4" name="직사각형 453"/>
            <p:cNvSpPr/>
            <p:nvPr/>
          </p:nvSpPr>
          <p:spPr>
            <a:xfrm>
              <a:off x="2702819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5" name="직사각형 454"/>
            <p:cNvSpPr/>
            <p:nvPr/>
          </p:nvSpPr>
          <p:spPr>
            <a:xfrm>
              <a:off x="2773687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6" name="직사각형 455"/>
            <p:cNvSpPr/>
            <p:nvPr/>
          </p:nvSpPr>
          <p:spPr>
            <a:xfrm>
              <a:off x="2846512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7" name="직사각형 456"/>
            <p:cNvSpPr/>
            <p:nvPr/>
          </p:nvSpPr>
          <p:spPr>
            <a:xfrm>
              <a:off x="2918520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8" name="직사각형 457"/>
            <p:cNvSpPr/>
            <p:nvPr/>
          </p:nvSpPr>
          <p:spPr>
            <a:xfrm>
              <a:off x="2990528" y="292494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59" name="직사각형 458"/>
            <p:cNvSpPr/>
            <p:nvPr/>
          </p:nvSpPr>
          <p:spPr>
            <a:xfrm>
              <a:off x="1262336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0" name="직사각형 459"/>
            <p:cNvSpPr/>
            <p:nvPr/>
          </p:nvSpPr>
          <p:spPr>
            <a:xfrm>
              <a:off x="1333204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1" name="직사각형 460"/>
            <p:cNvSpPr/>
            <p:nvPr/>
          </p:nvSpPr>
          <p:spPr>
            <a:xfrm>
              <a:off x="1403648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2" name="직사각형 461"/>
            <p:cNvSpPr/>
            <p:nvPr/>
          </p:nvSpPr>
          <p:spPr>
            <a:xfrm>
              <a:off x="1475656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3" name="직사각형 462"/>
            <p:cNvSpPr/>
            <p:nvPr/>
          </p:nvSpPr>
          <p:spPr>
            <a:xfrm>
              <a:off x="1547664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4" name="직사각형 463"/>
            <p:cNvSpPr/>
            <p:nvPr/>
          </p:nvSpPr>
          <p:spPr>
            <a:xfrm>
              <a:off x="1619672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5" name="직사각형 464"/>
            <p:cNvSpPr/>
            <p:nvPr/>
          </p:nvSpPr>
          <p:spPr>
            <a:xfrm>
              <a:off x="1692921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6" name="직사각형 465"/>
            <p:cNvSpPr/>
            <p:nvPr/>
          </p:nvSpPr>
          <p:spPr>
            <a:xfrm>
              <a:off x="1763365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7" name="직사각형 466"/>
            <p:cNvSpPr/>
            <p:nvPr/>
          </p:nvSpPr>
          <p:spPr>
            <a:xfrm>
              <a:off x="1835373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8" name="직사각형 467"/>
            <p:cNvSpPr/>
            <p:nvPr/>
          </p:nvSpPr>
          <p:spPr>
            <a:xfrm>
              <a:off x="1907381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69" name="직사각형 468"/>
            <p:cNvSpPr/>
            <p:nvPr/>
          </p:nvSpPr>
          <p:spPr>
            <a:xfrm>
              <a:off x="1979712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0" name="직사각형 469"/>
            <p:cNvSpPr/>
            <p:nvPr/>
          </p:nvSpPr>
          <p:spPr>
            <a:xfrm>
              <a:off x="2052961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1" name="직사각형 470"/>
            <p:cNvSpPr/>
            <p:nvPr/>
          </p:nvSpPr>
          <p:spPr>
            <a:xfrm>
              <a:off x="2123405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2" name="직사각형 471"/>
            <p:cNvSpPr/>
            <p:nvPr/>
          </p:nvSpPr>
          <p:spPr>
            <a:xfrm>
              <a:off x="2195413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3" name="직사각형 472"/>
            <p:cNvSpPr/>
            <p:nvPr/>
          </p:nvSpPr>
          <p:spPr>
            <a:xfrm>
              <a:off x="2267421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4" name="직사각형 473"/>
            <p:cNvSpPr/>
            <p:nvPr/>
          </p:nvSpPr>
          <p:spPr>
            <a:xfrm>
              <a:off x="2339429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5" name="직사각형 474"/>
            <p:cNvSpPr/>
            <p:nvPr/>
          </p:nvSpPr>
          <p:spPr>
            <a:xfrm>
              <a:off x="2412678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6" name="직사각형 475"/>
            <p:cNvSpPr/>
            <p:nvPr/>
          </p:nvSpPr>
          <p:spPr>
            <a:xfrm>
              <a:off x="2485503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7" name="직사각형 476"/>
            <p:cNvSpPr/>
            <p:nvPr/>
          </p:nvSpPr>
          <p:spPr>
            <a:xfrm>
              <a:off x="2557511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8" name="직사각형 477"/>
            <p:cNvSpPr/>
            <p:nvPr/>
          </p:nvSpPr>
          <p:spPr>
            <a:xfrm>
              <a:off x="2629519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79" name="직사각형 478"/>
            <p:cNvSpPr/>
            <p:nvPr/>
          </p:nvSpPr>
          <p:spPr>
            <a:xfrm>
              <a:off x="2702819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0" name="직사각형 479"/>
            <p:cNvSpPr/>
            <p:nvPr/>
          </p:nvSpPr>
          <p:spPr>
            <a:xfrm>
              <a:off x="2773687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1" name="직사각형 480"/>
            <p:cNvSpPr/>
            <p:nvPr/>
          </p:nvSpPr>
          <p:spPr>
            <a:xfrm>
              <a:off x="2846512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2" name="직사각형 481"/>
            <p:cNvSpPr/>
            <p:nvPr/>
          </p:nvSpPr>
          <p:spPr>
            <a:xfrm>
              <a:off x="2918520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3" name="직사각형 482"/>
            <p:cNvSpPr/>
            <p:nvPr/>
          </p:nvSpPr>
          <p:spPr>
            <a:xfrm>
              <a:off x="2990528" y="299695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4" name="직사각형 483"/>
            <p:cNvSpPr/>
            <p:nvPr/>
          </p:nvSpPr>
          <p:spPr>
            <a:xfrm>
              <a:off x="1262336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5" name="직사각형 484"/>
            <p:cNvSpPr/>
            <p:nvPr/>
          </p:nvSpPr>
          <p:spPr>
            <a:xfrm>
              <a:off x="1333204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6" name="직사각형 485"/>
            <p:cNvSpPr/>
            <p:nvPr/>
          </p:nvSpPr>
          <p:spPr>
            <a:xfrm>
              <a:off x="1403648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7" name="직사각형 486"/>
            <p:cNvSpPr/>
            <p:nvPr/>
          </p:nvSpPr>
          <p:spPr>
            <a:xfrm>
              <a:off x="1475656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8" name="직사각형 487"/>
            <p:cNvSpPr/>
            <p:nvPr/>
          </p:nvSpPr>
          <p:spPr>
            <a:xfrm>
              <a:off x="1547664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89" name="직사각형 488"/>
            <p:cNvSpPr/>
            <p:nvPr/>
          </p:nvSpPr>
          <p:spPr>
            <a:xfrm>
              <a:off x="1619672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0" name="직사각형 489"/>
            <p:cNvSpPr/>
            <p:nvPr/>
          </p:nvSpPr>
          <p:spPr>
            <a:xfrm>
              <a:off x="1692921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1" name="직사각형 490"/>
            <p:cNvSpPr/>
            <p:nvPr/>
          </p:nvSpPr>
          <p:spPr>
            <a:xfrm>
              <a:off x="1763365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2" name="직사각형 491"/>
            <p:cNvSpPr/>
            <p:nvPr/>
          </p:nvSpPr>
          <p:spPr>
            <a:xfrm>
              <a:off x="1835373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3" name="직사각형 492"/>
            <p:cNvSpPr/>
            <p:nvPr/>
          </p:nvSpPr>
          <p:spPr>
            <a:xfrm>
              <a:off x="1907381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4" name="직사각형 493"/>
            <p:cNvSpPr/>
            <p:nvPr/>
          </p:nvSpPr>
          <p:spPr>
            <a:xfrm>
              <a:off x="1979712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5" name="직사각형 494"/>
            <p:cNvSpPr/>
            <p:nvPr/>
          </p:nvSpPr>
          <p:spPr>
            <a:xfrm>
              <a:off x="2052961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6" name="직사각형 495"/>
            <p:cNvSpPr/>
            <p:nvPr/>
          </p:nvSpPr>
          <p:spPr>
            <a:xfrm>
              <a:off x="2123405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7" name="직사각형 496"/>
            <p:cNvSpPr/>
            <p:nvPr/>
          </p:nvSpPr>
          <p:spPr>
            <a:xfrm>
              <a:off x="2195413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8" name="직사각형 497"/>
            <p:cNvSpPr/>
            <p:nvPr/>
          </p:nvSpPr>
          <p:spPr>
            <a:xfrm>
              <a:off x="2267421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499" name="직사각형 498"/>
            <p:cNvSpPr/>
            <p:nvPr/>
          </p:nvSpPr>
          <p:spPr>
            <a:xfrm>
              <a:off x="2339429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0" name="직사각형 499"/>
            <p:cNvSpPr/>
            <p:nvPr/>
          </p:nvSpPr>
          <p:spPr>
            <a:xfrm>
              <a:off x="2412678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1" name="직사각형 500"/>
            <p:cNvSpPr/>
            <p:nvPr/>
          </p:nvSpPr>
          <p:spPr>
            <a:xfrm>
              <a:off x="2485503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2" name="직사각형 501"/>
            <p:cNvSpPr/>
            <p:nvPr/>
          </p:nvSpPr>
          <p:spPr>
            <a:xfrm>
              <a:off x="2557511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3" name="직사각형 502"/>
            <p:cNvSpPr/>
            <p:nvPr/>
          </p:nvSpPr>
          <p:spPr>
            <a:xfrm>
              <a:off x="2629519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4" name="직사각형 503"/>
            <p:cNvSpPr/>
            <p:nvPr/>
          </p:nvSpPr>
          <p:spPr>
            <a:xfrm>
              <a:off x="2702819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5" name="직사각형 504"/>
            <p:cNvSpPr/>
            <p:nvPr/>
          </p:nvSpPr>
          <p:spPr>
            <a:xfrm>
              <a:off x="2773687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6" name="직사각형 505"/>
            <p:cNvSpPr/>
            <p:nvPr/>
          </p:nvSpPr>
          <p:spPr>
            <a:xfrm>
              <a:off x="2846512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7" name="직사각형 506"/>
            <p:cNvSpPr/>
            <p:nvPr/>
          </p:nvSpPr>
          <p:spPr>
            <a:xfrm>
              <a:off x="2918520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8" name="직사각형 507"/>
            <p:cNvSpPr/>
            <p:nvPr/>
          </p:nvSpPr>
          <p:spPr>
            <a:xfrm>
              <a:off x="2990528" y="306896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09" name="직사각형 508"/>
            <p:cNvSpPr/>
            <p:nvPr/>
          </p:nvSpPr>
          <p:spPr>
            <a:xfrm>
              <a:off x="1262336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0" name="직사각형 509"/>
            <p:cNvSpPr/>
            <p:nvPr/>
          </p:nvSpPr>
          <p:spPr>
            <a:xfrm>
              <a:off x="1333204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1" name="직사각형 510"/>
            <p:cNvSpPr/>
            <p:nvPr/>
          </p:nvSpPr>
          <p:spPr>
            <a:xfrm>
              <a:off x="1403648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2" name="직사각형 511"/>
            <p:cNvSpPr/>
            <p:nvPr/>
          </p:nvSpPr>
          <p:spPr>
            <a:xfrm>
              <a:off x="1475656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3" name="직사각형 512"/>
            <p:cNvSpPr/>
            <p:nvPr/>
          </p:nvSpPr>
          <p:spPr>
            <a:xfrm>
              <a:off x="1547664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4" name="직사각형 513"/>
            <p:cNvSpPr/>
            <p:nvPr/>
          </p:nvSpPr>
          <p:spPr>
            <a:xfrm>
              <a:off x="1619672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5" name="직사각형 514"/>
            <p:cNvSpPr/>
            <p:nvPr/>
          </p:nvSpPr>
          <p:spPr>
            <a:xfrm>
              <a:off x="1692921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6" name="직사각형 515"/>
            <p:cNvSpPr/>
            <p:nvPr/>
          </p:nvSpPr>
          <p:spPr>
            <a:xfrm>
              <a:off x="1763365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7" name="직사각형 516"/>
            <p:cNvSpPr/>
            <p:nvPr/>
          </p:nvSpPr>
          <p:spPr>
            <a:xfrm>
              <a:off x="1835373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8" name="직사각형 517"/>
            <p:cNvSpPr/>
            <p:nvPr/>
          </p:nvSpPr>
          <p:spPr>
            <a:xfrm>
              <a:off x="1907381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19" name="직사각형 518"/>
            <p:cNvSpPr/>
            <p:nvPr/>
          </p:nvSpPr>
          <p:spPr>
            <a:xfrm>
              <a:off x="1979712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0" name="직사각형 519"/>
            <p:cNvSpPr/>
            <p:nvPr/>
          </p:nvSpPr>
          <p:spPr>
            <a:xfrm>
              <a:off x="2052961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1" name="직사각형 520"/>
            <p:cNvSpPr/>
            <p:nvPr/>
          </p:nvSpPr>
          <p:spPr>
            <a:xfrm>
              <a:off x="2123405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2" name="직사각형 521"/>
            <p:cNvSpPr/>
            <p:nvPr/>
          </p:nvSpPr>
          <p:spPr>
            <a:xfrm>
              <a:off x="2195413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3" name="직사각형 522"/>
            <p:cNvSpPr/>
            <p:nvPr/>
          </p:nvSpPr>
          <p:spPr>
            <a:xfrm>
              <a:off x="2267421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4" name="직사각형 523"/>
            <p:cNvSpPr/>
            <p:nvPr/>
          </p:nvSpPr>
          <p:spPr>
            <a:xfrm>
              <a:off x="2339429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5" name="직사각형 524"/>
            <p:cNvSpPr/>
            <p:nvPr/>
          </p:nvSpPr>
          <p:spPr>
            <a:xfrm>
              <a:off x="2412678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6" name="직사각형 525"/>
            <p:cNvSpPr/>
            <p:nvPr/>
          </p:nvSpPr>
          <p:spPr>
            <a:xfrm>
              <a:off x="2485503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7" name="직사각형 526"/>
            <p:cNvSpPr/>
            <p:nvPr/>
          </p:nvSpPr>
          <p:spPr>
            <a:xfrm>
              <a:off x="2557511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8" name="직사각형 527"/>
            <p:cNvSpPr/>
            <p:nvPr/>
          </p:nvSpPr>
          <p:spPr>
            <a:xfrm>
              <a:off x="2629519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29" name="직사각형 528"/>
            <p:cNvSpPr/>
            <p:nvPr/>
          </p:nvSpPr>
          <p:spPr>
            <a:xfrm>
              <a:off x="2702819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0" name="직사각형 529"/>
            <p:cNvSpPr/>
            <p:nvPr/>
          </p:nvSpPr>
          <p:spPr>
            <a:xfrm>
              <a:off x="2773687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1" name="직사각형 530"/>
            <p:cNvSpPr/>
            <p:nvPr/>
          </p:nvSpPr>
          <p:spPr>
            <a:xfrm>
              <a:off x="2846512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2" name="직사각형 531"/>
            <p:cNvSpPr/>
            <p:nvPr/>
          </p:nvSpPr>
          <p:spPr>
            <a:xfrm>
              <a:off x="2918520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3" name="직사각형 532"/>
            <p:cNvSpPr/>
            <p:nvPr/>
          </p:nvSpPr>
          <p:spPr>
            <a:xfrm>
              <a:off x="2990528" y="314096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4" name="직사각형 533"/>
            <p:cNvSpPr/>
            <p:nvPr/>
          </p:nvSpPr>
          <p:spPr>
            <a:xfrm>
              <a:off x="1262336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5" name="직사각형 534"/>
            <p:cNvSpPr/>
            <p:nvPr/>
          </p:nvSpPr>
          <p:spPr>
            <a:xfrm>
              <a:off x="1333204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6" name="직사각형 535"/>
            <p:cNvSpPr/>
            <p:nvPr/>
          </p:nvSpPr>
          <p:spPr>
            <a:xfrm>
              <a:off x="1403648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7" name="직사각형 536"/>
            <p:cNvSpPr/>
            <p:nvPr/>
          </p:nvSpPr>
          <p:spPr>
            <a:xfrm>
              <a:off x="1475656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8" name="직사각형 537"/>
            <p:cNvSpPr/>
            <p:nvPr/>
          </p:nvSpPr>
          <p:spPr>
            <a:xfrm>
              <a:off x="1547664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39" name="직사각형 538"/>
            <p:cNvSpPr/>
            <p:nvPr/>
          </p:nvSpPr>
          <p:spPr>
            <a:xfrm>
              <a:off x="1619672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0" name="직사각형 539"/>
            <p:cNvSpPr/>
            <p:nvPr/>
          </p:nvSpPr>
          <p:spPr>
            <a:xfrm>
              <a:off x="1692921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1" name="직사각형 540"/>
            <p:cNvSpPr/>
            <p:nvPr/>
          </p:nvSpPr>
          <p:spPr>
            <a:xfrm>
              <a:off x="1763365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2" name="직사각형 541"/>
            <p:cNvSpPr/>
            <p:nvPr/>
          </p:nvSpPr>
          <p:spPr>
            <a:xfrm>
              <a:off x="1835373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3" name="직사각형 542"/>
            <p:cNvSpPr/>
            <p:nvPr/>
          </p:nvSpPr>
          <p:spPr>
            <a:xfrm>
              <a:off x="1907381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4" name="직사각형 543"/>
            <p:cNvSpPr/>
            <p:nvPr/>
          </p:nvSpPr>
          <p:spPr>
            <a:xfrm>
              <a:off x="1979712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5" name="직사각형 544"/>
            <p:cNvSpPr/>
            <p:nvPr/>
          </p:nvSpPr>
          <p:spPr>
            <a:xfrm>
              <a:off x="2052961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6" name="직사각형 545"/>
            <p:cNvSpPr/>
            <p:nvPr/>
          </p:nvSpPr>
          <p:spPr>
            <a:xfrm>
              <a:off x="2123405" y="3212976"/>
              <a:ext cx="72008" cy="72008"/>
            </a:xfrm>
            <a:prstGeom prst="rect">
              <a:avLst/>
            </a:prstGeom>
            <a:solidFill>
              <a:srgbClr val="0000FF"/>
            </a:solidFill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7" name="직사각형 546"/>
            <p:cNvSpPr/>
            <p:nvPr/>
          </p:nvSpPr>
          <p:spPr>
            <a:xfrm>
              <a:off x="2195413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8" name="직사각형 547"/>
            <p:cNvSpPr/>
            <p:nvPr/>
          </p:nvSpPr>
          <p:spPr>
            <a:xfrm>
              <a:off x="2267421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49" name="직사각형 548"/>
            <p:cNvSpPr/>
            <p:nvPr/>
          </p:nvSpPr>
          <p:spPr>
            <a:xfrm>
              <a:off x="2339429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0" name="직사각형 549"/>
            <p:cNvSpPr/>
            <p:nvPr/>
          </p:nvSpPr>
          <p:spPr>
            <a:xfrm>
              <a:off x="2412678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1" name="직사각형 550"/>
            <p:cNvSpPr/>
            <p:nvPr/>
          </p:nvSpPr>
          <p:spPr>
            <a:xfrm>
              <a:off x="2485503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2" name="직사각형 551"/>
            <p:cNvSpPr/>
            <p:nvPr/>
          </p:nvSpPr>
          <p:spPr>
            <a:xfrm>
              <a:off x="2557511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3" name="직사각형 552"/>
            <p:cNvSpPr/>
            <p:nvPr/>
          </p:nvSpPr>
          <p:spPr>
            <a:xfrm>
              <a:off x="2629519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4" name="직사각형 553"/>
            <p:cNvSpPr/>
            <p:nvPr/>
          </p:nvSpPr>
          <p:spPr>
            <a:xfrm>
              <a:off x="2702819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5" name="직사각형 554"/>
            <p:cNvSpPr/>
            <p:nvPr/>
          </p:nvSpPr>
          <p:spPr>
            <a:xfrm>
              <a:off x="2773687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6" name="직사각형 555"/>
            <p:cNvSpPr/>
            <p:nvPr/>
          </p:nvSpPr>
          <p:spPr>
            <a:xfrm>
              <a:off x="2846512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7" name="직사각형 556"/>
            <p:cNvSpPr/>
            <p:nvPr/>
          </p:nvSpPr>
          <p:spPr>
            <a:xfrm>
              <a:off x="2918520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8" name="직사각형 557"/>
            <p:cNvSpPr/>
            <p:nvPr/>
          </p:nvSpPr>
          <p:spPr>
            <a:xfrm>
              <a:off x="2990528" y="321297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59" name="직사각형 558"/>
            <p:cNvSpPr/>
            <p:nvPr/>
          </p:nvSpPr>
          <p:spPr>
            <a:xfrm>
              <a:off x="1262336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0" name="직사각형 559"/>
            <p:cNvSpPr/>
            <p:nvPr/>
          </p:nvSpPr>
          <p:spPr>
            <a:xfrm>
              <a:off x="1333204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1" name="직사각형 560"/>
            <p:cNvSpPr/>
            <p:nvPr/>
          </p:nvSpPr>
          <p:spPr>
            <a:xfrm>
              <a:off x="1403648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2" name="직사각형 561"/>
            <p:cNvSpPr/>
            <p:nvPr/>
          </p:nvSpPr>
          <p:spPr>
            <a:xfrm>
              <a:off x="1475656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3" name="직사각형 562"/>
            <p:cNvSpPr/>
            <p:nvPr/>
          </p:nvSpPr>
          <p:spPr>
            <a:xfrm>
              <a:off x="1547664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4" name="직사각형 563"/>
            <p:cNvSpPr/>
            <p:nvPr/>
          </p:nvSpPr>
          <p:spPr>
            <a:xfrm>
              <a:off x="1619672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5" name="직사각형 564"/>
            <p:cNvSpPr/>
            <p:nvPr/>
          </p:nvSpPr>
          <p:spPr>
            <a:xfrm>
              <a:off x="1692921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6" name="직사각형 565"/>
            <p:cNvSpPr/>
            <p:nvPr/>
          </p:nvSpPr>
          <p:spPr>
            <a:xfrm>
              <a:off x="1763365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7" name="직사각형 566"/>
            <p:cNvSpPr/>
            <p:nvPr/>
          </p:nvSpPr>
          <p:spPr>
            <a:xfrm>
              <a:off x="1835373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8" name="직사각형 567"/>
            <p:cNvSpPr/>
            <p:nvPr/>
          </p:nvSpPr>
          <p:spPr>
            <a:xfrm>
              <a:off x="1907381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69" name="직사각형 568"/>
            <p:cNvSpPr/>
            <p:nvPr/>
          </p:nvSpPr>
          <p:spPr>
            <a:xfrm>
              <a:off x="1979712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0" name="직사각형 569"/>
            <p:cNvSpPr/>
            <p:nvPr/>
          </p:nvSpPr>
          <p:spPr>
            <a:xfrm>
              <a:off x="2052961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1" name="직사각형 570"/>
            <p:cNvSpPr/>
            <p:nvPr/>
          </p:nvSpPr>
          <p:spPr>
            <a:xfrm>
              <a:off x="2123405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2" name="직사각형 571"/>
            <p:cNvSpPr/>
            <p:nvPr/>
          </p:nvSpPr>
          <p:spPr>
            <a:xfrm>
              <a:off x="2195413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3" name="직사각형 572"/>
            <p:cNvSpPr/>
            <p:nvPr/>
          </p:nvSpPr>
          <p:spPr>
            <a:xfrm>
              <a:off x="2267421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4" name="직사각형 573"/>
            <p:cNvSpPr/>
            <p:nvPr/>
          </p:nvSpPr>
          <p:spPr>
            <a:xfrm>
              <a:off x="2339429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5" name="직사각형 574"/>
            <p:cNvSpPr/>
            <p:nvPr/>
          </p:nvSpPr>
          <p:spPr>
            <a:xfrm>
              <a:off x="2412678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6" name="직사각형 575"/>
            <p:cNvSpPr/>
            <p:nvPr/>
          </p:nvSpPr>
          <p:spPr>
            <a:xfrm>
              <a:off x="2485503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7" name="직사각형 576"/>
            <p:cNvSpPr/>
            <p:nvPr/>
          </p:nvSpPr>
          <p:spPr>
            <a:xfrm>
              <a:off x="2557511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8" name="직사각형 577"/>
            <p:cNvSpPr/>
            <p:nvPr/>
          </p:nvSpPr>
          <p:spPr>
            <a:xfrm>
              <a:off x="2629519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79" name="직사각형 578"/>
            <p:cNvSpPr/>
            <p:nvPr/>
          </p:nvSpPr>
          <p:spPr>
            <a:xfrm>
              <a:off x="2702819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0" name="직사각형 579"/>
            <p:cNvSpPr/>
            <p:nvPr/>
          </p:nvSpPr>
          <p:spPr>
            <a:xfrm>
              <a:off x="2773687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1" name="직사각형 580"/>
            <p:cNvSpPr/>
            <p:nvPr/>
          </p:nvSpPr>
          <p:spPr>
            <a:xfrm>
              <a:off x="2846512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2" name="직사각형 581"/>
            <p:cNvSpPr/>
            <p:nvPr/>
          </p:nvSpPr>
          <p:spPr>
            <a:xfrm>
              <a:off x="2918520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3" name="직사각형 582"/>
            <p:cNvSpPr/>
            <p:nvPr/>
          </p:nvSpPr>
          <p:spPr>
            <a:xfrm>
              <a:off x="2990528" y="328498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4" name="직사각형 583"/>
            <p:cNvSpPr/>
            <p:nvPr/>
          </p:nvSpPr>
          <p:spPr>
            <a:xfrm>
              <a:off x="1262336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5" name="직사각형 584"/>
            <p:cNvSpPr/>
            <p:nvPr/>
          </p:nvSpPr>
          <p:spPr>
            <a:xfrm>
              <a:off x="1333204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6" name="직사각형 585"/>
            <p:cNvSpPr/>
            <p:nvPr/>
          </p:nvSpPr>
          <p:spPr>
            <a:xfrm>
              <a:off x="1403648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7" name="직사각형 586"/>
            <p:cNvSpPr/>
            <p:nvPr/>
          </p:nvSpPr>
          <p:spPr>
            <a:xfrm>
              <a:off x="1475656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8" name="직사각형 587"/>
            <p:cNvSpPr/>
            <p:nvPr/>
          </p:nvSpPr>
          <p:spPr>
            <a:xfrm>
              <a:off x="1547664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89" name="직사각형 588"/>
            <p:cNvSpPr/>
            <p:nvPr/>
          </p:nvSpPr>
          <p:spPr>
            <a:xfrm>
              <a:off x="1619672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0" name="직사각형 589"/>
            <p:cNvSpPr/>
            <p:nvPr/>
          </p:nvSpPr>
          <p:spPr>
            <a:xfrm>
              <a:off x="1692921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1" name="직사각형 590"/>
            <p:cNvSpPr/>
            <p:nvPr/>
          </p:nvSpPr>
          <p:spPr>
            <a:xfrm>
              <a:off x="1763365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2" name="직사각형 591"/>
            <p:cNvSpPr/>
            <p:nvPr/>
          </p:nvSpPr>
          <p:spPr>
            <a:xfrm>
              <a:off x="1835373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3" name="직사각형 592"/>
            <p:cNvSpPr/>
            <p:nvPr/>
          </p:nvSpPr>
          <p:spPr>
            <a:xfrm>
              <a:off x="1907381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4" name="직사각형 593"/>
            <p:cNvSpPr/>
            <p:nvPr/>
          </p:nvSpPr>
          <p:spPr>
            <a:xfrm>
              <a:off x="1979712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5" name="직사각형 594"/>
            <p:cNvSpPr/>
            <p:nvPr/>
          </p:nvSpPr>
          <p:spPr>
            <a:xfrm>
              <a:off x="2052961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6" name="직사각형 595"/>
            <p:cNvSpPr/>
            <p:nvPr/>
          </p:nvSpPr>
          <p:spPr>
            <a:xfrm>
              <a:off x="2123405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7" name="직사각형 596"/>
            <p:cNvSpPr/>
            <p:nvPr/>
          </p:nvSpPr>
          <p:spPr>
            <a:xfrm>
              <a:off x="2195413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8" name="직사각형 597"/>
            <p:cNvSpPr/>
            <p:nvPr/>
          </p:nvSpPr>
          <p:spPr>
            <a:xfrm>
              <a:off x="2267421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599" name="직사각형 598"/>
            <p:cNvSpPr/>
            <p:nvPr/>
          </p:nvSpPr>
          <p:spPr>
            <a:xfrm>
              <a:off x="2339429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0" name="직사각형 599"/>
            <p:cNvSpPr/>
            <p:nvPr/>
          </p:nvSpPr>
          <p:spPr>
            <a:xfrm>
              <a:off x="2412678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1" name="직사각형 600"/>
            <p:cNvSpPr/>
            <p:nvPr/>
          </p:nvSpPr>
          <p:spPr>
            <a:xfrm>
              <a:off x="2485503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2" name="직사각형 601"/>
            <p:cNvSpPr/>
            <p:nvPr/>
          </p:nvSpPr>
          <p:spPr>
            <a:xfrm>
              <a:off x="2557511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3" name="직사각형 602"/>
            <p:cNvSpPr/>
            <p:nvPr/>
          </p:nvSpPr>
          <p:spPr>
            <a:xfrm>
              <a:off x="2629519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4" name="직사각형 603"/>
            <p:cNvSpPr/>
            <p:nvPr/>
          </p:nvSpPr>
          <p:spPr>
            <a:xfrm>
              <a:off x="2702819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5" name="직사각형 604"/>
            <p:cNvSpPr/>
            <p:nvPr/>
          </p:nvSpPr>
          <p:spPr>
            <a:xfrm>
              <a:off x="2773687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6" name="직사각형 605"/>
            <p:cNvSpPr/>
            <p:nvPr/>
          </p:nvSpPr>
          <p:spPr>
            <a:xfrm>
              <a:off x="2846512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7" name="직사각형 606"/>
            <p:cNvSpPr/>
            <p:nvPr/>
          </p:nvSpPr>
          <p:spPr>
            <a:xfrm>
              <a:off x="2918520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8" name="직사각형 607"/>
            <p:cNvSpPr/>
            <p:nvPr/>
          </p:nvSpPr>
          <p:spPr>
            <a:xfrm>
              <a:off x="2990528" y="335699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09" name="직사각형 608"/>
            <p:cNvSpPr/>
            <p:nvPr/>
          </p:nvSpPr>
          <p:spPr>
            <a:xfrm>
              <a:off x="1262336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0" name="직사각형 609"/>
            <p:cNvSpPr/>
            <p:nvPr/>
          </p:nvSpPr>
          <p:spPr>
            <a:xfrm>
              <a:off x="1333204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1" name="직사각형 610"/>
            <p:cNvSpPr/>
            <p:nvPr/>
          </p:nvSpPr>
          <p:spPr>
            <a:xfrm>
              <a:off x="1403648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2" name="직사각형 611"/>
            <p:cNvSpPr/>
            <p:nvPr/>
          </p:nvSpPr>
          <p:spPr>
            <a:xfrm>
              <a:off x="1475656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3" name="직사각형 612"/>
            <p:cNvSpPr/>
            <p:nvPr/>
          </p:nvSpPr>
          <p:spPr>
            <a:xfrm>
              <a:off x="1547664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4" name="직사각형 613"/>
            <p:cNvSpPr/>
            <p:nvPr/>
          </p:nvSpPr>
          <p:spPr>
            <a:xfrm>
              <a:off x="1619672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5" name="직사각형 614"/>
            <p:cNvSpPr/>
            <p:nvPr/>
          </p:nvSpPr>
          <p:spPr>
            <a:xfrm>
              <a:off x="1692921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6" name="직사각형 615"/>
            <p:cNvSpPr/>
            <p:nvPr/>
          </p:nvSpPr>
          <p:spPr>
            <a:xfrm>
              <a:off x="1763365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7" name="직사각형 616"/>
            <p:cNvSpPr/>
            <p:nvPr/>
          </p:nvSpPr>
          <p:spPr>
            <a:xfrm>
              <a:off x="1835373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8" name="직사각형 617"/>
            <p:cNvSpPr/>
            <p:nvPr/>
          </p:nvSpPr>
          <p:spPr>
            <a:xfrm>
              <a:off x="1907381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19" name="직사각형 618"/>
            <p:cNvSpPr/>
            <p:nvPr/>
          </p:nvSpPr>
          <p:spPr>
            <a:xfrm>
              <a:off x="1979712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0" name="직사각형 619"/>
            <p:cNvSpPr/>
            <p:nvPr/>
          </p:nvSpPr>
          <p:spPr>
            <a:xfrm>
              <a:off x="2052961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1" name="직사각형 620"/>
            <p:cNvSpPr/>
            <p:nvPr/>
          </p:nvSpPr>
          <p:spPr>
            <a:xfrm>
              <a:off x="2123405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2" name="직사각형 621"/>
            <p:cNvSpPr/>
            <p:nvPr/>
          </p:nvSpPr>
          <p:spPr>
            <a:xfrm>
              <a:off x="2195413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3" name="직사각형 622"/>
            <p:cNvSpPr/>
            <p:nvPr/>
          </p:nvSpPr>
          <p:spPr>
            <a:xfrm>
              <a:off x="2267421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4" name="직사각형 623"/>
            <p:cNvSpPr/>
            <p:nvPr/>
          </p:nvSpPr>
          <p:spPr>
            <a:xfrm>
              <a:off x="2339429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5" name="직사각형 624"/>
            <p:cNvSpPr/>
            <p:nvPr/>
          </p:nvSpPr>
          <p:spPr>
            <a:xfrm>
              <a:off x="2412678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6" name="직사각형 625"/>
            <p:cNvSpPr/>
            <p:nvPr/>
          </p:nvSpPr>
          <p:spPr>
            <a:xfrm>
              <a:off x="2485503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7" name="직사각형 626"/>
            <p:cNvSpPr/>
            <p:nvPr/>
          </p:nvSpPr>
          <p:spPr>
            <a:xfrm>
              <a:off x="2557511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8" name="직사각형 627"/>
            <p:cNvSpPr/>
            <p:nvPr/>
          </p:nvSpPr>
          <p:spPr>
            <a:xfrm>
              <a:off x="2629519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29" name="직사각형 628"/>
            <p:cNvSpPr/>
            <p:nvPr/>
          </p:nvSpPr>
          <p:spPr>
            <a:xfrm>
              <a:off x="2702819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0" name="직사각형 629"/>
            <p:cNvSpPr/>
            <p:nvPr/>
          </p:nvSpPr>
          <p:spPr>
            <a:xfrm>
              <a:off x="2773687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1" name="직사각형 630"/>
            <p:cNvSpPr/>
            <p:nvPr/>
          </p:nvSpPr>
          <p:spPr>
            <a:xfrm>
              <a:off x="2846512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2" name="직사각형 631"/>
            <p:cNvSpPr/>
            <p:nvPr/>
          </p:nvSpPr>
          <p:spPr>
            <a:xfrm>
              <a:off x="2918520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3" name="직사각형 632"/>
            <p:cNvSpPr/>
            <p:nvPr/>
          </p:nvSpPr>
          <p:spPr>
            <a:xfrm>
              <a:off x="2990528" y="342900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4" name="직사각형 633"/>
            <p:cNvSpPr/>
            <p:nvPr/>
          </p:nvSpPr>
          <p:spPr>
            <a:xfrm>
              <a:off x="1262336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5" name="직사각형 634"/>
            <p:cNvSpPr/>
            <p:nvPr/>
          </p:nvSpPr>
          <p:spPr>
            <a:xfrm>
              <a:off x="1333204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6" name="직사각형 635"/>
            <p:cNvSpPr/>
            <p:nvPr/>
          </p:nvSpPr>
          <p:spPr>
            <a:xfrm>
              <a:off x="1403648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7" name="직사각형 636"/>
            <p:cNvSpPr/>
            <p:nvPr/>
          </p:nvSpPr>
          <p:spPr>
            <a:xfrm>
              <a:off x="1475656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8" name="직사각형 637"/>
            <p:cNvSpPr/>
            <p:nvPr/>
          </p:nvSpPr>
          <p:spPr>
            <a:xfrm>
              <a:off x="1547664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39" name="직사각형 638"/>
            <p:cNvSpPr/>
            <p:nvPr/>
          </p:nvSpPr>
          <p:spPr>
            <a:xfrm>
              <a:off x="1619672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0" name="직사각형 639"/>
            <p:cNvSpPr/>
            <p:nvPr/>
          </p:nvSpPr>
          <p:spPr>
            <a:xfrm>
              <a:off x="1692921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1" name="직사각형 640"/>
            <p:cNvSpPr/>
            <p:nvPr/>
          </p:nvSpPr>
          <p:spPr>
            <a:xfrm>
              <a:off x="1763365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2" name="직사각형 641"/>
            <p:cNvSpPr/>
            <p:nvPr/>
          </p:nvSpPr>
          <p:spPr>
            <a:xfrm>
              <a:off x="1835373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3" name="직사각형 642"/>
            <p:cNvSpPr/>
            <p:nvPr/>
          </p:nvSpPr>
          <p:spPr>
            <a:xfrm>
              <a:off x="1907381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4" name="직사각형 643"/>
            <p:cNvSpPr/>
            <p:nvPr/>
          </p:nvSpPr>
          <p:spPr>
            <a:xfrm>
              <a:off x="1979712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5" name="직사각형 644"/>
            <p:cNvSpPr/>
            <p:nvPr/>
          </p:nvSpPr>
          <p:spPr>
            <a:xfrm>
              <a:off x="2052961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6" name="직사각형 645"/>
            <p:cNvSpPr/>
            <p:nvPr/>
          </p:nvSpPr>
          <p:spPr>
            <a:xfrm>
              <a:off x="2123405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7" name="직사각형 646"/>
            <p:cNvSpPr/>
            <p:nvPr/>
          </p:nvSpPr>
          <p:spPr>
            <a:xfrm>
              <a:off x="2195413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48" name="직사각형 647"/>
            <p:cNvSpPr/>
            <p:nvPr/>
          </p:nvSpPr>
          <p:spPr>
            <a:xfrm>
              <a:off x="2267421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2" name="직사각형 651"/>
            <p:cNvSpPr/>
            <p:nvPr/>
          </p:nvSpPr>
          <p:spPr>
            <a:xfrm>
              <a:off x="2557511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3" name="직사각형 652"/>
            <p:cNvSpPr/>
            <p:nvPr/>
          </p:nvSpPr>
          <p:spPr>
            <a:xfrm>
              <a:off x="2629519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4" name="직사각형 653"/>
            <p:cNvSpPr/>
            <p:nvPr/>
          </p:nvSpPr>
          <p:spPr>
            <a:xfrm>
              <a:off x="2702819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5" name="직사각형 654"/>
            <p:cNvSpPr/>
            <p:nvPr/>
          </p:nvSpPr>
          <p:spPr>
            <a:xfrm>
              <a:off x="2773687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6" name="직사각형 655"/>
            <p:cNvSpPr/>
            <p:nvPr/>
          </p:nvSpPr>
          <p:spPr>
            <a:xfrm>
              <a:off x="2846512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7" name="직사각형 656"/>
            <p:cNvSpPr/>
            <p:nvPr/>
          </p:nvSpPr>
          <p:spPr>
            <a:xfrm>
              <a:off x="2918520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8" name="직사각형 657"/>
            <p:cNvSpPr/>
            <p:nvPr/>
          </p:nvSpPr>
          <p:spPr>
            <a:xfrm>
              <a:off x="2990528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9" name="직사각형 658"/>
            <p:cNvSpPr/>
            <p:nvPr/>
          </p:nvSpPr>
          <p:spPr>
            <a:xfrm>
              <a:off x="1262336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0" name="직사각형 659"/>
            <p:cNvSpPr/>
            <p:nvPr/>
          </p:nvSpPr>
          <p:spPr>
            <a:xfrm>
              <a:off x="1333204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1" name="직사각형 660"/>
            <p:cNvSpPr/>
            <p:nvPr/>
          </p:nvSpPr>
          <p:spPr>
            <a:xfrm>
              <a:off x="1403648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2" name="직사각형 661"/>
            <p:cNvSpPr/>
            <p:nvPr/>
          </p:nvSpPr>
          <p:spPr>
            <a:xfrm>
              <a:off x="1475656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3" name="직사각형 662"/>
            <p:cNvSpPr/>
            <p:nvPr/>
          </p:nvSpPr>
          <p:spPr>
            <a:xfrm>
              <a:off x="1547664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4" name="직사각형 663"/>
            <p:cNvSpPr/>
            <p:nvPr/>
          </p:nvSpPr>
          <p:spPr>
            <a:xfrm>
              <a:off x="1619672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5" name="직사각형 664"/>
            <p:cNvSpPr/>
            <p:nvPr/>
          </p:nvSpPr>
          <p:spPr>
            <a:xfrm>
              <a:off x="1692921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6" name="직사각형 665"/>
            <p:cNvSpPr/>
            <p:nvPr/>
          </p:nvSpPr>
          <p:spPr>
            <a:xfrm>
              <a:off x="1763365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7" name="직사각형 666"/>
            <p:cNvSpPr/>
            <p:nvPr/>
          </p:nvSpPr>
          <p:spPr>
            <a:xfrm>
              <a:off x="1835373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8" name="직사각형 667"/>
            <p:cNvSpPr/>
            <p:nvPr/>
          </p:nvSpPr>
          <p:spPr>
            <a:xfrm>
              <a:off x="1907381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69" name="직사각형 668"/>
            <p:cNvSpPr/>
            <p:nvPr/>
          </p:nvSpPr>
          <p:spPr>
            <a:xfrm>
              <a:off x="1979712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0" name="직사각형 669"/>
            <p:cNvSpPr/>
            <p:nvPr/>
          </p:nvSpPr>
          <p:spPr>
            <a:xfrm>
              <a:off x="2052961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1" name="직사각형 670"/>
            <p:cNvSpPr/>
            <p:nvPr/>
          </p:nvSpPr>
          <p:spPr>
            <a:xfrm>
              <a:off x="2123405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2" name="직사각형 671"/>
            <p:cNvSpPr/>
            <p:nvPr/>
          </p:nvSpPr>
          <p:spPr>
            <a:xfrm>
              <a:off x="2195413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3" name="직사각형 672"/>
            <p:cNvSpPr/>
            <p:nvPr/>
          </p:nvSpPr>
          <p:spPr>
            <a:xfrm>
              <a:off x="2267421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7" name="직사각형 676"/>
            <p:cNvSpPr/>
            <p:nvPr/>
          </p:nvSpPr>
          <p:spPr>
            <a:xfrm>
              <a:off x="2557511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8" name="직사각형 677"/>
            <p:cNvSpPr/>
            <p:nvPr/>
          </p:nvSpPr>
          <p:spPr>
            <a:xfrm>
              <a:off x="2629519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9" name="직사각형 678"/>
            <p:cNvSpPr/>
            <p:nvPr/>
          </p:nvSpPr>
          <p:spPr>
            <a:xfrm>
              <a:off x="2702819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0" name="직사각형 679"/>
            <p:cNvSpPr/>
            <p:nvPr/>
          </p:nvSpPr>
          <p:spPr>
            <a:xfrm>
              <a:off x="2773687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1" name="직사각형 680"/>
            <p:cNvSpPr/>
            <p:nvPr/>
          </p:nvSpPr>
          <p:spPr>
            <a:xfrm>
              <a:off x="2846512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2" name="직사각형 681"/>
            <p:cNvSpPr/>
            <p:nvPr/>
          </p:nvSpPr>
          <p:spPr>
            <a:xfrm>
              <a:off x="2918520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3" name="직사각형 682"/>
            <p:cNvSpPr/>
            <p:nvPr/>
          </p:nvSpPr>
          <p:spPr>
            <a:xfrm>
              <a:off x="2990528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4" name="직사각형 683"/>
            <p:cNvSpPr/>
            <p:nvPr/>
          </p:nvSpPr>
          <p:spPr>
            <a:xfrm>
              <a:off x="1262336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5" name="직사각형 684"/>
            <p:cNvSpPr/>
            <p:nvPr/>
          </p:nvSpPr>
          <p:spPr>
            <a:xfrm>
              <a:off x="1333204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6" name="직사각형 685"/>
            <p:cNvSpPr/>
            <p:nvPr/>
          </p:nvSpPr>
          <p:spPr>
            <a:xfrm>
              <a:off x="1403648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7" name="직사각형 686"/>
            <p:cNvSpPr/>
            <p:nvPr/>
          </p:nvSpPr>
          <p:spPr>
            <a:xfrm>
              <a:off x="1475656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8" name="직사각형 687"/>
            <p:cNvSpPr/>
            <p:nvPr/>
          </p:nvSpPr>
          <p:spPr>
            <a:xfrm>
              <a:off x="1547664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89" name="직사각형 688"/>
            <p:cNvSpPr/>
            <p:nvPr/>
          </p:nvSpPr>
          <p:spPr>
            <a:xfrm>
              <a:off x="1619672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0" name="직사각형 689"/>
            <p:cNvSpPr/>
            <p:nvPr/>
          </p:nvSpPr>
          <p:spPr>
            <a:xfrm>
              <a:off x="1692921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1" name="직사각형 690"/>
            <p:cNvSpPr/>
            <p:nvPr/>
          </p:nvSpPr>
          <p:spPr>
            <a:xfrm>
              <a:off x="1763365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2" name="직사각형 691"/>
            <p:cNvSpPr/>
            <p:nvPr/>
          </p:nvSpPr>
          <p:spPr>
            <a:xfrm>
              <a:off x="1835373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3" name="직사각형 692"/>
            <p:cNvSpPr/>
            <p:nvPr/>
          </p:nvSpPr>
          <p:spPr>
            <a:xfrm>
              <a:off x="1907381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4" name="직사각형 693"/>
            <p:cNvSpPr/>
            <p:nvPr/>
          </p:nvSpPr>
          <p:spPr>
            <a:xfrm>
              <a:off x="1979712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5" name="직사각형 694"/>
            <p:cNvSpPr/>
            <p:nvPr/>
          </p:nvSpPr>
          <p:spPr>
            <a:xfrm>
              <a:off x="2052961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6" name="직사각형 695"/>
            <p:cNvSpPr/>
            <p:nvPr/>
          </p:nvSpPr>
          <p:spPr>
            <a:xfrm>
              <a:off x="2123405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7" name="직사각형 696"/>
            <p:cNvSpPr/>
            <p:nvPr/>
          </p:nvSpPr>
          <p:spPr>
            <a:xfrm>
              <a:off x="2195413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8" name="직사각형 697"/>
            <p:cNvSpPr/>
            <p:nvPr/>
          </p:nvSpPr>
          <p:spPr>
            <a:xfrm>
              <a:off x="2267421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2" name="직사각형 701"/>
            <p:cNvSpPr/>
            <p:nvPr/>
          </p:nvSpPr>
          <p:spPr>
            <a:xfrm>
              <a:off x="2557511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3" name="직사각형 702"/>
            <p:cNvSpPr/>
            <p:nvPr/>
          </p:nvSpPr>
          <p:spPr>
            <a:xfrm>
              <a:off x="2629519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4" name="직사각형 703"/>
            <p:cNvSpPr/>
            <p:nvPr/>
          </p:nvSpPr>
          <p:spPr>
            <a:xfrm>
              <a:off x="2702819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5" name="직사각형 704"/>
            <p:cNvSpPr/>
            <p:nvPr/>
          </p:nvSpPr>
          <p:spPr>
            <a:xfrm>
              <a:off x="2773687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6" name="직사각형 705"/>
            <p:cNvSpPr/>
            <p:nvPr/>
          </p:nvSpPr>
          <p:spPr>
            <a:xfrm>
              <a:off x="2846512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7" name="직사각형 706"/>
            <p:cNvSpPr/>
            <p:nvPr/>
          </p:nvSpPr>
          <p:spPr>
            <a:xfrm>
              <a:off x="2918520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8" name="직사각형 707"/>
            <p:cNvSpPr/>
            <p:nvPr/>
          </p:nvSpPr>
          <p:spPr>
            <a:xfrm>
              <a:off x="2990528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9" name="직사각형 708"/>
            <p:cNvSpPr/>
            <p:nvPr/>
          </p:nvSpPr>
          <p:spPr>
            <a:xfrm>
              <a:off x="1262336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0" name="직사각형 709"/>
            <p:cNvSpPr/>
            <p:nvPr/>
          </p:nvSpPr>
          <p:spPr>
            <a:xfrm>
              <a:off x="1333204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1" name="직사각형 710"/>
            <p:cNvSpPr/>
            <p:nvPr/>
          </p:nvSpPr>
          <p:spPr>
            <a:xfrm>
              <a:off x="1403648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2" name="직사각형 711"/>
            <p:cNvSpPr/>
            <p:nvPr/>
          </p:nvSpPr>
          <p:spPr>
            <a:xfrm>
              <a:off x="1475656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3" name="직사각형 712"/>
            <p:cNvSpPr/>
            <p:nvPr/>
          </p:nvSpPr>
          <p:spPr>
            <a:xfrm>
              <a:off x="1547664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4" name="직사각형 713"/>
            <p:cNvSpPr/>
            <p:nvPr/>
          </p:nvSpPr>
          <p:spPr>
            <a:xfrm>
              <a:off x="1619672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5" name="직사각형 714"/>
            <p:cNvSpPr/>
            <p:nvPr/>
          </p:nvSpPr>
          <p:spPr>
            <a:xfrm>
              <a:off x="1692921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6" name="직사각형 715"/>
            <p:cNvSpPr/>
            <p:nvPr/>
          </p:nvSpPr>
          <p:spPr>
            <a:xfrm>
              <a:off x="1763365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7" name="직사각형 716"/>
            <p:cNvSpPr/>
            <p:nvPr/>
          </p:nvSpPr>
          <p:spPr>
            <a:xfrm>
              <a:off x="1835373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8" name="직사각형 717"/>
            <p:cNvSpPr/>
            <p:nvPr/>
          </p:nvSpPr>
          <p:spPr>
            <a:xfrm>
              <a:off x="1907381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19" name="직사각형 718"/>
            <p:cNvSpPr/>
            <p:nvPr/>
          </p:nvSpPr>
          <p:spPr>
            <a:xfrm>
              <a:off x="1979712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0" name="직사각형 719"/>
            <p:cNvSpPr/>
            <p:nvPr/>
          </p:nvSpPr>
          <p:spPr>
            <a:xfrm>
              <a:off x="2052961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1" name="직사각형 720"/>
            <p:cNvSpPr/>
            <p:nvPr/>
          </p:nvSpPr>
          <p:spPr>
            <a:xfrm>
              <a:off x="2123405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2" name="직사각형 721"/>
            <p:cNvSpPr/>
            <p:nvPr/>
          </p:nvSpPr>
          <p:spPr>
            <a:xfrm>
              <a:off x="2195413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3" name="직사각형 722"/>
            <p:cNvSpPr/>
            <p:nvPr/>
          </p:nvSpPr>
          <p:spPr>
            <a:xfrm>
              <a:off x="2267421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4" name="직사각형 723"/>
            <p:cNvSpPr/>
            <p:nvPr/>
          </p:nvSpPr>
          <p:spPr>
            <a:xfrm>
              <a:off x="2339429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5" name="직사각형 724"/>
            <p:cNvSpPr/>
            <p:nvPr/>
          </p:nvSpPr>
          <p:spPr>
            <a:xfrm>
              <a:off x="2412678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6" name="직사각형 725"/>
            <p:cNvSpPr/>
            <p:nvPr/>
          </p:nvSpPr>
          <p:spPr>
            <a:xfrm>
              <a:off x="2485503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7" name="직사각형 726"/>
            <p:cNvSpPr/>
            <p:nvPr/>
          </p:nvSpPr>
          <p:spPr>
            <a:xfrm>
              <a:off x="2557511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8" name="직사각형 727"/>
            <p:cNvSpPr/>
            <p:nvPr/>
          </p:nvSpPr>
          <p:spPr>
            <a:xfrm>
              <a:off x="2629519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29" name="직사각형 728"/>
            <p:cNvSpPr/>
            <p:nvPr/>
          </p:nvSpPr>
          <p:spPr>
            <a:xfrm>
              <a:off x="2702819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0" name="직사각형 729"/>
            <p:cNvSpPr/>
            <p:nvPr/>
          </p:nvSpPr>
          <p:spPr>
            <a:xfrm>
              <a:off x="2773687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1" name="직사각형 730"/>
            <p:cNvSpPr/>
            <p:nvPr/>
          </p:nvSpPr>
          <p:spPr>
            <a:xfrm>
              <a:off x="2846512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2" name="직사각형 731"/>
            <p:cNvSpPr/>
            <p:nvPr/>
          </p:nvSpPr>
          <p:spPr>
            <a:xfrm>
              <a:off x="2918520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3" name="직사각형 732"/>
            <p:cNvSpPr/>
            <p:nvPr/>
          </p:nvSpPr>
          <p:spPr>
            <a:xfrm>
              <a:off x="2990528" y="371703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4" name="직사각형 733"/>
            <p:cNvSpPr/>
            <p:nvPr/>
          </p:nvSpPr>
          <p:spPr>
            <a:xfrm>
              <a:off x="1262336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5" name="직사각형 734"/>
            <p:cNvSpPr/>
            <p:nvPr/>
          </p:nvSpPr>
          <p:spPr>
            <a:xfrm>
              <a:off x="1333204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6" name="직사각형 735"/>
            <p:cNvSpPr/>
            <p:nvPr/>
          </p:nvSpPr>
          <p:spPr>
            <a:xfrm>
              <a:off x="1403648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7" name="직사각형 736"/>
            <p:cNvSpPr/>
            <p:nvPr/>
          </p:nvSpPr>
          <p:spPr>
            <a:xfrm>
              <a:off x="1475656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8" name="직사각형 737"/>
            <p:cNvSpPr/>
            <p:nvPr/>
          </p:nvSpPr>
          <p:spPr>
            <a:xfrm>
              <a:off x="1547664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39" name="직사각형 738"/>
            <p:cNvSpPr/>
            <p:nvPr/>
          </p:nvSpPr>
          <p:spPr>
            <a:xfrm>
              <a:off x="1619672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0" name="직사각형 739"/>
            <p:cNvSpPr/>
            <p:nvPr/>
          </p:nvSpPr>
          <p:spPr>
            <a:xfrm>
              <a:off x="1692921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1" name="직사각형 740"/>
            <p:cNvSpPr/>
            <p:nvPr/>
          </p:nvSpPr>
          <p:spPr>
            <a:xfrm>
              <a:off x="1763365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2" name="직사각형 741"/>
            <p:cNvSpPr/>
            <p:nvPr/>
          </p:nvSpPr>
          <p:spPr>
            <a:xfrm>
              <a:off x="1835373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3" name="직사각형 742"/>
            <p:cNvSpPr/>
            <p:nvPr/>
          </p:nvSpPr>
          <p:spPr>
            <a:xfrm>
              <a:off x="1907381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4" name="직사각형 743"/>
            <p:cNvSpPr/>
            <p:nvPr/>
          </p:nvSpPr>
          <p:spPr>
            <a:xfrm>
              <a:off x="1979712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5" name="직사각형 744"/>
            <p:cNvSpPr/>
            <p:nvPr/>
          </p:nvSpPr>
          <p:spPr>
            <a:xfrm>
              <a:off x="2052961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6" name="직사각형 745"/>
            <p:cNvSpPr/>
            <p:nvPr/>
          </p:nvSpPr>
          <p:spPr>
            <a:xfrm>
              <a:off x="2123405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7" name="직사각형 746"/>
            <p:cNvSpPr/>
            <p:nvPr/>
          </p:nvSpPr>
          <p:spPr>
            <a:xfrm>
              <a:off x="2195413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8" name="직사각형 747"/>
            <p:cNvSpPr/>
            <p:nvPr/>
          </p:nvSpPr>
          <p:spPr>
            <a:xfrm>
              <a:off x="2267421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49" name="직사각형 748"/>
            <p:cNvSpPr/>
            <p:nvPr/>
          </p:nvSpPr>
          <p:spPr>
            <a:xfrm>
              <a:off x="2339429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0" name="직사각형 749"/>
            <p:cNvSpPr/>
            <p:nvPr/>
          </p:nvSpPr>
          <p:spPr>
            <a:xfrm>
              <a:off x="2412678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1" name="직사각형 750"/>
            <p:cNvSpPr/>
            <p:nvPr/>
          </p:nvSpPr>
          <p:spPr>
            <a:xfrm>
              <a:off x="2485503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2" name="직사각형 751"/>
            <p:cNvSpPr/>
            <p:nvPr/>
          </p:nvSpPr>
          <p:spPr>
            <a:xfrm>
              <a:off x="2557511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3" name="직사각형 752"/>
            <p:cNvSpPr/>
            <p:nvPr/>
          </p:nvSpPr>
          <p:spPr>
            <a:xfrm>
              <a:off x="2629519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4" name="직사각형 753"/>
            <p:cNvSpPr/>
            <p:nvPr/>
          </p:nvSpPr>
          <p:spPr>
            <a:xfrm>
              <a:off x="2702819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5" name="직사각형 754"/>
            <p:cNvSpPr/>
            <p:nvPr/>
          </p:nvSpPr>
          <p:spPr>
            <a:xfrm>
              <a:off x="2773687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6" name="직사각형 755"/>
            <p:cNvSpPr/>
            <p:nvPr/>
          </p:nvSpPr>
          <p:spPr>
            <a:xfrm>
              <a:off x="2846512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7" name="직사각형 756"/>
            <p:cNvSpPr/>
            <p:nvPr/>
          </p:nvSpPr>
          <p:spPr>
            <a:xfrm>
              <a:off x="2918520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8" name="직사각형 757"/>
            <p:cNvSpPr/>
            <p:nvPr/>
          </p:nvSpPr>
          <p:spPr>
            <a:xfrm>
              <a:off x="2990528" y="378904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59" name="직사각형 758"/>
            <p:cNvSpPr/>
            <p:nvPr/>
          </p:nvSpPr>
          <p:spPr>
            <a:xfrm>
              <a:off x="1262336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0" name="직사각형 759"/>
            <p:cNvSpPr/>
            <p:nvPr/>
          </p:nvSpPr>
          <p:spPr>
            <a:xfrm>
              <a:off x="1333204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1" name="직사각형 760"/>
            <p:cNvSpPr/>
            <p:nvPr/>
          </p:nvSpPr>
          <p:spPr>
            <a:xfrm>
              <a:off x="1403648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2" name="직사각형 761"/>
            <p:cNvSpPr/>
            <p:nvPr/>
          </p:nvSpPr>
          <p:spPr>
            <a:xfrm>
              <a:off x="1475656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3" name="직사각형 762"/>
            <p:cNvSpPr/>
            <p:nvPr/>
          </p:nvSpPr>
          <p:spPr>
            <a:xfrm>
              <a:off x="1547664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4" name="직사각형 763"/>
            <p:cNvSpPr/>
            <p:nvPr/>
          </p:nvSpPr>
          <p:spPr>
            <a:xfrm>
              <a:off x="1619672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5" name="직사각형 764"/>
            <p:cNvSpPr/>
            <p:nvPr/>
          </p:nvSpPr>
          <p:spPr>
            <a:xfrm>
              <a:off x="1692921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6" name="직사각형 765"/>
            <p:cNvSpPr/>
            <p:nvPr/>
          </p:nvSpPr>
          <p:spPr>
            <a:xfrm>
              <a:off x="1763365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7" name="직사각형 766"/>
            <p:cNvSpPr/>
            <p:nvPr/>
          </p:nvSpPr>
          <p:spPr>
            <a:xfrm>
              <a:off x="1835373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8" name="직사각형 767"/>
            <p:cNvSpPr/>
            <p:nvPr/>
          </p:nvSpPr>
          <p:spPr>
            <a:xfrm>
              <a:off x="1907381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69" name="직사각형 768"/>
            <p:cNvSpPr/>
            <p:nvPr/>
          </p:nvSpPr>
          <p:spPr>
            <a:xfrm>
              <a:off x="1979712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0" name="직사각형 769"/>
            <p:cNvSpPr/>
            <p:nvPr/>
          </p:nvSpPr>
          <p:spPr>
            <a:xfrm>
              <a:off x="2052961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1" name="직사각형 770"/>
            <p:cNvSpPr/>
            <p:nvPr/>
          </p:nvSpPr>
          <p:spPr>
            <a:xfrm>
              <a:off x="2123405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2" name="직사각형 771"/>
            <p:cNvSpPr/>
            <p:nvPr/>
          </p:nvSpPr>
          <p:spPr>
            <a:xfrm>
              <a:off x="2195413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3" name="직사각형 772"/>
            <p:cNvSpPr/>
            <p:nvPr/>
          </p:nvSpPr>
          <p:spPr>
            <a:xfrm>
              <a:off x="2267421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4" name="직사각형 773"/>
            <p:cNvSpPr/>
            <p:nvPr/>
          </p:nvSpPr>
          <p:spPr>
            <a:xfrm>
              <a:off x="2339429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5" name="직사각형 774"/>
            <p:cNvSpPr/>
            <p:nvPr/>
          </p:nvSpPr>
          <p:spPr>
            <a:xfrm>
              <a:off x="2412678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6" name="직사각형 775"/>
            <p:cNvSpPr/>
            <p:nvPr/>
          </p:nvSpPr>
          <p:spPr>
            <a:xfrm>
              <a:off x="2485503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7" name="직사각형 776"/>
            <p:cNvSpPr/>
            <p:nvPr/>
          </p:nvSpPr>
          <p:spPr>
            <a:xfrm>
              <a:off x="2557511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8" name="직사각형 777"/>
            <p:cNvSpPr/>
            <p:nvPr/>
          </p:nvSpPr>
          <p:spPr>
            <a:xfrm>
              <a:off x="2629519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79" name="직사각형 778"/>
            <p:cNvSpPr/>
            <p:nvPr/>
          </p:nvSpPr>
          <p:spPr>
            <a:xfrm>
              <a:off x="2702819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0" name="직사각형 779"/>
            <p:cNvSpPr/>
            <p:nvPr/>
          </p:nvSpPr>
          <p:spPr>
            <a:xfrm>
              <a:off x="2773687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1" name="직사각형 780"/>
            <p:cNvSpPr/>
            <p:nvPr/>
          </p:nvSpPr>
          <p:spPr>
            <a:xfrm>
              <a:off x="2846512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2" name="직사각형 781"/>
            <p:cNvSpPr/>
            <p:nvPr/>
          </p:nvSpPr>
          <p:spPr>
            <a:xfrm>
              <a:off x="2918520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3" name="직사각형 782"/>
            <p:cNvSpPr/>
            <p:nvPr/>
          </p:nvSpPr>
          <p:spPr>
            <a:xfrm>
              <a:off x="2990528" y="386104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4" name="직사각형 783"/>
            <p:cNvSpPr/>
            <p:nvPr/>
          </p:nvSpPr>
          <p:spPr>
            <a:xfrm>
              <a:off x="1262336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5" name="직사각형 784"/>
            <p:cNvSpPr/>
            <p:nvPr/>
          </p:nvSpPr>
          <p:spPr>
            <a:xfrm>
              <a:off x="1333204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6" name="직사각형 785"/>
            <p:cNvSpPr/>
            <p:nvPr/>
          </p:nvSpPr>
          <p:spPr>
            <a:xfrm>
              <a:off x="1403648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7" name="직사각형 786"/>
            <p:cNvSpPr/>
            <p:nvPr/>
          </p:nvSpPr>
          <p:spPr>
            <a:xfrm>
              <a:off x="1475656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8" name="직사각형 787"/>
            <p:cNvSpPr/>
            <p:nvPr/>
          </p:nvSpPr>
          <p:spPr>
            <a:xfrm>
              <a:off x="1547664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89" name="직사각형 788"/>
            <p:cNvSpPr/>
            <p:nvPr/>
          </p:nvSpPr>
          <p:spPr>
            <a:xfrm>
              <a:off x="1619672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0" name="직사각형 789"/>
            <p:cNvSpPr/>
            <p:nvPr/>
          </p:nvSpPr>
          <p:spPr>
            <a:xfrm>
              <a:off x="1692921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1" name="직사각형 790"/>
            <p:cNvSpPr/>
            <p:nvPr/>
          </p:nvSpPr>
          <p:spPr>
            <a:xfrm>
              <a:off x="1763365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2" name="직사각형 791"/>
            <p:cNvSpPr/>
            <p:nvPr/>
          </p:nvSpPr>
          <p:spPr>
            <a:xfrm>
              <a:off x="1835373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3" name="직사각형 792"/>
            <p:cNvSpPr/>
            <p:nvPr/>
          </p:nvSpPr>
          <p:spPr>
            <a:xfrm>
              <a:off x="1907381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4" name="직사각형 793"/>
            <p:cNvSpPr/>
            <p:nvPr/>
          </p:nvSpPr>
          <p:spPr>
            <a:xfrm>
              <a:off x="1979712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5" name="직사각형 794"/>
            <p:cNvSpPr/>
            <p:nvPr/>
          </p:nvSpPr>
          <p:spPr>
            <a:xfrm>
              <a:off x="2052961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6" name="직사각형 795"/>
            <p:cNvSpPr/>
            <p:nvPr/>
          </p:nvSpPr>
          <p:spPr>
            <a:xfrm>
              <a:off x="2123405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7" name="직사각형 796"/>
            <p:cNvSpPr/>
            <p:nvPr/>
          </p:nvSpPr>
          <p:spPr>
            <a:xfrm>
              <a:off x="2195413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8" name="직사각형 797"/>
            <p:cNvSpPr/>
            <p:nvPr/>
          </p:nvSpPr>
          <p:spPr>
            <a:xfrm>
              <a:off x="2267421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99" name="직사각형 798"/>
            <p:cNvSpPr/>
            <p:nvPr/>
          </p:nvSpPr>
          <p:spPr>
            <a:xfrm>
              <a:off x="2339429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0" name="직사각형 799"/>
            <p:cNvSpPr/>
            <p:nvPr/>
          </p:nvSpPr>
          <p:spPr>
            <a:xfrm>
              <a:off x="2412678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1" name="직사각형 800"/>
            <p:cNvSpPr/>
            <p:nvPr/>
          </p:nvSpPr>
          <p:spPr>
            <a:xfrm>
              <a:off x="2485503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2" name="직사각형 801"/>
            <p:cNvSpPr/>
            <p:nvPr/>
          </p:nvSpPr>
          <p:spPr>
            <a:xfrm>
              <a:off x="2557511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3" name="직사각형 802"/>
            <p:cNvSpPr/>
            <p:nvPr/>
          </p:nvSpPr>
          <p:spPr>
            <a:xfrm>
              <a:off x="2629519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4" name="직사각형 803"/>
            <p:cNvSpPr/>
            <p:nvPr/>
          </p:nvSpPr>
          <p:spPr>
            <a:xfrm>
              <a:off x="2702819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5" name="직사각형 804"/>
            <p:cNvSpPr/>
            <p:nvPr/>
          </p:nvSpPr>
          <p:spPr>
            <a:xfrm>
              <a:off x="2773687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6" name="직사각형 805"/>
            <p:cNvSpPr/>
            <p:nvPr/>
          </p:nvSpPr>
          <p:spPr>
            <a:xfrm>
              <a:off x="2846512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7" name="직사각형 806"/>
            <p:cNvSpPr/>
            <p:nvPr/>
          </p:nvSpPr>
          <p:spPr>
            <a:xfrm>
              <a:off x="2918520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8" name="직사각형 807"/>
            <p:cNvSpPr/>
            <p:nvPr/>
          </p:nvSpPr>
          <p:spPr>
            <a:xfrm>
              <a:off x="2990528" y="393305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09" name="직사각형 808"/>
            <p:cNvSpPr/>
            <p:nvPr/>
          </p:nvSpPr>
          <p:spPr>
            <a:xfrm>
              <a:off x="1262336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0" name="직사각형 809"/>
            <p:cNvSpPr/>
            <p:nvPr/>
          </p:nvSpPr>
          <p:spPr>
            <a:xfrm>
              <a:off x="1333204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1" name="직사각형 810"/>
            <p:cNvSpPr/>
            <p:nvPr/>
          </p:nvSpPr>
          <p:spPr>
            <a:xfrm>
              <a:off x="1403648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2" name="직사각형 811"/>
            <p:cNvSpPr/>
            <p:nvPr/>
          </p:nvSpPr>
          <p:spPr>
            <a:xfrm>
              <a:off x="1475656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3" name="직사각형 812"/>
            <p:cNvSpPr/>
            <p:nvPr/>
          </p:nvSpPr>
          <p:spPr>
            <a:xfrm>
              <a:off x="1547664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4" name="직사각형 813"/>
            <p:cNvSpPr/>
            <p:nvPr/>
          </p:nvSpPr>
          <p:spPr>
            <a:xfrm>
              <a:off x="1619672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5" name="직사각형 814"/>
            <p:cNvSpPr/>
            <p:nvPr/>
          </p:nvSpPr>
          <p:spPr>
            <a:xfrm>
              <a:off x="1692921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6" name="직사각형 815"/>
            <p:cNvSpPr/>
            <p:nvPr/>
          </p:nvSpPr>
          <p:spPr>
            <a:xfrm>
              <a:off x="1763365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7" name="직사각형 816"/>
            <p:cNvSpPr/>
            <p:nvPr/>
          </p:nvSpPr>
          <p:spPr>
            <a:xfrm>
              <a:off x="1835373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8" name="직사각형 817"/>
            <p:cNvSpPr/>
            <p:nvPr/>
          </p:nvSpPr>
          <p:spPr>
            <a:xfrm>
              <a:off x="1907381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19" name="직사각형 818"/>
            <p:cNvSpPr/>
            <p:nvPr/>
          </p:nvSpPr>
          <p:spPr>
            <a:xfrm>
              <a:off x="1979712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0" name="직사각형 819"/>
            <p:cNvSpPr/>
            <p:nvPr/>
          </p:nvSpPr>
          <p:spPr>
            <a:xfrm>
              <a:off x="2052961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1" name="직사각형 820"/>
            <p:cNvSpPr/>
            <p:nvPr/>
          </p:nvSpPr>
          <p:spPr>
            <a:xfrm>
              <a:off x="2123405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2" name="직사각형 821"/>
            <p:cNvSpPr/>
            <p:nvPr/>
          </p:nvSpPr>
          <p:spPr>
            <a:xfrm>
              <a:off x="2195413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3" name="직사각형 822"/>
            <p:cNvSpPr/>
            <p:nvPr/>
          </p:nvSpPr>
          <p:spPr>
            <a:xfrm>
              <a:off x="2267421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4" name="직사각형 823"/>
            <p:cNvSpPr/>
            <p:nvPr/>
          </p:nvSpPr>
          <p:spPr>
            <a:xfrm>
              <a:off x="2339429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5" name="직사각형 824"/>
            <p:cNvSpPr/>
            <p:nvPr/>
          </p:nvSpPr>
          <p:spPr>
            <a:xfrm>
              <a:off x="2412678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6" name="직사각형 825"/>
            <p:cNvSpPr/>
            <p:nvPr/>
          </p:nvSpPr>
          <p:spPr>
            <a:xfrm>
              <a:off x="2485503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7" name="직사각형 826"/>
            <p:cNvSpPr/>
            <p:nvPr/>
          </p:nvSpPr>
          <p:spPr>
            <a:xfrm>
              <a:off x="2557511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8" name="직사각형 827"/>
            <p:cNvSpPr/>
            <p:nvPr/>
          </p:nvSpPr>
          <p:spPr>
            <a:xfrm>
              <a:off x="2629519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29" name="직사각형 828"/>
            <p:cNvSpPr/>
            <p:nvPr/>
          </p:nvSpPr>
          <p:spPr>
            <a:xfrm>
              <a:off x="2702819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0" name="직사각형 829"/>
            <p:cNvSpPr/>
            <p:nvPr/>
          </p:nvSpPr>
          <p:spPr>
            <a:xfrm>
              <a:off x="2773687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1" name="직사각형 830"/>
            <p:cNvSpPr/>
            <p:nvPr/>
          </p:nvSpPr>
          <p:spPr>
            <a:xfrm>
              <a:off x="2846512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2" name="직사각형 831"/>
            <p:cNvSpPr/>
            <p:nvPr/>
          </p:nvSpPr>
          <p:spPr>
            <a:xfrm>
              <a:off x="2918520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3" name="직사각형 832"/>
            <p:cNvSpPr/>
            <p:nvPr/>
          </p:nvSpPr>
          <p:spPr>
            <a:xfrm>
              <a:off x="2990528" y="4005064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4" name="직사각형 833"/>
            <p:cNvSpPr/>
            <p:nvPr/>
          </p:nvSpPr>
          <p:spPr>
            <a:xfrm>
              <a:off x="1262336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5" name="직사각형 834"/>
            <p:cNvSpPr/>
            <p:nvPr/>
          </p:nvSpPr>
          <p:spPr>
            <a:xfrm>
              <a:off x="1333204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6" name="직사각형 835"/>
            <p:cNvSpPr/>
            <p:nvPr/>
          </p:nvSpPr>
          <p:spPr>
            <a:xfrm>
              <a:off x="1403648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7" name="직사각형 836"/>
            <p:cNvSpPr/>
            <p:nvPr/>
          </p:nvSpPr>
          <p:spPr>
            <a:xfrm>
              <a:off x="1475656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8" name="직사각형 837"/>
            <p:cNvSpPr/>
            <p:nvPr/>
          </p:nvSpPr>
          <p:spPr>
            <a:xfrm>
              <a:off x="1547664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39" name="직사각형 838"/>
            <p:cNvSpPr/>
            <p:nvPr/>
          </p:nvSpPr>
          <p:spPr>
            <a:xfrm>
              <a:off x="1619672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0" name="직사각형 839"/>
            <p:cNvSpPr/>
            <p:nvPr/>
          </p:nvSpPr>
          <p:spPr>
            <a:xfrm>
              <a:off x="1692921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1" name="직사각형 840"/>
            <p:cNvSpPr/>
            <p:nvPr/>
          </p:nvSpPr>
          <p:spPr>
            <a:xfrm>
              <a:off x="1763365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2" name="직사각형 841"/>
            <p:cNvSpPr/>
            <p:nvPr/>
          </p:nvSpPr>
          <p:spPr>
            <a:xfrm>
              <a:off x="1835373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3" name="직사각형 842"/>
            <p:cNvSpPr/>
            <p:nvPr/>
          </p:nvSpPr>
          <p:spPr>
            <a:xfrm>
              <a:off x="1907381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4" name="직사각형 843"/>
            <p:cNvSpPr/>
            <p:nvPr/>
          </p:nvSpPr>
          <p:spPr>
            <a:xfrm>
              <a:off x="1979712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5" name="직사각형 844"/>
            <p:cNvSpPr/>
            <p:nvPr/>
          </p:nvSpPr>
          <p:spPr>
            <a:xfrm>
              <a:off x="2052961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6" name="직사각형 845"/>
            <p:cNvSpPr/>
            <p:nvPr/>
          </p:nvSpPr>
          <p:spPr>
            <a:xfrm>
              <a:off x="2123405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7" name="직사각형 846"/>
            <p:cNvSpPr/>
            <p:nvPr/>
          </p:nvSpPr>
          <p:spPr>
            <a:xfrm>
              <a:off x="2195413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8" name="직사각형 847"/>
            <p:cNvSpPr/>
            <p:nvPr/>
          </p:nvSpPr>
          <p:spPr>
            <a:xfrm>
              <a:off x="2267421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49" name="직사각형 848"/>
            <p:cNvSpPr/>
            <p:nvPr/>
          </p:nvSpPr>
          <p:spPr>
            <a:xfrm>
              <a:off x="2339429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0" name="직사각형 849"/>
            <p:cNvSpPr/>
            <p:nvPr/>
          </p:nvSpPr>
          <p:spPr>
            <a:xfrm>
              <a:off x="2412678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1" name="직사각형 850"/>
            <p:cNvSpPr/>
            <p:nvPr/>
          </p:nvSpPr>
          <p:spPr>
            <a:xfrm>
              <a:off x="2485503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2" name="직사각형 851"/>
            <p:cNvSpPr/>
            <p:nvPr/>
          </p:nvSpPr>
          <p:spPr>
            <a:xfrm>
              <a:off x="2557511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3" name="직사각형 852"/>
            <p:cNvSpPr/>
            <p:nvPr/>
          </p:nvSpPr>
          <p:spPr>
            <a:xfrm>
              <a:off x="2629519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4" name="직사각형 853"/>
            <p:cNvSpPr/>
            <p:nvPr/>
          </p:nvSpPr>
          <p:spPr>
            <a:xfrm>
              <a:off x="2702819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5" name="직사각형 854"/>
            <p:cNvSpPr/>
            <p:nvPr/>
          </p:nvSpPr>
          <p:spPr>
            <a:xfrm>
              <a:off x="2773687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6" name="직사각형 855"/>
            <p:cNvSpPr/>
            <p:nvPr/>
          </p:nvSpPr>
          <p:spPr>
            <a:xfrm>
              <a:off x="2846512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7" name="직사각형 856"/>
            <p:cNvSpPr/>
            <p:nvPr/>
          </p:nvSpPr>
          <p:spPr>
            <a:xfrm>
              <a:off x="2918520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858" name="직사각형 857"/>
            <p:cNvSpPr/>
            <p:nvPr/>
          </p:nvSpPr>
          <p:spPr>
            <a:xfrm>
              <a:off x="2990528" y="4077072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262336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20" name="직사각형 219"/>
            <p:cNvSpPr/>
            <p:nvPr/>
          </p:nvSpPr>
          <p:spPr>
            <a:xfrm>
              <a:off x="1333204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21" name="직사각형 220"/>
            <p:cNvSpPr/>
            <p:nvPr/>
          </p:nvSpPr>
          <p:spPr>
            <a:xfrm>
              <a:off x="1403648" y="2348880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59" name="직사각형 258"/>
            <p:cNvSpPr/>
            <p:nvPr/>
          </p:nvSpPr>
          <p:spPr>
            <a:xfrm>
              <a:off x="1262336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0" name="직사각형 259"/>
            <p:cNvSpPr/>
            <p:nvPr/>
          </p:nvSpPr>
          <p:spPr>
            <a:xfrm>
              <a:off x="1333204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61" name="직사각형 260"/>
            <p:cNvSpPr/>
            <p:nvPr/>
          </p:nvSpPr>
          <p:spPr>
            <a:xfrm>
              <a:off x="1403648" y="2420888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4" name="직사각형 283"/>
            <p:cNvSpPr/>
            <p:nvPr/>
          </p:nvSpPr>
          <p:spPr>
            <a:xfrm>
              <a:off x="1262336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5" name="직사각형 284"/>
            <p:cNvSpPr/>
            <p:nvPr/>
          </p:nvSpPr>
          <p:spPr>
            <a:xfrm>
              <a:off x="1333204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286" name="직사각형 285"/>
            <p:cNvSpPr/>
            <p:nvPr/>
          </p:nvSpPr>
          <p:spPr>
            <a:xfrm>
              <a:off x="1403648" y="2492896"/>
              <a:ext cx="72008" cy="72008"/>
            </a:xfrm>
            <a:prstGeom prst="rect">
              <a:avLst/>
            </a:prstGeom>
            <a:noFill/>
            <a:ln w="31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547664" y="2708920"/>
              <a:ext cx="1800200" cy="18002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n w="9525">
                  <a:solidFill>
                    <a:prstClr val="black"/>
                  </a:solidFill>
                </a:ln>
                <a:solidFill>
                  <a:srgbClr val="002060"/>
                </a:solidFill>
              </a:endParaRPr>
            </a:p>
          </p:txBody>
        </p:sp>
        <p:sp>
          <p:nvSpPr>
            <p:cNvPr id="649" name="직사각형 648"/>
            <p:cNvSpPr/>
            <p:nvPr/>
          </p:nvSpPr>
          <p:spPr>
            <a:xfrm>
              <a:off x="2339429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0" name="직사각형 649"/>
            <p:cNvSpPr/>
            <p:nvPr/>
          </p:nvSpPr>
          <p:spPr>
            <a:xfrm>
              <a:off x="2412678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51" name="직사각형 650"/>
            <p:cNvSpPr/>
            <p:nvPr/>
          </p:nvSpPr>
          <p:spPr>
            <a:xfrm>
              <a:off x="2485503" y="3501008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4" name="직사각형 673"/>
            <p:cNvSpPr/>
            <p:nvPr/>
          </p:nvSpPr>
          <p:spPr>
            <a:xfrm>
              <a:off x="2339429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5" name="직사각형 674"/>
            <p:cNvSpPr/>
            <p:nvPr/>
          </p:nvSpPr>
          <p:spPr>
            <a:xfrm>
              <a:off x="2412678" y="3573016"/>
              <a:ext cx="72008" cy="720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76" name="직사각형 675"/>
            <p:cNvSpPr/>
            <p:nvPr/>
          </p:nvSpPr>
          <p:spPr>
            <a:xfrm>
              <a:off x="2485503" y="3573016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699" name="직사각형 698"/>
            <p:cNvSpPr/>
            <p:nvPr/>
          </p:nvSpPr>
          <p:spPr>
            <a:xfrm>
              <a:off x="2339429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0" name="직사각형 699"/>
            <p:cNvSpPr/>
            <p:nvPr/>
          </p:nvSpPr>
          <p:spPr>
            <a:xfrm>
              <a:off x="2412678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701" name="직사각형 700"/>
            <p:cNvSpPr/>
            <p:nvPr/>
          </p:nvSpPr>
          <p:spPr>
            <a:xfrm>
              <a:off x="2485503" y="3645024"/>
              <a:ext cx="72008" cy="72008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2339429" y="3501008"/>
              <a:ext cx="218082" cy="21602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2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32" y="3213376"/>
            <a:ext cx="36000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116632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Step1: </a:t>
            </a:r>
            <a:r>
              <a:rPr lang="en-US" altLang="ko-KR" sz="2800" b="1" dirty="0" smtClean="0">
                <a:solidFill>
                  <a:prstClr val="white"/>
                </a:solidFill>
                <a:ea typeface="Cre고딕 B" pitchFamily="18" charset="-127"/>
              </a:rPr>
              <a:t>Target(search</a:t>
            </a:r>
            <a:r>
              <a:rPr lang="en-US" altLang="ko-KR" sz="2800" b="1" dirty="0">
                <a:solidFill>
                  <a:prstClr val="white"/>
                </a:solidFill>
                <a:ea typeface="Cre고딕 B" pitchFamily="18" charset="-127"/>
              </a:rPr>
              <a:t>) size and temporal gap</a:t>
            </a:r>
            <a:endParaRPr lang="ko-KR" altLang="en-US" sz="2800" b="1" dirty="0">
              <a:solidFill>
                <a:prstClr val="white"/>
              </a:solidFill>
              <a:ea typeface="Cre고딕 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3648" y="5214373"/>
            <a:ext cx="227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</a:rPr>
              <a:t>With NWP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5214373"/>
            <a:ext cx="227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</a:rPr>
              <a:t>With NWP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21327"/>
              </p:ext>
            </p:extLst>
          </p:nvPr>
        </p:nvGraphicFramePr>
        <p:xfrm>
          <a:off x="730504" y="1585600"/>
          <a:ext cx="8161976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0243">
                  <a:extLst>
                    <a:ext uri="{9D8B030D-6E8A-4147-A177-3AD203B41FA5}">
                      <a16:colId xmlns:a16="http://schemas.microsoft.com/office/drawing/2014/main" xmlns="" val="2579025824"/>
                    </a:ext>
                  </a:extLst>
                </a:gridCol>
                <a:gridCol w="5221733">
                  <a:extLst>
                    <a:ext uri="{9D8B030D-6E8A-4147-A177-3AD203B41FA5}">
                      <a16:colId xmlns:a16="http://schemas.microsoft.com/office/drawing/2014/main" xmlns="" val="2687105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Periods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-92075" latinLnBrk="1"/>
                      <a:r>
                        <a:rPr lang="en-US" altLang="ko-KR" sz="1800" dirty="0" smtClean="0"/>
                        <a:t> 2016.07.21. 00:00 ~23:00 (UTC)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998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Channel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dirty="0" smtClean="0"/>
                        <a:t> Ch. 13 cloudy target, Ch. 08 clear target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9973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/>
                        <a:t>Time interval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 smtClean="0"/>
                        <a:t> 10 minute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7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smtClean="0"/>
                        <a:t>Target(Search) box size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b="1" dirty="0" smtClean="0"/>
                        <a:t> 8(46), </a:t>
                      </a:r>
                      <a:r>
                        <a:rPr lang="en-US" altLang="ko-KR" sz="1800" b="1" dirty="0" smtClean="0">
                          <a:solidFill>
                            <a:srgbClr val="FF0000"/>
                          </a:solidFill>
                        </a:rPr>
                        <a:t>16(54),</a:t>
                      </a:r>
                      <a:r>
                        <a:rPr lang="en-US" altLang="ko-KR" sz="1800" b="1" dirty="0" smtClean="0"/>
                        <a:t> 24(62), 32(70), 40(78), 48(86)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86149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1025505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</a:rPr>
              <a:t>Preliminary Results for GK-2A</a:t>
            </a:r>
            <a:endParaRPr lang="ko-KR" alt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3226484"/>
            <a:ext cx="227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</a:rPr>
              <a:t>Ch13 cloudy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3071" y="3227724"/>
            <a:ext cx="227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</a:rPr>
              <a:t>Ch08 clear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0072" y="1052736"/>
            <a:ext cx="264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i="1" dirty="0" smtClean="0">
                <a:solidFill>
                  <a:srgbClr val="0000FF"/>
                </a:solidFill>
              </a:rPr>
              <a:t>[P10: Sensitivity Tests]</a:t>
            </a:r>
            <a:endParaRPr lang="ko-KR" altLang="en-US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내용 개체 틀 2"/>
          <p:cNvSpPr txBox="1">
            <a:spLocks/>
          </p:cNvSpPr>
          <p:nvPr/>
        </p:nvSpPr>
        <p:spPr>
          <a:xfrm>
            <a:off x="539552" y="895314"/>
            <a:ext cx="6336704" cy="4454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eaLnBrk="0" hangingPunct="0">
              <a:spcBef>
                <a:spcPct val="20000"/>
              </a:spcBef>
              <a:buFont typeface="Wingdings" pitchFamily="2" charset="2"/>
              <a:buChar char="v"/>
              <a:defRPr/>
            </a:pPr>
            <a:r>
              <a:rPr lang="en-US" altLang="ko-KR" sz="2000" b="1" dirty="0" smtClean="0">
                <a:solidFill>
                  <a:srgbClr val="002060"/>
                </a:solidFill>
              </a:rPr>
              <a:t> Cross </a:t>
            </a:r>
            <a:r>
              <a:rPr lang="en-US" altLang="ko-KR" sz="2000" b="1" dirty="0">
                <a:solidFill>
                  <a:srgbClr val="002060"/>
                </a:solidFill>
              </a:rPr>
              <a:t>Correlation Coefficient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899592" y="1412776"/>
            <a:ext cx="5112568" cy="2736304"/>
          </a:xfrm>
          <a:prstGeom prst="rect">
            <a:avLst/>
          </a:prstGeom>
          <a:solidFill>
            <a:srgbClr val="0D0D0D">
              <a:alpha val="3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rgbClr val="002060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1691680" y="2470827"/>
            <a:ext cx="571504" cy="500066"/>
            <a:chOff x="3786182" y="3357562"/>
            <a:chExt cx="571504" cy="500066"/>
          </a:xfrm>
        </p:grpSpPr>
        <p:pic>
          <p:nvPicPr>
            <p:cNvPr id="22" name="Picture 6" descr="C:\Users\기본\Desktop\coms_mi_le1b_ir1_a_201501081830.png"/>
            <p:cNvPicPr>
              <a:picLocks noChangeAspect="1" noChangeArrowheads="1"/>
            </p:cNvPicPr>
            <p:nvPr/>
          </p:nvPicPr>
          <p:blipFill>
            <a:blip r:embed="rId3"/>
            <a:srcRect l="2237" t="60650" r="94781" b="36339"/>
            <a:stretch>
              <a:fillRect/>
            </a:stretch>
          </p:blipFill>
          <p:spPr bwMode="auto">
            <a:xfrm>
              <a:off x="3786182" y="3357562"/>
              <a:ext cx="571504" cy="50006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</p:pic>
        <p:sp>
          <p:nvSpPr>
            <p:cNvPr id="23" name="직사각형 22"/>
            <p:cNvSpPr/>
            <p:nvPr/>
          </p:nvSpPr>
          <p:spPr>
            <a:xfrm>
              <a:off x="3786182" y="3357562"/>
              <a:ext cx="571504" cy="50006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00206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52"/>
              <p:cNvSpPr txBox="1"/>
              <p:nvPr/>
            </p:nvSpPr>
            <p:spPr>
              <a:xfrm>
                <a:off x="1663371" y="2924944"/>
                <a:ext cx="714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D아트체" pitchFamily="18" charset="-127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𝒕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ko-KR" altLang="en-US" b="1" dirty="0">
                  <a:solidFill>
                    <a:srgbClr val="002060"/>
                  </a:solidFill>
                  <a:latin typeface="MD아트체" pitchFamily="18" charset="-127"/>
                  <a:ea typeface="MD아트체" pitchFamily="18" charset="-127"/>
                </a:endParaRPr>
              </a:p>
            </p:txBody>
          </p:sp>
        </mc:Choice>
        <mc:Fallback xmlns="">
          <p:sp>
            <p:nvSpPr>
              <p:cNvPr id="17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3371" y="2924944"/>
                <a:ext cx="714380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7" descr="C:\Users\기본\Desktop\coms_mi_le1b_ir1_a_201501081845.png"/>
          <p:cNvPicPr>
            <a:picLocks noChangeAspect="1" noChangeArrowheads="1"/>
          </p:cNvPicPr>
          <p:nvPr/>
        </p:nvPicPr>
        <p:blipFill rotWithShape="1">
          <a:blip r:embed="rId5"/>
          <a:srcRect t="56780" r="88731" b="31949"/>
          <a:stretch/>
        </p:blipFill>
        <p:spPr bwMode="auto">
          <a:xfrm>
            <a:off x="3408992" y="1752998"/>
            <a:ext cx="2160000" cy="1872000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>
            <a:off x="3980496" y="2368047"/>
            <a:ext cx="571504" cy="5000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8087" y="2181017"/>
            <a:ext cx="1121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002060"/>
                </a:solidFill>
                <a:latin typeface="Frutiger 55 Roman"/>
              </a:rPr>
              <a:t>16x16 </a:t>
            </a:r>
            <a:r>
              <a:rPr lang="en-US" altLang="ko-KR" sz="1000" dirty="0">
                <a:solidFill>
                  <a:srgbClr val="002060"/>
                </a:solidFill>
                <a:latin typeface="Frutiger 55 Roman"/>
              </a:rPr>
              <a:t>pixels</a:t>
            </a:r>
            <a:endParaRPr lang="ko-KR" altLang="en-US" sz="1000" dirty="0">
              <a:solidFill>
                <a:srgbClr val="002060"/>
              </a:solidFill>
              <a:latin typeface="Frutiger 55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3081" y="1506777"/>
            <a:ext cx="1112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rgbClr val="002060"/>
                </a:solidFill>
                <a:latin typeface="Frutiger 55 Roman"/>
              </a:rPr>
              <a:t>49x49 </a:t>
            </a:r>
            <a:r>
              <a:rPr lang="en-US" altLang="ko-KR" sz="1000" dirty="0">
                <a:solidFill>
                  <a:srgbClr val="002060"/>
                </a:solidFill>
                <a:latin typeface="Frutiger 55 Roman"/>
              </a:rPr>
              <a:t>pixels</a:t>
            </a:r>
            <a:endParaRPr lang="ko-KR" altLang="en-US" sz="1000" dirty="0">
              <a:solidFill>
                <a:srgbClr val="002060"/>
              </a:solidFill>
              <a:latin typeface="Frutiger 55 Roman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954572" y="2698000"/>
            <a:ext cx="45720" cy="4572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4243388" y="2595220"/>
            <a:ext cx="45720" cy="4572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209377" y="2439940"/>
            <a:ext cx="571504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4472269" y="2667113"/>
            <a:ext cx="45720" cy="457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cxnSp>
        <p:nvCxnSpPr>
          <p:cNvPr id="41" name="직선 연결선 40"/>
          <p:cNvCxnSpPr/>
          <p:nvPr/>
        </p:nvCxnSpPr>
        <p:spPr>
          <a:xfrm flipV="1">
            <a:off x="4278153" y="2511305"/>
            <a:ext cx="20479" cy="7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4286727" y="2548237"/>
            <a:ext cx="229216" cy="693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V="1">
            <a:off x="4505704" y="2583950"/>
            <a:ext cx="20479" cy="72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 flipV="1">
            <a:off x="4479614" y="2619957"/>
            <a:ext cx="27288" cy="14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/>
          <p:nvPr/>
        </p:nvCxnSpPr>
        <p:spPr>
          <a:xfrm flipH="1" flipV="1">
            <a:off x="4500401" y="2581569"/>
            <a:ext cx="10968" cy="413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cs typeface="Arial" pitchFamily="34" charset="0"/>
              </a:rPr>
              <a:t>Step2: </a:t>
            </a:r>
            <a:r>
              <a:rPr lang="en-US" altLang="ko-KR" sz="2800" b="1" dirty="0" smtClean="0">
                <a:solidFill>
                  <a:prstClr val="white"/>
                </a:solidFill>
                <a:ea typeface="함초롬돋움" pitchFamily="50" charset="-127"/>
                <a:cs typeface="함초롬돋움" pitchFamily="50" charset="-127"/>
              </a:rPr>
              <a:t>Target </a:t>
            </a:r>
            <a:r>
              <a:rPr lang="en-US" altLang="ko-KR" sz="2800" b="1" dirty="0">
                <a:solidFill>
                  <a:prstClr val="white"/>
                </a:solidFill>
                <a:ea typeface="함초롬돋움" pitchFamily="50" charset="-127"/>
                <a:cs typeface="함초롬돋움" pitchFamily="50" charset="-127"/>
              </a:rPr>
              <a:t>tracking</a:t>
            </a:r>
            <a:endParaRPr lang="ko-KR" altLang="en-US" sz="2800" b="1" dirty="0">
              <a:solidFill>
                <a:prstClr val="white"/>
              </a:solidFill>
              <a:ea typeface="함초롬돋움" pitchFamily="50" charset="-127"/>
              <a:cs typeface="함초롬돋움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89763" y="4149080"/>
                <a:ext cx="4986493" cy="926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𝐶𝐶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𝑚</m:t>
                          </m:r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ko-KR" i="1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US" altLang="ko-K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𝑗</m:t>
                              </m:r>
                              <m:r>
                                <a:rPr lang="en-US" altLang="ko-K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altLang="ko-KR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altLang="ko-K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sup>
                            <m:e>
                              <m:d>
                                <m:dPr>
                                  <m:ctrlPr>
                                    <a:rPr lang="en-US" altLang="ko-KR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ko-KR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+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ko-KR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en-US" altLang="ko-KR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ko-KR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/>
                                                </a:rPr>
                                                <m:t>𝑎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ko-KR" i="1">
                                                  <a:solidFill>
                                                    <a:srgbClr val="00206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ko-KR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ko-KR" altLang="en-US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ko-KR" i="1">
                                                      <a:solidFill>
                                                        <a:srgbClr val="002060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𝑎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altLang="ko-KR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ko-KR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̅"/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ko-KR" altLang="en-US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altLang="ko-KR" i="1">
                                              <a:solidFill>
                                                <a:srgbClr val="002060"/>
                                              </a:solidFill>
                                              <a:latin typeface="Cambria Math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ko-KR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763" y="4149080"/>
                <a:ext cx="4986493" cy="9269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95536" y="5026792"/>
                <a:ext cx="8399446" cy="1730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value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in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ith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row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and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jth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column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by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target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box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in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search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area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time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+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</m:acc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Average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Standard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deviation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value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in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ith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row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and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jth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column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by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target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time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ko-KR" altLang="en-US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𝑏</m:t>
                        </m:r>
                      </m:e>
                    </m:acc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Average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Standard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deviation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 :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Size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of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target</m:t>
                    </m:r>
                    <m: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altLang="ko-KR" sz="1400">
                        <a:solidFill>
                          <a:srgbClr val="002060"/>
                        </a:solidFill>
                        <a:latin typeface="Cambria Math"/>
                      </a:rPr>
                      <m:t>box</m:t>
                    </m:r>
                  </m:oMath>
                </a14:m>
                <a:r>
                  <a:rPr lang="en-US" altLang="ko-KR" sz="1400" dirty="0">
                    <a:solidFill>
                      <a:srgbClr val="0020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026792"/>
                <a:ext cx="8399446" cy="1730987"/>
              </a:xfrm>
              <a:prstGeom prst="rect">
                <a:avLst/>
              </a:prstGeom>
              <a:blipFill rotWithShape="1">
                <a:blip r:embed="rId7"/>
                <a:stretch>
                  <a:fillRect t="-704" b="-105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53"/>
              <p:cNvSpPr txBox="1"/>
              <p:nvPr/>
            </p:nvSpPr>
            <p:spPr>
              <a:xfrm>
                <a:off x="4721099" y="2492896"/>
                <a:ext cx="8970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D아트체" pitchFamily="18" charset="-127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𝒕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𝟎</m:t>
                          </m:r>
                        </m:sub>
                      </m:sSub>
                      <m:r>
                        <a:rPr lang="en-US" altLang="ko-KR" b="1" i="1" smtClean="0">
                          <a:solidFill>
                            <a:srgbClr val="002060"/>
                          </a:solidFill>
                          <a:latin typeface="Cambria Math"/>
                          <a:ea typeface="MD아트체" pitchFamily="18" charset="-127"/>
                        </a:rPr>
                        <m:t>+</m:t>
                      </m:r>
                      <m:r>
                        <a:rPr lang="en-US" altLang="ko-KR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ko-KR" b="1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</a:rPr>
                        <m:t>𝒕</m:t>
                      </m:r>
                    </m:oMath>
                  </m:oMathPara>
                </a14:m>
                <a:endParaRPr lang="ko-KR" altLang="en-US" b="1" dirty="0">
                  <a:solidFill>
                    <a:srgbClr val="002060"/>
                  </a:solidFill>
                  <a:latin typeface="MD아트체" pitchFamily="18" charset="-127"/>
                  <a:ea typeface="MD아트체" pitchFamily="18" charset="-127"/>
                </a:endParaRPr>
              </a:p>
            </p:txBody>
          </p:sp>
        </mc:Choice>
        <mc:Fallback xmlns="">
          <p:sp>
            <p:nvSpPr>
              <p:cNvPr id="18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1099" y="2492896"/>
                <a:ext cx="897012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53"/>
              <p:cNvSpPr txBox="1"/>
              <p:nvPr/>
            </p:nvSpPr>
            <p:spPr>
              <a:xfrm>
                <a:off x="3551554" y="2420888"/>
                <a:ext cx="5543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charset="-127"/>
                    <a:ea typeface="굴림" charset="-127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MD아트체" pitchFamily="18" charset="-127"/>
                            </a:rPr>
                          </m:ctrlPr>
                        </m:sSubPr>
                        <m:e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𝒕</m:t>
                          </m:r>
                        </m:e>
                        <m:sub>
                          <m:r>
                            <a:rPr lang="en-US" altLang="ko-KR" b="1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MD아트체" pitchFamily="18" charset="-127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ko-KR" altLang="en-US" b="1" dirty="0">
                  <a:solidFill>
                    <a:srgbClr val="002060"/>
                  </a:solidFill>
                  <a:latin typeface="MD아트체" pitchFamily="18" charset="-127"/>
                  <a:ea typeface="MD아트체" pitchFamily="18" charset="-127"/>
                </a:endParaRPr>
              </a:p>
            </p:txBody>
          </p:sp>
        </mc:Choice>
        <mc:Fallback xmlns="">
          <p:sp>
            <p:nvSpPr>
              <p:cNvPr id="43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554" y="2420888"/>
                <a:ext cx="554389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80912" y="2392338"/>
                <a:ext cx="26183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000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ko-KR" altLang="en-US" sz="1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1000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ko-KR" altLang="en-US" sz="1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912" y="2392338"/>
                <a:ext cx="261836" cy="246221"/>
              </a:xfrm>
              <a:prstGeom prst="rect">
                <a:avLst/>
              </a:prstGeom>
              <a:blipFill rotWithShape="1">
                <a:blip r:embed="rId10"/>
                <a:stretch>
                  <a:fillRect t="-4878" r="-2790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28184" y="2451157"/>
                <a:ext cx="2736304" cy="51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 smtClean="0">
                    <a:solidFill>
                      <a:srgbClr val="002060"/>
                    </a:solidFill>
                  </a:rPr>
                  <a:t>Caluated</a:t>
                </a:r>
                <a:r>
                  <a:rPr lang="en-US" altLang="ko-KR" dirty="0">
                    <a:solidFill>
                      <a:srgbClr val="002060"/>
                    </a:solidFill>
                  </a:rPr>
                  <a:t> vector</a:t>
                </a:r>
                <a:r>
                  <a:rPr lang="ko-KR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ko-KR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ko-KR" alt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ko-KR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altLang="ko-KR" i="1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altLang="ko-K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num>
                      <m:den>
                        <m:r>
                          <a:rPr lang="en-US" altLang="ko-KR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altLang="ko-KR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ko-KR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2451157"/>
                <a:ext cx="2736304" cy="515526"/>
              </a:xfrm>
              <a:prstGeom prst="rect">
                <a:avLst/>
              </a:prstGeom>
              <a:blipFill rotWithShape="1">
                <a:blip r:embed="rId11"/>
                <a:stretch>
                  <a:fillRect l="-2004" t="-5882" r="-1782" b="-47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04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1663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cs typeface="Arial" pitchFamily="34" charset="0"/>
              </a:rPr>
              <a:t>Step3: </a:t>
            </a:r>
            <a:r>
              <a:rPr lang="en-US" altLang="ko-KR" sz="2800" b="1" dirty="0" smtClean="0">
                <a:solidFill>
                  <a:prstClr val="white"/>
                </a:solidFill>
                <a:ea typeface="함초롬돋움" pitchFamily="50" charset="-127"/>
                <a:cs typeface="함초롬돋움" pitchFamily="50" charset="-127"/>
              </a:rPr>
              <a:t>Height assignment(Cloud Target)</a:t>
            </a:r>
            <a:endParaRPr lang="ko-KR" altLang="en-US" sz="2800" b="1" dirty="0">
              <a:solidFill>
                <a:prstClr val="white"/>
              </a:solidFill>
              <a:ea typeface="함초롬돋움" pitchFamily="50" charset="-127"/>
              <a:cs typeface="함초롬돋움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57125" y="3969320"/>
            <a:ext cx="423000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b="1" dirty="0" smtClean="0"/>
              <a:t>CO</a:t>
            </a:r>
            <a:r>
              <a:rPr kumimoji="1" lang="en-US" altLang="ko-KR" b="1" baseline="-25000" dirty="0" smtClean="0"/>
              <a:t>2</a:t>
            </a:r>
            <a:r>
              <a:rPr kumimoji="1" lang="en-US" altLang="ko-KR" b="1" dirty="0" smtClean="0"/>
              <a:t> Slicing Method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200" dirty="0" smtClean="0"/>
              <a:t>Similar to IR/WV intercept, but us</a:t>
            </a:r>
            <a:r>
              <a:rPr lang="en-US" altLang="ko-KR" sz="1200" dirty="0"/>
              <a:t>e</a:t>
            </a:r>
            <a:r>
              <a:rPr lang="en-US" altLang="ko-KR" sz="1200" dirty="0" smtClean="0"/>
              <a:t> CO</a:t>
            </a:r>
            <a:r>
              <a:rPr lang="en-US" altLang="ko-KR" sz="1200" baseline="-25000" dirty="0" smtClean="0"/>
              <a:t>2</a:t>
            </a:r>
            <a:r>
              <a:rPr lang="en-US" altLang="ko-KR" sz="1200" dirty="0" smtClean="0"/>
              <a:t> channel</a:t>
            </a:r>
            <a:endParaRPr lang="ko-KR" altLang="en-US" sz="1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9140" b="19021"/>
          <a:stretch/>
        </p:blipFill>
        <p:spPr>
          <a:xfrm>
            <a:off x="545655" y="4939189"/>
            <a:ext cx="3714237" cy="10081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457199" y="908720"/>
            <a:ext cx="8434837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Cloud Target: 4 methods + 2 combinations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251520" y="1523925"/>
            <a:ext cx="423000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b="1" dirty="0" smtClean="0"/>
              <a:t>EBBT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kumimoji="1" lang="en-US" altLang="ko-KR" sz="1400" b="1" dirty="0" smtClean="0"/>
              <a:t>E</a:t>
            </a:r>
            <a:r>
              <a:rPr kumimoji="1" lang="en-US" altLang="ko-KR" sz="1400" dirty="0" smtClean="0"/>
              <a:t>quivalent </a:t>
            </a:r>
            <a:r>
              <a:rPr kumimoji="1" lang="en-US" altLang="ko-KR" sz="1400" b="1" dirty="0" smtClean="0"/>
              <a:t>B</a:t>
            </a:r>
            <a:r>
              <a:rPr kumimoji="1" lang="en-US" altLang="ko-KR" sz="1400" dirty="0" smtClean="0"/>
              <a:t>lackbody </a:t>
            </a:r>
            <a:r>
              <a:rPr kumimoji="1" lang="en-US" altLang="ko-KR" sz="1400" b="1" dirty="0" smtClean="0"/>
              <a:t>T</a:t>
            </a:r>
            <a:r>
              <a:rPr kumimoji="1" lang="en-US" altLang="ko-KR" sz="1400" dirty="0" smtClean="0"/>
              <a:t>emperature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kumimoji="1" lang="en-US" altLang="ko-KR" sz="1400" dirty="0" smtClean="0"/>
              <a:t>Opaque Clouds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300" dirty="0" smtClean="0"/>
              <a:t>NWP Temp. Profile</a:t>
            </a:r>
          </a:p>
          <a:p>
            <a:pPr>
              <a:lnSpc>
                <a:spcPct val="125000"/>
              </a:lnSpc>
            </a:pPr>
            <a:r>
              <a:rPr lang="en-US" altLang="ko-KR" sz="1300" dirty="0"/>
              <a:t> </a:t>
            </a:r>
            <a:r>
              <a:rPr lang="en-US" altLang="ko-KR" sz="1300" dirty="0" smtClean="0"/>
              <a:t>    + </a:t>
            </a:r>
            <a:r>
              <a:rPr kumimoji="1" lang="en-US" altLang="ko-KR" sz="1300" dirty="0" smtClean="0"/>
              <a:t>RTM simulation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300" dirty="0" smtClean="0"/>
              <a:t>Coldest 15% temp. </a:t>
            </a:r>
          </a:p>
          <a:p>
            <a:pPr lvl="1">
              <a:lnSpc>
                <a:spcPct val="125000"/>
              </a:lnSpc>
            </a:pPr>
            <a:r>
              <a:rPr lang="en-US" altLang="ko-KR" sz="1300" dirty="0" smtClean="0"/>
              <a:t>: Dominant motion </a:t>
            </a:r>
          </a:p>
          <a:p>
            <a:pPr lvl="1">
              <a:lnSpc>
                <a:spcPct val="125000"/>
              </a:lnSpc>
            </a:pPr>
            <a:r>
              <a:rPr lang="en-US" altLang="ko-KR" sz="1300" dirty="0" smtClean="0"/>
              <a:t>  level of targets </a:t>
            </a:r>
            <a:endParaRPr kumimoji="1" lang="ko-KR" altLang="en-US" sz="1300" dirty="0"/>
          </a:p>
        </p:txBody>
      </p:sp>
      <p:sp>
        <p:nvSpPr>
          <p:cNvPr id="8" name="직사각형 7"/>
          <p:cNvSpPr/>
          <p:nvPr/>
        </p:nvSpPr>
        <p:spPr>
          <a:xfrm>
            <a:off x="4596132" y="1523925"/>
            <a:ext cx="423000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dirty="0" smtClean="0"/>
              <a:t>IR/WV Intercept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400" dirty="0"/>
              <a:t>Semi-transparent </a:t>
            </a:r>
            <a:r>
              <a:rPr lang="en-US" altLang="ko-KR" sz="1400" dirty="0" smtClean="0"/>
              <a:t>Clouds Optically Thin Clouds (e.g., cirrus)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200" dirty="0" smtClean="0"/>
              <a:t>WV and IR (window) TBB ratio </a:t>
            </a:r>
            <a:endParaRPr lang="ko-KR" altLang="en-US" sz="1200" dirty="0"/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endParaRPr lang="en-US" altLang="ko-KR" sz="1400" dirty="0"/>
          </a:p>
        </p:txBody>
      </p:sp>
      <p:sp>
        <p:nvSpPr>
          <p:cNvPr id="9" name="직사각형 8"/>
          <p:cNvSpPr/>
          <p:nvPr/>
        </p:nvSpPr>
        <p:spPr>
          <a:xfrm>
            <a:off x="4596575" y="3969320"/>
            <a:ext cx="423000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dirty="0" smtClean="0"/>
              <a:t>CCC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400" b="1" dirty="0" smtClean="0"/>
              <a:t>C</a:t>
            </a:r>
            <a:r>
              <a:rPr lang="en-US" altLang="ko-KR" sz="1400" dirty="0" smtClean="0"/>
              <a:t>ross-</a:t>
            </a:r>
            <a:r>
              <a:rPr lang="en-US" altLang="ko-KR" sz="1400" b="1" dirty="0" smtClean="0"/>
              <a:t>C</a:t>
            </a:r>
            <a:r>
              <a:rPr lang="en-US" altLang="ko-KR" sz="1400" dirty="0" smtClean="0"/>
              <a:t>orrelation </a:t>
            </a:r>
            <a:r>
              <a:rPr lang="en-US" altLang="ko-KR" sz="1400" b="1" dirty="0" smtClean="0"/>
              <a:t>C</a:t>
            </a:r>
            <a:r>
              <a:rPr lang="en-US" altLang="ko-KR" sz="1400" dirty="0" smtClean="0"/>
              <a:t>ontribution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400" dirty="0" smtClean="0"/>
              <a:t>Every Cloud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r>
              <a:rPr lang="en-US" altLang="ko-KR" sz="1400" dirty="0">
                <a:solidFill>
                  <a:srgbClr val="0000FF"/>
                </a:solidFill>
              </a:rPr>
              <a:t>Depends on CTP </a:t>
            </a:r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endParaRPr kumimoji="1" lang="en-US" altLang="ko-KR" sz="1400" dirty="0" smtClean="0"/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endParaRPr kumimoji="1" lang="ko-KR" altLang="en-US" sz="1400" dirty="0"/>
          </a:p>
        </p:txBody>
      </p:sp>
      <p:grpSp>
        <p:nvGrpSpPr>
          <p:cNvPr id="10" name="그룹 9"/>
          <p:cNvGrpSpPr/>
          <p:nvPr/>
        </p:nvGrpSpPr>
        <p:grpSpPr>
          <a:xfrm>
            <a:off x="2480993" y="2192691"/>
            <a:ext cx="1937918" cy="1622983"/>
            <a:chOff x="2464331" y="1883831"/>
            <a:chExt cx="2029363" cy="1800000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331" y="1883831"/>
              <a:ext cx="2029363" cy="1800000"/>
            </a:xfrm>
            <a:prstGeom prst="rect">
              <a:avLst/>
            </a:prstGeom>
          </p:spPr>
        </p:pic>
        <p:sp>
          <p:nvSpPr>
            <p:cNvPr id="12" name="구름 11"/>
            <p:cNvSpPr/>
            <p:nvPr/>
          </p:nvSpPr>
          <p:spPr>
            <a:xfrm>
              <a:off x="3727267" y="2564904"/>
              <a:ext cx="484693" cy="216024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71749" y="2708920"/>
              <a:ext cx="864147" cy="307777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400" dirty="0" smtClean="0">
                  <a:latin typeface="+mj-ea"/>
                  <a:ea typeface="+mj-ea"/>
                </a:rPr>
                <a:t>Pressure</a:t>
              </a:r>
              <a:endParaRPr kumimoji="1" lang="ko-KR" altLang="en-US" sz="1400" dirty="0"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84000" y="3130960"/>
              <a:ext cx="573619" cy="307777"/>
            </a:xfrm>
            <a:prstGeom prst="rect">
              <a:avLst/>
            </a:prstGeom>
            <a:solidFill>
              <a:srgbClr val="F8F8F8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400" dirty="0" smtClean="0">
                  <a:latin typeface="+mj-ea"/>
                  <a:ea typeface="+mj-ea"/>
                </a:rPr>
                <a:t>EBBT</a:t>
              </a:r>
              <a:endParaRPr kumimoji="1" lang="ko-KR" altLang="en-US" sz="1400" dirty="0">
                <a:latin typeface="+mj-ea"/>
                <a:ea typeface="+mj-ea"/>
              </a:endParaRPr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694" y="2415460"/>
            <a:ext cx="1237288" cy="14153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21" y="5222266"/>
            <a:ext cx="2117308" cy="86409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70" y="4854287"/>
            <a:ext cx="1746250" cy="1397000"/>
          </a:xfrm>
          <a:prstGeom prst="rect">
            <a:avLst/>
          </a:prstGeom>
        </p:spPr>
      </p:pic>
      <p:pic>
        <p:nvPicPr>
          <p:cNvPr id="21" name="그림 20"/>
          <p:cNvPicPr>
            <a:picLocks/>
          </p:cNvPicPr>
          <p:nvPr/>
        </p:nvPicPr>
        <p:blipFill rotWithShape="1">
          <a:blip r:embed="rId7"/>
          <a:srcRect t="7476" b="15980"/>
          <a:stretch/>
        </p:blipFill>
        <p:spPr>
          <a:xfrm>
            <a:off x="4630371" y="2415460"/>
            <a:ext cx="2847045" cy="141895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2" name="직선 연결선[R] 30"/>
          <p:cNvCxnSpPr/>
          <p:nvPr/>
        </p:nvCxnSpPr>
        <p:spPr>
          <a:xfrm flipV="1">
            <a:off x="2086684" y="5013176"/>
            <a:ext cx="403187" cy="42918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33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520" y="1166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Step3: </a:t>
            </a:r>
            <a:r>
              <a:rPr lang="en-US" altLang="ko-KR" sz="2800" b="1" dirty="0" smtClean="0">
                <a:solidFill>
                  <a:prstClr val="white"/>
                </a:solidFill>
                <a:ea typeface="함초롬돋움" pitchFamily="50" charset="-127"/>
                <a:cs typeface="함초롬돋움" pitchFamily="50" charset="-127"/>
              </a:rPr>
              <a:t>Height assignment(Clear Target)</a:t>
            </a:r>
            <a:endParaRPr lang="ko-KR" altLang="en-US" sz="2800" b="1" dirty="0">
              <a:solidFill>
                <a:prstClr val="white"/>
              </a:solidFill>
              <a:ea typeface="함초롬돋움" pitchFamily="50" charset="-127"/>
              <a:cs typeface="함초롬돋움" pitchFamily="50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89" y="2132856"/>
            <a:ext cx="407963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59008" y="6165304"/>
            <a:ext cx="4184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2060"/>
                </a:solidFill>
              </a:rPr>
              <a:t>*NTC: Normalized total contribution</a:t>
            </a:r>
          </a:p>
          <a:p>
            <a:r>
              <a:rPr lang="en-US" altLang="ko-KR" sz="1400" dirty="0">
                <a:solidFill>
                  <a:srgbClr val="002060"/>
                </a:solidFill>
              </a:rPr>
              <a:t>*NTCC: Normalized total cumulative contribution</a:t>
            </a:r>
            <a:endParaRPr lang="ko-KR" altLang="en-US" sz="1400" dirty="0">
              <a:solidFill>
                <a:srgbClr val="002060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457199" y="908720"/>
            <a:ext cx="8434837" cy="12241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Clear Target: 2 methods </a:t>
            </a:r>
            <a:r>
              <a:rPr kumimoji="1" lang="en-US" altLang="ko-KR" sz="20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 chose higher one</a:t>
            </a:r>
            <a:endParaRPr kumimoji="1" lang="en-US" altLang="ko-KR" sz="2000" b="1" dirty="0" smtClean="0">
              <a:solidFill>
                <a:srgbClr val="002060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2060"/>
                </a:solidFill>
              </a:rPr>
              <a:t>NTC &amp; NTCC methods. (Transmittance profile by channel.)</a:t>
            </a:r>
          </a:p>
          <a:p>
            <a:pPr>
              <a:buFont typeface="Wingdings" panose="05000000000000000000" pitchFamily="2" charset="2"/>
              <a:buChar char="v"/>
            </a:pPr>
            <a:endParaRPr kumimoji="1" lang="en-US" altLang="ko-KR" sz="2400" b="1" dirty="0" smtClean="0">
              <a:solidFill>
                <a:srgbClr val="002060"/>
              </a:solidFill>
            </a:endParaRPr>
          </a:p>
        </p:txBody>
      </p:sp>
      <p:pic>
        <p:nvPicPr>
          <p:cNvPr id="7" name="Picture 407" descr="C:\Users\기본\Desktop\그림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3" b="18426"/>
          <a:stretch/>
        </p:blipFill>
        <p:spPr bwMode="auto">
          <a:xfrm>
            <a:off x="1190017" y="4182835"/>
            <a:ext cx="2985939" cy="23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906631" y="1999984"/>
            <a:ext cx="3235714" cy="2078949"/>
            <a:chOff x="616206" y="2473151"/>
            <a:chExt cx="3235714" cy="2078949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1259632" y="2564904"/>
              <a:ext cx="0" cy="17281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H="1">
              <a:off x="1259632" y="4293085"/>
              <a:ext cx="2592288" cy="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자유형 10"/>
            <p:cNvSpPr/>
            <p:nvPr/>
          </p:nvSpPr>
          <p:spPr>
            <a:xfrm>
              <a:off x="1291771" y="2772229"/>
              <a:ext cx="926133" cy="1480457"/>
            </a:xfrm>
            <a:custGeom>
              <a:avLst/>
              <a:gdLst>
                <a:gd name="connsiteX0" fmla="*/ 0 w 926133"/>
                <a:gd name="connsiteY0" fmla="*/ 1480457 h 1480457"/>
                <a:gd name="connsiteX1" fmla="*/ 914400 w 926133"/>
                <a:gd name="connsiteY1" fmla="*/ 798285 h 1480457"/>
                <a:gd name="connsiteX2" fmla="*/ 493486 w 926133"/>
                <a:gd name="connsiteY2" fmla="*/ 246742 h 1480457"/>
                <a:gd name="connsiteX3" fmla="*/ 130629 w 926133"/>
                <a:gd name="connsiteY3" fmla="*/ 0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6133" h="1480457">
                  <a:moveTo>
                    <a:pt x="0" y="1480457"/>
                  </a:moveTo>
                  <a:cubicBezTo>
                    <a:pt x="416076" y="1242180"/>
                    <a:pt x="832152" y="1003904"/>
                    <a:pt x="914400" y="798285"/>
                  </a:cubicBezTo>
                  <a:cubicBezTo>
                    <a:pt x="996648" y="592666"/>
                    <a:pt x="624115" y="379789"/>
                    <a:pt x="493486" y="246742"/>
                  </a:cubicBezTo>
                  <a:cubicBezTo>
                    <a:pt x="362858" y="113694"/>
                    <a:pt x="246743" y="56847"/>
                    <a:pt x="13062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자유형 12"/>
            <p:cNvSpPr/>
            <p:nvPr/>
          </p:nvSpPr>
          <p:spPr>
            <a:xfrm>
              <a:off x="2781771" y="2780928"/>
              <a:ext cx="926133" cy="1480457"/>
            </a:xfrm>
            <a:custGeom>
              <a:avLst/>
              <a:gdLst>
                <a:gd name="connsiteX0" fmla="*/ 0 w 926133"/>
                <a:gd name="connsiteY0" fmla="*/ 1480457 h 1480457"/>
                <a:gd name="connsiteX1" fmla="*/ 914400 w 926133"/>
                <a:gd name="connsiteY1" fmla="*/ 798285 h 1480457"/>
                <a:gd name="connsiteX2" fmla="*/ 493486 w 926133"/>
                <a:gd name="connsiteY2" fmla="*/ 246742 h 1480457"/>
                <a:gd name="connsiteX3" fmla="*/ 130629 w 926133"/>
                <a:gd name="connsiteY3" fmla="*/ 0 h 1480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6133" h="1480457">
                  <a:moveTo>
                    <a:pt x="0" y="1480457"/>
                  </a:moveTo>
                  <a:cubicBezTo>
                    <a:pt x="416076" y="1242180"/>
                    <a:pt x="832152" y="1003904"/>
                    <a:pt x="914400" y="798285"/>
                  </a:cubicBezTo>
                  <a:cubicBezTo>
                    <a:pt x="996648" y="592666"/>
                    <a:pt x="624115" y="379789"/>
                    <a:pt x="493486" y="246742"/>
                  </a:cubicBezTo>
                  <a:cubicBezTo>
                    <a:pt x="362858" y="113694"/>
                    <a:pt x="246743" y="56847"/>
                    <a:pt x="130629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덧셈 기호 13"/>
            <p:cNvSpPr/>
            <p:nvPr/>
          </p:nvSpPr>
          <p:spPr>
            <a:xfrm>
              <a:off x="2555776" y="3356986"/>
              <a:ext cx="360040" cy="360046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구름 14"/>
            <p:cNvSpPr/>
            <p:nvPr/>
          </p:nvSpPr>
          <p:spPr>
            <a:xfrm>
              <a:off x="3203848" y="3945565"/>
              <a:ext cx="613973" cy="203515"/>
            </a:xfrm>
            <a:prstGeom prst="cloud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40342" y="4244323"/>
              <a:ext cx="17955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Transmittance(WV)</a:t>
              </a:r>
              <a:endParaRPr lang="ko-KR" alt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6206" y="2473151"/>
              <a:ext cx="1435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H(km)</a:t>
              </a:r>
              <a:endParaRPr lang="ko-KR" alt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23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ea typeface="함초롬돋움" pitchFamily="50" charset="-127"/>
                <a:cs typeface="함초롬돋움" pitchFamily="50" charset="-127"/>
              </a:rPr>
              <a:t>Step4: Quality Control</a:t>
            </a:r>
            <a:endParaRPr lang="ko-KR" altLang="en-US" sz="2800" b="1" dirty="0">
              <a:solidFill>
                <a:prstClr val="white"/>
              </a:solidFill>
              <a:ea typeface="함초롬돋움" pitchFamily="50" charset="-127"/>
              <a:cs typeface="함초롬돋움" pitchFamily="50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내용 개체 틀 2"/>
              <p:cNvSpPr txBox="1">
                <a:spLocks/>
              </p:cNvSpPr>
              <p:nvPr/>
            </p:nvSpPr>
            <p:spPr>
              <a:xfrm>
                <a:off x="457200" y="1052736"/>
                <a:ext cx="8507288" cy="5328592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342900" indent="-3429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v"/>
                </a:pPr>
                <a:r>
                  <a:rPr lang="en-US" altLang="ko-KR" sz="2200" b="1" dirty="0" smtClean="0">
                    <a:solidFill>
                      <a:srgbClr val="002060"/>
                    </a:solidFill>
                  </a:rPr>
                  <a:t>Quality Indicator (QI)</a:t>
                </a:r>
                <a:endParaRPr lang="en-US" altLang="ko-KR" sz="1200" b="1" dirty="0" smtClean="0">
                  <a:solidFill>
                    <a:srgbClr val="002060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altLang="ko-KR" sz="1900" b="1" dirty="0" smtClean="0">
                    <a:solidFill>
                      <a:srgbClr val="002060"/>
                    </a:solidFill>
                  </a:rPr>
                  <a:t>Calculation </a:t>
                </a:r>
                <a:r>
                  <a:rPr lang="en-US" altLang="ko-KR" sz="1900" b="1" dirty="0">
                    <a:solidFill>
                      <a:srgbClr val="002060"/>
                    </a:solidFill>
                  </a:rPr>
                  <a:t>Procedure: </a:t>
                </a:r>
                <a:r>
                  <a:rPr lang="en-US" altLang="ko-KR" sz="1900" dirty="0">
                    <a:solidFill>
                      <a:srgbClr val="002060"/>
                    </a:solidFill>
                  </a:rPr>
                  <a:t>Calculated using weighted averaged of 5</a:t>
                </a:r>
                <a:r>
                  <a:rPr lang="ko-KR" altLang="en-US" sz="19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ko-KR" sz="1900" dirty="0">
                    <a:solidFill>
                      <a:srgbClr val="002060"/>
                    </a:solidFill>
                  </a:rPr>
                  <a:t>consistencies</a:t>
                </a:r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ko-KR" sz="1700" dirty="0">
                    <a:solidFill>
                      <a:srgbClr val="002060"/>
                    </a:solidFill>
                  </a:rPr>
                  <a:t>	</a:t>
                </a:r>
                <a:r>
                  <a:rPr lang="en-US" altLang="ko-KR" sz="1700" dirty="0" smtClean="0">
                    <a:solidFill>
                      <a:srgbClr val="002060"/>
                    </a:solidFill>
                  </a:rPr>
                  <a:t> 1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. Temporal </a:t>
                </a:r>
                <a:r>
                  <a:rPr lang="en-US" altLang="ko-KR" sz="1700" b="1" dirty="0">
                    <a:solidFill>
                      <a:srgbClr val="0000FF"/>
                    </a:solidFill>
                  </a:rPr>
                  <a:t>Direction 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Consistency    2. Temporal </a:t>
                </a:r>
                <a:r>
                  <a:rPr lang="en-US" altLang="ko-KR" sz="1700" b="1" dirty="0">
                    <a:solidFill>
                      <a:srgbClr val="0000FF"/>
                    </a:solidFill>
                  </a:rPr>
                  <a:t>Speed 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Consistency </a:t>
                </a:r>
                <a:endParaRPr lang="en-US" altLang="ko-KR" sz="1700" dirty="0" smtClean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ko-KR" sz="17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ko-KR" sz="1700" dirty="0" smtClean="0">
                    <a:solidFill>
                      <a:srgbClr val="002060"/>
                    </a:solidFill>
                  </a:rPr>
                  <a:t>      3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. Temporal </a:t>
                </a:r>
                <a:r>
                  <a:rPr lang="en-US" altLang="ko-KR" sz="1700" b="1" dirty="0">
                    <a:solidFill>
                      <a:srgbClr val="0000FF"/>
                    </a:solidFill>
                  </a:rPr>
                  <a:t>Vector </a:t>
                </a:r>
                <a:r>
                  <a:rPr lang="en-US" altLang="ko-KR" sz="1700" dirty="0" smtClean="0">
                    <a:solidFill>
                      <a:srgbClr val="002060"/>
                    </a:solidFill>
                  </a:rPr>
                  <a:t>Consistency        4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. </a:t>
                </a:r>
                <a:r>
                  <a:rPr lang="en-US" altLang="ko-KR" sz="1700" b="1" dirty="0">
                    <a:solidFill>
                      <a:srgbClr val="0000FF"/>
                    </a:solidFill>
                  </a:rPr>
                  <a:t>Forecast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 Consistency               </a:t>
                </a:r>
                <a:endParaRPr lang="en-US" altLang="ko-KR" sz="1700" dirty="0" smtClean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ko-KR" sz="17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ko-KR" sz="1700" dirty="0" smtClean="0">
                    <a:solidFill>
                      <a:srgbClr val="002060"/>
                    </a:solidFill>
                  </a:rPr>
                  <a:t>      5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. </a:t>
                </a:r>
                <a:r>
                  <a:rPr lang="en-US" altLang="ko-KR" sz="1700" b="1" dirty="0">
                    <a:solidFill>
                      <a:srgbClr val="0000FF"/>
                    </a:solidFill>
                  </a:rPr>
                  <a:t>Local Vector </a:t>
                </a:r>
                <a:r>
                  <a:rPr lang="en-US" altLang="ko-KR" sz="1700" dirty="0">
                    <a:solidFill>
                      <a:srgbClr val="002060"/>
                    </a:solidFill>
                  </a:rPr>
                  <a:t>Consistency</a:t>
                </a: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2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2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 smtClean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 smtClean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1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800" dirty="0">
                  <a:solidFill>
                    <a:srgbClr val="002060"/>
                  </a:solidFill>
                </a:endParaRPr>
              </a:p>
              <a:p>
                <a:pPr lvl="1"/>
                <a:r>
                  <a:rPr lang="en-US" altLang="ko-KR" sz="1600" b="1" dirty="0">
                    <a:solidFill>
                      <a:srgbClr val="002060"/>
                    </a:solidFill>
                  </a:rPr>
                  <a:t>Direction Test</a:t>
                </a:r>
                <a:r>
                  <a:rPr lang="en-US" altLang="ko-KR" sz="1900" b="1" dirty="0">
                    <a:solidFill>
                      <a:srgbClr val="002060"/>
                    </a:solidFill>
                  </a:rPr>
                  <a:t>	</a:t>
                </a:r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ko-KR" sz="1200" dirty="0">
                    <a:solidFill>
                      <a:srgbClr val="00206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sz="14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𝑑𝑖𝑟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.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altLang="ko-KR" sz="1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1400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tanh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ko-KR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𝐷𝑖𝑓𝑓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.(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𝐷𝑖𝑟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.)</m:t>
                                        </m:r>
                                      </m:num>
                                      <m:den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𝑐𝑜𝑒𝑓𝑓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.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  ∙ </m:t>
                                        </m:r>
                                        <m:func>
                                          <m:funcPr>
                                            <m:ctrlP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altLang="ko-KR" sz="1400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exp</m:t>
                                            </m:r>
                                          </m:fName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altLang="ko-KR" sz="14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f>
                                                  <m:fPr>
                                                    <m:ctrlPr>
                                                      <a:rPr lang="en-US" altLang="ko-KR" sz="14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  <a:ea typeface="Cambria Math"/>
                                                      </a:rPr>
                                                    </m:ctrlPr>
                                                  </m:fPr>
                                                  <m:num>
                                                    <m:r>
                                                      <a:rPr lang="en-US" altLang="ko-KR" sz="14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−</m:t>
                                                    </m:r>
                                                    <m:sSub>
                                                      <m:sSubPr>
                                                        <m:ctrlPr>
                                                          <a:rPr lang="en-US" altLang="ko-KR" sz="1400" i="1">
                                                            <a:solidFill>
                                                              <a:srgbClr val="002060"/>
                                                            </a:solidFill>
                                                            <a:latin typeface="Cambria Math" panose="02040503050406030204" pitchFamily="18" charset="0"/>
                                                            <a:ea typeface="Cambria Math"/>
                                                          </a:rPr>
                                                        </m:ctrlPr>
                                                      </m:sSubPr>
                                                      <m:e>
                                                        <m:r>
                                                          <a:rPr lang="en-US" altLang="ko-KR" sz="1400" i="1">
                                                            <a:solidFill>
                                                              <a:srgbClr val="002060"/>
                                                            </a:solidFill>
                                                            <a:latin typeface="Cambria Math"/>
                                                            <a:ea typeface="Cambria Math"/>
                                                          </a:rPr>
                                                          <m:t>𝑆𝑝𝑑</m:t>
                                                        </m:r>
                                                        <m:r>
                                                          <a:rPr lang="en-US" altLang="ko-KR" sz="1400" i="1">
                                                            <a:solidFill>
                                                              <a:srgbClr val="002060"/>
                                                            </a:solidFill>
                                                            <a:latin typeface="Cambria Math"/>
                                                            <a:ea typeface="Cambria Math"/>
                                                          </a:rPr>
                                                          <m:t>.</m:t>
                                                        </m:r>
                                                      </m:e>
                                                      <m:sub>
                                                        <m:r>
                                                          <a:rPr lang="en-US" altLang="ko-KR" sz="1400" i="1">
                                                            <a:solidFill>
                                                              <a:srgbClr val="002060"/>
                                                            </a:solidFill>
                                                            <a:latin typeface="Cambria Math"/>
                                                            <a:ea typeface="Cambria Math"/>
                                                          </a:rPr>
                                                          <m:t>𝑎𝑣𝑔</m:t>
                                                        </m:r>
                                                      </m:sub>
                                                    </m:sSub>
                                                  </m:num>
                                                  <m:den>
                                                    <m:r>
                                                      <a:rPr lang="en-US" altLang="ko-KR" sz="14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𝑐𝑜𝑒𝑓𝑓</m:t>
                                                    </m:r>
                                                    <m:r>
                                                      <a:rPr lang="en-US" altLang="ko-KR" sz="14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.</m:t>
                                                    </m:r>
                                                    <m:r>
                                                      <a:rPr lang="en-US" altLang="ko-KR" sz="1400" i="1">
                                                        <a:solidFill>
                                                          <a:srgbClr val="002060"/>
                                                        </a:solidFill>
                                                        <a:latin typeface="Cambria Math"/>
                                                        <a:ea typeface="Cambria Math"/>
                                                      </a:rPr>
                                                      <m:t>𝐵</m:t>
                                                    </m:r>
                                                  </m:den>
                                                </m:f>
                                              </m:e>
                                            </m:d>
                                          </m:e>
                                        </m:func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 + 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𝑐𝑜𝑒𝑓𝑓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.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𝐶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  ∙  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𝑆𝑝𝑑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.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𝑎𝑣𝑔</m:t>
                                            </m:r>
                                          </m:sub>
                                        </m:sSub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+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𝑐𝑜𝑒𝑓𝑓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.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𝐷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  <m:sup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𝑐𝑜𝑒𝑓𝑓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𝐸</m:t>
                        </m:r>
                      </m:sup>
                    </m:sSup>
                  </m:oMath>
                </a14:m>
                <a:endParaRPr lang="en-US" altLang="ko-KR" sz="1400" dirty="0">
                  <a:solidFill>
                    <a:srgbClr val="002060"/>
                  </a:solidFill>
                </a:endParaRPr>
              </a:p>
              <a:p>
                <a:pPr lvl="2"/>
                <a:endParaRPr lang="en-US" altLang="ko-KR" sz="500" dirty="0">
                  <a:solidFill>
                    <a:srgbClr val="002060"/>
                  </a:solidFill>
                </a:endParaRPr>
              </a:p>
              <a:p>
                <a:pPr lvl="1"/>
                <a:r>
                  <a:rPr lang="en-US" altLang="ko-KR" sz="1600" b="1" dirty="0">
                    <a:solidFill>
                      <a:srgbClr val="002060"/>
                    </a:solidFill>
                  </a:rPr>
                  <a:t>Others	</a:t>
                </a:r>
                <a:r>
                  <a:rPr lang="en-US" altLang="ko-KR" sz="1900" b="1" dirty="0">
                    <a:solidFill>
                      <a:srgbClr val="002060"/>
                    </a:solidFill>
                  </a:rPr>
                  <a:t>	</a:t>
                </a:r>
              </a:p>
              <a:p>
                <a:pPr marL="457200" lvl="1" indent="0">
                  <a:buFont typeface="Arial" pitchFamily="34" charset="0"/>
                  <a:buNone/>
                </a:pPr>
                <a:r>
                  <a:rPr lang="en-US" altLang="ko-KR" sz="1200" dirty="0">
                    <a:solidFill>
                      <a:srgbClr val="00206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sz="1400" i="1">
                            <a:solidFill>
                              <a:srgbClr val="002060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e>
                      <m:sub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𝑜𝑡h𝑒𝑟</m:t>
                        </m:r>
                      </m:sub>
                    </m:sSub>
                    <m:r>
                      <a:rPr lang="en-US" altLang="ko-KR" sz="1400" i="1">
                        <a:solidFill>
                          <a:srgbClr val="002060"/>
                        </a:solidFill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ko-KR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altLang="ko-KR" sz="14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ko-KR" sz="1400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tanh</m:t>
                                </m:r>
                              </m:fName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altLang="ko-KR" sz="14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𝐷𝑖𝑓𝑓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.</m:t>
                                        </m:r>
                                      </m:num>
                                      <m:den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𝑀𝐴𝑋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</a:rPr>
                                              <m:t>𝑐𝑜𝑒𝑓𝑓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</a:rPr>
                                              <m:t>𝐴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</a:rPr>
                                              <m:t>  ∙  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altLang="ko-KR" sz="14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altLang="ko-KR" sz="14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𝑆𝑝𝑑</m:t>
                                                </m:r>
                                                <m:r>
                                                  <a:rPr lang="en-US" altLang="ko-KR" sz="14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.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altLang="ko-KR" sz="1400" i="1">
                                                    <a:solidFill>
                                                      <a:srgbClr val="002060"/>
                                                    </a:solidFill>
                                                    <a:latin typeface="Cambria Math"/>
                                                    <a:ea typeface="Cambria Math"/>
                                                  </a:rPr>
                                                  <m:t>𝑎𝑣𝑔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,    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𝑐𝑜𝑒𝑓𝑓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.</m:t>
                                            </m:r>
                                            <m:r>
                                              <a:rPr lang="en-US" altLang="ko-KR" sz="1400" i="1">
                                                <a:solidFill>
                                                  <a:srgbClr val="002060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𝐵</m:t>
                                            </m:r>
                                          </m:e>
                                        </m:d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+ 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𝑐𝑜𝑒𝑓𝑓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.</m:t>
                                        </m:r>
                                        <m:r>
                                          <a:rPr lang="en-US" altLang="ko-KR" sz="1400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𝐶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  <m:sup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𝑐𝑜𝑒𝑓𝑓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altLang="ko-K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𝐷</m:t>
                        </m:r>
                      </m:sup>
                    </m:sSup>
                  </m:oMath>
                </a14:m>
                <a:endParaRPr lang="en-US" altLang="ko-KR" sz="1200" dirty="0">
                  <a:solidFill>
                    <a:srgbClr val="002060"/>
                  </a:solidFill>
                </a:endParaRPr>
              </a:p>
              <a:p>
                <a:pPr marL="457200" lvl="1" indent="0">
                  <a:buFont typeface="Arial" pitchFamily="34" charset="0"/>
                  <a:buNone/>
                </a:pPr>
                <a:endParaRPr lang="en-US" altLang="ko-KR" sz="1050" dirty="0">
                  <a:solidFill>
                    <a:srgbClr val="002060"/>
                  </a:solidFill>
                </a:endParaRPr>
              </a:p>
              <a:p>
                <a:endParaRPr lang="en-US" altLang="ko-KR" sz="500" dirty="0">
                  <a:solidFill>
                    <a:srgbClr val="002060"/>
                  </a:solidFill>
                </a:endParaRPr>
              </a:p>
              <a:p>
                <a:endParaRPr lang="en-US" altLang="ko-KR" dirty="0" smtClean="0">
                  <a:solidFill>
                    <a:srgbClr val="002060"/>
                  </a:solidFill>
                </a:endParaRPr>
              </a:p>
              <a:p>
                <a:endParaRPr lang="ko-KR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내용 개체 틀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52736"/>
                <a:ext cx="8507288" cy="5328592"/>
              </a:xfrm>
              <a:prstGeom prst="rect">
                <a:avLst/>
              </a:prstGeom>
              <a:blipFill rotWithShape="1">
                <a:blip r:embed="rId3"/>
                <a:stretch>
                  <a:fillRect l="-573" t="-11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37" y="4386575"/>
            <a:ext cx="1730541" cy="48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Figures\QI_test_TV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17728"/>
            <a:ext cx="14425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Figures\QI_test_SV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925104"/>
            <a:ext cx="14425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Figures\QI_test_T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17728"/>
            <a:ext cx="14425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Figures\QI_test_TF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11607"/>
            <a:ext cx="14425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Figures\QI_test_TS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17728"/>
            <a:ext cx="144250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9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656334"/>
              </p:ext>
            </p:extLst>
          </p:nvPr>
        </p:nvGraphicFramePr>
        <p:xfrm>
          <a:off x="728863" y="1722904"/>
          <a:ext cx="3893049" cy="2499360"/>
        </p:xfrm>
        <a:graphic>
          <a:graphicData uri="http://schemas.openxmlformats.org/drawingml/2006/table">
            <a:tbl>
              <a:tblPr firstRow="1" bandRow="1"/>
              <a:tblGrid>
                <a:gridCol w="7967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560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Ch13 (10.4)</a:t>
                      </a:r>
                      <a:endParaRPr lang="ko-KR" altLang="en-US" sz="1200" dirty="0" smtClean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GK-2A</a:t>
                      </a: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(Himawari-8)</a:t>
                      </a:r>
                      <a:endParaRPr lang="ko-KR" altLang="en-US" sz="1200" b="1" dirty="0" smtClean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Goes-R</a:t>
                      </a: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(Meteossat-8)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9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Period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latin typeface="맑은 고딕" pitchFamily="50" charset="-127"/>
                          <a:ea typeface="맑은 고딕" pitchFamily="50" charset="-127"/>
                        </a:rPr>
                        <a:t>2016.7.1.~7.7.</a:t>
                      </a:r>
                      <a:endParaRPr lang="ko-KR" altLang="en-US" sz="10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Aug 2006</a:t>
                      </a:r>
                      <a:endParaRPr lang="ko-KR" altLang="en-US" sz="10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kern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Feb 2007</a:t>
                      </a:r>
                      <a:endParaRPr lang="ko-KR" altLang="en-US" sz="1000" b="1" kern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5497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HA method</a:t>
                      </a:r>
                      <a:endParaRPr lang="ko-KR" altLang="en-US" sz="1000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EBBT&amp;IR/WV</a:t>
                      </a:r>
                      <a:endParaRPr lang="ko-KR" altLang="en-US" sz="700" b="1" dirty="0" smtClean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EBBT &amp; CO2</a:t>
                      </a:r>
                      <a:endParaRPr lang="ko-KR" altLang="en-US" sz="700" dirty="0" smtClean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GOES-R/ABI Cloud Height Algorithm (ACHA) products</a:t>
                      </a:r>
                      <a:endParaRPr lang="ko-KR" altLang="en-US" sz="700" dirty="0" smtClean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7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Count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dirty="0" smtClean="0">
                          <a:latin typeface="맑은 고딕" pitchFamily="50" charset="-127"/>
                          <a:ea typeface="맑은 고딕" pitchFamily="50" charset="-127"/>
                        </a:rPr>
                        <a:t>17702</a:t>
                      </a:r>
                      <a:endParaRPr lang="ko-KR" altLang="en-US" sz="11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17345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13987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15286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MVD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4.71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5.05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4.51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5.21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RMSVD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5.71</a:t>
                      </a:r>
                      <a:endParaRPr lang="ko-KR" altLang="en-US" sz="1200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6.14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Bias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-0.67</a:t>
                      </a:r>
                      <a:endParaRPr lang="ko-KR" altLang="en-US" sz="1200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-1.09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0.24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-0.54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394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RMSE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4.35</a:t>
                      </a:r>
                      <a:endParaRPr lang="ko-KR" altLang="en-US" sz="1200" b="1" dirty="0">
                        <a:solidFill>
                          <a:srgbClr val="002060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4.64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5.78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6.61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831261" y="4198884"/>
            <a:ext cx="29346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i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[Jaime </a:t>
            </a:r>
            <a:r>
              <a:rPr lang="en-US" altLang="ko-KR" sz="1000" b="1" i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D</a:t>
            </a:r>
            <a:r>
              <a:rPr lang="en-US" altLang="ko-KR" sz="1000" b="1" i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aniels, et al., GOES-R ATBD(2012)]</a:t>
            </a:r>
            <a:endParaRPr lang="ko-KR" altLang="en-US" sz="1000" b="1" i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1520" y="116632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Results: 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Cloudy target for 10.4</a:t>
            </a:r>
            <a:r>
              <a:rPr kumimoji="1" lang="en-US" altLang="ko-KR" sz="2000" b="1" dirty="0" smtClean="0">
                <a:solidFill>
                  <a:prstClr val="white"/>
                </a:solidFill>
                <a:latin typeface="맑은 고딕"/>
                <a:ea typeface="맑은 고딕"/>
                <a:cs typeface="함초롬돋움" pitchFamily="18" charset="-127"/>
              </a:rPr>
              <a:t>㎛</a:t>
            </a:r>
            <a:endParaRPr kumimoji="1" lang="ko-KR" altLang="en-US" sz="28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함초롬돋움" pitchFamily="18" charset="-127"/>
            </a:endParaRPr>
          </a:p>
        </p:txBody>
      </p:sp>
      <p:pic>
        <p:nvPicPr>
          <p:cNvPr id="20" name="Picture 2" descr="D:\사용자워크숍_준비용그림들_20180413\Frequency_vs_Direction_for_13cd_CO2_for_cd_vs_CO2_for_cd_201607211210_for_common_output_forma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7" y="4951501"/>
            <a:ext cx="2280717" cy="18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사용자워크숍_준비용그림들_20180413\Frequency_vs_Speed_for_13cd_CO2_for_cd_vs_CO2_for_cd_201607211210_for_common_output_forma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30" y="4953120"/>
            <a:ext cx="2280717" cy="18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사용자워크숍_준비용그림들_20180413\Frequency_vs_Height_for_13cd_CO2_for_cd_vs_CO2_for_cd_201607211210_for_common_output_forma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51501"/>
            <a:ext cx="2280717" cy="182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사용자워크숍_준비용그림들_20180413\Frequency_vs_CQI_for_13cd_CO2_for_cd_vs_CO2_for_cd_201607211210_for_common_output_forma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53120"/>
            <a:ext cx="2281490" cy="18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1382697"/>
              </p:ext>
            </p:extLst>
          </p:nvPr>
        </p:nvGraphicFramePr>
        <p:xfrm>
          <a:off x="5048839" y="1722904"/>
          <a:ext cx="3776893" cy="2377440"/>
        </p:xfrm>
        <a:graphic>
          <a:graphicData uri="http://schemas.openxmlformats.org/drawingml/2006/table">
            <a:tbl>
              <a:tblPr firstRow="1" bandRow="1"/>
              <a:tblGrid>
                <a:gridCol w="9526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87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34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8715"/>
                <a:gridCol w="673418"/>
              </a:tblGrid>
              <a:tr h="14401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Ch13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(10.4)</a:t>
                      </a:r>
                      <a:endParaRPr lang="ko-KR" altLang="en-US" sz="1200" dirty="0" smtClean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GK-2A</a:t>
                      </a:r>
                      <a:endParaRPr lang="ko-KR" altLang="en-US" sz="1100" dirty="0" smtClean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MTG</a:t>
                      </a:r>
                      <a:endParaRPr lang="ko-KR" altLang="en-US" sz="1100" b="1" dirty="0" smtClean="0">
                        <a:solidFill>
                          <a:schemeClr val="bg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QI&gt;80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&gt; 80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&gt; 80</a:t>
                      </a:r>
                      <a:endParaRPr lang="ko-KR" altLang="en-US" sz="1200" dirty="0" smtClean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72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Reference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NWP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Sonde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NWP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itchFamily="50" charset="-127"/>
                          <a:ea typeface="맑은 고딕" pitchFamily="50" charset="-127"/>
                        </a:rPr>
                        <a:t>Sonde</a:t>
                      </a:r>
                      <a:endParaRPr lang="ko-KR" altLang="en-US" sz="12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4314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Count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44145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1028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45580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1035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14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Bias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-0.34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-1.32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-0.18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-0.80</a:t>
                      </a: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14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RMSE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4.74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5.92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4.70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rgbClr val="0000FF"/>
                          </a:solidFill>
                          <a:latin typeface="맑은 고딕" pitchFamily="50" charset="-127"/>
                          <a:ea typeface="맑은 고딕" pitchFamily="50" charset="-127"/>
                        </a:rPr>
                        <a:t>5.91</a:t>
                      </a:r>
                      <a:endParaRPr lang="ko-KR" altLang="en-US" sz="1200" b="1" dirty="0">
                        <a:solidFill>
                          <a:srgbClr val="0000FF"/>
                        </a:solidFill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314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NBias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0.023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0.071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0.012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-</a:t>
                      </a:r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0.045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314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2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NRMSE</a:t>
                      </a:r>
                      <a:endParaRPr lang="ko-KR" altLang="en-US" sz="12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0.316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0.316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0.323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/>
                        </a:rPr>
                        <a:t>0.330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566128" y="4068971"/>
            <a:ext cx="24482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="1" i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[Inter-comparison with MTG AMV]</a:t>
            </a:r>
            <a:endParaRPr lang="ko-KR" altLang="en-US" sz="1000" b="1" i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내용 개체 틀 2"/>
          <p:cNvSpPr txBox="1">
            <a:spLocks/>
          </p:cNvSpPr>
          <p:nvPr/>
        </p:nvSpPr>
        <p:spPr>
          <a:xfrm>
            <a:off x="457199" y="908720"/>
            <a:ext cx="8434837" cy="41764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Validation: 4 HA methods + 2 combinations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2016</a:t>
            </a:r>
            <a:r>
              <a:rPr lang="en-US" altLang="ko-KR" sz="1800" dirty="0" smtClean="0">
                <a:solidFill>
                  <a:srgbClr val="002060"/>
                </a:solidFill>
                <a:latin typeface="+mn-ea"/>
              </a:rPr>
              <a:t>. 7. 1. ~ </a:t>
            </a: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7</a:t>
            </a:r>
            <a:r>
              <a:rPr lang="en-US" altLang="ko-KR" sz="1800" dirty="0" smtClean="0">
                <a:solidFill>
                  <a:srgbClr val="002060"/>
                </a:solidFill>
                <a:latin typeface="+mn-ea"/>
              </a:rPr>
              <a:t>. 7</a:t>
            </a: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. </a:t>
            </a:r>
            <a:r>
              <a:rPr lang="en-US" altLang="ko-KR" sz="1800" dirty="0" smtClean="0">
                <a:solidFill>
                  <a:srgbClr val="002060"/>
                </a:solidFill>
                <a:latin typeface="+mn-ea"/>
              </a:rPr>
              <a:t>(All </a:t>
            </a: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level(1000~100 </a:t>
            </a:r>
            <a:r>
              <a:rPr lang="en-US" altLang="ko-KR" sz="1800" dirty="0" err="1">
                <a:solidFill>
                  <a:srgbClr val="002060"/>
                </a:solidFill>
                <a:latin typeface="+mn-ea"/>
              </a:rPr>
              <a:t>hPa</a:t>
            </a:r>
            <a:r>
              <a:rPr lang="en-US" altLang="ko-KR" sz="1800" dirty="0" smtClean="0">
                <a:solidFill>
                  <a:srgbClr val="002060"/>
                </a:solidFill>
                <a:latin typeface="+mn-ea"/>
              </a:rPr>
              <a:t>))</a:t>
            </a:r>
          </a:p>
          <a:p>
            <a:pPr lvl="1">
              <a:buFont typeface="Wingdings" pitchFamily="2" charset="2"/>
              <a:buChar char="§"/>
            </a:pPr>
            <a:endParaRPr lang="en-US" altLang="ko-KR" sz="1800" dirty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 smtClean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 smtClean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 smtClean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 smtClean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endParaRPr lang="en-US" altLang="ko-KR" sz="1800" dirty="0">
              <a:solidFill>
                <a:srgbClr val="002060"/>
              </a:solidFill>
              <a:latin typeface="+mn-ea"/>
            </a:endParaRPr>
          </a:p>
          <a:p>
            <a:pPr lvl="1">
              <a:buFont typeface="Wingdings" pitchFamily="2" charset="2"/>
              <a:buChar char="§"/>
            </a:pPr>
            <a:r>
              <a:rPr lang="en-US" altLang="ko-KR" sz="1800" b="1" dirty="0" smtClean="0">
                <a:solidFill>
                  <a:srgbClr val="002060"/>
                </a:solidFill>
                <a:latin typeface="+mn-ea"/>
              </a:rPr>
              <a:t>Inter-comparison with MTG algorithm </a:t>
            </a:r>
            <a:r>
              <a:rPr lang="en-US" altLang="ko-KR" sz="1800" b="1" i="1" dirty="0" smtClean="0">
                <a:solidFill>
                  <a:srgbClr val="0000FF"/>
                </a:solidFill>
                <a:latin typeface="+mn-ea"/>
              </a:rPr>
              <a:t>[P9: Inter-comparison results]</a:t>
            </a:r>
            <a:endParaRPr lang="ko-KR" altLang="en-US" sz="1800" b="1" i="1" dirty="0">
              <a:solidFill>
                <a:srgbClr val="0000FF"/>
              </a:solidFill>
              <a:latin typeface="+mn-ea"/>
            </a:endParaRPr>
          </a:p>
          <a:p>
            <a:pPr lvl="1">
              <a:buFont typeface="Wingdings" panose="05000000000000000000" pitchFamily="2" charset="2"/>
              <a:buChar char="v"/>
            </a:pPr>
            <a:endParaRPr kumimoji="1" lang="en-US" altLang="ko-KR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3846"/>
            <a:ext cx="8434837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Optically THICK LOW cloud case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3543300" y="6448251"/>
            <a:ext cx="2057400" cy="365125"/>
          </a:xfrm>
          <a:prstGeom prst="rect">
            <a:avLst/>
          </a:prstGeom>
        </p:spPr>
        <p:txBody>
          <a:bodyPr/>
          <a:lstStyle/>
          <a:p>
            <a:fld id="{C9E3A356-999C-43CC-853E-FC5200396532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51077" y="1379909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endParaRPr kumimoji="1" lang="en-US" altLang="ko-KR" b="1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251077" y="3844826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endParaRPr kumimoji="1" lang="ko-KR" altLang="en-US" sz="1400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3"/>
          <a:stretch/>
        </p:blipFill>
        <p:spPr>
          <a:xfrm>
            <a:off x="323528" y="1465118"/>
            <a:ext cx="1957553" cy="216000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61"/>
          <a:stretch/>
        </p:blipFill>
        <p:spPr>
          <a:xfrm>
            <a:off x="323528" y="3908940"/>
            <a:ext cx="1959971" cy="2160000"/>
          </a:xfrm>
          <a:prstGeom prst="rect">
            <a:avLst/>
          </a:prstGeom>
        </p:spPr>
      </p:pic>
      <p:sp>
        <p:nvSpPr>
          <p:cNvPr id="27" name="제목 1"/>
          <p:cNvSpPr txBox="1">
            <a:spLocks/>
          </p:cNvSpPr>
          <p:nvPr/>
        </p:nvSpPr>
        <p:spPr bwMode="auto">
          <a:xfrm>
            <a:off x="457200" y="78533"/>
            <a:ext cx="7715200" cy="6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9pPr>
          </a:lstStyle>
          <a:p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AMV</a:t>
            </a:r>
            <a:r>
              <a:rPr kumimoji="1"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 </a:t>
            </a:r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height assignment methods</a:t>
            </a:r>
          </a:p>
        </p:txBody>
      </p:sp>
      <p:pic>
        <p:nvPicPr>
          <p:cNvPr id="41" name="그림 4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59" y="1465118"/>
            <a:ext cx="6519600" cy="2160000"/>
          </a:xfrm>
          <a:prstGeom prst="rect">
            <a:avLst/>
          </a:prstGeom>
        </p:spPr>
      </p:pic>
      <p:pic>
        <p:nvPicPr>
          <p:cNvPr id="42" name="그림 4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68" y="3908940"/>
            <a:ext cx="6519600" cy="21600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410758" y="1405792"/>
            <a:ext cx="2845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</a:t>
            </a:r>
            <a:r>
              <a:rPr lang="en-US" altLang="ko-KR" b="1" dirty="0" smtClean="0">
                <a:latin typeface="+mj-ea"/>
                <a:ea typeface="+mj-ea"/>
              </a:rPr>
              <a:t>IR/WV Intercept</a:t>
            </a:r>
            <a:endParaRPr kumimoji="1" lang="ko-KR" alt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410758" y="3844826"/>
            <a:ext cx="2321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CO2 </a:t>
            </a:r>
            <a:r>
              <a:rPr lang="en-US" altLang="ko-KR" b="1" dirty="0" smtClean="0">
                <a:latin typeface="+mj-ea"/>
                <a:ea typeface="+mj-ea"/>
              </a:rPr>
              <a:t>Slicing</a:t>
            </a:r>
            <a:endParaRPr kumimoji="1" lang="ko-KR" altLang="en-US" dirty="0"/>
          </a:p>
        </p:txBody>
      </p:sp>
      <p:cxnSp>
        <p:nvCxnSpPr>
          <p:cNvPr id="46" name="직선 연결선[R] 45"/>
          <p:cNvCxnSpPr/>
          <p:nvPr/>
        </p:nvCxnSpPr>
        <p:spPr>
          <a:xfrm flipH="1">
            <a:off x="1006476" y="2355850"/>
            <a:ext cx="139699" cy="587375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[R] 49"/>
          <p:cNvCxnSpPr/>
          <p:nvPr/>
        </p:nvCxnSpPr>
        <p:spPr>
          <a:xfrm flipH="1">
            <a:off x="1006476" y="4797152"/>
            <a:ext cx="139699" cy="587375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9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3846"/>
            <a:ext cx="8434837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>
                <a:solidFill>
                  <a:srgbClr val="002060"/>
                </a:solidFill>
              </a:rPr>
              <a:t>Optically THICK LOW cloud case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3543300" y="6448251"/>
            <a:ext cx="2057400" cy="365125"/>
          </a:xfrm>
          <a:prstGeom prst="rect">
            <a:avLst/>
          </a:prstGeom>
        </p:spPr>
        <p:txBody>
          <a:bodyPr/>
          <a:lstStyle/>
          <a:p>
            <a:fld id="{C9E3A356-999C-43CC-853E-FC5200396532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51077" y="1379909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endParaRPr kumimoji="1" lang="en-US" altLang="ko-KR" b="1" dirty="0" smtClean="0"/>
          </a:p>
        </p:txBody>
      </p:sp>
      <p:sp>
        <p:nvSpPr>
          <p:cNvPr id="27" name="제목 1"/>
          <p:cNvSpPr txBox="1">
            <a:spLocks/>
          </p:cNvSpPr>
          <p:nvPr/>
        </p:nvSpPr>
        <p:spPr bwMode="auto">
          <a:xfrm>
            <a:off x="457200" y="78533"/>
            <a:ext cx="7715200" cy="6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9pPr>
          </a:lstStyle>
          <a:p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AMV</a:t>
            </a:r>
            <a:r>
              <a:rPr kumimoji="1"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 </a:t>
            </a:r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height assignment methods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3"/>
          <a:stretch/>
        </p:blipFill>
        <p:spPr>
          <a:xfrm>
            <a:off x="316421" y="1463546"/>
            <a:ext cx="1964660" cy="2160000"/>
          </a:xfrm>
          <a:prstGeom prst="rect">
            <a:avLst/>
          </a:prstGeom>
        </p:spPr>
      </p:pic>
      <p:pic>
        <p:nvPicPr>
          <p:cNvPr id="13" name="그림 1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00" y="1463546"/>
            <a:ext cx="6519600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4205" y="1405792"/>
            <a:ext cx="1558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smtClean="0">
                <a:latin typeface="+mj-ea"/>
                <a:ea typeface="+mj-ea"/>
              </a:rPr>
              <a:t>CCC Method</a:t>
            </a:r>
            <a:endParaRPr kumimoji="1" lang="ko-KR" altLang="en-US" dirty="0"/>
          </a:p>
        </p:txBody>
      </p:sp>
      <p:cxnSp>
        <p:nvCxnSpPr>
          <p:cNvPr id="15" name="직선 연결선[R] 14"/>
          <p:cNvCxnSpPr/>
          <p:nvPr/>
        </p:nvCxnSpPr>
        <p:spPr>
          <a:xfrm flipH="1">
            <a:off x="1006476" y="2355850"/>
            <a:ext cx="139699" cy="587375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9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3846"/>
            <a:ext cx="8434837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Optically THIN HIGH cloud case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3543300" y="6448251"/>
            <a:ext cx="2057400" cy="365125"/>
          </a:xfrm>
          <a:prstGeom prst="rect">
            <a:avLst/>
          </a:prstGeom>
        </p:spPr>
        <p:txBody>
          <a:bodyPr/>
          <a:lstStyle/>
          <a:p>
            <a:fld id="{C9E3A356-999C-43CC-853E-FC5200396532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51077" y="1379909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b="1" dirty="0" smtClean="0"/>
              <a:t>EBBT + IR/WV Intercept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51520" y="3825304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r>
              <a:rPr kumimoji="1" lang="en-US" altLang="ko-KR" b="1" dirty="0" smtClean="0"/>
              <a:t>EBBT + CO2 Slicing</a:t>
            </a:r>
            <a:endParaRPr kumimoji="1" lang="en-US" altLang="ko-KR" sz="1400" dirty="0" smtClean="0"/>
          </a:p>
          <a:p>
            <a:pPr marL="285750" indent="-285750">
              <a:lnSpc>
                <a:spcPct val="125000"/>
              </a:lnSpc>
              <a:buFont typeface="Arial" charset="0"/>
              <a:buChar char="•"/>
            </a:pPr>
            <a:endParaRPr kumimoji="1"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410758" y="3844826"/>
            <a:ext cx="2321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CO2 </a:t>
            </a:r>
            <a:r>
              <a:rPr lang="en-US" altLang="ko-KR" b="1" dirty="0" smtClean="0">
                <a:latin typeface="+mj-ea"/>
                <a:ea typeface="+mj-ea"/>
              </a:rPr>
              <a:t>Slicing</a:t>
            </a:r>
            <a:endParaRPr kumimoji="1"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10758" y="1405792"/>
            <a:ext cx="2845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</a:t>
            </a:r>
            <a:r>
              <a:rPr lang="en-US" altLang="ko-KR" b="1" dirty="0" smtClean="0">
                <a:latin typeface="+mj-ea"/>
                <a:ea typeface="+mj-ea"/>
              </a:rPr>
              <a:t>IR/WV Intercept</a:t>
            </a:r>
            <a:endParaRPr kumimoji="1" lang="ko-KR" altLang="en-US" dirty="0"/>
          </a:p>
        </p:txBody>
      </p:sp>
      <p:sp>
        <p:nvSpPr>
          <p:cNvPr id="12" name="제목 1"/>
          <p:cNvSpPr txBox="1">
            <a:spLocks/>
          </p:cNvSpPr>
          <p:nvPr/>
        </p:nvSpPr>
        <p:spPr bwMode="auto">
          <a:xfrm>
            <a:off x="457200" y="78533"/>
            <a:ext cx="7715200" cy="6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9pPr>
          </a:lstStyle>
          <a:p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AMV</a:t>
            </a:r>
            <a:r>
              <a:rPr kumimoji="1"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 </a:t>
            </a:r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height assignment methods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17" y="3908065"/>
            <a:ext cx="6513546" cy="2160000"/>
          </a:xfrm>
          <a:prstGeom prst="rect">
            <a:avLst/>
          </a:prstGeom>
        </p:spPr>
      </p:pic>
      <p:pic>
        <p:nvPicPr>
          <p:cNvPr id="14" name="그림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2" y="1465118"/>
            <a:ext cx="6517831" cy="216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10758" y="3844826"/>
            <a:ext cx="23215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CO2 </a:t>
            </a:r>
            <a:r>
              <a:rPr lang="en-US" altLang="ko-KR" b="1" dirty="0" smtClean="0">
                <a:latin typeface="+mj-ea"/>
                <a:ea typeface="+mj-ea"/>
              </a:rPr>
              <a:t>Slicing</a:t>
            </a:r>
            <a:endParaRPr kumimoji="1"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410758" y="1405792"/>
            <a:ext cx="28453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EBBT + </a:t>
            </a:r>
            <a:r>
              <a:rPr lang="en-US" altLang="ko-KR" b="1" dirty="0" smtClean="0">
                <a:latin typeface="+mj-ea"/>
                <a:ea typeface="+mj-ea"/>
              </a:rPr>
              <a:t>IR/WV Intercept</a:t>
            </a:r>
            <a:endParaRPr kumimoji="1" lang="ko-KR" altLang="en-US" dirty="0"/>
          </a:p>
        </p:txBody>
      </p:sp>
      <p:sp>
        <p:nvSpPr>
          <p:cNvPr id="17" name="자유형 16"/>
          <p:cNvSpPr/>
          <p:nvPr/>
        </p:nvSpPr>
        <p:spPr>
          <a:xfrm>
            <a:off x="3209365" y="1989079"/>
            <a:ext cx="4652682" cy="512074"/>
          </a:xfrm>
          <a:custGeom>
            <a:avLst/>
            <a:gdLst>
              <a:gd name="connsiteX0" fmla="*/ 0 w 4652682"/>
              <a:gd name="connsiteY0" fmla="*/ 512074 h 512074"/>
              <a:gd name="connsiteX1" fmla="*/ 224117 w 4652682"/>
              <a:gd name="connsiteY1" fmla="*/ 395533 h 512074"/>
              <a:gd name="connsiteX2" fmla="*/ 1183341 w 4652682"/>
              <a:gd name="connsiteY2" fmla="*/ 198309 h 512074"/>
              <a:gd name="connsiteX3" fmla="*/ 1479176 w 4652682"/>
              <a:gd name="connsiteY3" fmla="*/ 117627 h 512074"/>
              <a:gd name="connsiteX4" fmla="*/ 1667435 w 4652682"/>
              <a:gd name="connsiteY4" fmla="*/ 126592 h 512074"/>
              <a:gd name="connsiteX5" fmla="*/ 1739153 w 4652682"/>
              <a:gd name="connsiteY5" fmla="*/ 234168 h 512074"/>
              <a:gd name="connsiteX6" fmla="*/ 1972235 w 4652682"/>
              <a:gd name="connsiteY6" fmla="*/ 135556 h 512074"/>
              <a:gd name="connsiteX7" fmla="*/ 2268070 w 4652682"/>
              <a:gd name="connsiteY7" fmla="*/ 171415 h 512074"/>
              <a:gd name="connsiteX8" fmla="*/ 2312894 w 4652682"/>
              <a:gd name="connsiteY8" fmla="*/ 126592 h 512074"/>
              <a:gd name="connsiteX9" fmla="*/ 2492188 w 4652682"/>
              <a:gd name="connsiteY9" fmla="*/ 144521 h 512074"/>
              <a:gd name="connsiteX10" fmla="*/ 2626659 w 4652682"/>
              <a:gd name="connsiteY10" fmla="*/ 144521 h 512074"/>
              <a:gd name="connsiteX11" fmla="*/ 2967317 w 4652682"/>
              <a:gd name="connsiteY11" fmla="*/ 117627 h 512074"/>
              <a:gd name="connsiteX12" fmla="*/ 3307976 w 4652682"/>
              <a:gd name="connsiteY12" fmla="*/ 27980 h 512074"/>
              <a:gd name="connsiteX13" fmla="*/ 3460376 w 4652682"/>
              <a:gd name="connsiteY13" fmla="*/ 45909 h 512074"/>
              <a:gd name="connsiteX14" fmla="*/ 3711388 w 4652682"/>
              <a:gd name="connsiteY14" fmla="*/ 1086 h 512074"/>
              <a:gd name="connsiteX15" fmla="*/ 3998259 w 4652682"/>
              <a:gd name="connsiteY15" fmla="*/ 99697 h 512074"/>
              <a:gd name="connsiteX16" fmla="*/ 4267200 w 4652682"/>
              <a:gd name="connsiteY16" fmla="*/ 36945 h 512074"/>
              <a:gd name="connsiteX17" fmla="*/ 4652682 w 4652682"/>
              <a:gd name="connsiteY17" fmla="*/ 90733 h 51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52682" h="512074">
                <a:moveTo>
                  <a:pt x="0" y="512074"/>
                </a:moveTo>
                <a:cubicBezTo>
                  <a:pt x="13447" y="479950"/>
                  <a:pt x="26894" y="447827"/>
                  <a:pt x="224117" y="395533"/>
                </a:cubicBezTo>
                <a:cubicBezTo>
                  <a:pt x="421341" y="343239"/>
                  <a:pt x="974165" y="244627"/>
                  <a:pt x="1183341" y="198309"/>
                </a:cubicBezTo>
                <a:cubicBezTo>
                  <a:pt x="1392518" y="151991"/>
                  <a:pt x="1398494" y="129580"/>
                  <a:pt x="1479176" y="117627"/>
                </a:cubicBezTo>
                <a:cubicBezTo>
                  <a:pt x="1559858" y="105674"/>
                  <a:pt x="1624106" y="107169"/>
                  <a:pt x="1667435" y="126592"/>
                </a:cubicBezTo>
                <a:cubicBezTo>
                  <a:pt x="1710764" y="146015"/>
                  <a:pt x="1688353" y="232674"/>
                  <a:pt x="1739153" y="234168"/>
                </a:cubicBezTo>
                <a:cubicBezTo>
                  <a:pt x="1789953" y="235662"/>
                  <a:pt x="1884082" y="146015"/>
                  <a:pt x="1972235" y="135556"/>
                </a:cubicBezTo>
                <a:cubicBezTo>
                  <a:pt x="2060388" y="125097"/>
                  <a:pt x="2211294" y="172909"/>
                  <a:pt x="2268070" y="171415"/>
                </a:cubicBezTo>
                <a:cubicBezTo>
                  <a:pt x="2324846" y="169921"/>
                  <a:pt x="2275541" y="131074"/>
                  <a:pt x="2312894" y="126592"/>
                </a:cubicBezTo>
                <a:cubicBezTo>
                  <a:pt x="2350247" y="122110"/>
                  <a:pt x="2439894" y="141533"/>
                  <a:pt x="2492188" y="144521"/>
                </a:cubicBezTo>
                <a:cubicBezTo>
                  <a:pt x="2544482" y="147509"/>
                  <a:pt x="2547471" y="149003"/>
                  <a:pt x="2626659" y="144521"/>
                </a:cubicBezTo>
                <a:cubicBezTo>
                  <a:pt x="2705847" y="140039"/>
                  <a:pt x="2853764" y="137050"/>
                  <a:pt x="2967317" y="117627"/>
                </a:cubicBezTo>
                <a:cubicBezTo>
                  <a:pt x="3080870" y="98204"/>
                  <a:pt x="3225800" y="39933"/>
                  <a:pt x="3307976" y="27980"/>
                </a:cubicBezTo>
                <a:cubicBezTo>
                  <a:pt x="3390153" y="16027"/>
                  <a:pt x="3393141" y="50391"/>
                  <a:pt x="3460376" y="45909"/>
                </a:cubicBezTo>
                <a:cubicBezTo>
                  <a:pt x="3527611" y="41427"/>
                  <a:pt x="3621741" y="-7879"/>
                  <a:pt x="3711388" y="1086"/>
                </a:cubicBezTo>
                <a:cubicBezTo>
                  <a:pt x="3801035" y="10051"/>
                  <a:pt x="3905624" y="93720"/>
                  <a:pt x="3998259" y="99697"/>
                </a:cubicBezTo>
                <a:cubicBezTo>
                  <a:pt x="4090894" y="105673"/>
                  <a:pt x="4158130" y="38439"/>
                  <a:pt x="4267200" y="36945"/>
                </a:cubicBezTo>
                <a:cubicBezTo>
                  <a:pt x="4376270" y="35451"/>
                  <a:pt x="4652682" y="90733"/>
                  <a:pt x="4652682" y="90733"/>
                </a:cubicBezTo>
              </a:path>
            </a:pathLst>
          </a:custGeom>
          <a:noFill/>
          <a:ln w="317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자유형 17"/>
          <p:cNvSpPr/>
          <p:nvPr/>
        </p:nvSpPr>
        <p:spPr>
          <a:xfrm>
            <a:off x="3209365" y="4438037"/>
            <a:ext cx="4652682" cy="512074"/>
          </a:xfrm>
          <a:custGeom>
            <a:avLst/>
            <a:gdLst>
              <a:gd name="connsiteX0" fmla="*/ 0 w 4652682"/>
              <a:gd name="connsiteY0" fmla="*/ 512074 h 512074"/>
              <a:gd name="connsiteX1" fmla="*/ 224117 w 4652682"/>
              <a:gd name="connsiteY1" fmla="*/ 395533 h 512074"/>
              <a:gd name="connsiteX2" fmla="*/ 1183341 w 4652682"/>
              <a:gd name="connsiteY2" fmla="*/ 198309 h 512074"/>
              <a:gd name="connsiteX3" fmla="*/ 1479176 w 4652682"/>
              <a:gd name="connsiteY3" fmla="*/ 117627 h 512074"/>
              <a:gd name="connsiteX4" fmla="*/ 1667435 w 4652682"/>
              <a:gd name="connsiteY4" fmla="*/ 126592 h 512074"/>
              <a:gd name="connsiteX5" fmla="*/ 1739153 w 4652682"/>
              <a:gd name="connsiteY5" fmla="*/ 234168 h 512074"/>
              <a:gd name="connsiteX6" fmla="*/ 1972235 w 4652682"/>
              <a:gd name="connsiteY6" fmla="*/ 135556 h 512074"/>
              <a:gd name="connsiteX7" fmla="*/ 2268070 w 4652682"/>
              <a:gd name="connsiteY7" fmla="*/ 171415 h 512074"/>
              <a:gd name="connsiteX8" fmla="*/ 2312894 w 4652682"/>
              <a:gd name="connsiteY8" fmla="*/ 126592 h 512074"/>
              <a:gd name="connsiteX9" fmla="*/ 2492188 w 4652682"/>
              <a:gd name="connsiteY9" fmla="*/ 144521 h 512074"/>
              <a:gd name="connsiteX10" fmla="*/ 2626659 w 4652682"/>
              <a:gd name="connsiteY10" fmla="*/ 144521 h 512074"/>
              <a:gd name="connsiteX11" fmla="*/ 2967317 w 4652682"/>
              <a:gd name="connsiteY11" fmla="*/ 117627 h 512074"/>
              <a:gd name="connsiteX12" fmla="*/ 3307976 w 4652682"/>
              <a:gd name="connsiteY12" fmla="*/ 27980 h 512074"/>
              <a:gd name="connsiteX13" fmla="*/ 3460376 w 4652682"/>
              <a:gd name="connsiteY13" fmla="*/ 45909 h 512074"/>
              <a:gd name="connsiteX14" fmla="*/ 3711388 w 4652682"/>
              <a:gd name="connsiteY14" fmla="*/ 1086 h 512074"/>
              <a:gd name="connsiteX15" fmla="*/ 3998259 w 4652682"/>
              <a:gd name="connsiteY15" fmla="*/ 99697 h 512074"/>
              <a:gd name="connsiteX16" fmla="*/ 4267200 w 4652682"/>
              <a:gd name="connsiteY16" fmla="*/ 36945 h 512074"/>
              <a:gd name="connsiteX17" fmla="*/ 4652682 w 4652682"/>
              <a:gd name="connsiteY17" fmla="*/ 90733 h 51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52682" h="512074">
                <a:moveTo>
                  <a:pt x="0" y="512074"/>
                </a:moveTo>
                <a:cubicBezTo>
                  <a:pt x="13447" y="479950"/>
                  <a:pt x="26894" y="447827"/>
                  <a:pt x="224117" y="395533"/>
                </a:cubicBezTo>
                <a:cubicBezTo>
                  <a:pt x="421341" y="343239"/>
                  <a:pt x="974165" y="244627"/>
                  <a:pt x="1183341" y="198309"/>
                </a:cubicBezTo>
                <a:cubicBezTo>
                  <a:pt x="1392518" y="151991"/>
                  <a:pt x="1398494" y="129580"/>
                  <a:pt x="1479176" y="117627"/>
                </a:cubicBezTo>
                <a:cubicBezTo>
                  <a:pt x="1559858" y="105674"/>
                  <a:pt x="1624106" y="107169"/>
                  <a:pt x="1667435" y="126592"/>
                </a:cubicBezTo>
                <a:cubicBezTo>
                  <a:pt x="1710764" y="146015"/>
                  <a:pt x="1688353" y="232674"/>
                  <a:pt x="1739153" y="234168"/>
                </a:cubicBezTo>
                <a:cubicBezTo>
                  <a:pt x="1789953" y="235662"/>
                  <a:pt x="1884082" y="146015"/>
                  <a:pt x="1972235" y="135556"/>
                </a:cubicBezTo>
                <a:cubicBezTo>
                  <a:pt x="2060388" y="125097"/>
                  <a:pt x="2211294" y="172909"/>
                  <a:pt x="2268070" y="171415"/>
                </a:cubicBezTo>
                <a:cubicBezTo>
                  <a:pt x="2324846" y="169921"/>
                  <a:pt x="2275541" y="131074"/>
                  <a:pt x="2312894" y="126592"/>
                </a:cubicBezTo>
                <a:cubicBezTo>
                  <a:pt x="2350247" y="122110"/>
                  <a:pt x="2439894" y="141533"/>
                  <a:pt x="2492188" y="144521"/>
                </a:cubicBezTo>
                <a:cubicBezTo>
                  <a:pt x="2544482" y="147509"/>
                  <a:pt x="2547471" y="149003"/>
                  <a:pt x="2626659" y="144521"/>
                </a:cubicBezTo>
                <a:cubicBezTo>
                  <a:pt x="2705847" y="140039"/>
                  <a:pt x="2853764" y="137050"/>
                  <a:pt x="2967317" y="117627"/>
                </a:cubicBezTo>
                <a:cubicBezTo>
                  <a:pt x="3080870" y="98204"/>
                  <a:pt x="3225800" y="39933"/>
                  <a:pt x="3307976" y="27980"/>
                </a:cubicBezTo>
                <a:cubicBezTo>
                  <a:pt x="3390153" y="16027"/>
                  <a:pt x="3393141" y="50391"/>
                  <a:pt x="3460376" y="45909"/>
                </a:cubicBezTo>
                <a:cubicBezTo>
                  <a:pt x="3527611" y="41427"/>
                  <a:pt x="3621741" y="-7879"/>
                  <a:pt x="3711388" y="1086"/>
                </a:cubicBezTo>
                <a:cubicBezTo>
                  <a:pt x="3801035" y="10051"/>
                  <a:pt x="3905624" y="93720"/>
                  <a:pt x="3998259" y="99697"/>
                </a:cubicBezTo>
                <a:cubicBezTo>
                  <a:pt x="4090894" y="105673"/>
                  <a:pt x="4158130" y="38439"/>
                  <a:pt x="4267200" y="36945"/>
                </a:cubicBezTo>
                <a:cubicBezTo>
                  <a:pt x="4376270" y="35451"/>
                  <a:pt x="4652682" y="90733"/>
                  <a:pt x="4652682" y="90733"/>
                </a:cubicBezTo>
              </a:path>
            </a:pathLst>
          </a:custGeom>
          <a:noFill/>
          <a:ln w="317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558236" y="4170566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CALIOP CTH</a:t>
            </a:r>
            <a:endParaRPr kumimoji="1"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8236" y="1722563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CALIOP CTH</a:t>
            </a:r>
            <a:endParaRPr kumimoji="1"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8236" y="2807583"/>
            <a:ext cx="139493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FF"/>
                </a:solidFill>
                <a:latin typeface="+mj-ea"/>
                <a:ea typeface="+mj-ea"/>
              </a:rPr>
              <a:t>AMV Height</a:t>
            </a:r>
            <a:endParaRPr kumimoji="1" lang="ko-KR" altLang="en-US" sz="1600" b="1" dirty="0">
              <a:solidFill>
                <a:srgbClr val="FF00FF"/>
              </a:solidFill>
              <a:latin typeface="+mj-ea"/>
              <a:ea typeface="+mj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58236" y="5252977"/>
            <a:ext cx="139493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FF"/>
                </a:solidFill>
                <a:latin typeface="+mj-ea"/>
                <a:ea typeface="+mj-ea"/>
              </a:rPr>
              <a:t>AMV Height</a:t>
            </a:r>
            <a:endParaRPr kumimoji="1" lang="ko-KR" altLang="en-US" sz="1600" b="1" dirty="0">
              <a:solidFill>
                <a:srgbClr val="FF00FF"/>
              </a:solidFill>
              <a:latin typeface="+mj-ea"/>
              <a:ea typeface="+mj-ea"/>
            </a:endParaRPr>
          </a:p>
        </p:txBody>
      </p:sp>
      <p:sp>
        <p:nvSpPr>
          <p:cNvPr id="23" name="자유형 22"/>
          <p:cNvSpPr/>
          <p:nvPr/>
        </p:nvSpPr>
        <p:spPr>
          <a:xfrm>
            <a:off x="4294144" y="2293960"/>
            <a:ext cx="3192822" cy="471036"/>
          </a:xfrm>
          <a:custGeom>
            <a:avLst/>
            <a:gdLst>
              <a:gd name="connsiteX0" fmla="*/ 0 w 3192822"/>
              <a:gd name="connsiteY0" fmla="*/ 9722 h 471036"/>
              <a:gd name="connsiteX1" fmla="*/ 90934 w 3192822"/>
              <a:gd name="connsiteY1" fmla="*/ 9722 h 471036"/>
              <a:gd name="connsiteX2" fmla="*/ 252596 w 3192822"/>
              <a:gd name="connsiteY2" fmla="*/ 110760 h 471036"/>
              <a:gd name="connsiteX3" fmla="*/ 378895 w 3192822"/>
              <a:gd name="connsiteY3" fmla="*/ 252215 h 471036"/>
              <a:gd name="connsiteX4" fmla="*/ 515297 w 3192822"/>
              <a:gd name="connsiteY4" fmla="*/ 252215 h 471036"/>
              <a:gd name="connsiteX5" fmla="*/ 697166 w 3192822"/>
              <a:gd name="connsiteY5" fmla="*/ 338097 h 471036"/>
              <a:gd name="connsiteX6" fmla="*/ 879036 w 3192822"/>
              <a:gd name="connsiteY6" fmla="*/ 277474 h 471036"/>
              <a:gd name="connsiteX7" fmla="*/ 904296 w 3192822"/>
              <a:gd name="connsiteY7" fmla="*/ 237059 h 471036"/>
              <a:gd name="connsiteX8" fmla="*/ 1096269 w 3192822"/>
              <a:gd name="connsiteY8" fmla="*/ 469448 h 471036"/>
              <a:gd name="connsiteX9" fmla="*/ 1252879 w 3192822"/>
              <a:gd name="connsiteY9" fmla="*/ 343149 h 471036"/>
              <a:gd name="connsiteX10" fmla="*/ 1414541 w 3192822"/>
              <a:gd name="connsiteY10" fmla="*/ 418928 h 471036"/>
              <a:gd name="connsiteX11" fmla="*/ 1495372 w 3192822"/>
              <a:gd name="connsiteY11" fmla="*/ 24878 h 471036"/>
              <a:gd name="connsiteX12" fmla="*/ 1798488 w 3192822"/>
              <a:gd name="connsiteY12" fmla="*/ 120864 h 471036"/>
              <a:gd name="connsiteX13" fmla="*/ 1919734 w 3192822"/>
              <a:gd name="connsiteY13" fmla="*/ 65293 h 471036"/>
              <a:gd name="connsiteX14" fmla="*/ 2344097 w 3192822"/>
              <a:gd name="connsiteY14" fmla="*/ 105709 h 471036"/>
              <a:gd name="connsiteX15" fmla="*/ 2662369 w 3192822"/>
              <a:gd name="connsiteY15" fmla="*/ 65293 h 471036"/>
              <a:gd name="connsiteX16" fmla="*/ 2925069 w 3192822"/>
              <a:gd name="connsiteY16" fmla="*/ 156228 h 471036"/>
              <a:gd name="connsiteX17" fmla="*/ 3192822 w 3192822"/>
              <a:gd name="connsiteY17" fmla="*/ 115812 h 47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2822" h="471036">
                <a:moveTo>
                  <a:pt x="0" y="9722"/>
                </a:moveTo>
                <a:cubicBezTo>
                  <a:pt x="24417" y="1302"/>
                  <a:pt x="48835" y="-7118"/>
                  <a:pt x="90934" y="9722"/>
                </a:cubicBezTo>
                <a:cubicBezTo>
                  <a:pt x="133033" y="26562"/>
                  <a:pt x="204603" y="70345"/>
                  <a:pt x="252596" y="110760"/>
                </a:cubicBezTo>
                <a:cubicBezTo>
                  <a:pt x="300590" y="151176"/>
                  <a:pt x="335112" y="228639"/>
                  <a:pt x="378895" y="252215"/>
                </a:cubicBezTo>
                <a:cubicBezTo>
                  <a:pt x="422679" y="275791"/>
                  <a:pt x="462252" y="237901"/>
                  <a:pt x="515297" y="252215"/>
                </a:cubicBezTo>
                <a:cubicBezTo>
                  <a:pt x="568342" y="266529"/>
                  <a:pt x="636543" y="333887"/>
                  <a:pt x="697166" y="338097"/>
                </a:cubicBezTo>
                <a:cubicBezTo>
                  <a:pt x="757789" y="342307"/>
                  <a:pt x="844514" y="294314"/>
                  <a:pt x="879036" y="277474"/>
                </a:cubicBezTo>
                <a:cubicBezTo>
                  <a:pt x="913558" y="260634"/>
                  <a:pt x="868091" y="205063"/>
                  <a:pt x="904296" y="237059"/>
                </a:cubicBezTo>
                <a:cubicBezTo>
                  <a:pt x="940502" y="269055"/>
                  <a:pt x="1038172" y="451766"/>
                  <a:pt x="1096269" y="469448"/>
                </a:cubicBezTo>
                <a:cubicBezTo>
                  <a:pt x="1154366" y="487130"/>
                  <a:pt x="1199834" y="351569"/>
                  <a:pt x="1252879" y="343149"/>
                </a:cubicBezTo>
                <a:cubicBezTo>
                  <a:pt x="1305924" y="334729"/>
                  <a:pt x="1374126" y="471973"/>
                  <a:pt x="1414541" y="418928"/>
                </a:cubicBezTo>
                <a:cubicBezTo>
                  <a:pt x="1454956" y="365883"/>
                  <a:pt x="1431381" y="74555"/>
                  <a:pt x="1495372" y="24878"/>
                </a:cubicBezTo>
                <a:cubicBezTo>
                  <a:pt x="1559363" y="-24799"/>
                  <a:pt x="1727761" y="114128"/>
                  <a:pt x="1798488" y="120864"/>
                </a:cubicBezTo>
                <a:cubicBezTo>
                  <a:pt x="1869215" y="127600"/>
                  <a:pt x="1828799" y="67819"/>
                  <a:pt x="1919734" y="65293"/>
                </a:cubicBezTo>
                <a:cubicBezTo>
                  <a:pt x="2010669" y="62767"/>
                  <a:pt x="2220325" y="105709"/>
                  <a:pt x="2344097" y="105709"/>
                </a:cubicBezTo>
                <a:cubicBezTo>
                  <a:pt x="2467869" y="105709"/>
                  <a:pt x="2565540" y="56873"/>
                  <a:pt x="2662369" y="65293"/>
                </a:cubicBezTo>
                <a:cubicBezTo>
                  <a:pt x="2759198" y="73713"/>
                  <a:pt x="2836660" y="147808"/>
                  <a:pt x="2925069" y="156228"/>
                </a:cubicBezTo>
                <a:cubicBezTo>
                  <a:pt x="3013478" y="164648"/>
                  <a:pt x="3192822" y="115812"/>
                  <a:pt x="3192822" y="115812"/>
                </a:cubicBezTo>
              </a:path>
            </a:pathLst>
          </a:custGeom>
          <a:noFill/>
          <a:ln w="31750" cmpd="sng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4" name="자유형 23"/>
          <p:cNvSpPr/>
          <p:nvPr/>
        </p:nvSpPr>
        <p:spPr>
          <a:xfrm>
            <a:off x="4294143" y="4656941"/>
            <a:ext cx="1894475" cy="150690"/>
          </a:xfrm>
          <a:custGeom>
            <a:avLst/>
            <a:gdLst>
              <a:gd name="connsiteX0" fmla="*/ 0 w 2343788"/>
              <a:gd name="connsiteY0" fmla="*/ 101981 h 431241"/>
              <a:gd name="connsiteX1" fmla="*/ 141454 w 2343788"/>
              <a:gd name="connsiteY1" fmla="*/ 66617 h 431241"/>
              <a:gd name="connsiteX2" fmla="*/ 257648 w 2343788"/>
              <a:gd name="connsiteY2" fmla="*/ 66617 h 431241"/>
              <a:gd name="connsiteX3" fmla="*/ 525401 w 2343788"/>
              <a:gd name="connsiteY3" fmla="*/ 31253 h 431241"/>
              <a:gd name="connsiteX4" fmla="*/ 636543 w 2343788"/>
              <a:gd name="connsiteY4" fmla="*/ 107032 h 431241"/>
              <a:gd name="connsiteX5" fmla="*/ 914400 w 2343788"/>
              <a:gd name="connsiteY5" fmla="*/ 147448 h 431241"/>
              <a:gd name="connsiteX6" fmla="*/ 1166996 w 2343788"/>
              <a:gd name="connsiteY6" fmla="*/ 137344 h 431241"/>
              <a:gd name="connsiteX7" fmla="*/ 1222568 w 2343788"/>
              <a:gd name="connsiteY7" fmla="*/ 51461 h 431241"/>
              <a:gd name="connsiteX8" fmla="*/ 1358970 w 2343788"/>
              <a:gd name="connsiteY8" fmla="*/ 51461 h 431241"/>
              <a:gd name="connsiteX9" fmla="*/ 1515580 w 2343788"/>
              <a:gd name="connsiteY9" fmla="*/ 942 h 431241"/>
              <a:gd name="connsiteX10" fmla="*/ 1894475 w 2343788"/>
              <a:gd name="connsiteY10" fmla="*/ 101981 h 431241"/>
              <a:gd name="connsiteX11" fmla="*/ 2298629 w 2343788"/>
              <a:gd name="connsiteY11" fmla="*/ 405097 h 431241"/>
              <a:gd name="connsiteX12" fmla="*/ 2333993 w 2343788"/>
              <a:gd name="connsiteY12" fmla="*/ 415200 h 431241"/>
              <a:gd name="connsiteX0" fmla="*/ 0 w 2298629"/>
              <a:gd name="connsiteY0" fmla="*/ 101981 h 405097"/>
              <a:gd name="connsiteX1" fmla="*/ 141454 w 2298629"/>
              <a:gd name="connsiteY1" fmla="*/ 66617 h 405097"/>
              <a:gd name="connsiteX2" fmla="*/ 257648 w 2298629"/>
              <a:gd name="connsiteY2" fmla="*/ 66617 h 405097"/>
              <a:gd name="connsiteX3" fmla="*/ 525401 w 2298629"/>
              <a:gd name="connsiteY3" fmla="*/ 31253 h 405097"/>
              <a:gd name="connsiteX4" fmla="*/ 636543 w 2298629"/>
              <a:gd name="connsiteY4" fmla="*/ 107032 h 405097"/>
              <a:gd name="connsiteX5" fmla="*/ 914400 w 2298629"/>
              <a:gd name="connsiteY5" fmla="*/ 147448 h 405097"/>
              <a:gd name="connsiteX6" fmla="*/ 1166996 w 2298629"/>
              <a:gd name="connsiteY6" fmla="*/ 137344 h 405097"/>
              <a:gd name="connsiteX7" fmla="*/ 1222568 w 2298629"/>
              <a:gd name="connsiteY7" fmla="*/ 51461 h 405097"/>
              <a:gd name="connsiteX8" fmla="*/ 1358970 w 2298629"/>
              <a:gd name="connsiteY8" fmla="*/ 51461 h 405097"/>
              <a:gd name="connsiteX9" fmla="*/ 1515580 w 2298629"/>
              <a:gd name="connsiteY9" fmla="*/ 942 h 405097"/>
              <a:gd name="connsiteX10" fmla="*/ 1894475 w 2298629"/>
              <a:gd name="connsiteY10" fmla="*/ 101981 h 405097"/>
              <a:gd name="connsiteX11" fmla="*/ 2298629 w 2298629"/>
              <a:gd name="connsiteY11" fmla="*/ 405097 h 405097"/>
              <a:gd name="connsiteX0" fmla="*/ 0 w 1894475"/>
              <a:gd name="connsiteY0" fmla="*/ 101981 h 150690"/>
              <a:gd name="connsiteX1" fmla="*/ 141454 w 1894475"/>
              <a:gd name="connsiteY1" fmla="*/ 66617 h 150690"/>
              <a:gd name="connsiteX2" fmla="*/ 257648 w 1894475"/>
              <a:gd name="connsiteY2" fmla="*/ 66617 h 150690"/>
              <a:gd name="connsiteX3" fmla="*/ 525401 w 1894475"/>
              <a:gd name="connsiteY3" fmla="*/ 31253 h 150690"/>
              <a:gd name="connsiteX4" fmla="*/ 636543 w 1894475"/>
              <a:gd name="connsiteY4" fmla="*/ 107032 h 150690"/>
              <a:gd name="connsiteX5" fmla="*/ 914400 w 1894475"/>
              <a:gd name="connsiteY5" fmla="*/ 147448 h 150690"/>
              <a:gd name="connsiteX6" fmla="*/ 1166996 w 1894475"/>
              <a:gd name="connsiteY6" fmla="*/ 137344 h 150690"/>
              <a:gd name="connsiteX7" fmla="*/ 1222568 w 1894475"/>
              <a:gd name="connsiteY7" fmla="*/ 51461 h 150690"/>
              <a:gd name="connsiteX8" fmla="*/ 1358970 w 1894475"/>
              <a:gd name="connsiteY8" fmla="*/ 51461 h 150690"/>
              <a:gd name="connsiteX9" fmla="*/ 1515580 w 1894475"/>
              <a:gd name="connsiteY9" fmla="*/ 942 h 150690"/>
              <a:gd name="connsiteX10" fmla="*/ 1894475 w 1894475"/>
              <a:gd name="connsiteY10" fmla="*/ 101981 h 150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94475" h="150690">
                <a:moveTo>
                  <a:pt x="0" y="101981"/>
                </a:moveTo>
                <a:cubicBezTo>
                  <a:pt x="49256" y="87246"/>
                  <a:pt x="98513" y="72511"/>
                  <a:pt x="141454" y="66617"/>
                </a:cubicBezTo>
                <a:cubicBezTo>
                  <a:pt x="184395" y="60723"/>
                  <a:pt x="193657" y="72511"/>
                  <a:pt x="257648" y="66617"/>
                </a:cubicBezTo>
                <a:cubicBezTo>
                  <a:pt x="321639" y="60723"/>
                  <a:pt x="462252" y="24517"/>
                  <a:pt x="525401" y="31253"/>
                </a:cubicBezTo>
                <a:cubicBezTo>
                  <a:pt x="588550" y="37989"/>
                  <a:pt x="571710" y="87666"/>
                  <a:pt x="636543" y="107032"/>
                </a:cubicBezTo>
                <a:cubicBezTo>
                  <a:pt x="701376" y="126398"/>
                  <a:pt x="825991" y="142396"/>
                  <a:pt x="914400" y="147448"/>
                </a:cubicBezTo>
                <a:cubicBezTo>
                  <a:pt x="1002809" y="152500"/>
                  <a:pt x="1115635" y="153342"/>
                  <a:pt x="1166996" y="137344"/>
                </a:cubicBezTo>
                <a:cubicBezTo>
                  <a:pt x="1218357" y="121346"/>
                  <a:pt x="1190572" y="65775"/>
                  <a:pt x="1222568" y="51461"/>
                </a:cubicBezTo>
                <a:cubicBezTo>
                  <a:pt x="1254564" y="37147"/>
                  <a:pt x="1310135" y="59881"/>
                  <a:pt x="1358970" y="51461"/>
                </a:cubicBezTo>
                <a:cubicBezTo>
                  <a:pt x="1407805" y="43041"/>
                  <a:pt x="1426329" y="-7478"/>
                  <a:pt x="1515580" y="942"/>
                </a:cubicBezTo>
                <a:cubicBezTo>
                  <a:pt x="1604831" y="9362"/>
                  <a:pt x="1763967" y="34622"/>
                  <a:pt x="1894475" y="101981"/>
                </a:cubicBezTo>
              </a:path>
            </a:pathLst>
          </a:custGeom>
          <a:noFill/>
          <a:ln w="31750" cmpd="sng">
            <a:solidFill>
              <a:srgbClr val="FF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9"/>
          <a:stretch/>
        </p:blipFill>
        <p:spPr>
          <a:xfrm>
            <a:off x="321931" y="1465118"/>
            <a:ext cx="1959150" cy="2160000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3"/>
          <a:stretch/>
        </p:blipFill>
        <p:spPr>
          <a:xfrm>
            <a:off x="316421" y="3915304"/>
            <a:ext cx="1964660" cy="2160000"/>
          </a:xfrm>
          <a:prstGeom prst="rect">
            <a:avLst/>
          </a:prstGeom>
        </p:spPr>
      </p:pic>
      <p:cxnSp>
        <p:nvCxnSpPr>
          <p:cNvPr id="31" name="직선 연결선[R] 30"/>
          <p:cNvCxnSpPr/>
          <p:nvPr/>
        </p:nvCxnSpPr>
        <p:spPr>
          <a:xfrm flipH="1">
            <a:off x="1128200" y="2082069"/>
            <a:ext cx="351944" cy="1193983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[R] 35"/>
          <p:cNvCxnSpPr/>
          <p:nvPr/>
        </p:nvCxnSpPr>
        <p:spPr>
          <a:xfrm flipH="1">
            <a:off x="1128505" y="4527463"/>
            <a:ext cx="351944" cy="1193983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0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Contents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568" y="1037512"/>
            <a:ext cx="6479704" cy="504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Status of COMS AMV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ko-KR" sz="1050" b="1" dirty="0" smtClean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Geo-KOMPSAT-2A(GK-2A) Programs </a:t>
            </a:r>
          </a:p>
          <a:p>
            <a:pPr marL="720725" lvl="1" indent="-263525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050" b="1" dirty="0" smtClean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266700" indent="-2667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GK-2A AMV algorithm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Target selection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Target tracking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Height assignment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Quality control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050" b="1" dirty="0" smtClean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Results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ko-KR" sz="1050" b="1" dirty="0" smtClean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Summary</a:t>
            </a:r>
            <a:endParaRPr lang="en-US" altLang="ko-KR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6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199" y="803846"/>
            <a:ext cx="8434837" cy="5760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kumimoji="1" lang="en-US" altLang="ko-KR" sz="2000" b="1" dirty="0" smtClean="0">
                <a:solidFill>
                  <a:srgbClr val="002060"/>
                </a:solidFill>
              </a:rPr>
              <a:t>Optically THIN HIGH cloud case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3543300" y="6448251"/>
            <a:ext cx="2057400" cy="365125"/>
          </a:xfrm>
          <a:prstGeom prst="rect">
            <a:avLst/>
          </a:prstGeom>
        </p:spPr>
        <p:txBody>
          <a:bodyPr/>
          <a:lstStyle/>
          <a:p>
            <a:fld id="{C9E3A356-999C-43CC-853E-FC5200396532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251077" y="1379909"/>
            <a:ext cx="8640960" cy="23400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5000"/>
              </a:lnSpc>
            </a:pPr>
            <a:endParaRPr kumimoji="1" lang="en-US" altLang="ko-KR" b="1" dirty="0" smtClean="0"/>
          </a:p>
        </p:txBody>
      </p:sp>
      <p:sp>
        <p:nvSpPr>
          <p:cNvPr id="27" name="제목 1"/>
          <p:cNvSpPr txBox="1">
            <a:spLocks/>
          </p:cNvSpPr>
          <p:nvPr/>
        </p:nvSpPr>
        <p:spPr bwMode="auto">
          <a:xfrm>
            <a:off x="457200" y="78533"/>
            <a:ext cx="7715200" cy="6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bg1"/>
                </a:solidFill>
                <a:latin typeface="Times New Roman" panose="02020603050405020304" pitchFamily="18" charset="0"/>
                <a:ea typeface="휴먼모음T" pitchFamily="18" charset="-127"/>
                <a:cs typeface="Times New Roman" panose="02020603050405020304" pitchFamily="18" charset="0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Frutiger67-Condensed" pitchFamily="34" charset="0"/>
                <a:ea typeface="Cre고딕 B" pitchFamily="18" charset="-127"/>
              </a:defRPr>
            </a:lvl9pPr>
          </a:lstStyle>
          <a:p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AMV</a:t>
            </a:r>
            <a:r>
              <a:rPr kumimoji="1"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 </a:t>
            </a:r>
            <a:r>
              <a:rPr kumimoji="1"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함초롬돋움" pitchFamily="18" charset="-127"/>
              </a:rPr>
              <a:t>height assignment methods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3"/>
          <a:stretch/>
        </p:blipFill>
        <p:spPr>
          <a:xfrm>
            <a:off x="316421" y="1463546"/>
            <a:ext cx="1964660" cy="2160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3"/>
          <a:stretch/>
        </p:blipFill>
        <p:spPr>
          <a:xfrm>
            <a:off x="316421" y="1462801"/>
            <a:ext cx="1964660" cy="2160000"/>
          </a:xfrm>
          <a:prstGeom prst="rect">
            <a:avLst/>
          </a:prstGeom>
        </p:spPr>
      </p:pic>
      <p:pic>
        <p:nvPicPr>
          <p:cNvPr id="11" name="그림 1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32" y="1470488"/>
            <a:ext cx="6519600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4205" y="1405792"/>
            <a:ext cx="15585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smtClean="0">
                <a:latin typeface="+mj-ea"/>
                <a:ea typeface="+mj-ea"/>
              </a:rPr>
              <a:t>CCC Method</a:t>
            </a:r>
            <a:endParaRPr kumimoji="1" lang="ko-KR" altLang="en-US" dirty="0"/>
          </a:p>
        </p:txBody>
      </p:sp>
      <p:sp>
        <p:nvSpPr>
          <p:cNvPr id="13" name="자유형 12"/>
          <p:cNvSpPr/>
          <p:nvPr/>
        </p:nvSpPr>
        <p:spPr>
          <a:xfrm>
            <a:off x="3209365" y="1989079"/>
            <a:ext cx="4652682" cy="512074"/>
          </a:xfrm>
          <a:custGeom>
            <a:avLst/>
            <a:gdLst>
              <a:gd name="connsiteX0" fmla="*/ 0 w 4652682"/>
              <a:gd name="connsiteY0" fmla="*/ 512074 h 512074"/>
              <a:gd name="connsiteX1" fmla="*/ 224117 w 4652682"/>
              <a:gd name="connsiteY1" fmla="*/ 395533 h 512074"/>
              <a:gd name="connsiteX2" fmla="*/ 1183341 w 4652682"/>
              <a:gd name="connsiteY2" fmla="*/ 198309 h 512074"/>
              <a:gd name="connsiteX3" fmla="*/ 1479176 w 4652682"/>
              <a:gd name="connsiteY3" fmla="*/ 117627 h 512074"/>
              <a:gd name="connsiteX4" fmla="*/ 1667435 w 4652682"/>
              <a:gd name="connsiteY4" fmla="*/ 126592 h 512074"/>
              <a:gd name="connsiteX5" fmla="*/ 1739153 w 4652682"/>
              <a:gd name="connsiteY5" fmla="*/ 234168 h 512074"/>
              <a:gd name="connsiteX6" fmla="*/ 1972235 w 4652682"/>
              <a:gd name="connsiteY6" fmla="*/ 135556 h 512074"/>
              <a:gd name="connsiteX7" fmla="*/ 2268070 w 4652682"/>
              <a:gd name="connsiteY7" fmla="*/ 171415 h 512074"/>
              <a:gd name="connsiteX8" fmla="*/ 2312894 w 4652682"/>
              <a:gd name="connsiteY8" fmla="*/ 126592 h 512074"/>
              <a:gd name="connsiteX9" fmla="*/ 2492188 w 4652682"/>
              <a:gd name="connsiteY9" fmla="*/ 144521 h 512074"/>
              <a:gd name="connsiteX10" fmla="*/ 2626659 w 4652682"/>
              <a:gd name="connsiteY10" fmla="*/ 144521 h 512074"/>
              <a:gd name="connsiteX11" fmla="*/ 2967317 w 4652682"/>
              <a:gd name="connsiteY11" fmla="*/ 117627 h 512074"/>
              <a:gd name="connsiteX12" fmla="*/ 3307976 w 4652682"/>
              <a:gd name="connsiteY12" fmla="*/ 27980 h 512074"/>
              <a:gd name="connsiteX13" fmla="*/ 3460376 w 4652682"/>
              <a:gd name="connsiteY13" fmla="*/ 45909 h 512074"/>
              <a:gd name="connsiteX14" fmla="*/ 3711388 w 4652682"/>
              <a:gd name="connsiteY14" fmla="*/ 1086 h 512074"/>
              <a:gd name="connsiteX15" fmla="*/ 3998259 w 4652682"/>
              <a:gd name="connsiteY15" fmla="*/ 99697 h 512074"/>
              <a:gd name="connsiteX16" fmla="*/ 4267200 w 4652682"/>
              <a:gd name="connsiteY16" fmla="*/ 36945 h 512074"/>
              <a:gd name="connsiteX17" fmla="*/ 4652682 w 4652682"/>
              <a:gd name="connsiteY17" fmla="*/ 90733 h 51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52682" h="512074">
                <a:moveTo>
                  <a:pt x="0" y="512074"/>
                </a:moveTo>
                <a:cubicBezTo>
                  <a:pt x="13447" y="479950"/>
                  <a:pt x="26894" y="447827"/>
                  <a:pt x="224117" y="395533"/>
                </a:cubicBezTo>
                <a:cubicBezTo>
                  <a:pt x="421341" y="343239"/>
                  <a:pt x="974165" y="244627"/>
                  <a:pt x="1183341" y="198309"/>
                </a:cubicBezTo>
                <a:cubicBezTo>
                  <a:pt x="1392518" y="151991"/>
                  <a:pt x="1398494" y="129580"/>
                  <a:pt x="1479176" y="117627"/>
                </a:cubicBezTo>
                <a:cubicBezTo>
                  <a:pt x="1559858" y="105674"/>
                  <a:pt x="1624106" y="107169"/>
                  <a:pt x="1667435" y="126592"/>
                </a:cubicBezTo>
                <a:cubicBezTo>
                  <a:pt x="1710764" y="146015"/>
                  <a:pt x="1688353" y="232674"/>
                  <a:pt x="1739153" y="234168"/>
                </a:cubicBezTo>
                <a:cubicBezTo>
                  <a:pt x="1789953" y="235662"/>
                  <a:pt x="1884082" y="146015"/>
                  <a:pt x="1972235" y="135556"/>
                </a:cubicBezTo>
                <a:cubicBezTo>
                  <a:pt x="2060388" y="125097"/>
                  <a:pt x="2211294" y="172909"/>
                  <a:pt x="2268070" y="171415"/>
                </a:cubicBezTo>
                <a:cubicBezTo>
                  <a:pt x="2324846" y="169921"/>
                  <a:pt x="2275541" y="131074"/>
                  <a:pt x="2312894" y="126592"/>
                </a:cubicBezTo>
                <a:cubicBezTo>
                  <a:pt x="2350247" y="122110"/>
                  <a:pt x="2439894" y="141533"/>
                  <a:pt x="2492188" y="144521"/>
                </a:cubicBezTo>
                <a:cubicBezTo>
                  <a:pt x="2544482" y="147509"/>
                  <a:pt x="2547471" y="149003"/>
                  <a:pt x="2626659" y="144521"/>
                </a:cubicBezTo>
                <a:cubicBezTo>
                  <a:pt x="2705847" y="140039"/>
                  <a:pt x="2853764" y="137050"/>
                  <a:pt x="2967317" y="117627"/>
                </a:cubicBezTo>
                <a:cubicBezTo>
                  <a:pt x="3080870" y="98204"/>
                  <a:pt x="3225800" y="39933"/>
                  <a:pt x="3307976" y="27980"/>
                </a:cubicBezTo>
                <a:cubicBezTo>
                  <a:pt x="3390153" y="16027"/>
                  <a:pt x="3393141" y="50391"/>
                  <a:pt x="3460376" y="45909"/>
                </a:cubicBezTo>
                <a:cubicBezTo>
                  <a:pt x="3527611" y="41427"/>
                  <a:pt x="3621741" y="-7879"/>
                  <a:pt x="3711388" y="1086"/>
                </a:cubicBezTo>
                <a:cubicBezTo>
                  <a:pt x="3801035" y="10051"/>
                  <a:pt x="3905624" y="93720"/>
                  <a:pt x="3998259" y="99697"/>
                </a:cubicBezTo>
                <a:cubicBezTo>
                  <a:pt x="4090894" y="105673"/>
                  <a:pt x="4158130" y="38439"/>
                  <a:pt x="4267200" y="36945"/>
                </a:cubicBezTo>
                <a:cubicBezTo>
                  <a:pt x="4376270" y="35451"/>
                  <a:pt x="4652682" y="90733"/>
                  <a:pt x="4652682" y="90733"/>
                </a:cubicBezTo>
              </a:path>
            </a:pathLst>
          </a:custGeom>
          <a:noFill/>
          <a:ln w="317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558236" y="1722563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600" b="1" dirty="0" smtClean="0">
                <a:solidFill>
                  <a:schemeClr val="bg1"/>
                </a:solidFill>
                <a:latin typeface="+mj-ea"/>
                <a:ea typeface="+mj-ea"/>
              </a:rPr>
              <a:t>CALIOP CTH</a:t>
            </a:r>
            <a:endParaRPr kumimoji="1" lang="ko-KR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8236" y="2904260"/>
            <a:ext cx="139493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solidFill>
                  <a:srgbClr val="FF00FF"/>
                </a:solidFill>
                <a:latin typeface="+mj-ea"/>
                <a:ea typeface="+mj-ea"/>
              </a:rPr>
              <a:t>AMV Height</a:t>
            </a:r>
            <a:endParaRPr kumimoji="1" lang="ko-KR" altLang="en-US" sz="1600" b="1" dirty="0">
              <a:solidFill>
                <a:srgbClr val="FF00FF"/>
              </a:solidFill>
              <a:latin typeface="+mj-ea"/>
              <a:ea typeface="+mj-ea"/>
            </a:endParaRPr>
          </a:p>
        </p:txBody>
      </p:sp>
      <p:sp>
        <p:nvSpPr>
          <p:cNvPr id="2" name="자유형 1"/>
          <p:cNvSpPr/>
          <p:nvPr/>
        </p:nvSpPr>
        <p:spPr>
          <a:xfrm>
            <a:off x="4372252" y="2321356"/>
            <a:ext cx="1669002" cy="165842"/>
          </a:xfrm>
          <a:custGeom>
            <a:avLst/>
            <a:gdLst>
              <a:gd name="connsiteX0" fmla="*/ 0 w 1669002"/>
              <a:gd name="connsiteY0" fmla="*/ 26788 h 165842"/>
              <a:gd name="connsiteX1" fmla="*/ 102094 w 1669002"/>
              <a:gd name="connsiteY1" fmla="*/ 44543 h 165842"/>
              <a:gd name="connsiteX2" fmla="*/ 159798 w 1669002"/>
              <a:gd name="connsiteY2" fmla="*/ 17910 h 165842"/>
              <a:gd name="connsiteX3" fmla="*/ 337352 w 1669002"/>
              <a:gd name="connsiteY3" fmla="*/ 31227 h 165842"/>
              <a:gd name="connsiteX4" fmla="*/ 430567 w 1669002"/>
              <a:gd name="connsiteY4" fmla="*/ 17910 h 165842"/>
              <a:gd name="connsiteX5" fmla="*/ 563732 w 1669002"/>
              <a:gd name="connsiteY5" fmla="*/ 151075 h 165842"/>
              <a:gd name="connsiteX6" fmla="*/ 656948 w 1669002"/>
              <a:gd name="connsiteY6" fmla="*/ 151075 h 165842"/>
              <a:gd name="connsiteX7" fmla="*/ 741286 w 1669002"/>
              <a:gd name="connsiteY7" fmla="*/ 48982 h 165842"/>
              <a:gd name="connsiteX8" fmla="*/ 772358 w 1669002"/>
              <a:gd name="connsiteY8" fmla="*/ 13471 h 165842"/>
              <a:gd name="connsiteX9" fmla="*/ 972105 w 1669002"/>
              <a:gd name="connsiteY9" fmla="*/ 35665 h 165842"/>
              <a:gd name="connsiteX10" fmla="*/ 1194047 w 1669002"/>
              <a:gd name="connsiteY10" fmla="*/ 155 h 165842"/>
              <a:gd name="connsiteX11" fmla="*/ 1282824 w 1669002"/>
              <a:gd name="connsiteY11" fmla="*/ 22349 h 165842"/>
              <a:gd name="connsiteX12" fmla="*/ 1429305 w 1669002"/>
              <a:gd name="connsiteY12" fmla="*/ 13471 h 165842"/>
              <a:gd name="connsiteX13" fmla="*/ 1589103 w 1669002"/>
              <a:gd name="connsiteY13" fmla="*/ 120003 h 165842"/>
              <a:gd name="connsiteX14" fmla="*/ 1669002 w 1669002"/>
              <a:gd name="connsiteY14" fmla="*/ 146636 h 16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69002" h="165842">
                <a:moveTo>
                  <a:pt x="0" y="26788"/>
                </a:moveTo>
                <a:cubicBezTo>
                  <a:pt x="37730" y="36405"/>
                  <a:pt x="75461" y="46023"/>
                  <a:pt x="102094" y="44543"/>
                </a:cubicBezTo>
                <a:cubicBezTo>
                  <a:pt x="128727" y="43063"/>
                  <a:pt x="120588" y="20129"/>
                  <a:pt x="159798" y="17910"/>
                </a:cubicBezTo>
                <a:cubicBezTo>
                  <a:pt x="199008" y="15691"/>
                  <a:pt x="292224" y="31227"/>
                  <a:pt x="337352" y="31227"/>
                </a:cubicBezTo>
                <a:cubicBezTo>
                  <a:pt x="382480" y="31227"/>
                  <a:pt x="392837" y="-2065"/>
                  <a:pt x="430567" y="17910"/>
                </a:cubicBezTo>
                <a:cubicBezTo>
                  <a:pt x="468297" y="37885"/>
                  <a:pt x="526002" y="128881"/>
                  <a:pt x="563732" y="151075"/>
                </a:cubicBezTo>
                <a:cubicBezTo>
                  <a:pt x="601462" y="173269"/>
                  <a:pt x="627356" y="168091"/>
                  <a:pt x="656948" y="151075"/>
                </a:cubicBezTo>
                <a:cubicBezTo>
                  <a:pt x="686540" y="134060"/>
                  <a:pt x="722051" y="71916"/>
                  <a:pt x="741286" y="48982"/>
                </a:cubicBezTo>
                <a:cubicBezTo>
                  <a:pt x="760521" y="26048"/>
                  <a:pt x="733888" y="15690"/>
                  <a:pt x="772358" y="13471"/>
                </a:cubicBezTo>
                <a:cubicBezTo>
                  <a:pt x="810828" y="11252"/>
                  <a:pt x="901824" y="37884"/>
                  <a:pt x="972105" y="35665"/>
                </a:cubicBezTo>
                <a:cubicBezTo>
                  <a:pt x="1042386" y="33446"/>
                  <a:pt x="1142261" y="2374"/>
                  <a:pt x="1194047" y="155"/>
                </a:cubicBezTo>
                <a:cubicBezTo>
                  <a:pt x="1245833" y="-2064"/>
                  <a:pt x="1243614" y="20130"/>
                  <a:pt x="1282824" y="22349"/>
                </a:cubicBezTo>
                <a:cubicBezTo>
                  <a:pt x="1322034" y="24568"/>
                  <a:pt x="1378259" y="-2805"/>
                  <a:pt x="1429305" y="13471"/>
                </a:cubicBezTo>
                <a:cubicBezTo>
                  <a:pt x="1480351" y="29747"/>
                  <a:pt x="1549154" y="97809"/>
                  <a:pt x="1589103" y="120003"/>
                </a:cubicBezTo>
                <a:cubicBezTo>
                  <a:pt x="1629052" y="142197"/>
                  <a:pt x="1649027" y="144416"/>
                  <a:pt x="1669002" y="146636"/>
                </a:cubicBezTo>
              </a:path>
            </a:pathLst>
          </a:cu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7" name="직선 연결선[R] 16"/>
          <p:cNvCxnSpPr/>
          <p:nvPr/>
        </p:nvCxnSpPr>
        <p:spPr>
          <a:xfrm flipH="1">
            <a:off x="1128200" y="2082069"/>
            <a:ext cx="351944" cy="1193983"/>
          </a:xfrm>
          <a:prstGeom prst="line">
            <a:avLst/>
          </a:prstGeom>
          <a:ln w="31750">
            <a:solidFill>
              <a:srgbClr val="FF0000">
                <a:alpha val="7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3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6043626" cy="725470"/>
          </a:xfrm>
        </p:spPr>
        <p:txBody>
          <a:bodyPr/>
          <a:lstStyle/>
          <a:p>
            <a:r>
              <a:rPr kumimoji="1"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함초롬돋움" pitchFamily="18" charset="-127"/>
              </a:rPr>
              <a:t>Summary</a:t>
            </a:r>
            <a:endParaRPr kumimoji="1"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함초롬돋움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946800"/>
            <a:ext cx="8229600" cy="55785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We have developed </a:t>
            </a:r>
            <a:r>
              <a:rPr lang="en-US" altLang="ko-KR" sz="20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Atmosphere Motion Vector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for GK-2A/AMI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 using Himawari8/AHI as proxy data</a:t>
            </a:r>
            <a:r>
              <a:rPr lang="en-US" altLang="ko-KR" sz="20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.</a:t>
            </a:r>
            <a:endParaRPr lang="en-US" altLang="ko-KR" sz="2000" b="1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Target size(Search size) : 16Ⅹ16 (54Ⅹ54)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Height Assignment : EBBT+IR/WV intercept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result is comparable with other institute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</a:t>
            </a: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he accuracy is better than COMS one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Need to validate with long term data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altLang="ko-KR" sz="1800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Related Posters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P7: Quality Control(Quality Index and Expect Error</a:t>
            </a: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P9</a:t>
            </a:r>
            <a:r>
              <a:rPr lang="en-US" altLang="ko-KR" sz="18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AMV </a:t>
            </a: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Inter-comparison with EUMETSAT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P10: Sensitivity Tests for target size and HA </a:t>
            </a: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methods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ko-KR" sz="18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P11: Impact assessment </a:t>
            </a:r>
            <a:endParaRPr lang="en-US" altLang="ko-KR" sz="1800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724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ctrTitle"/>
          </p:nvPr>
        </p:nvSpPr>
        <p:spPr>
          <a:xfrm>
            <a:off x="107504" y="2348880"/>
            <a:ext cx="8640960" cy="2016224"/>
          </a:xfrm>
        </p:spPr>
        <p:txBody>
          <a:bodyPr>
            <a:noAutofit/>
          </a:bodyPr>
          <a:lstStyle/>
          <a:p>
            <a:pPr algn="ctr"/>
            <a:r>
              <a:rPr lang="en-US" altLang="ko-KR" sz="7200" b="1" dirty="0" smtClean="0">
                <a:latin typeface="+mj-lt"/>
              </a:rPr>
              <a:t>Thank you!!!</a:t>
            </a:r>
            <a:endParaRPr lang="en-US" altLang="ko-KR" sz="7200" b="1" dirty="0">
              <a:latin typeface="+mj-lt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6C1BB9BA-0FE8-4E7C-9CA9-497E72D2E661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Status of COMS AMV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60" name="그림 59" descr="coms_201007120215_small-l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68818" y="3286126"/>
            <a:ext cx="326898" cy="320611"/>
          </a:xfrm>
          <a:prstGeom prst="rect">
            <a:avLst/>
          </a:prstGeom>
          <a:effectLst>
            <a:outerShdw blurRad="292100" dist="139700" dir="3000000" algn="ctr" rotWithShape="0">
              <a:schemeClr val="tx1">
                <a:alpha val="63000"/>
              </a:schemeClr>
            </a:outerShdw>
          </a:effectLst>
        </p:spPr>
      </p:pic>
      <p:pic>
        <p:nvPicPr>
          <p:cNvPr id="61" name="그림 89" descr="ENH_A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34" y="1628596"/>
            <a:ext cx="2157517" cy="181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그림 90" descr="FD_A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3593" y="1247585"/>
            <a:ext cx="2590926" cy="254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그림 92" descr="Resize_ReSize_20101018_0245_FD_VPX_LV0_A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341" y="1268224"/>
            <a:ext cx="2303574" cy="21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6300788" y="1268160"/>
            <a:ext cx="2159127" cy="2160841"/>
          </a:xfrm>
          <a:prstGeom prst="rect">
            <a:avLst/>
          </a:prstGeom>
          <a:solidFill>
            <a:srgbClr val="FFFF00">
              <a:alpha val="17000"/>
            </a:srgb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34482" tIns="17241" rIns="34482" bIns="17241" anchor="ctr"/>
          <a:lstStyle/>
          <a:p>
            <a:pPr algn="l" latinLnBrk="1">
              <a:defRPr/>
            </a:pPr>
            <a:endParaRPr kumimoji="1" lang="ko-KR" altLang="ko-KR" sz="1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24"/>
          <p:cNvSpPr>
            <a:spLocks noChangeArrowheads="1"/>
          </p:cNvSpPr>
          <p:nvPr/>
        </p:nvSpPr>
        <p:spPr bwMode="auto">
          <a:xfrm>
            <a:off x="6659690" y="1341312"/>
            <a:ext cx="1484185" cy="1151001"/>
          </a:xfrm>
          <a:prstGeom prst="rect">
            <a:avLst/>
          </a:prstGeom>
          <a:solidFill>
            <a:srgbClr val="00FF00">
              <a:alpha val="20000"/>
            </a:srgb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34482" tIns="17241" rIns="34482" bIns="17241" anchor="ctr"/>
          <a:lstStyle/>
          <a:p>
            <a:pPr algn="l" latinLnBrk="1">
              <a:defRPr/>
            </a:pPr>
            <a:endParaRPr kumimoji="1" lang="ko-KR" altLang="ko-KR" sz="1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24"/>
          <p:cNvSpPr>
            <a:spLocks noChangeArrowheads="1"/>
          </p:cNvSpPr>
          <p:nvPr/>
        </p:nvSpPr>
        <p:spPr bwMode="auto">
          <a:xfrm>
            <a:off x="7202616" y="1412749"/>
            <a:ext cx="358902" cy="360045"/>
          </a:xfrm>
          <a:prstGeom prst="rect">
            <a:avLst/>
          </a:prstGeom>
          <a:solidFill>
            <a:srgbClr val="FF0000">
              <a:alpha val="16000"/>
            </a:srgbClr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34482" tIns="17241" rIns="34482" bIns="17241" anchor="ctr"/>
          <a:lstStyle/>
          <a:p>
            <a:pPr algn="l" latinLnBrk="1">
              <a:defRPr/>
            </a:pPr>
            <a:endParaRPr kumimoji="1" lang="ko-KR" altLang="ko-KR" sz="1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18"/>
          <p:cNvSpPr>
            <a:spLocks/>
          </p:cNvSpPr>
          <p:nvPr/>
        </p:nvSpPr>
        <p:spPr bwMode="auto">
          <a:xfrm>
            <a:off x="6152780" y="3879628"/>
            <a:ext cx="2886717" cy="242969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100526" tIns="100526" rIns="100526" bIns="100526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- AMV’s are </a:t>
            </a:r>
            <a:r>
              <a:rPr lang="en-US" altLang="ko-KR" sz="2000" b="1" kern="0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produced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b="1" kern="0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</a:t>
            </a:r>
            <a:r>
              <a:rPr lang="en-US" altLang="ko-KR" sz="2000" b="1" kern="0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every 1 hour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kern="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</a:t>
            </a: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(but not regularly)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- using 3 consecutive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defRPr/>
            </a:pP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 15 min interval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kern="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</a:t>
            </a: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 ENH observations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2000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- </a:t>
            </a:r>
            <a:r>
              <a:rPr lang="en-US" altLang="ko-KR" sz="2000" b="1" kern="0" dirty="0" smtClean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  <a:sym typeface="Daum_Regular" charset="0"/>
              </a:rPr>
              <a:t>disseminate by GTS</a:t>
            </a:r>
            <a:endParaRPr lang="ko-KR" altLang="en-US" sz="2000" b="1" kern="0" dirty="0">
              <a:solidFill>
                <a:srgbClr val="0000FF"/>
              </a:solidFill>
              <a:latin typeface="맑은 고딕" pitchFamily="50" charset="-127"/>
              <a:ea typeface="맑은 고딕" pitchFamily="50" charset="-127"/>
              <a:cs typeface="Arial" pitchFamily="34" charset="0"/>
              <a:sym typeface="Daum_Regular" charset="0"/>
            </a:endParaRPr>
          </a:p>
        </p:txBody>
      </p:sp>
      <p:sp>
        <p:nvSpPr>
          <p:cNvPr id="68" name="TextBox 20"/>
          <p:cNvSpPr txBox="1">
            <a:spLocks noChangeArrowheads="1"/>
          </p:cNvSpPr>
          <p:nvPr/>
        </p:nvSpPr>
        <p:spPr bwMode="auto">
          <a:xfrm>
            <a:off x="1395420" y="1563180"/>
            <a:ext cx="449550" cy="25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482" tIns="17241" rIns="34482" bIns="17241">
            <a:spAutoFit/>
          </a:bodyPr>
          <a:lstStyle/>
          <a:p>
            <a:r>
              <a:rPr lang="en-US" altLang="ko-KR" sz="1400" dirty="0">
                <a:solidFill>
                  <a:schemeClr val="tx1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ENH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69" name="TextBox 21"/>
          <p:cNvSpPr txBox="1">
            <a:spLocks noChangeArrowheads="1"/>
          </p:cNvSpPr>
          <p:nvPr/>
        </p:nvSpPr>
        <p:spPr bwMode="auto">
          <a:xfrm>
            <a:off x="2333666" y="3429627"/>
            <a:ext cx="289249" cy="25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482" tIns="17241" rIns="34482" bIns="17241">
            <a:spAutoFit/>
          </a:bodyPr>
          <a:lstStyle/>
          <a:p>
            <a:r>
              <a:rPr lang="en-US" altLang="ko-KR" sz="1400" dirty="0">
                <a:solidFill>
                  <a:schemeClr val="tx1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LA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sp>
        <p:nvSpPr>
          <p:cNvPr id="70" name="TextBox 23"/>
          <p:cNvSpPr txBox="1">
            <a:spLocks noChangeArrowheads="1"/>
          </p:cNvSpPr>
          <p:nvPr/>
        </p:nvSpPr>
        <p:spPr bwMode="auto">
          <a:xfrm>
            <a:off x="3343267" y="1458861"/>
            <a:ext cx="308485" cy="25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482" tIns="17241" rIns="34482" bIns="17241">
            <a:spAutoFit/>
          </a:bodyPr>
          <a:lstStyle/>
          <a:p>
            <a:r>
              <a:rPr lang="en-US" altLang="ko-KR" sz="1400" dirty="0">
                <a:solidFill>
                  <a:schemeClr val="tx1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FD</a:t>
            </a:r>
            <a:endParaRPr lang="ko-KR" altLang="en-US" sz="1400" dirty="0">
              <a:solidFill>
                <a:schemeClr val="tx1"/>
              </a:solidFill>
              <a:latin typeface="Arial" pitchFamily="34" charset="0"/>
              <a:ea typeface="Cre고딕 B" pitchFamily="18" charset="-127"/>
              <a:cs typeface="Arial" pitchFamily="34" charset="0"/>
            </a:endParaRPr>
          </a:p>
        </p:txBody>
      </p:sp>
      <p:pic>
        <p:nvPicPr>
          <p:cNvPr id="71" name="그림 70" descr="20110216_coms_schedule_조정안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203" y="4085678"/>
            <a:ext cx="5577868" cy="2095115"/>
          </a:xfrm>
          <a:prstGeom prst="rect">
            <a:avLst/>
          </a:prstGeom>
        </p:spPr>
      </p:pic>
      <p:sp>
        <p:nvSpPr>
          <p:cNvPr id="72" name="Line 17"/>
          <p:cNvSpPr>
            <a:spLocks noChangeShapeType="1"/>
          </p:cNvSpPr>
          <p:nvPr/>
        </p:nvSpPr>
        <p:spPr bwMode="auto">
          <a:xfrm flipH="1">
            <a:off x="1619059" y="3070100"/>
            <a:ext cx="0" cy="1276159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4482" tIns="17241" rIns="34482" bIns="17241"/>
          <a:lstStyle/>
          <a:p>
            <a:pPr algn="l" latinLnBrk="1">
              <a:defRPr/>
            </a:pPr>
            <a:endParaRPr kumimoji="1" lang="ko-KR" altLang="en-US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73" name="Line 34"/>
          <p:cNvSpPr>
            <a:spLocks noChangeShapeType="1"/>
          </p:cNvSpPr>
          <p:nvPr/>
        </p:nvSpPr>
        <p:spPr bwMode="auto">
          <a:xfrm>
            <a:off x="2097405" y="3606736"/>
            <a:ext cx="0" cy="74752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4482" tIns="17241" rIns="34482" bIns="17241"/>
          <a:lstStyle/>
          <a:p>
            <a:pPr algn="l" latinLnBrk="1">
              <a:defRPr/>
            </a:pPr>
            <a:endParaRPr kumimoji="1" lang="ko-KR" altLang="en-US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74" name="Line 18"/>
          <p:cNvSpPr>
            <a:spLocks noChangeShapeType="1"/>
          </p:cNvSpPr>
          <p:nvPr/>
        </p:nvSpPr>
        <p:spPr bwMode="auto">
          <a:xfrm flipH="1">
            <a:off x="4308539" y="3411283"/>
            <a:ext cx="0" cy="9366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4482" tIns="17241" rIns="34482" bIns="17241"/>
          <a:lstStyle/>
          <a:p>
            <a:pPr algn="l" latinLnBrk="1">
              <a:defRPr/>
            </a:pPr>
            <a:endParaRPr kumimoji="1" lang="ko-KR" altLang="en-US" sz="1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HY헤드라인M" pitchFamily="18" charset="-127"/>
              <a:cs typeface="Arial" pitchFamily="34" charset="0"/>
            </a:endParaRPr>
          </a:p>
        </p:txBody>
      </p:sp>
      <p:grpSp>
        <p:nvGrpSpPr>
          <p:cNvPr id="75" name="그룹 74"/>
          <p:cNvGrpSpPr/>
          <p:nvPr/>
        </p:nvGrpSpPr>
        <p:grpSpPr>
          <a:xfrm>
            <a:off x="849741" y="4386983"/>
            <a:ext cx="5037128" cy="501923"/>
            <a:chOff x="920552" y="4386982"/>
            <a:chExt cx="5456889" cy="501923"/>
          </a:xfrm>
        </p:grpSpPr>
        <p:sp>
          <p:nvSpPr>
            <p:cNvPr id="76" name="직사각형 75"/>
            <p:cNvSpPr/>
            <p:nvPr/>
          </p:nvSpPr>
          <p:spPr>
            <a:xfrm>
              <a:off x="5253493" y="4386982"/>
              <a:ext cx="1123948" cy="1762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직사각형 76"/>
            <p:cNvSpPr/>
            <p:nvPr/>
          </p:nvSpPr>
          <p:spPr>
            <a:xfrm>
              <a:off x="1017749" y="4655602"/>
              <a:ext cx="1123948" cy="1762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2430351" y="4648181"/>
              <a:ext cx="1123948" cy="17623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20552" y="4581128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0" name="그룹 79"/>
          <p:cNvGrpSpPr/>
          <p:nvPr/>
        </p:nvGrpSpPr>
        <p:grpSpPr>
          <a:xfrm>
            <a:off x="849740" y="4653178"/>
            <a:ext cx="5031888" cy="495777"/>
            <a:chOff x="920552" y="4653177"/>
            <a:chExt cx="5451212" cy="495777"/>
          </a:xfrm>
        </p:grpSpPr>
        <p:sp>
          <p:nvSpPr>
            <p:cNvPr id="81" name="직사각형 80"/>
            <p:cNvSpPr/>
            <p:nvPr/>
          </p:nvSpPr>
          <p:spPr>
            <a:xfrm>
              <a:off x="2425132" y="4919195"/>
              <a:ext cx="1123948" cy="1762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5247816" y="4653177"/>
              <a:ext cx="1123948" cy="1762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1023495" y="4911635"/>
              <a:ext cx="1123948" cy="1762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920552" y="4841177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932961" y="4849415"/>
            <a:ext cx="4950641" cy="503136"/>
            <a:chOff x="1010708" y="4849415"/>
            <a:chExt cx="5363194" cy="503136"/>
          </a:xfrm>
        </p:grpSpPr>
        <p:sp>
          <p:nvSpPr>
            <p:cNvPr id="86" name="직사각형 85"/>
            <p:cNvSpPr/>
            <p:nvPr/>
          </p:nvSpPr>
          <p:spPr>
            <a:xfrm>
              <a:off x="3840373" y="4915401"/>
              <a:ext cx="1123948" cy="176230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5249954" y="4915401"/>
              <a:ext cx="1123948" cy="176230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1010708" y="5176321"/>
              <a:ext cx="1123948" cy="176230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156624" y="4849415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6600CC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solidFill>
                  <a:srgbClr val="6600CC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849741" y="5176783"/>
            <a:ext cx="5042353" cy="955863"/>
            <a:chOff x="920552" y="5176782"/>
            <a:chExt cx="5462549" cy="955863"/>
          </a:xfrm>
        </p:grpSpPr>
        <p:sp>
          <p:nvSpPr>
            <p:cNvPr id="91" name="직사각형 90"/>
            <p:cNvSpPr/>
            <p:nvPr/>
          </p:nvSpPr>
          <p:spPr>
            <a:xfrm>
              <a:off x="5259153" y="5176782"/>
              <a:ext cx="1123948" cy="1762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직사각형 91"/>
            <p:cNvSpPr/>
            <p:nvPr/>
          </p:nvSpPr>
          <p:spPr>
            <a:xfrm>
              <a:off x="5259153" y="5438773"/>
              <a:ext cx="1123948" cy="1762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5259153" y="5704398"/>
              <a:ext cx="1123948" cy="17623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1021235" y="5447661"/>
              <a:ext cx="1123948" cy="1762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2426049" y="5435646"/>
              <a:ext cx="1123948" cy="1762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1023090" y="5706223"/>
              <a:ext cx="1123948" cy="1762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2429763" y="5711350"/>
              <a:ext cx="1123948" cy="1762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1023094" y="5956415"/>
              <a:ext cx="1123948" cy="17623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3841372" y="5697506"/>
              <a:ext cx="1123948" cy="17623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20552" y="5373216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920552" y="5622192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160786" y="5633265"/>
              <a:ext cx="39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 smtClean="0">
                  <a:solidFill>
                    <a:srgbClr val="990033"/>
                  </a:solidFill>
                  <a:latin typeface="Arial" pitchFamily="34" charset="0"/>
                  <a:cs typeface="Arial" pitchFamily="34" charset="0"/>
                </a:rPr>
                <a:t>★</a:t>
              </a:r>
              <a:endParaRPr lang="ko-KR" altLang="en-US" sz="1400" dirty="0">
                <a:solidFill>
                  <a:srgbClr val="9900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395536" y="980728"/>
            <a:ext cx="3201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Observation Schedule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36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Status of COMS AMV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536" y="980728"/>
            <a:ext cx="3073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AMV T24(Operation)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60032" y="980728"/>
            <a:ext cx="2631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AMV T16(Tested)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0" name="Picture 2" descr="C:\Users\기본\Desktop\사례선정\201407071200\coms_mi_le1b_ir1_a_2014070712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45419"/>
            <a:ext cx="2952328" cy="2558683"/>
          </a:xfrm>
          <a:prstGeom prst="rect">
            <a:avLst/>
          </a:prstGeom>
          <a:noFill/>
        </p:spPr>
      </p:pic>
      <p:pic>
        <p:nvPicPr>
          <p:cNvPr id="51" name="Picture 3" descr="C:\Users\기본\Desktop\surf_anlmod_satir1_typh_pa4_2014070712.gif"/>
          <p:cNvPicPr>
            <a:picLocks noChangeAspect="1" noChangeArrowheads="1"/>
          </p:cNvPicPr>
          <p:nvPr/>
        </p:nvPicPr>
        <p:blipFill>
          <a:blip r:embed="rId3"/>
          <a:srcRect l="12572" t="5093" r="35131" b="27257"/>
          <a:stretch>
            <a:fillRect/>
          </a:stretch>
        </p:blipFill>
        <p:spPr bwMode="auto">
          <a:xfrm>
            <a:off x="411161" y="3382672"/>
            <a:ext cx="2936703" cy="2526931"/>
          </a:xfrm>
          <a:prstGeom prst="rect">
            <a:avLst/>
          </a:prstGeom>
          <a:noFill/>
        </p:spPr>
      </p:pic>
      <p:sp>
        <p:nvSpPr>
          <p:cNvPr id="52" name="직사각형 51"/>
          <p:cNvSpPr/>
          <p:nvPr/>
        </p:nvSpPr>
        <p:spPr>
          <a:xfrm>
            <a:off x="2373134" y="3472922"/>
            <a:ext cx="880214" cy="921988"/>
          </a:xfrm>
          <a:prstGeom prst="rect">
            <a:avLst/>
          </a:prstGeom>
          <a:noFill/>
          <a:ln w="76200">
            <a:solidFill>
              <a:srgbClr val="96F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318049" y="4928955"/>
            <a:ext cx="880214" cy="921988"/>
          </a:xfrm>
          <a:prstGeom prst="rect">
            <a:avLst/>
          </a:prstGeom>
          <a:noFill/>
          <a:ln w="76200">
            <a:solidFill>
              <a:srgbClr val="96F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54" name="Picture 10" descr="C:\Users\기본\Desktop\사례선정\201407071200\case3\T24\anigif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4647593"/>
            <a:ext cx="2243972" cy="2207477"/>
          </a:xfrm>
          <a:prstGeom prst="rect">
            <a:avLst/>
          </a:prstGeom>
          <a:noFill/>
        </p:spPr>
      </p:pic>
      <p:pic>
        <p:nvPicPr>
          <p:cNvPr id="55" name="Picture 11" descr="C:\Users\기본\Desktop\사례선정\201407071200\case3\T16\anigif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36392" y="4611536"/>
            <a:ext cx="2240064" cy="2245757"/>
          </a:xfrm>
          <a:prstGeom prst="rect">
            <a:avLst/>
          </a:prstGeom>
          <a:noFill/>
        </p:spPr>
      </p:pic>
      <p:sp>
        <p:nvSpPr>
          <p:cNvPr id="56" name="오른쪽 화살표 55"/>
          <p:cNvSpPr/>
          <p:nvPr/>
        </p:nvSpPr>
        <p:spPr>
          <a:xfrm>
            <a:off x="2289872" y="5117515"/>
            <a:ext cx="1418032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57" name="Picture 2" descr="C:\Users\기본\Desktop\사례선정\201407071200\case2\T16\anigif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4208" y="2438705"/>
            <a:ext cx="2236272" cy="2102096"/>
          </a:xfrm>
          <a:prstGeom prst="rect">
            <a:avLst/>
          </a:prstGeom>
          <a:noFill/>
        </p:spPr>
      </p:pic>
      <p:pic>
        <p:nvPicPr>
          <p:cNvPr id="58" name="Picture 3" descr="C:\Users\기본\Desktop\사례선정\201407071200\case2\T24\anigif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7165" y="2457808"/>
            <a:ext cx="2236271" cy="2102096"/>
          </a:xfrm>
          <a:prstGeom prst="rect">
            <a:avLst/>
          </a:prstGeom>
          <a:noFill/>
        </p:spPr>
      </p:pic>
      <p:sp>
        <p:nvSpPr>
          <p:cNvPr id="103" name="TextBox 102"/>
          <p:cNvSpPr txBox="1"/>
          <p:nvPr/>
        </p:nvSpPr>
        <p:spPr>
          <a:xfrm>
            <a:off x="3789806" y="2458517"/>
            <a:ext cx="85145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AMV24</a:t>
            </a:r>
            <a:endParaRPr lang="ko-KR" altLang="en-US" sz="1400" b="1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444209" y="2442225"/>
            <a:ext cx="79208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AMV16</a:t>
            </a:r>
            <a:endParaRPr lang="ko-KR" altLang="en-US" sz="1400" b="1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5" name="오른쪽 화살표 104"/>
          <p:cNvSpPr/>
          <p:nvPr/>
        </p:nvSpPr>
        <p:spPr>
          <a:xfrm>
            <a:off x="3397364" y="3506305"/>
            <a:ext cx="310540" cy="360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779912" y="4633061"/>
            <a:ext cx="85145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AMV24</a:t>
            </a:r>
            <a:endParaRPr lang="ko-KR" altLang="en-US" sz="1400" b="1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434315" y="4616769"/>
            <a:ext cx="79208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AMV16</a:t>
            </a:r>
            <a:endParaRPr lang="ko-KR" altLang="en-US" sz="1400" b="1" dirty="0">
              <a:solidFill>
                <a:schemeClr val="bg1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51519" y="1471717"/>
            <a:ext cx="85689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 Target size : 24x24 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(96Ⅹ96km)   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    16x16 (</a:t>
            </a: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5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</a:rPr>
              <a:t>6Ⅹ56km)</a:t>
            </a:r>
            <a:endParaRPr lang="en-US" altLang="ko-KR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 Target selection : Regular (REG) 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      Optimal </a:t>
            </a: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target 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selection</a:t>
            </a:r>
            <a:endParaRPr lang="en-US" altLang="ko-KR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  <a:sym typeface="Wingdings" pitchFamily="2" charset="2"/>
            </a:endParaRPr>
          </a:p>
          <a:p>
            <a:pPr lvl="1">
              <a:buFont typeface="Wingdings" pitchFamily="2" charset="2"/>
              <a:buChar char="Ø"/>
            </a:pP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 Target interval : 12 pixels </a:t>
            </a:r>
            <a:r>
              <a:rPr lang="en-US" altLang="ko-KR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              8 </a:t>
            </a:r>
            <a:r>
              <a:rPr lang="en-US" altLang="ko-KR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 Unicode MS" pitchFamily="50" charset="-127"/>
                <a:sym typeface="Wingdings" pitchFamily="2" charset="2"/>
              </a:rPr>
              <a:t>pixels</a:t>
            </a:r>
            <a:endParaRPr lang="en-US" altLang="ko-KR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 Unicode MS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60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내용 개체 틀 2"/>
          <p:cNvSpPr>
            <a:spLocks noGrp="1"/>
          </p:cNvSpPr>
          <p:nvPr>
            <p:ph idx="1"/>
          </p:nvPr>
        </p:nvSpPr>
        <p:spPr>
          <a:xfrm>
            <a:off x="457200" y="946800"/>
            <a:ext cx="8686800" cy="500141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Accuracy of COMS AMV (April 1 - 24, 2016)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2000" b="1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en-US" altLang="ko-KR" sz="1400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Assimilate(24x24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VIS, IR, 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WV)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 KMA global system since Dec. 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2011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 Positive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impact especially in East 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Asia </a:t>
            </a:r>
            <a:r>
              <a:rPr lang="en-US" altLang="ko-KR" sz="2000" b="1" i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[NWP Center]</a:t>
            </a:r>
            <a:endParaRPr lang="en-US" altLang="ko-KR" sz="2000" b="1" i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ko-KR" altLang="en-US" sz="1600" dirty="0">
              <a:solidFill>
                <a:srgbClr val="00206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Status of COMS AMV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graphicFrame>
        <p:nvGraphicFramePr>
          <p:cNvPr id="46" name="표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968392"/>
              </p:ext>
            </p:extLst>
          </p:nvPr>
        </p:nvGraphicFramePr>
        <p:xfrm>
          <a:off x="755576" y="1409247"/>
          <a:ext cx="8136904" cy="223577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24136"/>
                <a:gridCol w="864096"/>
                <a:gridCol w="864096"/>
                <a:gridCol w="864096"/>
                <a:gridCol w="864096"/>
                <a:gridCol w="864096"/>
                <a:gridCol w="864096"/>
                <a:gridCol w="864096"/>
                <a:gridCol w="864096"/>
              </a:tblGrid>
              <a:tr h="25810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 smtClean="0">
                          <a:latin typeface="맑은 고딕" pitchFamily="50" charset="-127"/>
                          <a:ea typeface="맑은 고딕" pitchFamily="50" charset="-127"/>
                        </a:rPr>
                        <a:t>Sonde</a:t>
                      </a:r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(IR)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All level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High</a:t>
                      </a:r>
                      <a:r>
                        <a:rPr lang="en-US" altLang="ko-KR" sz="16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level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Middle</a:t>
                      </a:r>
                      <a:r>
                        <a:rPr lang="en-US" altLang="ko-KR" sz="1600" baseline="0" dirty="0" smtClean="0">
                          <a:latin typeface="맑은 고딕" pitchFamily="50" charset="-127"/>
                          <a:ea typeface="맑은 고딕" pitchFamily="50" charset="-127"/>
                        </a:rPr>
                        <a:t> level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Low level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0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T24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T16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T24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T16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T24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T16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T24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맑은 고딕" pitchFamily="50" charset="-127"/>
                          <a:ea typeface="맑은 고딕" pitchFamily="50" charset="-127"/>
                        </a:rPr>
                        <a:t>T16</a:t>
                      </a:r>
                      <a:endParaRPr lang="ko-KR" altLang="en-US" sz="16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Number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37940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76507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33601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67665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3190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6216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1149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2626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MVD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5.62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5.75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5.80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5.57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4.71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4.77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3.02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2.98</a:t>
                      </a:r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RMSVD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6.73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6.69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6.91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6.86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5.60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5.71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3.60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3.57 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BIAS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-1.74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-1.23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-1.88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-1.34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-0.83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-0.50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-0.23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-0.17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63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RMSE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5.27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5.14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latin typeface="맑은 고딕" pitchFamily="50" charset="-127"/>
                          <a:ea typeface="맑은 고딕" pitchFamily="50" charset="-127"/>
                        </a:rPr>
                        <a:t>5.41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5.27 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4.50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4.51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latin typeface="맑은 고딕" pitchFamily="50" charset="-127"/>
                          <a:ea typeface="맑은 고딕" pitchFamily="50" charset="-127"/>
                        </a:rPr>
                        <a:t>2.54</a:t>
                      </a:r>
                      <a:endParaRPr lang="ko-KR" altLang="en-US" sz="14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kern="1200" dirty="0" smtClean="0">
                          <a:solidFill>
                            <a:schemeClr val="dk1"/>
                          </a:solidFill>
                          <a:latin typeface="맑은 고딕" pitchFamily="50" charset="-127"/>
                          <a:ea typeface="맑은 고딕" pitchFamily="50" charset="-127"/>
                          <a:cs typeface="+mn-cs"/>
                        </a:rPr>
                        <a:t>2.57</a:t>
                      </a:r>
                      <a:endParaRPr lang="ko-KR" altLang="en-US" sz="1400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6792" y="4514484"/>
            <a:ext cx="34161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직사각형 49"/>
          <p:cNvSpPr/>
          <p:nvPr/>
        </p:nvSpPr>
        <p:spPr>
          <a:xfrm>
            <a:off x="1288712" y="6480671"/>
            <a:ext cx="2952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i="1" dirty="0" smtClean="0">
                <a:solidFill>
                  <a:srgbClr val="0070C0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&lt;September~ October in 2011&gt;</a:t>
            </a:r>
          </a:p>
        </p:txBody>
      </p:sp>
      <p:pic>
        <p:nvPicPr>
          <p:cNvPr id="51" name="_x187329024" descr="EMB0000158011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04" y="4841544"/>
            <a:ext cx="1824228" cy="158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_x187327104" descr="EMB0000158011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41544"/>
            <a:ext cx="1584176" cy="15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직사각형 52"/>
          <p:cNvSpPr/>
          <p:nvPr/>
        </p:nvSpPr>
        <p:spPr>
          <a:xfrm>
            <a:off x="4788024" y="6491085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i="1" dirty="0" smtClean="0">
                <a:solidFill>
                  <a:srgbClr val="0070C0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&lt;Winter &amp; Summer in 2013&gt;</a:t>
            </a:r>
          </a:p>
        </p:txBody>
      </p:sp>
      <p:sp>
        <p:nvSpPr>
          <p:cNvPr id="54" name="직사각형 53"/>
          <p:cNvSpPr/>
          <p:nvPr/>
        </p:nvSpPr>
        <p:spPr>
          <a:xfrm>
            <a:off x="4644008" y="4494739"/>
            <a:ext cx="36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FSO of </a:t>
            </a:r>
            <a:r>
              <a:rPr lang="en-US" altLang="ko-KR" sz="1400" dirty="0" err="1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Satwind</a:t>
            </a:r>
            <a:r>
              <a:rPr lang="en-US" altLang="ko-KR" sz="1400" dirty="0" smtClean="0">
                <a:solidFill>
                  <a:prstClr val="black"/>
                </a:solidFill>
                <a:latin typeface="Arial" pitchFamily="34" charset="0"/>
                <a:ea typeface="HY강B" pitchFamily="18" charset="-127"/>
                <a:cs typeface="Arial" pitchFamily="34" charset="0"/>
              </a:rPr>
              <a:t>  data in East Asia</a:t>
            </a:r>
          </a:p>
        </p:txBody>
      </p:sp>
    </p:spTree>
    <p:extLst>
      <p:ext uri="{BB962C8B-B14F-4D97-AF65-F5344CB8AC3E}">
        <p14:creationId xmlns:p14="http://schemas.microsoft.com/office/powerpoint/2010/main" val="341785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946800"/>
            <a:ext cx="8686800" cy="500141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KMA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plans to launch the next Korean geostationary </a:t>
            </a:r>
            <a:r>
              <a:rPr lang="en-US" altLang="ko-KR" sz="20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meteorological </a:t>
            </a:r>
            <a:r>
              <a:rPr lang="en-US" altLang="ko-KR" sz="20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satellite </a:t>
            </a:r>
            <a:r>
              <a:rPr lang="en-US" altLang="ko-KR" sz="20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GEO-KOMPSAT-2A (GK-2A) in 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Nov. 2018 </a:t>
            </a:r>
          </a:p>
          <a:p>
            <a:pPr lvl="1" algn="just">
              <a:lnSpc>
                <a:spcPct val="10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GK-2A</a:t>
            </a:r>
            <a:r>
              <a:rPr lang="en-US" altLang="ko-KR" sz="16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for the next generation </a:t>
            </a:r>
            <a:r>
              <a:rPr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Meteorological Imager and </a:t>
            </a:r>
            <a:r>
              <a:rPr lang="en-US" altLang="ko-KR" sz="1600" b="1" dirty="0" err="1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SWx</a:t>
            </a:r>
            <a:r>
              <a:rPr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monitoring</a:t>
            </a:r>
          </a:p>
          <a:p>
            <a:pPr lvl="1" algn="just">
              <a:lnSpc>
                <a:spcPct val="100000"/>
              </a:lnSpc>
            </a:pPr>
            <a:r>
              <a:rPr lang="en-US" altLang="ko-KR" sz="16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GK-2B</a:t>
            </a:r>
            <a:r>
              <a:rPr lang="en-US" altLang="ko-KR" sz="16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for the </a:t>
            </a:r>
            <a:r>
              <a:rPr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Ocean </a:t>
            </a:r>
            <a:r>
              <a:rPr lang="en-US" altLang="ko-KR" sz="16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Color(GOCI2) </a:t>
            </a:r>
            <a:r>
              <a:rPr lang="en-US" altLang="ko-KR" sz="1600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and Atmospheric Trace </a:t>
            </a:r>
            <a:r>
              <a:rPr lang="en-US" altLang="ko-KR" sz="1600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Gas(GEMS) </a:t>
            </a:r>
            <a:r>
              <a:rPr lang="en-US" altLang="ko-KR" sz="160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monitoring</a:t>
            </a:r>
          </a:p>
          <a:p>
            <a:pPr algn="just">
              <a:lnSpc>
                <a:spcPct val="100000"/>
              </a:lnSpc>
            </a:pPr>
            <a:endParaRPr lang="ko-KR" altLang="en-US" sz="1600" dirty="0">
              <a:solidFill>
                <a:srgbClr val="002060"/>
              </a:solidFill>
            </a:endParaRPr>
          </a:p>
        </p:txBody>
      </p:sp>
      <p:sp>
        <p:nvSpPr>
          <p:cNvPr id="5" name="Freeform 6"/>
          <p:cNvSpPr>
            <a:spLocks/>
          </p:cNvSpPr>
          <p:nvPr/>
        </p:nvSpPr>
        <p:spPr bwMode="auto">
          <a:xfrm flipH="1">
            <a:off x="2445124" y="3010789"/>
            <a:ext cx="485775" cy="173038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72916" y="2690448"/>
            <a:ext cx="1946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Meteorological Sensor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H="1" flipV="1">
            <a:off x="2445123" y="3658860"/>
            <a:ext cx="544637" cy="148371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104" y="3514845"/>
            <a:ext cx="1902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ko-KR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Space weather Sensor</a:t>
            </a:r>
            <a:endParaRPr kumimoji="0" lang="ko-KR" altLang="en-US" sz="1600" b="1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grpSp>
        <p:nvGrpSpPr>
          <p:cNvPr id="9" name="그룹 8"/>
          <p:cNvGrpSpPr>
            <a:grpSpLocks/>
          </p:cNvGrpSpPr>
          <p:nvPr/>
        </p:nvGrpSpPr>
        <p:grpSpPr bwMode="auto">
          <a:xfrm>
            <a:off x="1067736" y="3010789"/>
            <a:ext cx="6519077" cy="3378200"/>
            <a:chOff x="805516" y="1895412"/>
            <a:chExt cx="7062783" cy="3379253"/>
          </a:xfrm>
        </p:grpSpPr>
        <p:grpSp>
          <p:nvGrpSpPr>
            <p:cNvPr id="10" name="그룹 9"/>
            <p:cNvGrpSpPr/>
            <p:nvPr/>
          </p:nvGrpSpPr>
          <p:grpSpPr>
            <a:xfrm>
              <a:off x="4547558" y="4009053"/>
              <a:ext cx="576065" cy="1084837"/>
              <a:chOff x="4461329" y="3861048"/>
              <a:chExt cx="576065" cy="10848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26" name="그룹 23"/>
              <p:cNvGrpSpPr/>
              <p:nvPr/>
            </p:nvGrpSpPr>
            <p:grpSpPr>
              <a:xfrm>
                <a:off x="4461329" y="3861048"/>
                <a:ext cx="576065" cy="869355"/>
                <a:chOff x="5164063" y="2996952"/>
                <a:chExt cx="1298575" cy="1743075"/>
              </a:xfrm>
              <a:scene3d>
                <a:camera prst="orthographicFront">
                  <a:rot lat="0" lon="0" rev="19499999"/>
                </a:camera>
                <a:lightRig rig="threePt" dir="t"/>
              </a:scene3d>
            </p:grpSpPr>
            <p:sp>
              <p:nvSpPr>
                <p:cNvPr id="33" name="Freeform 70"/>
                <p:cNvSpPr>
                  <a:spLocks/>
                </p:cNvSpPr>
                <p:nvPr/>
              </p:nvSpPr>
              <p:spPr bwMode="auto">
                <a:xfrm>
                  <a:off x="5965552" y="3720249"/>
                  <a:ext cx="477423" cy="534747"/>
                </a:xfrm>
                <a:custGeom>
                  <a:avLst/>
                  <a:gdLst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234 w 10000"/>
                    <a:gd name="connsiteY8" fmla="*/ 6019 h 10000"/>
                    <a:gd name="connsiteX9" fmla="*/ 5562 w 10000"/>
                    <a:gd name="connsiteY9" fmla="*/ 4852 h 10000"/>
                    <a:gd name="connsiteX10" fmla="*/ 5562 w 10000"/>
                    <a:gd name="connsiteY10" fmla="*/ 4340 h 10000"/>
                    <a:gd name="connsiteX11" fmla="*/ 5793 w 10000"/>
                    <a:gd name="connsiteY11" fmla="*/ 4340 h 10000"/>
                    <a:gd name="connsiteX12" fmla="*/ 5793 w 10000"/>
                    <a:gd name="connsiteY12" fmla="*/ 4063 h 10000"/>
                    <a:gd name="connsiteX13" fmla="*/ 5274 w 10000"/>
                    <a:gd name="connsiteY13" fmla="*/ 4063 h 10000"/>
                    <a:gd name="connsiteX14" fmla="*/ 5274 w 10000"/>
                    <a:gd name="connsiteY14" fmla="*/ 3725 h 10000"/>
                    <a:gd name="connsiteX15" fmla="*/ 8578 w 10000"/>
                    <a:gd name="connsiteY15" fmla="*/ 3165 h 10000"/>
                    <a:gd name="connsiteX16" fmla="*/ 8943 w 10000"/>
                    <a:gd name="connsiteY16" fmla="*/ 2700 h 10000"/>
                    <a:gd name="connsiteX17" fmla="*/ 8943 w 10000"/>
                    <a:gd name="connsiteY17" fmla="*/ 1893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20" fmla="*/ 4448 w 10000"/>
                    <a:gd name="connsiteY20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562 w 10000"/>
                    <a:gd name="connsiteY8" fmla="*/ 4852 h 10000"/>
                    <a:gd name="connsiteX9" fmla="*/ 5562 w 10000"/>
                    <a:gd name="connsiteY9" fmla="*/ 4340 h 10000"/>
                    <a:gd name="connsiteX10" fmla="*/ 5793 w 10000"/>
                    <a:gd name="connsiteY10" fmla="*/ 4340 h 10000"/>
                    <a:gd name="connsiteX11" fmla="*/ 5793 w 10000"/>
                    <a:gd name="connsiteY11" fmla="*/ 4063 h 10000"/>
                    <a:gd name="connsiteX12" fmla="*/ 5274 w 10000"/>
                    <a:gd name="connsiteY12" fmla="*/ 4063 h 10000"/>
                    <a:gd name="connsiteX13" fmla="*/ 5274 w 10000"/>
                    <a:gd name="connsiteY13" fmla="*/ 3725 h 10000"/>
                    <a:gd name="connsiteX14" fmla="*/ 8578 w 10000"/>
                    <a:gd name="connsiteY14" fmla="*/ 3165 h 10000"/>
                    <a:gd name="connsiteX15" fmla="*/ 8943 w 10000"/>
                    <a:gd name="connsiteY15" fmla="*/ 2700 h 10000"/>
                    <a:gd name="connsiteX16" fmla="*/ 8943 w 10000"/>
                    <a:gd name="connsiteY16" fmla="*/ 1893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5562 w 10000"/>
                    <a:gd name="connsiteY7" fmla="*/ 4852 h 10000"/>
                    <a:gd name="connsiteX8" fmla="*/ 5562 w 10000"/>
                    <a:gd name="connsiteY8" fmla="*/ 4340 h 10000"/>
                    <a:gd name="connsiteX9" fmla="*/ 5793 w 10000"/>
                    <a:gd name="connsiteY9" fmla="*/ 4340 h 10000"/>
                    <a:gd name="connsiteX10" fmla="*/ 5793 w 10000"/>
                    <a:gd name="connsiteY10" fmla="*/ 4063 h 10000"/>
                    <a:gd name="connsiteX11" fmla="*/ 5274 w 10000"/>
                    <a:gd name="connsiteY11" fmla="*/ 4063 h 10000"/>
                    <a:gd name="connsiteX12" fmla="*/ 5274 w 10000"/>
                    <a:gd name="connsiteY12" fmla="*/ 3725 h 10000"/>
                    <a:gd name="connsiteX13" fmla="*/ 8578 w 10000"/>
                    <a:gd name="connsiteY13" fmla="*/ 3165 h 10000"/>
                    <a:gd name="connsiteX14" fmla="*/ 8943 w 10000"/>
                    <a:gd name="connsiteY14" fmla="*/ 2700 h 10000"/>
                    <a:gd name="connsiteX15" fmla="*/ 8943 w 10000"/>
                    <a:gd name="connsiteY15" fmla="*/ 1893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852 h 10000"/>
                    <a:gd name="connsiteX7" fmla="*/ 5562 w 10000"/>
                    <a:gd name="connsiteY7" fmla="*/ 4340 h 10000"/>
                    <a:gd name="connsiteX8" fmla="*/ 5793 w 10000"/>
                    <a:gd name="connsiteY8" fmla="*/ 4340 h 10000"/>
                    <a:gd name="connsiteX9" fmla="*/ 5793 w 10000"/>
                    <a:gd name="connsiteY9" fmla="*/ 4063 h 10000"/>
                    <a:gd name="connsiteX10" fmla="*/ 5274 w 10000"/>
                    <a:gd name="connsiteY10" fmla="*/ 4063 h 10000"/>
                    <a:gd name="connsiteX11" fmla="*/ 5274 w 10000"/>
                    <a:gd name="connsiteY11" fmla="*/ 3725 h 10000"/>
                    <a:gd name="connsiteX12" fmla="*/ 8578 w 10000"/>
                    <a:gd name="connsiteY12" fmla="*/ 3165 h 10000"/>
                    <a:gd name="connsiteX13" fmla="*/ 8943 w 10000"/>
                    <a:gd name="connsiteY13" fmla="*/ 2700 h 10000"/>
                    <a:gd name="connsiteX14" fmla="*/ 8943 w 10000"/>
                    <a:gd name="connsiteY14" fmla="*/ 1893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340 h 10000"/>
                    <a:gd name="connsiteX8" fmla="*/ 5793 w 10000"/>
                    <a:gd name="connsiteY8" fmla="*/ 4063 h 10000"/>
                    <a:gd name="connsiteX9" fmla="*/ 5274 w 10000"/>
                    <a:gd name="connsiteY9" fmla="*/ 4063 h 10000"/>
                    <a:gd name="connsiteX10" fmla="*/ 5274 w 10000"/>
                    <a:gd name="connsiteY10" fmla="*/ 3725 h 10000"/>
                    <a:gd name="connsiteX11" fmla="*/ 8578 w 10000"/>
                    <a:gd name="connsiteY11" fmla="*/ 3165 h 10000"/>
                    <a:gd name="connsiteX12" fmla="*/ 8943 w 10000"/>
                    <a:gd name="connsiteY12" fmla="*/ 2700 h 10000"/>
                    <a:gd name="connsiteX13" fmla="*/ 8943 w 10000"/>
                    <a:gd name="connsiteY13" fmla="*/ 1893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063 h 10000"/>
                    <a:gd name="connsiteX8" fmla="*/ 5274 w 10000"/>
                    <a:gd name="connsiteY8" fmla="*/ 4063 h 10000"/>
                    <a:gd name="connsiteX9" fmla="*/ 5274 w 10000"/>
                    <a:gd name="connsiteY9" fmla="*/ 3725 h 10000"/>
                    <a:gd name="connsiteX10" fmla="*/ 8578 w 10000"/>
                    <a:gd name="connsiteY10" fmla="*/ 3165 h 10000"/>
                    <a:gd name="connsiteX11" fmla="*/ 8943 w 10000"/>
                    <a:gd name="connsiteY11" fmla="*/ 2700 h 10000"/>
                    <a:gd name="connsiteX12" fmla="*/ 8943 w 10000"/>
                    <a:gd name="connsiteY12" fmla="*/ 1893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4063 h 10000"/>
                    <a:gd name="connsiteX8" fmla="*/ 5274 w 10000"/>
                    <a:gd name="connsiteY8" fmla="*/ 3725 h 10000"/>
                    <a:gd name="connsiteX9" fmla="*/ 8578 w 10000"/>
                    <a:gd name="connsiteY9" fmla="*/ 3165 h 10000"/>
                    <a:gd name="connsiteX10" fmla="*/ 8943 w 10000"/>
                    <a:gd name="connsiteY10" fmla="*/ 2700 h 10000"/>
                    <a:gd name="connsiteX11" fmla="*/ 8943 w 10000"/>
                    <a:gd name="connsiteY11" fmla="*/ 1893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3725 h 10000"/>
                    <a:gd name="connsiteX8" fmla="*/ 8578 w 10000"/>
                    <a:gd name="connsiteY8" fmla="*/ 3165 h 10000"/>
                    <a:gd name="connsiteX9" fmla="*/ 8943 w 10000"/>
                    <a:gd name="connsiteY9" fmla="*/ 2700 h 10000"/>
                    <a:gd name="connsiteX10" fmla="*/ 8943 w 10000"/>
                    <a:gd name="connsiteY10" fmla="*/ 1893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274 w 10000"/>
                    <a:gd name="connsiteY6" fmla="*/ 3725 h 10000"/>
                    <a:gd name="connsiteX7" fmla="*/ 8578 w 10000"/>
                    <a:gd name="connsiteY7" fmla="*/ 3165 h 10000"/>
                    <a:gd name="connsiteX8" fmla="*/ 8943 w 10000"/>
                    <a:gd name="connsiteY8" fmla="*/ 2700 h 10000"/>
                    <a:gd name="connsiteX9" fmla="*/ 8943 w 10000"/>
                    <a:gd name="connsiteY9" fmla="*/ 1893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0 w 10000"/>
                    <a:gd name="connsiteY3" fmla="*/ 9476 h 10000"/>
                    <a:gd name="connsiteX4" fmla="*/ 10000 w 10000"/>
                    <a:gd name="connsiteY4" fmla="*/ 10000 h 10000"/>
                    <a:gd name="connsiteX5" fmla="*/ 5274 w 10000"/>
                    <a:gd name="connsiteY5" fmla="*/ 3725 h 10000"/>
                    <a:gd name="connsiteX6" fmla="*/ 8578 w 10000"/>
                    <a:gd name="connsiteY6" fmla="*/ 3165 h 10000"/>
                    <a:gd name="connsiteX7" fmla="*/ 8943 w 10000"/>
                    <a:gd name="connsiteY7" fmla="*/ 2700 h 10000"/>
                    <a:gd name="connsiteX8" fmla="*/ 8943 w 10000"/>
                    <a:gd name="connsiteY8" fmla="*/ 1893 h 10000"/>
                    <a:gd name="connsiteX9" fmla="*/ 4448 w 10000"/>
                    <a:gd name="connsiteY9" fmla="*/ 0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0" fmla="*/ 4448 w 8943"/>
                    <a:gd name="connsiteY0" fmla="*/ 0 h 9476"/>
                    <a:gd name="connsiteX1" fmla="*/ 3160 w 8943"/>
                    <a:gd name="connsiteY1" fmla="*/ 3671 h 9476"/>
                    <a:gd name="connsiteX2" fmla="*/ 3910 w 8943"/>
                    <a:gd name="connsiteY2" fmla="*/ 4063 h 9476"/>
                    <a:gd name="connsiteX3" fmla="*/ 0 w 8943"/>
                    <a:gd name="connsiteY3" fmla="*/ 9476 h 9476"/>
                    <a:gd name="connsiteX4" fmla="*/ 5274 w 8943"/>
                    <a:gd name="connsiteY4" fmla="*/ 3725 h 9476"/>
                    <a:gd name="connsiteX5" fmla="*/ 8578 w 8943"/>
                    <a:gd name="connsiteY5" fmla="*/ 3165 h 9476"/>
                    <a:gd name="connsiteX6" fmla="*/ 8943 w 8943"/>
                    <a:gd name="connsiteY6" fmla="*/ 2700 h 9476"/>
                    <a:gd name="connsiteX7" fmla="*/ 8943 w 8943"/>
                    <a:gd name="connsiteY7" fmla="*/ 1893 h 9476"/>
                    <a:gd name="connsiteX8" fmla="*/ 4448 w 8943"/>
                    <a:gd name="connsiteY8" fmla="*/ 0 h 9476"/>
                    <a:gd name="connsiteX9" fmla="*/ 4448 w 8943"/>
                    <a:gd name="connsiteY9" fmla="*/ 0 h 9476"/>
                    <a:gd name="connsiteX10" fmla="*/ 4448 w 8943"/>
                    <a:gd name="connsiteY10" fmla="*/ 0 h 9476"/>
                    <a:gd name="connsiteX0" fmla="*/ 1441 w 6467"/>
                    <a:gd name="connsiteY0" fmla="*/ 0 h 4288"/>
                    <a:gd name="connsiteX1" fmla="*/ 0 w 6467"/>
                    <a:gd name="connsiteY1" fmla="*/ 3874 h 4288"/>
                    <a:gd name="connsiteX2" fmla="*/ 839 w 6467"/>
                    <a:gd name="connsiteY2" fmla="*/ 4288 h 4288"/>
                    <a:gd name="connsiteX3" fmla="*/ 2364 w 6467"/>
                    <a:gd name="connsiteY3" fmla="*/ 3931 h 4288"/>
                    <a:gd name="connsiteX4" fmla="*/ 6059 w 6467"/>
                    <a:gd name="connsiteY4" fmla="*/ 3340 h 4288"/>
                    <a:gd name="connsiteX5" fmla="*/ 6467 w 6467"/>
                    <a:gd name="connsiteY5" fmla="*/ 2849 h 4288"/>
                    <a:gd name="connsiteX6" fmla="*/ 6467 w 6467"/>
                    <a:gd name="connsiteY6" fmla="*/ 1998 h 4288"/>
                    <a:gd name="connsiteX7" fmla="*/ 1441 w 6467"/>
                    <a:gd name="connsiteY7" fmla="*/ 0 h 4288"/>
                    <a:gd name="connsiteX8" fmla="*/ 1441 w 6467"/>
                    <a:gd name="connsiteY8" fmla="*/ 0 h 4288"/>
                    <a:gd name="connsiteX9" fmla="*/ 1441 w 6467"/>
                    <a:gd name="connsiteY9" fmla="*/ 0 h 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67" h="4288">
                      <a:moveTo>
                        <a:pt x="1441" y="0"/>
                      </a:moveTo>
                      <a:lnTo>
                        <a:pt x="0" y="3874"/>
                      </a:lnTo>
                      <a:lnTo>
                        <a:pt x="839" y="4288"/>
                      </a:lnTo>
                      <a:lnTo>
                        <a:pt x="2364" y="3931"/>
                      </a:lnTo>
                      <a:lnTo>
                        <a:pt x="6059" y="3340"/>
                      </a:lnTo>
                      <a:lnTo>
                        <a:pt x="6467" y="2849"/>
                      </a:lnTo>
                      <a:lnTo>
                        <a:pt x="6467" y="1998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close/>
                    </a:path>
                  </a:pathLst>
                </a:custGeom>
                <a:solidFill>
                  <a:srgbClr val="8280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4" name="Freeform 71"/>
                <p:cNvSpPr>
                  <a:spLocks/>
                </p:cNvSpPr>
                <p:nvPr/>
              </p:nvSpPr>
              <p:spPr bwMode="auto">
                <a:xfrm>
                  <a:off x="5357738" y="3022352"/>
                  <a:ext cx="469900" cy="1711325"/>
                </a:xfrm>
                <a:custGeom>
                  <a:avLst/>
                  <a:gdLst/>
                  <a:ahLst/>
                  <a:cxnLst>
                    <a:cxn ang="0">
                      <a:pos x="539" y="0"/>
                    </a:cxn>
                    <a:cxn ang="0">
                      <a:pos x="485" y="56"/>
                    </a:cxn>
                    <a:cxn ang="0">
                      <a:pos x="351" y="383"/>
                    </a:cxn>
                    <a:cxn ang="0">
                      <a:pos x="249" y="713"/>
                    </a:cxn>
                    <a:cxn ang="0">
                      <a:pos x="178" y="1008"/>
                    </a:cxn>
                    <a:cxn ang="0">
                      <a:pos x="108" y="1305"/>
                    </a:cxn>
                    <a:cxn ang="0">
                      <a:pos x="39" y="1649"/>
                    </a:cxn>
                    <a:cxn ang="0">
                      <a:pos x="16" y="1891"/>
                    </a:cxn>
                    <a:cxn ang="0">
                      <a:pos x="0" y="2063"/>
                    </a:cxn>
                    <a:cxn ang="0">
                      <a:pos x="16" y="2141"/>
                    </a:cxn>
                    <a:cxn ang="0">
                      <a:pos x="30" y="2158"/>
                    </a:cxn>
                    <a:cxn ang="0">
                      <a:pos x="63" y="2150"/>
                    </a:cxn>
                    <a:cxn ang="0">
                      <a:pos x="140" y="2040"/>
                    </a:cxn>
                    <a:cxn ang="0">
                      <a:pos x="256" y="1814"/>
                    </a:cxn>
                    <a:cxn ang="0">
                      <a:pos x="390" y="1454"/>
                    </a:cxn>
                    <a:cxn ang="0">
                      <a:pos x="485" y="1118"/>
                    </a:cxn>
                    <a:cxn ang="0">
                      <a:pos x="547" y="797"/>
                    </a:cxn>
                    <a:cxn ang="0">
                      <a:pos x="577" y="523"/>
                    </a:cxn>
                    <a:cxn ang="0">
                      <a:pos x="592" y="274"/>
                    </a:cxn>
                    <a:cxn ang="0">
                      <a:pos x="592" y="134"/>
                    </a:cxn>
                    <a:cxn ang="0">
                      <a:pos x="570" y="15"/>
                    </a:cxn>
                    <a:cxn ang="0">
                      <a:pos x="539" y="0"/>
                    </a:cxn>
                    <a:cxn ang="0">
                      <a:pos x="539" y="0"/>
                    </a:cxn>
                    <a:cxn ang="0">
                      <a:pos x="539" y="0"/>
                    </a:cxn>
                  </a:cxnLst>
                  <a:rect l="0" t="0" r="r" b="b"/>
                  <a:pathLst>
                    <a:path w="592" h="2158">
                      <a:moveTo>
                        <a:pt x="539" y="0"/>
                      </a:moveTo>
                      <a:lnTo>
                        <a:pt x="485" y="56"/>
                      </a:lnTo>
                      <a:lnTo>
                        <a:pt x="351" y="383"/>
                      </a:lnTo>
                      <a:lnTo>
                        <a:pt x="249" y="713"/>
                      </a:lnTo>
                      <a:lnTo>
                        <a:pt x="178" y="1008"/>
                      </a:lnTo>
                      <a:lnTo>
                        <a:pt x="108" y="1305"/>
                      </a:lnTo>
                      <a:lnTo>
                        <a:pt x="39" y="1649"/>
                      </a:lnTo>
                      <a:lnTo>
                        <a:pt x="16" y="1891"/>
                      </a:lnTo>
                      <a:lnTo>
                        <a:pt x="0" y="2063"/>
                      </a:lnTo>
                      <a:lnTo>
                        <a:pt x="16" y="2141"/>
                      </a:lnTo>
                      <a:lnTo>
                        <a:pt x="30" y="2158"/>
                      </a:lnTo>
                      <a:lnTo>
                        <a:pt x="63" y="2150"/>
                      </a:lnTo>
                      <a:lnTo>
                        <a:pt x="140" y="2040"/>
                      </a:lnTo>
                      <a:lnTo>
                        <a:pt x="256" y="1814"/>
                      </a:lnTo>
                      <a:lnTo>
                        <a:pt x="390" y="1454"/>
                      </a:lnTo>
                      <a:lnTo>
                        <a:pt x="485" y="1118"/>
                      </a:lnTo>
                      <a:lnTo>
                        <a:pt x="547" y="797"/>
                      </a:lnTo>
                      <a:lnTo>
                        <a:pt x="577" y="523"/>
                      </a:lnTo>
                      <a:lnTo>
                        <a:pt x="592" y="274"/>
                      </a:lnTo>
                      <a:lnTo>
                        <a:pt x="592" y="134"/>
                      </a:lnTo>
                      <a:lnTo>
                        <a:pt x="570" y="15"/>
                      </a:lnTo>
                      <a:lnTo>
                        <a:pt x="539" y="0"/>
                      </a:lnTo>
                      <a:lnTo>
                        <a:pt x="539" y="0"/>
                      </a:lnTo>
                      <a:lnTo>
                        <a:pt x="539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5" name="Freeform 72"/>
                <p:cNvSpPr>
                  <a:spLocks/>
                </p:cNvSpPr>
                <p:nvPr/>
              </p:nvSpPr>
              <p:spPr bwMode="auto">
                <a:xfrm>
                  <a:off x="5176763" y="3724027"/>
                  <a:ext cx="100013" cy="185738"/>
                </a:xfrm>
                <a:custGeom>
                  <a:avLst/>
                  <a:gdLst/>
                  <a:ahLst/>
                  <a:cxnLst>
                    <a:cxn ang="0">
                      <a:pos x="125" y="0"/>
                    </a:cxn>
                    <a:cxn ang="0">
                      <a:pos x="118" y="85"/>
                    </a:cxn>
                    <a:cxn ang="0">
                      <a:pos x="86" y="179"/>
                    </a:cxn>
                    <a:cxn ang="0">
                      <a:pos x="47" y="234"/>
                    </a:cxn>
                    <a:cxn ang="0">
                      <a:pos x="8" y="155"/>
                    </a:cxn>
                    <a:cxn ang="0">
                      <a:pos x="0" y="102"/>
                    </a:cxn>
                    <a:cxn ang="0">
                      <a:pos x="15" y="70"/>
                    </a:cxn>
                    <a:cxn ang="0">
                      <a:pos x="47" y="31"/>
                    </a:cxn>
                    <a:cxn ang="0">
                      <a:pos x="125" y="0"/>
                    </a:cxn>
                    <a:cxn ang="0">
                      <a:pos x="125" y="0"/>
                    </a:cxn>
                    <a:cxn ang="0">
                      <a:pos x="125" y="0"/>
                    </a:cxn>
                  </a:cxnLst>
                  <a:rect l="0" t="0" r="r" b="b"/>
                  <a:pathLst>
                    <a:path w="125" h="234">
                      <a:moveTo>
                        <a:pt x="125" y="0"/>
                      </a:moveTo>
                      <a:lnTo>
                        <a:pt x="118" y="85"/>
                      </a:lnTo>
                      <a:lnTo>
                        <a:pt x="86" y="179"/>
                      </a:lnTo>
                      <a:lnTo>
                        <a:pt x="47" y="234"/>
                      </a:lnTo>
                      <a:lnTo>
                        <a:pt x="8" y="155"/>
                      </a:lnTo>
                      <a:lnTo>
                        <a:pt x="0" y="102"/>
                      </a:lnTo>
                      <a:lnTo>
                        <a:pt x="15" y="70"/>
                      </a:lnTo>
                      <a:lnTo>
                        <a:pt x="47" y="31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" name="Freeform 74"/>
                <p:cNvSpPr>
                  <a:spLocks/>
                </p:cNvSpPr>
                <p:nvPr/>
              </p:nvSpPr>
              <p:spPr bwMode="auto">
                <a:xfrm>
                  <a:off x="6083225" y="3784352"/>
                  <a:ext cx="204788" cy="1619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233" y="141"/>
                    </a:cxn>
                    <a:cxn ang="0">
                      <a:pos x="171" y="132"/>
                    </a:cxn>
                    <a:cxn ang="0">
                      <a:pos x="256" y="203"/>
                    </a:cxn>
                    <a:cxn ang="0">
                      <a:pos x="0" y="93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256" h="203">
                      <a:moveTo>
                        <a:pt x="13" y="0"/>
                      </a:moveTo>
                      <a:lnTo>
                        <a:pt x="233" y="141"/>
                      </a:lnTo>
                      <a:lnTo>
                        <a:pt x="171" y="132"/>
                      </a:lnTo>
                      <a:lnTo>
                        <a:pt x="256" y="203"/>
                      </a:lnTo>
                      <a:lnTo>
                        <a:pt x="0" y="93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" name="Freeform 75"/>
                <p:cNvSpPr>
                  <a:spLocks/>
                </p:cNvSpPr>
                <p:nvPr/>
              </p:nvSpPr>
              <p:spPr bwMode="auto">
                <a:xfrm>
                  <a:off x="5176763" y="3790702"/>
                  <a:ext cx="74613" cy="1254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5" y="86"/>
                    </a:cxn>
                    <a:cxn ang="0">
                      <a:pos x="71" y="142"/>
                    </a:cxn>
                    <a:cxn ang="0">
                      <a:pos x="47" y="158"/>
                    </a:cxn>
                    <a:cxn ang="0">
                      <a:pos x="0" y="6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5" h="158">
                      <a:moveTo>
                        <a:pt x="0" y="0"/>
                      </a:moveTo>
                      <a:lnTo>
                        <a:pt x="95" y="86"/>
                      </a:lnTo>
                      <a:lnTo>
                        <a:pt x="71" y="142"/>
                      </a:lnTo>
                      <a:lnTo>
                        <a:pt x="47" y="158"/>
                      </a:ln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" name="Freeform 76"/>
                <p:cNvSpPr>
                  <a:spLocks/>
                </p:cNvSpPr>
                <p:nvPr/>
              </p:nvSpPr>
              <p:spPr bwMode="auto">
                <a:xfrm>
                  <a:off x="5381550" y="3568452"/>
                  <a:ext cx="385763" cy="1165225"/>
                </a:xfrm>
                <a:custGeom>
                  <a:avLst/>
                  <a:gdLst/>
                  <a:ahLst/>
                  <a:cxnLst>
                    <a:cxn ang="0">
                      <a:pos x="446" y="54"/>
                    </a:cxn>
                    <a:cxn ang="0">
                      <a:pos x="267" y="422"/>
                    </a:cxn>
                    <a:cxn ang="0">
                      <a:pos x="141" y="711"/>
                    </a:cxn>
                    <a:cxn ang="0">
                      <a:pos x="63" y="984"/>
                    </a:cxn>
                    <a:cxn ang="0">
                      <a:pos x="16" y="1273"/>
                    </a:cxn>
                    <a:cxn ang="0">
                      <a:pos x="0" y="1398"/>
                    </a:cxn>
                    <a:cxn ang="0">
                      <a:pos x="9" y="1469"/>
                    </a:cxn>
                    <a:cxn ang="0">
                      <a:pos x="47" y="1437"/>
                    </a:cxn>
                    <a:cxn ang="0">
                      <a:pos x="148" y="1265"/>
                    </a:cxn>
                    <a:cxn ang="0">
                      <a:pos x="259" y="953"/>
                    </a:cxn>
                    <a:cxn ang="0">
                      <a:pos x="354" y="648"/>
                    </a:cxn>
                    <a:cxn ang="0">
                      <a:pos x="408" y="405"/>
                    </a:cxn>
                    <a:cxn ang="0">
                      <a:pos x="485" y="0"/>
                    </a:cxn>
                    <a:cxn ang="0">
                      <a:pos x="446" y="54"/>
                    </a:cxn>
                    <a:cxn ang="0">
                      <a:pos x="446" y="54"/>
                    </a:cxn>
                    <a:cxn ang="0">
                      <a:pos x="446" y="54"/>
                    </a:cxn>
                  </a:cxnLst>
                  <a:rect l="0" t="0" r="r" b="b"/>
                  <a:pathLst>
                    <a:path w="485" h="1469">
                      <a:moveTo>
                        <a:pt x="446" y="54"/>
                      </a:moveTo>
                      <a:lnTo>
                        <a:pt x="267" y="422"/>
                      </a:lnTo>
                      <a:lnTo>
                        <a:pt x="141" y="711"/>
                      </a:lnTo>
                      <a:lnTo>
                        <a:pt x="63" y="984"/>
                      </a:lnTo>
                      <a:lnTo>
                        <a:pt x="16" y="1273"/>
                      </a:lnTo>
                      <a:lnTo>
                        <a:pt x="0" y="1398"/>
                      </a:lnTo>
                      <a:lnTo>
                        <a:pt x="9" y="1469"/>
                      </a:lnTo>
                      <a:lnTo>
                        <a:pt x="47" y="1437"/>
                      </a:lnTo>
                      <a:lnTo>
                        <a:pt x="148" y="1265"/>
                      </a:lnTo>
                      <a:lnTo>
                        <a:pt x="259" y="953"/>
                      </a:lnTo>
                      <a:lnTo>
                        <a:pt x="354" y="648"/>
                      </a:lnTo>
                      <a:lnTo>
                        <a:pt x="408" y="405"/>
                      </a:lnTo>
                      <a:lnTo>
                        <a:pt x="485" y="0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" name="Freeform 77"/>
                <p:cNvSpPr>
                  <a:spLocks/>
                </p:cNvSpPr>
                <p:nvPr/>
              </p:nvSpPr>
              <p:spPr bwMode="auto">
                <a:xfrm>
                  <a:off x="5953050" y="3743077"/>
                  <a:ext cx="509588" cy="531813"/>
                </a:xfrm>
                <a:custGeom>
                  <a:avLst/>
                  <a:gdLst/>
                  <a:ahLst/>
                  <a:cxnLst>
                    <a:cxn ang="0">
                      <a:pos x="189" y="0"/>
                    </a:cxn>
                    <a:cxn ang="0">
                      <a:pos x="633" y="296"/>
                    </a:cxn>
                    <a:cxn ang="0">
                      <a:pos x="641" y="367"/>
                    </a:cxn>
                    <a:cxn ang="0">
                      <a:pos x="641" y="438"/>
                    </a:cxn>
                    <a:cxn ang="0">
                      <a:pos x="625" y="484"/>
                    </a:cxn>
                    <a:cxn ang="0">
                      <a:pos x="602" y="539"/>
                    </a:cxn>
                    <a:cxn ang="0">
                      <a:pos x="86" y="671"/>
                    </a:cxn>
                    <a:cxn ang="0">
                      <a:pos x="0" y="608"/>
                    </a:cxn>
                    <a:cxn ang="0">
                      <a:pos x="0" y="531"/>
                    </a:cxn>
                    <a:cxn ang="0">
                      <a:pos x="94" y="546"/>
                    </a:cxn>
                    <a:cxn ang="0">
                      <a:pos x="133" y="453"/>
                    </a:cxn>
                    <a:cxn ang="0">
                      <a:pos x="430" y="453"/>
                    </a:cxn>
                    <a:cxn ang="0">
                      <a:pos x="445" y="405"/>
                    </a:cxn>
                    <a:cxn ang="0">
                      <a:pos x="117" y="335"/>
                    </a:cxn>
                    <a:cxn ang="0">
                      <a:pos x="141" y="249"/>
                    </a:cxn>
                    <a:cxn ang="0">
                      <a:pos x="578" y="381"/>
                    </a:cxn>
                    <a:cxn ang="0">
                      <a:pos x="157" y="179"/>
                    </a:cxn>
                    <a:cxn ang="0">
                      <a:pos x="594" y="343"/>
                    </a:cxn>
                    <a:cxn ang="0">
                      <a:pos x="438" y="233"/>
                    </a:cxn>
                    <a:cxn ang="0">
                      <a:pos x="594" y="296"/>
                    </a:cxn>
                    <a:cxn ang="0">
                      <a:pos x="196" y="31"/>
                    </a:cxn>
                    <a:cxn ang="0">
                      <a:pos x="189" y="0"/>
                    </a:cxn>
                    <a:cxn ang="0">
                      <a:pos x="189" y="0"/>
                    </a:cxn>
                    <a:cxn ang="0">
                      <a:pos x="189" y="0"/>
                    </a:cxn>
                  </a:cxnLst>
                  <a:rect l="0" t="0" r="r" b="b"/>
                  <a:pathLst>
                    <a:path w="641" h="671">
                      <a:moveTo>
                        <a:pt x="189" y="0"/>
                      </a:moveTo>
                      <a:lnTo>
                        <a:pt x="633" y="296"/>
                      </a:lnTo>
                      <a:lnTo>
                        <a:pt x="641" y="367"/>
                      </a:lnTo>
                      <a:lnTo>
                        <a:pt x="641" y="438"/>
                      </a:lnTo>
                      <a:lnTo>
                        <a:pt x="625" y="484"/>
                      </a:lnTo>
                      <a:lnTo>
                        <a:pt x="602" y="539"/>
                      </a:lnTo>
                      <a:lnTo>
                        <a:pt x="86" y="671"/>
                      </a:lnTo>
                      <a:lnTo>
                        <a:pt x="0" y="608"/>
                      </a:lnTo>
                      <a:lnTo>
                        <a:pt x="0" y="531"/>
                      </a:lnTo>
                      <a:lnTo>
                        <a:pt x="94" y="546"/>
                      </a:lnTo>
                      <a:lnTo>
                        <a:pt x="133" y="453"/>
                      </a:lnTo>
                      <a:lnTo>
                        <a:pt x="430" y="453"/>
                      </a:lnTo>
                      <a:lnTo>
                        <a:pt x="445" y="405"/>
                      </a:lnTo>
                      <a:lnTo>
                        <a:pt x="117" y="335"/>
                      </a:lnTo>
                      <a:lnTo>
                        <a:pt x="141" y="249"/>
                      </a:lnTo>
                      <a:lnTo>
                        <a:pt x="578" y="381"/>
                      </a:lnTo>
                      <a:lnTo>
                        <a:pt x="157" y="179"/>
                      </a:lnTo>
                      <a:lnTo>
                        <a:pt x="594" y="343"/>
                      </a:lnTo>
                      <a:lnTo>
                        <a:pt x="438" y="233"/>
                      </a:lnTo>
                      <a:lnTo>
                        <a:pt x="594" y="296"/>
                      </a:lnTo>
                      <a:lnTo>
                        <a:pt x="196" y="31"/>
                      </a:lnTo>
                      <a:lnTo>
                        <a:pt x="189" y="0"/>
                      </a:lnTo>
                      <a:lnTo>
                        <a:pt x="189" y="0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" name="Freeform 78"/>
                <p:cNvSpPr>
                  <a:spLocks/>
                </p:cNvSpPr>
                <p:nvPr/>
              </p:nvSpPr>
              <p:spPr bwMode="auto">
                <a:xfrm>
                  <a:off x="6014963" y="4263777"/>
                  <a:ext cx="117475" cy="96838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149" y="62"/>
                    </a:cxn>
                    <a:cxn ang="0">
                      <a:pos x="64" y="62"/>
                    </a:cxn>
                    <a:cxn ang="0">
                      <a:pos x="24" y="124"/>
                    </a:cxn>
                    <a:cxn ang="0">
                      <a:pos x="24" y="62"/>
                    </a:cxn>
                    <a:cxn ang="0">
                      <a:pos x="0" y="62"/>
                    </a:cxn>
                    <a:cxn ang="0">
                      <a:pos x="0" y="0"/>
                    </a:cxn>
                    <a:cxn ang="0">
                      <a:pos x="80" y="0"/>
                    </a:cxn>
                    <a:cxn ang="0">
                      <a:pos x="80" y="0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49" h="124">
                      <a:moveTo>
                        <a:pt x="80" y="0"/>
                      </a:moveTo>
                      <a:lnTo>
                        <a:pt x="149" y="62"/>
                      </a:lnTo>
                      <a:lnTo>
                        <a:pt x="64" y="62"/>
                      </a:lnTo>
                      <a:lnTo>
                        <a:pt x="24" y="124"/>
                      </a:lnTo>
                      <a:lnTo>
                        <a:pt x="24" y="62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" name="Freeform 81"/>
                <p:cNvSpPr>
                  <a:spLocks/>
                </p:cNvSpPr>
                <p:nvPr/>
              </p:nvSpPr>
              <p:spPr bwMode="auto">
                <a:xfrm>
                  <a:off x="5351388" y="2996952"/>
                  <a:ext cx="446088" cy="1717675"/>
                </a:xfrm>
                <a:custGeom>
                  <a:avLst/>
                  <a:gdLst/>
                  <a:ahLst/>
                  <a:cxnLst>
                    <a:cxn ang="0">
                      <a:pos x="561" y="0"/>
                    </a:cxn>
                    <a:cxn ang="0">
                      <a:pos x="484" y="94"/>
                    </a:cxn>
                    <a:cxn ang="0">
                      <a:pos x="375" y="352"/>
                    </a:cxn>
                    <a:cxn ang="0">
                      <a:pos x="264" y="665"/>
                    </a:cxn>
                    <a:cxn ang="0">
                      <a:pos x="179" y="962"/>
                    </a:cxn>
                    <a:cxn ang="0">
                      <a:pos x="101" y="1344"/>
                    </a:cxn>
                    <a:cxn ang="0">
                      <a:pos x="47" y="1642"/>
                    </a:cxn>
                    <a:cxn ang="0">
                      <a:pos x="15" y="1853"/>
                    </a:cxn>
                    <a:cxn ang="0">
                      <a:pos x="0" y="2040"/>
                    </a:cxn>
                    <a:cxn ang="0">
                      <a:pos x="15" y="2165"/>
                    </a:cxn>
                    <a:cxn ang="0">
                      <a:pos x="24" y="1969"/>
                    </a:cxn>
                    <a:cxn ang="0">
                      <a:pos x="62" y="1666"/>
                    </a:cxn>
                    <a:cxn ang="0">
                      <a:pos x="131" y="1289"/>
                    </a:cxn>
                    <a:cxn ang="0">
                      <a:pos x="217" y="915"/>
                    </a:cxn>
                    <a:cxn ang="0">
                      <a:pos x="329" y="539"/>
                    </a:cxn>
                    <a:cxn ang="0">
                      <a:pos x="413" y="281"/>
                    </a:cxn>
                    <a:cxn ang="0">
                      <a:pos x="484" y="111"/>
                    </a:cxn>
                    <a:cxn ang="0">
                      <a:pos x="561" y="0"/>
                    </a:cxn>
                    <a:cxn ang="0">
                      <a:pos x="561" y="0"/>
                    </a:cxn>
                    <a:cxn ang="0">
                      <a:pos x="561" y="0"/>
                    </a:cxn>
                  </a:cxnLst>
                  <a:rect l="0" t="0" r="r" b="b"/>
                  <a:pathLst>
                    <a:path w="561" h="2165">
                      <a:moveTo>
                        <a:pt x="561" y="0"/>
                      </a:moveTo>
                      <a:lnTo>
                        <a:pt x="484" y="94"/>
                      </a:lnTo>
                      <a:lnTo>
                        <a:pt x="375" y="352"/>
                      </a:lnTo>
                      <a:lnTo>
                        <a:pt x="264" y="665"/>
                      </a:lnTo>
                      <a:lnTo>
                        <a:pt x="179" y="962"/>
                      </a:lnTo>
                      <a:lnTo>
                        <a:pt x="101" y="1344"/>
                      </a:lnTo>
                      <a:lnTo>
                        <a:pt x="47" y="1642"/>
                      </a:lnTo>
                      <a:lnTo>
                        <a:pt x="15" y="1853"/>
                      </a:lnTo>
                      <a:lnTo>
                        <a:pt x="0" y="2040"/>
                      </a:lnTo>
                      <a:lnTo>
                        <a:pt x="15" y="2165"/>
                      </a:lnTo>
                      <a:lnTo>
                        <a:pt x="24" y="1969"/>
                      </a:lnTo>
                      <a:lnTo>
                        <a:pt x="62" y="1666"/>
                      </a:lnTo>
                      <a:lnTo>
                        <a:pt x="131" y="1289"/>
                      </a:lnTo>
                      <a:lnTo>
                        <a:pt x="217" y="915"/>
                      </a:lnTo>
                      <a:lnTo>
                        <a:pt x="329" y="539"/>
                      </a:lnTo>
                      <a:lnTo>
                        <a:pt x="413" y="281"/>
                      </a:lnTo>
                      <a:lnTo>
                        <a:pt x="484" y="111"/>
                      </a:lnTo>
                      <a:lnTo>
                        <a:pt x="561" y="0"/>
                      </a:lnTo>
                      <a:lnTo>
                        <a:pt x="561" y="0"/>
                      </a:lnTo>
                      <a:lnTo>
                        <a:pt x="5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" name="Freeform 82"/>
                <p:cNvSpPr>
                  <a:spLocks/>
                </p:cNvSpPr>
                <p:nvPr/>
              </p:nvSpPr>
              <p:spPr bwMode="auto">
                <a:xfrm>
                  <a:off x="5364088" y="2996952"/>
                  <a:ext cx="719138" cy="1743075"/>
                </a:xfrm>
                <a:custGeom>
                  <a:avLst/>
                  <a:gdLst/>
                  <a:ahLst/>
                  <a:cxnLst>
                    <a:cxn ang="0">
                      <a:pos x="516" y="46"/>
                    </a:cxn>
                    <a:cxn ang="0">
                      <a:pos x="546" y="46"/>
                    </a:cxn>
                    <a:cxn ang="0">
                      <a:pos x="563" y="87"/>
                    </a:cxn>
                    <a:cxn ang="0">
                      <a:pos x="579" y="158"/>
                    </a:cxn>
                    <a:cxn ang="0">
                      <a:pos x="563" y="336"/>
                    </a:cxn>
                    <a:cxn ang="0">
                      <a:pos x="492" y="758"/>
                    </a:cxn>
                    <a:cxn ang="0">
                      <a:pos x="383" y="1243"/>
                    </a:cxn>
                    <a:cxn ang="0">
                      <a:pos x="267" y="1642"/>
                    </a:cxn>
                    <a:cxn ang="0">
                      <a:pos x="148" y="1969"/>
                    </a:cxn>
                    <a:cxn ang="0">
                      <a:pos x="77" y="2127"/>
                    </a:cxn>
                    <a:cxn ang="0">
                      <a:pos x="39" y="2181"/>
                    </a:cxn>
                    <a:cxn ang="0">
                      <a:pos x="0" y="2181"/>
                    </a:cxn>
                    <a:cxn ang="0">
                      <a:pos x="23" y="2195"/>
                    </a:cxn>
                    <a:cxn ang="0">
                      <a:pos x="77" y="2181"/>
                    </a:cxn>
                    <a:cxn ang="0">
                      <a:pos x="225" y="2047"/>
                    </a:cxn>
                    <a:cxn ang="0">
                      <a:pos x="368" y="1862"/>
                    </a:cxn>
                    <a:cxn ang="0">
                      <a:pos x="478" y="1657"/>
                    </a:cxn>
                    <a:cxn ang="0">
                      <a:pos x="555" y="1478"/>
                    </a:cxn>
                    <a:cxn ang="0">
                      <a:pos x="736" y="1633"/>
                    </a:cxn>
                    <a:cxn ang="0">
                      <a:pos x="805" y="1508"/>
                    </a:cxn>
                    <a:cxn ang="0">
                      <a:pos x="852" y="1360"/>
                    </a:cxn>
                    <a:cxn ang="0">
                      <a:pos x="890" y="1149"/>
                    </a:cxn>
                    <a:cxn ang="0">
                      <a:pos x="908" y="985"/>
                    </a:cxn>
                    <a:cxn ang="0">
                      <a:pos x="890" y="821"/>
                    </a:cxn>
                    <a:cxn ang="0">
                      <a:pos x="751" y="1024"/>
                    </a:cxn>
                    <a:cxn ang="0">
                      <a:pos x="712" y="970"/>
                    </a:cxn>
                    <a:cxn ang="0">
                      <a:pos x="728" y="744"/>
                    </a:cxn>
                    <a:cxn ang="0">
                      <a:pos x="728" y="501"/>
                    </a:cxn>
                    <a:cxn ang="0">
                      <a:pos x="695" y="236"/>
                    </a:cxn>
                    <a:cxn ang="0">
                      <a:pos x="657" y="94"/>
                    </a:cxn>
                    <a:cxn ang="0">
                      <a:pos x="611" y="9"/>
                    </a:cxn>
                    <a:cxn ang="0">
                      <a:pos x="555" y="0"/>
                    </a:cxn>
                    <a:cxn ang="0">
                      <a:pos x="516" y="46"/>
                    </a:cxn>
                    <a:cxn ang="0">
                      <a:pos x="516" y="46"/>
                    </a:cxn>
                    <a:cxn ang="0">
                      <a:pos x="516" y="46"/>
                    </a:cxn>
                  </a:cxnLst>
                  <a:rect l="0" t="0" r="r" b="b"/>
                  <a:pathLst>
                    <a:path w="908" h="2195">
                      <a:moveTo>
                        <a:pt x="516" y="46"/>
                      </a:moveTo>
                      <a:lnTo>
                        <a:pt x="546" y="46"/>
                      </a:lnTo>
                      <a:lnTo>
                        <a:pt x="563" y="87"/>
                      </a:lnTo>
                      <a:lnTo>
                        <a:pt x="579" y="158"/>
                      </a:lnTo>
                      <a:lnTo>
                        <a:pt x="563" y="336"/>
                      </a:lnTo>
                      <a:lnTo>
                        <a:pt x="492" y="758"/>
                      </a:lnTo>
                      <a:lnTo>
                        <a:pt x="383" y="1243"/>
                      </a:lnTo>
                      <a:lnTo>
                        <a:pt x="267" y="1642"/>
                      </a:lnTo>
                      <a:lnTo>
                        <a:pt x="148" y="1969"/>
                      </a:lnTo>
                      <a:lnTo>
                        <a:pt x="77" y="2127"/>
                      </a:lnTo>
                      <a:lnTo>
                        <a:pt x="39" y="2181"/>
                      </a:lnTo>
                      <a:lnTo>
                        <a:pt x="0" y="2181"/>
                      </a:lnTo>
                      <a:lnTo>
                        <a:pt x="23" y="2195"/>
                      </a:lnTo>
                      <a:lnTo>
                        <a:pt x="77" y="2181"/>
                      </a:lnTo>
                      <a:lnTo>
                        <a:pt x="225" y="2047"/>
                      </a:lnTo>
                      <a:lnTo>
                        <a:pt x="368" y="1862"/>
                      </a:lnTo>
                      <a:lnTo>
                        <a:pt x="478" y="1657"/>
                      </a:lnTo>
                      <a:lnTo>
                        <a:pt x="555" y="1478"/>
                      </a:lnTo>
                      <a:lnTo>
                        <a:pt x="736" y="1633"/>
                      </a:lnTo>
                      <a:lnTo>
                        <a:pt x="805" y="1508"/>
                      </a:lnTo>
                      <a:lnTo>
                        <a:pt x="852" y="1360"/>
                      </a:lnTo>
                      <a:lnTo>
                        <a:pt x="890" y="1149"/>
                      </a:lnTo>
                      <a:lnTo>
                        <a:pt x="908" y="985"/>
                      </a:lnTo>
                      <a:lnTo>
                        <a:pt x="890" y="821"/>
                      </a:lnTo>
                      <a:lnTo>
                        <a:pt x="751" y="1024"/>
                      </a:lnTo>
                      <a:lnTo>
                        <a:pt x="712" y="970"/>
                      </a:lnTo>
                      <a:lnTo>
                        <a:pt x="728" y="744"/>
                      </a:lnTo>
                      <a:lnTo>
                        <a:pt x="728" y="501"/>
                      </a:lnTo>
                      <a:lnTo>
                        <a:pt x="695" y="236"/>
                      </a:lnTo>
                      <a:lnTo>
                        <a:pt x="657" y="94"/>
                      </a:lnTo>
                      <a:lnTo>
                        <a:pt x="611" y="9"/>
                      </a:lnTo>
                      <a:lnTo>
                        <a:pt x="555" y="0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" name="Freeform 83"/>
                <p:cNvSpPr>
                  <a:spLocks/>
                </p:cNvSpPr>
                <p:nvPr/>
              </p:nvSpPr>
              <p:spPr bwMode="auto">
                <a:xfrm>
                  <a:off x="5400600" y="3003302"/>
                  <a:ext cx="693738" cy="1730375"/>
                </a:xfrm>
                <a:custGeom>
                  <a:avLst/>
                  <a:gdLst/>
                  <a:ahLst/>
                  <a:cxnLst>
                    <a:cxn ang="0">
                      <a:pos x="564" y="0"/>
                    </a:cxn>
                    <a:cxn ang="0">
                      <a:pos x="648" y="109"/>
                    </a:cxn>
                    <a:cxn ang="0">
                      <a:pos x="742" y="312"/>
                    </a:cxn>
                    <a:cxn ang="0">
                      <a:pos x="813" y="530"/>
                    </a:cxn>
                    <a:cxn ang="0">
                      <a:pos x="867" y="819"/>
                    </a:cxn>
                    <a:cxn ang="0">
                      <a:pos x="874" y="1030"/>
                    </a:cxn>
                    <a:cxn ang="0">
                      <a:pos x="837" y="1280"/>
                    </a:cxn>
                    <a:cxn ang="0">
                      <a:pos x="766" y="1515"/>
                    </a:cxn>
                    <a:cxn ang="0">
                      <a:pos x="641" y="1710"/>
                    </a:cxn>
                    <a:cxn ang="0">
                      <a:pos x="469" y="1890"/>
                    </a:cxn>
                    <a:cxn ang="0">
                      <a:pos x="297" y="2031"/>
                    </a:cxn>
                    <a:cxn ang="0">
                      <a:pos x="101" y="2141"/>
                    </a:cxn>
                    <a:cxn ang="0">
                      <a:pos x="0" y="2180"/>
                    </a:cxn>
                    <a:cxn ang="0">
                      <a:pos x="69" y="2125"/>
                    </a:cxn>
                    <a:cxn ang="0">
                      <a:pos x="226" y="2023"/>
                    </a:cxn>
                    <a:cxn ang="0">
                      <a:pos x="351" y="1946"/>
                    </a:cxn>
                    <a:cxn ang="0">
                      <a:pos x="485" y="1829"/>
                    </a:cxn>
                    <a:cxn ang="0">
                      <a:pos x="601" y="1678"/>
                    </a:cxn>
                    <a:cxn ang="0">
                      <a:pos x="711" y="1469"/>
                    </a:cxn>
                    <a:cxn ang="0">
                      <a:pos x="805" y="991"/>
                    </a:cxn>
                    <a:cxn ang="0">
                      <a:pos x="805" y="741"/>
                    </a:cxn>
                    <a:cxn ang="0">
                      <a:pos x="773" y="506"/>
                    </a:cxn>
                    <a:cxn ang="0">
                      <a:pos x="711" y="304"/>
                    </a:cxn>
                    <a:cxn ang="0">
                      <a:pos x="648" y="179"/>
                    </a:cxn>
                    <a:cxn ang="0">
                      <a:pos x="564" y="78"/>
                    </a:cxn>
                    <a:cxn ang="0">
                      <a:pos x="564" y="0"/>
                    </a:cxn>
                    <a:cxn ang="0">
                      <a:pos x="564" y="0"/>
                    </a:cxn>
                    <a:cxn ang="0">
                      <a:pos x="564" y="0"/>
                    </a:cxn>
                  </a:cxnLst>
                  <a:rect l="0" t="0" r="r" b="b"/>
                  <a:pathLst>
                    <a:path w="874" h="2180">
                      <a:moveTo>
                        <a:pt x="564" y="0"/>
                      </a:moveTo>
                      <a:lnTo>
                        <a:pt x="648" y="109"/>
                      </a:lnTo>
                      <a:lnTo>
                        <a:pt x="742" y="312"/>
                      </a:lnTo>
                      <a:lnTo>
                        <a:pt x="813" y="530"/>
                      </a:lnTo>
                      <a:lnTo>
                        <a:pt x="867" y="819"/>
                      </a:lnTo>
                      <a:lnTo>
                        <a:pt x="874" y="1030"/>
                      </a:lnTo>
                      <a:lnTo>
                        <a:pt x="837" y="1280"/>
                      </a:lnTo>
                      <a:lnTo>
                        <a:pt x="766" y="1515"/>
                      </a:lnTo>
                      <a:lnTo>
                        <a:pt x="641" y="1710"/>
                      </a:lnTo>
                      <a:lnTo>
                        <a:pt x="469" y="1890"/>
                      </a:lnTo>
                      <a:lnTo>
                        <a:pt x="297" y="2031"/>
                      </a:lnTo>
                      <a:lnTo>
                        <a:pt x="101" y="2141"/>
                      </a:lnTo>
                      <a:lnTo>
                        <a:pt x="0" y="2180"/>
                      </a:lnTo>
                      <a:lnTo>
                        <a:pt x="69" y="2125"/>
                      </a:lnTo>
                      <a:lnTo>
                        <a:pt x="226" y="2023"/>
                      </a:lnTo>
                      <a:lnTo>
                        <a:pt x="351" y="1946"/>
                      </a:lnTo>
                      <a:lnTo>
                        <a:pt x="485" y="1829"/>
                      </a:lnTo>
                      <a:lnTo>
                        <a:pt x="601" y="1678"/>
                      </a:lnTo>
                      <a:lnTo>
                        <a:pt x="711" y="1469"/>
                      </a:lnTo>
                      <a:lnTo>
                        <a:pt x="805" y="991"/>
                      </a:lnTo>
                      <a:lnTo>
                        <a:pt x="805" y="741"/>
                      </a:lnTo>
                      <a:lnTo>
                        <a:pt x="773" y="506"/>
                      </a:lnTo>
                      <a:lnTo>
                        <a:pt x="711" y="304"/>
                      </a:lnTo>
                      <a:lnTo>
                        <a:pt x="648" y="179"/>
                      </a:lnTo>
                      <a:lnTo>
                        <a:pt x="564" y="78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" name="Freeform 84"/>
                <p:cNvSpPr>
                  <a:spLocks/>
                </p:cNvSpPr>
                <p:nvPr/>
              </p:nvSpPr>
              <p:spPr bwMode="auto">
                <a:xfrm>
                  <a:off x="5537125" y="3184277"/>
                  <a:ext cx="465138" cy="1457325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547" y="295"/>
                    </a:cxn>
                    <a:cxn ang="0">
                      <a:pos x="563" y="561"/>
                    </a:cxn>
                    <a:cxn ang="0">
                      <a:pos x="556" y="740"/>
                    </a:cxn>
                    <a:cxn ang="0">
                      <a:pos x="485" y="1100"/>
                    </a:cxn>
                    <a:cxn ang="0">
                      <a:pos x="360" y="1406"/>
                    </a:cxn>
                    <a:cxn ang="0">
                      <a:pos x="226" y="1602"/>
                    </a:cxn>
                    <a:cxn ang="0">
                      <a:pos x="0" y="1835"/>
                    </a:cxn>
                    <a:cxn ang="0">
                      <a:pos x="179" y="1679"/>
                    </a:cxn>
                    <a:cxn ang="0">
                      <a:pos x="313" y="1537"/>
                    </a:cxn>
                    <a:cxn ang="0">
                      <a:pos x="438" y="1319"/>
                    </a:cxn>
                    <a:cxn ang="0">
                      <a:pos x="556" y="975"/>
                    </a:cxn>
                    <a:cxn ang="0">
                      <a:pos x="586" y="655"/>
                    </a:cxn>
                    <a:cxn ang="0">
                      <a:pos x="586" y="422"/>
                    </a:cxn>
                    <a:cxn ang="0">
                      <a:pos x="547" y="202"/>
                    </a:cxn>
                    <a:cxn ang="0">
                      <a:pos x="476" y="0"/>
                    </a:cxn>
                    <a:cxn ang="0">
                      <a:pos x="476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86" h="1835">
                      <a:moveTo>
                        <a:pt x="476" y="0"/>
                      </a:moveTo>
                      <a:lnTo>
                        <a:pt x="547" y="295"/>
                      </a:lnTo>
                      <a:lnTo>
                        <a:pt x="563" y="561"/>
                      </a:lnTo>
                      <a:lnTo>
                        <a:pt x="556" y="740"/>
                      </a:lnTo>
                      <a:lnTo>
                        <a:pt x="485" y="1100"/>
                      </a:lnTo>
                      <a:lnTo>
                        <a:pt x="360" y="1406"/>
                      </a:lnTo>
                      <a:lnTo>
                        <a:pt x="226" y="1602"/>
                      </a:lnTo>
                      <a:lnTo>
                        <a:pt x="0" y="1835"/>
                      </a:lnTo>
                      <a:lnTo>
                        <a:pt x="179" y="1679"/>
                      </a:lnTo>
                      <a:lnTo>
                        <a:pt x="313" y="1537"/>
                      </a:lnTo>
                      <a:lnTo>
                        <a:pt x="438" y="1319"/>
                      </a:lnTo>
                      <a:lnTo>
                        <a:pt x="556" y="975"/>
                      </a:lnTo>
                      <a:lnTo>
                        <a:pt x="586" y="655"/>
                      </a:lnTo>
                      <a:lnTo>
                        <a:pt x="586" y="422"/>
                      </a:lnTo>
                      <a:lnTo>
                        <a:pt x="547" y="202"/>
                      </a:lnTo>
                      <a:lnTo>
                        <a:pt x="476" y="0"/>
                      </a:lnTo>
                      <a:lnTo>
                        <a:pt x="476" y="0"/>
                      </a:ln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" name="Freeform 85"/>
                <p:cNvSpPr>
                  <a:spLocks/>
                </p:cNvSpPr>
                <p:nvPr/>
              </p:nvSpPr>
              <p:spPr bwMode="auto">
                <a:xfrm>
                  <a:off x="5897488" y="3158877"/>
                  <a:ext cx="171450" cy="687388"/>
                </a:xfrm>
                <a:custGeom>
                  <a:avLst/>
                  <a:gdLst/>
                  <a:ahLst/>
                  <a:cxnLst>
                    <a:cxn ang="0">
                      <a:pos x="217" y="843"/>
                    </a:cxn>
                    <a:cxn ang="0">
                      <a:pos x="132" y="344"/>
                    </a:cxn>
                    <a:cxn ang="0">
                      <a:pos x="78" y="180"/>
                    </a:cxn>
                    <a:cxn ang="0">
                      <a:pos x="0" y="0"/>
                    </a:cxn>
                    <a:cxn ang="0">
                      <a:pos x="102" y="320"/>
                    </a:cxn>
                    <a:cxn ang="0">
                      <a:pos x="147" y="586"/>
                    </a:cxn>
                    <a:cxn ang="0">
                      <a:pos x="187" y="866"/>
                    </a:cxn>
                    <a:cxn ang="0">
                      <a:pos x="217" y="843"/>
                    </a:cxn>
                    <a:cxn ang="0">
                      <a:pos x="217" y="843"/>
                    </a:cxn>
                    <a:cxn ang="0">
                      <a:pos x="217" y="843"/>
                    </a:cxn>
                  </a:cxnLst>
                  <a:rect l="0" t="0" r="r" b="b"/>
                  <a:pathLst>
                    <a:path w="217" h="866">
                      <a:moveTo>
                        <a:pt x="217" y="843"/>
                      </a:moveTo>
                      <a:lnTo>
                        <a:pt x="132" y="344"/>
                      </a:lnTo>
                      <a:lnTo>
                        <a:pt x="78" y="180"/>
                      </a:lnTo>
                      <a:lnTo>
                        <a:pt x="0" y="0"/>
                      </a:lnTo>
                      <a:lnTo>
                        <a:pt x="102" y="320"/>
                      </a:lnTo>
                      <a:lnTo>
                        <a:pt x="147" y="586"/>
                      </a:lnTo>
                      <a:lnTo>
                        <a:pt x="187" y="866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" name="Freeform 86"/>
                <p:cNvSpPr>
                  <a:spLocks/>
                </p:cNvSpPr>
                <p:nvPr/>
              </p:nvSpPr>
              <p:spPr bwMode="auto">
                <a:xfrm>
                  <a:off x="5903838" y="3331914"/>
                  <a:ext cx="179388" cy="547688"/>
                </a:xfrm>
                <a:custGeom>
                  <a:avLst/>
                  <a:gdLst/>
                  <a:ahLst/>
                  <a:cxnLst>
                    <a:cxn ang="0">
                      <a:pos x="115" y="0"/>
                    </a:cxn>
                    <a:cxn ang="0">
                      <a:pos x="0" y="109"/>
                    </a:cxn>
                    <a:cxn ang="0">
                      <a:pos x="148" y="181"/>
                    </a:cxn>
                    <a:cxn ang="0">
                      <a:pos x="31" y="197"/>
                    </a:cxn>
                    <a:cxn ang="0">
                      <a:pos x="171" y="375"/>
                    </a:cxn>
                    <a:cxn ang="0">
                      <a:pos x="14" y="368"/>
                    </a:cxn>
                    <a:cxn ang="0">
                      <a:pos x="209" y="689"/>
                    </a:cxn>
                    <a:cxn ang="0">
                      <a:pos x="70" y="399"/>
                    </a:cxn>
                    <a:cxn ang="0">
                      <a:pos x="227" y="391"/>
                    </a:cxn>
                    <a:cxn ang="0">
                      <a:pos x="85" y="221"/>
                    </a:cxn>
                    <a:cxn ang="0">
                      <a:pos x="195" y="188"/>
                    </a:cxn>
                    <a:cxn ang="0">
                      <a:pos x="55" y="102"/>
                    </a:cxn>
                    <a:cxn ang="0">
                      <a:pos x="132" y="8"/>
                    </a:cxn>
                    <a:cxn ang="0">
                      <a:pos x="115" y="0"/>
                    </a:cxn>
                    <a:cxn ang="0">
                      <a:pos x="115" y="0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227" h="689">
                      <a:moveTo>
                        <a:pt x="115" y="0"/>
                      </a:moveTo>
                      <a:lnTo>
                        <a:pt x="0" y="109"/>
                      </a:lnTo>
                      <a:lnTo>
                        <a:pt x="148" y="181"/>
                      </a:lnTo>
                      <a:lnTo>
                        <a:pt x="31" y="197"/>
                      </a:lnTo>
                      <a:lnTo>
                        <a:pt x="171" y="375"/>
                      </a:lnTo>
                      <a:lnTo>
                        <a:pt x="14" y="368"/>
                      </a:lnTo>
                      <a:lnTo>
                        <a:pt x="209" y="689"/>
                      </a:lnTo>
                      <a:lnTo>
                        <a:pt x="70" y="399"/>
                      </a:lnTo>
                      <a:lnTo>
                        <a:pt x="227" y="391"/>
                      </a:lnTo>
                      <a:lnTo>
                        <a:pt x="85" y="221"/>
                      </a:lnTo>
                      <a:lnTo>
                        <a:pt x="195" y="188"/>
                      </a:lnTo>
                      <a:lnTo>
                        <a:pt x="55" y="102"/>
                      </a:lnTo>
                      <a:lnTo>
                        <a:pt x="132" y="8"/>
                      </a:lnTo>
                      <a:lnTo>
                        <a:pt x="115" y="0"/>
                      </a:lnTo>
                      <a:lnTo>
                        <a:pt x="115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" name="Freeform 87"/>
                <p:cNvSpPr>
                  <a:spLocks/>
                </p:cNvSpPr>
                <p:nvPr/>
              </p:nvSpPr>
              <p:spPr bwMode="auto">
                <a:xfrm>
                  <a:off x="5618088" y="4206627"/>
                  <a:ext cx="328613" cy="328613"/>
                </a:xfrm>
                <a:custGeom>
                  <a:avLst/>
                  <a:gdLst/>
                  <a:ahLst/>
                  <a:cxnLst>
                    <a:cxn ang="0">
                      <a:pos x="374" y="47"/>
                    </a:cxn>
                    <a:cxn ang="0">
                      <a:pos x="187" y="0"/>
                    </a:cxn>
                    <a:cxn ang="0">
                      <a:pos x="306" y="156"/>
                    </a:cxn>
                    <a:cxn ang="0">
                      <a:pos x="124" y="156"/>
                    </a:cxn>
                    <a:cxn ang="0">
                      <a:pos x="202" y="296"/>
                    </a:cxn>
                    <a:cxn ang="0">
                      <a:pos x="0" y="368"/>
                    </a:cxn>
                    <a:cxn ang="0">
                      <a:pos x="116" y="415"/>
                    </a:cxn>
                    <a:cxn ang="0">
                      <a:pos x="70" y="368"/>
                    </a:cxn>
                    <a:cxn ang="0">
                      <a:pos x="242" y="314"/>
                    </a:cxn>
                    <a:cxn ang="0">
                      <a:pos x="180" y="195"/>
                    </a:cxn>
                    <a:cxn ang="0">
                      <a:pos x="374" y="172"/>
                    </a:cxn>
                    <a:cxn ang="0">
                      <a:pos x="264" y="55"/>
                    </a:cxn>
                    <a:cxn ang="0">
                      <a:pos x="415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</a:cxnLst>
                  <a:rect l="0" t="0" r="r" b="b"/>
                  <a:pathLst>
                    <a:path w="415" h="415">
                      <a:moveTo>
                        <a:pt x="374" y="47"/>
                      </a:moveTo>
                      <a:lnTo>
                        <a:pt x="187" y="0"/>
                      </a:lnTo>
                      <a:lnTo>
                        <a:pt x="306" y="156"/>
                      </a:lnTo>
                      <a:lnTo>
                        <a:pt x="124" y="156"/>
                      </a:lnTo>
                      <a:lnTo>
                        <a:pt x="202" y="296"/>
                      </a:lnTo>
                      <a:lnTo>
                        <a:pt x="0" y="368"/>
                      </a:lnTo>
                      <a:lnTo>
                        <a:pt x="116" y="415"/>
                      </a:lnTo>
                      <a:lnTo>
                        <a:pt x="70" y="368"/>
                      </a:lnTo>
                      <a:lnTo>
                        <a:pt x="242" y="314"/>
                      </a:lnTo>
                      <a:lnTo>
                        <a:pt x="180" y="195"/>
                      </a:lnTo>
                      <a:lnTo>
                        <a:pt x="374" y="172"/>
                      </a:lnTo>
                      <a:lnTo>
                        <a:pt x="264" y="55"/>
                      </a:lnTo>
                      <a:lnTo>
                        <a:pt x="415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8" name="Freeform 88"/>
                <p:cNvSpPr>
                  <a:spLocks/>
                </p:cNvSpPr>
                <p:nvPr/>
              </p:nvSpPr>
              <p:spPr bwMode="auto">
                <a:xfrm>
                  <a:off x="5680000" y="4127252"/>
                  <a:ext cx="174625" cy="347663"/>
                </a:xfrm>
                <a:custGeom>
                  <a:avLst/>
                  <a:gdLst/>
                  <a:ahLst/>
                  <a:cxnLst>
                    <a:cxn ang="0">
                      <a:pos x="181" y="55"/>
                    </a:cxn>
                    <a:cxn ang="0">
                      <a:pos x="148" y="172"/>
                    </a:cxn>
                    <a:cxn ang="0">
                      <a:pos x="63" y="327"/>
                    </a:cxn>
                    <a:cxn ang="0">
                      <a:pos x="0" y="439"/>
                    </a:cxn>
                    <a:cxn ang="0">
                      <a:pos x="125" y="250"/>
                    </a:cxn>
                    <a:cxn ang="0">
                      <a:pos x="181" y="139"/>
                    </a:cxn>
                    <a:cxn ang="0">
                      <a:pos x="220" y="0"/>
                    </a:cxn>
                    <a:cxn ang="0">
                      <a:pos x="181" y="55"/>
                    </a:cxn>
                    <a:cxn ang="0">
                      <a:pos x="181" y="55"/>
                    </a:cxn>
                    <a:cxn ang="0">
                      <a:pos x="181" y="55"/>
                    </a:cxn>
                  </a:cxnLst>
                  <a:rect l="0" t="0" r="r" b="b"/>
                  <a:pathLst>
                    <a:path w="220" h="439">
                      <a:moveTo>
                        <a:pt x="181" y="55"/>
                      </a:moveTo>
                      <a:lnTo>
                        <a:pt x="148" y="172"/>
                      </a:lnTo>
                      <a:lnTo>
                        <a:pt x="63" y="327"/>
                      </a:lnTo>
                      <a:lnTo>
                        <a:pt x="0" y="439"/>
                      </a:lnTo>
                      <a:lnTo>
                        <a:pt x="125" y="250"/>
                      </a:lnTo>
                      <a:lnTo>
                        <a:pt x="181" y="139"/>
                      </a:lnTo>
                      <a:lnTo>
                        <a:pt x="220" y="0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9" name="Freeform 89"/>
                <p:cNvSpPr>
                  <a:spLocks/>
                </p:cNvSpPr>
                <p:nvPr/>
              </p:nvSpPr>
              <p:spPr bwMode="auto">
                <a:xfrm>
                  <a:off x="5164063" y="3462089"/>
                  <a:ext cx="633413" cy="806450"/>
                </a:xfrm>
                <a:custGeom>
                  <a:avLst/>
                  <a:gdLst/>
                  <a:ahLst/>
                  <a:cxnLst>
                    <a:cxn ang="0">
                      <a:pos x="796" y="0"/>
                    </a:cxn>
                    <a:cxn ang="0">
                      <a:pos x="23" y="367"/>
                    </a:cxn>
                    <a:cxn ang="0">
                      <a:pos x="0" y="407"/>
                    </a:cxn>
                    <a:cxn ang="0">
                      <a:pos x="0" y="453"/>
                    </a:cxn>
                    <a:cxn ang="0">
                      <a:pos x="9" y="500"/>
                    </a:cxn>
                    <a:cxn ang="0">
                      <a:pos x="297" y="1017"/>
                    </a:cxn>
                    <a:cxn ang="0">
                      <a:pos x="297" y="985"/>
                    </a:cxn>
                    <a:cxn ang="0">
                      <a:pos x="23" y="491"/>
                    </a:cxn>
                    <a:cxn ang="0">
                      <a:pos x="15" y="438"/>
                    </a:cxn>
                    <a:cxn ang="0">
                      <a:pos x="30" y="407"/>
                    </a:cxn>
                    <a:cxn ang="0">
                      <a:pos x="54" y="376"/>
                    </a:cxn>
                    <a:cxn ang="0">
                      <a:pos x="782" y="48"/>
                    </a:cxn>
                    <a:cxn ang="0">
                      <a:pos x="796" y="0"/>
                    </a:cxn>
                    <a:cxn ang="0">
                      <a:pos x="796" y="0"/>
                    </a:cxn>
                    <a:cxn ang="0">
                      <a:pos x="796" y="0"/>
                    </a:cxn>
                  </a:cxnLst>
                  <a:rect l="0" t="0" r="r" b="b"/>
                  <a:pathLst>
                    <a:path w="796" h="1017">
                      <a:moveTo>
                        <a:pt x="796" y="0"/>
                      </a:moveTo>
                      <a:lnTo>
                        <a:pt x="23" y="367"/>
                      </a:lnTo>
                      <a:lnTo>
                        <a:pt x="0" y="407"/>
                      </a:lnTo>
                      <a:lnTo>
                        <a:pt x="0" y="453"/>
                      </a:lnTo>
                      <a:lnTo>
                        <a:pt x="9" y="500"/>
                      </a:lnTo>
                      <a:lnTo>
                        <a:pt x="297" y="1017"/>
                      </a:lnTo>
                      <a:lnTo>
                        <a:pt x="297" y="985"/>
                      </a:lnTo>
                      <a:lnTo>
                        <a:pt x="23" y="491"/>
                      </a:lnTo>
                      <a:lnTo>
                        <a:pt x="15" y="438"/>
                      </a:lnTo>
                      <a:lnTo>
                        <a:pt x="30" y="407"/>
                      </a:lnTo>
                      <a:lnTo>
                        <a:pt x="54" y="376"/>
                      </a:lnTo>
                      <a:lnTo>
                        <a:pt x="782" y="48"/>
                      </a:lnTo>
                      <a:lnTo>
                        <a:pt x="796" y="0"/>
                      </a:lnTo>
                      <a:lnTo>
                        <a:pt x="796" y="0"/>
                      </a:lnTo>
                      <a:lnTo>
                        <a:pt x="7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0" name="Freeform 90"/>
                <p:cNvSpPr>
                  <a:spLocks/>
                </p:cNvSpPr>
                <p:nvPr/>
              </p:nvSpPr>
              <p:spPr bwMode="auto">
                <a:xfrm>
                  <a:off x="5176763" y="3530352"/>
                  <a:ext cx="614363" cy="838200"/>
                </a:xfrm>
                <a:custGeom>
                  <a:avLst/>
                  <a:gdLst/>
                  <a:ahLst/>
                  <a:cxnLst>
                    <a:cxn ang="0">
                      <a:pos x="775" y="0"/>
                    </a:cxn>
                    <a:cxn ang="0">
                      <a:pos x="78" y="256"/>
                    </a:cxn>
                    <a:cxn ang="0">
                      <a:pos x="71" y="303"/>
                    </a:cxn>
                    <a:cxn ang="0">
                      <a:pos x="8" y="303"/>
                    </a:cxn>
                    <a:cxn ang="0">
                      <a:pos x="0" y="344"/>
                    </a:cxn>
                    <a:cxn ang="0">
                      <a:pos x="62" y="390"/>
                    </a:cxn>
                    <a:cxn ang="0">
                      <a:pos x="78" y="469"/>
                    </a:cxn>
                    <a:cxn ang="0">
                      <a:pos x="484" y="1055"/>
                    </a:cxn>
                    <a:cxn ang="0">
                      <a:pos x="494" y="1023"/>
                    </a:cxn>
                    <a:cxn ang="0">
                      <a:pos x="101" y="469"/>
                    </a:cxn>
                    <a:cxn ang="0">
                      <a:pos x="549" y="913"/>
                    </a:cxn>
                    <a:cxn ang="0">
                      <a:pos x="556" y="851"/>
                    </a:cxn>
                    <a:cxn ang="0">
                      <a:pos x="101" y="438"/>
                    </a:cxn>
                    <a:cxn ang="0">
                      <a:pos x="133" y="336"/>
                    </a:cxn>
                    <a:cxn ang="0">
                      <a:pos x="406" y="266"/>
                    </a:cxn>
                    <a:cxn ang="0">
                      <a:pos x="415" y="242"/>
                    </a:cxn>
                    <a:cxn ang="0">
                      <a:pos x="142" y="297"/>
                    </a:cxn>
                    <a:cxn ang="0">
                      <a:pos x="142" y="266"/>
                    </a:cxn>
                    <a:cxn ang="0">
                      <a:pos x="758" y="47"/>
                    </a:cxn>
                    <a:cxn ang="0">
                      <a:pos x="775" y="0"/>
                    </a:cxn>
                    <a:cxn ang="0">
                      <a:pos x="775" y="0"/>
                    </a:cxn>
                    <a:cxn ang="0">
                      <a:pos x="775" y="0"/>
                    </a:cxn>
                  </a:cxnLst>
                  <a:rect l="0" t="0" r="r" b="b"/>
                  <a:pathLst>
                    <a:path w="775" h="1055">
                      <a:moveTo>
                        <a:pt x="775" y="0"/>
                      </a:moveTo>
                      <a:lnTo>
                        <a:pt x="78" y="256"/>
                      </a:lnTo>
                      <a:lnTo>
                        <a:pt x="71" y="303"/>
                      </a:lnTo>
                      <a:lnTo>
                        <a:pt x="8" y="303"/>
                      </a:lnTo>
                      <a:lnTo>
                        <a:pt x="0" y="344"/>
                      </a:lnTo>
                      <a:lnTo>
                        <a:pt x="62" y="390"/>
                      </a:lnTo>
                      <a:lnTo>
                        <a:pt x="78" y="469"/>
                      </a:lnTo>
                      <a:lnTo>
                        <a:pt x="484" y="1055"/>
                      </a:lnTo>
                      <a:lnTo>
                        <a:pt x="494" y="1023"/>
                      </a:lnTo>
                      <a:lnTo>
                        <a:pt x="101" y="469"/>
                      </a:lnTo>
                      <a:lnTo>
                        <a:pt x="549" y="913"/>
                      </a:lnTo>
                      <a:lnTo>
                        <a:pt x="556" y="851"/>
                      </a:lnTo>
                      <a:lnTo>
                        <a:pt x="101" y="438"/>
                      </a:lnTo>
                      <a:lnTo>
                        <a:pt x="133" y="336"/>
                      </a:lnTo>
                      <a:lnTo>
                        <a:pt x="406" y="266"/>
                      </a:lnTo>
                      <a:lnTo>
                        <a:pt x="415" y="242"/>
                      </a:lnTo>
                      <a:lnTo>
                        <a:pt x="142" y="297"/>
                      </a:lnTo>
                      <a:lnTo>
                        <a:pt x="142" y="266"/>
                      </a:lnTo>
                      <a:lnTo>
                        <a:pt x="758" y="47"/>
                      </a:lnTo>
                      <a:lnTo>
                        <a:pt x="775" y="0"/>
                      </a:lnTo>
                      <a:lnTo>
                        <a:pt x="775" y="0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27" name="그룹 24"/>
              <p:cNvGrpSpPr/>
              <p:nvPr/>
            </p:nvGrpSpPr>
            <p:grpSpPr>
              <a:xfrm>
                <a:off x="4530527" y="4514919"/>
                <a:ext cx="385921" cy="430966"/>
                <a:chOff x="4139952" y="4293096"/>
                <a:chExt cx="869950" cy="864096"/>
              </a:xfrm>
            </p:grpSpPr>
            <p:grpSp>
              <p:nvGrpSpPr>
                <p:cNvPr id="28" name="그룹 25"/>
                <p:cNvGrpSpPr/>
                <p:nvPr/>
              </p:nvGrpSpPr>
              <p:grpSpPr>
                <a:xfrm>
                  <a:off x="4184402" y="4293096"/>
                  <a:ext cx="825500" cy="825823"/>
                  <a:chOff x="4184402" y="4384154"/>
                  <a:chExt cx="825500" cy="825823"/>
                </a:xfrm>
              </p:grpSpPr>
              <p:sp>
                <p:nvSpPr>
                  <p:cNvPr id="30" name="Freeform 70"/>
                  <p:cNvSpPr>
                    <a:spLocks/>
                  </p:cNvSpPr>
                  <p:nvPr/>
                </p:nvSpPr>
                <p:spPr bwMode="auto">
                  <a:xfrm>
                    <a:off x="4184402" y="4384154"/>
                    <a:ext cx="825500" cy="825823"/>
                  </a:xfrm>
                  <a:custGeom>
                    <a:avLst/>
                    <a:gdLst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19" fmla="*/ 4448 w 10000"/>
                      <a:gd name="connsiteY19" fmla="*/ 0 h 10000"/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0" fmla="*/ 8943 w 10000"/>
                      <a:gd name="connsiteY0" fmla="*/ 0 h 8107"/>
                      <a:gd name="connsiteX1" fmla="*/ 3160 w 10000"/>
                      <a:gd name="connsiteY1" fmla="*/ 1778 h 8107"/>
                      <a:gd name="connsiteX2" fmla="*/ 3910 w 10000"/>
                      <a:gd name="connsiteY2" fmla="*/ 2170 h 8107"/>
                      <a:gd name="connsiteX3" fmla="*/ 3910 w 10000"/>
                      <a:gd name="connsiteY3" fmla="*/ 3056 h 8107"/>
                      <a:gd name="connsiteX4" fmla="*/ 0 w 10000"/>
                      <a:gd name="connsiteY4" fmla="*/ 7583 h 8107"/>
                      <a:gd name="connsiteX5" fmla="*/ 10000 w 10000"/>
                      <a:gd name="connsiteY5" fmla="*/ 8107 h 8107"/>
                      <a:gd name="connsiteX6" fmla="*/ 5937 w 10000"/>
                      <a:gd name="connsiteY6" fmla="*/ 3158 h 8107"/>
                      <a:gd name="connsiteX7" fmla="*/ 6465 w 10000"/>
                      <a:gd name="connsiteY7" fmla="*/ 3158 h 8107"/>
                      <a:gd name="connsiteX8" fmla="*/ 6465 w 10000"/>
                      <a:gd name="connsiteY8" fmla="*/ 2959 h 8107"/>
                      <a:gd name="connsiteX9" fmla="*/ 5562 w 10000"/>
                      <a:gd name="connsiteY9" fmla="*/ 2959 h 8107"/>
                      <a:gd name="connsiteX10" fmla="*/ 5562 w 10000"/>
                      <a:gd name="connsiteY10" fmla="*/ 2447 h 8107"/>
                      <a:gd name="connsiteX11" fmla="*/ 5793 w 10000"/>
                      <a:gd name="connsiteY11" fmla="*/ 2447 h 8107"/>
                      <a:gd name="connsiteX12" fmla="*/ 5793 w 10000"/>
                      <a:gd name="connsiteY12" fmla="*/ 2170 h 8107"/>
                      <a:gd name="connsiteX13" fmla="*/ 5274 w 10000"/>
                      <a:gd name="connsiteY13" fmla="*/ 2170 h 8107"/>
                      <a:gd name="connsiteX14" fmla="*/ 5274 w 10000"/>
                      <a:gd name="connsiteY14" fmla="*/ 1832 h 8107"/>
                      <a:gd name="connsiteX15" fmla="*/ 8578 w 10000"/>
                      <a:gd name="connsiteY15" fmla="*/ 1272 h 8107"/>
                      <a:gd name="connsiteX16" fmla="*/ 8943 w 10000"/>
                      <a:gd name="connsiteY16" fmla="*/ 807 h 8107"/>
                      <a:gd name="connsiteX17" fmla="*/ 8943 w 10000"/>
                      <a:gd name="connsiteY17" fmla="*/ 0 h 8107"/>
                      <a:gd name="connsiteX0" fmla="*/ 8943 w 10000"/>
                      <a:gd name="connsiteY0" fmla="*/ 0 h 9005"/>
                      <a:gd name="connsiteX1" fmla="*/ 3160 w 10000"/>
                      <a:gd name="connsiteY1" fmla="*/ 1198 h 9005"/>
                      <a:gd name="connsiteX2" fmla="*/ 3910 w 10000"/>
                      <a:gd name="connsiteY2" fmla="*/ 1682 h 9005"/>
                      <a:gd name="connsiteX3" fmla="*/ 3910 w 10000"/>
                      <a:gd name="connsiteY3" fmla="*/ 2775 h 9005"/>
                      <a:gd name="connsiteX4" fmla="*/ 0 w 10000"/>
                      <a:gd name="connsiteY4" fmla="*/ 8359 h 9005"/>
                      <a:gd name="connsiteX5" fmla="*/ 10000 w 10000"/>
                      <a:gd name="connsiteY5" fmla="*/ 9005 h 9005"/>
                      <a:gd name="connsiteX6" fmla="*/ 5937 w 10000"/>
                      <a:gd name="connsiteY6" fmla="*/ 2900 h 9005"/>
                      <a:gd name="connsiteX7" fmla="*/ 6465 w 10000"/>
                      <a:gd name="connsiteY7" fmla="*/ 2900 h 9005"/>
                      <a:gd name="connsiteX8" fmla="*/ 6465 w 10000"/>
                      <a:gd name="connsiteY8" fmla="*/ 2655 h 9005"/>
                      <a:gd name="connsiteX9" fmla="*/ 5562 w 10000"/>
                      <a:gd name="connsiteY9" fmla="*/ 2655 h 9005"/>
                      <a:gd name="connsiteX10" fmla="*/ 5562 w 10000"/>
                      <a:gd name="connsiteY10" fmla="*/ 2023 h 9005"/>
                      <a:gd name="connsiteX11" fmla="*/ 5793 w 10000"/>
                      <a:gd name="connsiteY11" fmla="*/ 2023 h 9005"/>
                      <a:gd name="connsiteX12" fmla="*/ 5793 w 10000"/>
                      <a:gd name="connsiteY12" fmla="*/ 1682 h 9005"/>
                      <a:gd name="connsiteX13" fmla="*/ 5274 w 10000"/>
                      <a:gd name="connsiteY13" fmla="*/ 1682 h 9005"/>
                      <a:gd name="connsiteX14" fmla="*/ 5274 w 10000"/>
                      <a:gd name="connsiteY14" fmla="*/ 1265 h 9005"/>
                      <a:gd name="connsiteX15" fmla="*/ 8578 w 10000"/>
                      <a:gd name="connsiteY15" fmla="*/ 574 h 9005"/>
                      <a:gd name="connsiteX16" fmla="*/ 8943 w 10000"/>
                      <a:gd name="connsiteY16" fmla="*/ 0 h 9005"/>
                      <a:gd name="connsiteX0" fmla="*/ 8578 w 10000"/>
                      <a:gd name="connsiteY0" fmla="*/ 0 h 9363"/>
                      <a:gd name="connsiteX1" fmla="*/ 3160 w 10000"/>
                      <a:gd name="connsiteY1" fmla="*/ 693 h 9363"/>
                      <a:gd name="connsiteX2" fmla="*/ 3910 w 10000"/>
                      <a:gd name="connsiteY2" fmla="*/ 1231 h 9363"/>
                      <a:gd name="connsiteX3" fmla="*/ 3910 w 10000"/>
                      <a:gd name="connsiteY3" fmla="*/ 2445 h 9363"/>
                      <a:gd name="connsiteX4" fmla="*/ 0 w 10000"/>
                      <a:gd name="connsiteY4" fmla="*/ 8646 h 9363"/>
                      <a:gd name="connsiteX5" fmla="*/ 10000 w 10000"/>
                      <a:gd name="connsiteY5" fmla="*/ 9363 h 9363"/>
                      <a:gd name="connsiteX6" fmla="*/ 5937 w 10000"/>
                      <a:gd name="connsiteY6" fmla="*/ 2583 h 9363"/>
                      <a:gd name="connsiteX7" fmla="*/ 6465 w 10000"/>
                      <a:gd name="connsiteY7" fmla="*/ 2583 h 9363"/>
                      <a:gd name="connsiteX8" fmla="*/ 6465 w 10000"/>
                      <a:gd name="connsiteY8" fmla="*/ 2311 h 9363"/>
                      <a:gd name="connsiteX9" fmla="*/ 5562 w 10000"/>
                      <a:gd name="connsiteY9" fmla="*/ 2311 h 9363"/>
                      <a:gd name="connsiteX10" fmla="*/ 5562 w 10000"/>
                      <a:gd name="connsiteY10" fmla="*/ 1610 h 9363"/>
                      <a:gd name="connsiteX11" fmla="*/ 5793 w 10000"/>
                      <a:gd name="connsiteY11" fmla="*/ 1610 h 9363"/>
                      <a:gd name="connsiteX12" fmla="*/ 5793 w 10000"/>
                      <a:gd name="connsiteY12" fmla="*/ 1231 h 9363"/>
                      <a:gd name="connsiteX13" fmla="*/ 5274 w 10000"/>
                      <a:gd name="connsiteY13" fmla="*/ 1231 h 9363"/>
                      <a:gd name="connsiteX14" fmla="*/ 5274 w 10000"/>
                      <a:gd name="connsiteY14" fmla="*/ 768 h 9363"/>
                      <a:gd name="connsiteX15" fmla="*/ 8578 w 10000"/>
                      <a:gd name="connsiteY15" fmla="*/ 0 h 9363"/>
                      <a:gd name="connsiteX0" fmla="*/ 5274 w 10000"/>
                      <a:gd name="connsiteY0" fmla="*/ 80 h 9260"/>
                      <a:gd name="connsiteX1" fmla="*/ 3160 w 10000"/>
                      <a:gd name="connsiteY1" fmla="*/ 0 h 9260"/>
                      <a:gd name="connsiteX2" fmla="*/ 3910 w 10000"/>
                      <a:gd name="connsiteY2" fmla="*/ 575 h 9260"/>
                      <a:gd name="connsiteX3" fmla="*/ 3910 w 10000"/>
                      <a:gd name="connsiteY3" fmla="*/ 1871 h 9260"/>
                      <a:gd name="connsiteX4" fmla="*/ 0 w 10000"/>
                      <a:gd name="connsiteY4" fmla="*/ 8494 h 9260"/>
                      <a:gd name="connsiteX5" fmla="*/ 10000 w 10000"/>
                      <a:gd name="connsiteY5" fmla="*/ 9260 h 9260"/>
                      <a:gd name="connsiteX6" fmla="*/ 5937 w 10000"/>
                      <a:gd name="connsiteY6" fmla="*/ 2019 h 9260"/>
                      <a:gd name="connsiteX7" fmla="*/ 6465 w 10000"/>
                      <a:gd name="connsiteY7" fmla="*/ 2019 h 9260"/>
                      <a:gd name="connsiteX8" fmla="*/ 6465 w 10000"/>
                      <a:gd name="connsiteY8" fmla="*/ 1728 h 9260"/>
                      <a:gd name="connsiteX9" fmla="*/ 5562 w 10000"/>
                      <a:gd name="connsiteY9" fmla="*/ 1728 h 9260"/>
                      <a:gd name="connsiteX10" fmla="*/ 5562 w 10000"/>
                      <a:gd name="connsiteY10" fmla="*/ 980 h 9260"/>
                      <a:gd name="connsiteX11" fmla="*/ 5793 w 10000"/>
                      <a:gd name="connsiteY11" fmla="*/ 980 h 9260"/>
                      <a:gd name="connsiteX12" fmla="*/ 5793 w 10000"/>
                      <a:gd name="connsiteY12" fmla="*/ 575 h 9260"/>
                      <a:gd name="connsiteX13" fmla="*/ 5274 w 10000"/>
                      <a:gd name="connsiteY13" fmla="*/ 575 h 9260"/>
                      <a:gd name="connsiteX14" fmla="*/ 5274 w 10000"/>
                      <a:gd name="connsiteY14" fmla="*/ 80 h 9260"/>
                      <a:gd name="connsiteX0" fmla="*/ 5274 w 10000"/>
                      <a:gd name="connsiteY0" fmla="*/ 0 h 9914"/>
                      <a:gd name="connsiteX1" fmla="*/ 3910 w 10000"/>
                      <a:gd name="connsiteY1" fmla="*/ 535 h 9914"/>
                      <a:gd name="connsiteX2" fmla="*/ 3910 w 10000"/>
                      <a:gd name="connsiteY2" fmla="*/ 1935 h 9914"/>
                      <a:gd name="connsiteX3" fmla="*/ 0 w 10000"/>
                      <a:gd name="connsiteY3" fmla="*/ 9087 h 9914"/>
                      <a:gd name="connsiteX4" fmla="*/ 10000 w 10000"/>
                      <a:gd name="connsiteY4" fmla="*/ 9914 h 9914"/>
                      <a:gd name="connsiteX5" fmla="*/ 5937 w 10000"/>
                      <a:gd name="connsiteY5" fmla="*/ 2094 h 9914"/>
                      <a:gd name="connsiteX6" fmla="*/ 6465 w 10000"/>
                      <a:gd name="connsiteY6" fmla="*/ 2094 h 9914"/>
                      <a:gd name="connsiteX7" fmla="*/ 6465 w 10000"/>
                      <a:gd name="connsiteY7" fmla="*/ 1780 h 9914"/>
                      <a:gd name="connsiteX8" fmla="*/ 5562 w 10000"/>
                      <a:gd name="connsiteY8" fmla="*/ 1780 h 9914"/>
                      <a:gd name="connsiteX9" fmla="*/ 5562 w 10000"/>
                      <a:gd name="connsiteY9" fmla="*/ 972 h 9914"/>
                      <a:gd name="connsiteX10" fmla="*/ 5793 w 10000"/>
                      <a:gd name="connsiteY10" fmla="*/ 972 h 9914"/>
                      <a:gd name="connsiteX11" fmla="*/ 5793 w 10000"/>
                      <a:gd name="connsiteY11" fmla="*/ 535 h 9914"/>
                      <a:gd name="connsiteX12" fmla="*/ 5274 w 10000"/>
                      <a:gd name="connsiteY12" fmla="*/ 535 h 9914"/>
                      <a:gd name="connsiteX13" fmla="*/ 5274 w 10000"/>
                      <a:gd name="connsiteY13" fmla="*/ 0 h 9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000" h="9914">
                        <a:moveTo>
                          <a:pt x="5274" y="0"/>
                        </a:moveTo>
                        <a:lnTo>
                          <a:pt x="3910" y="535"/>
                        </a:lnTo>
                        <a:lnTo>
                          <a:pt x="3910" y="1935"/>
                        </a:lnTo>
                        <a:lnTo>
                          <a:pt x="0" y="9087"/>
                        </a:lnTo>
                        <a:lnTo>
                          <a:pt x="10000" y="9914"/>
                        </a:lnTo>
                        <a:lnTo>
                          <a:pt x="5937" y="2094"/>
                        </a:lnTo>
                        <a:lnTo>
                          <a:pt x="6465" y="2094"/>
                        </a:lnTo>
                        <a:lnTo>
                          <a:pt x="6465" y="1780"/>
                        </a:lnTo>
                        <a:lnTo>
                          <a:pt x="5562" y="1780"/>
                        </a:lnTo>
                        <a:lnTo>
                          <a:pt x="5562" y="972"/>
                        </a:lnTo>
                        <a:lnTo>
                          <a:pt x="5793" y="972"/>
                        </a:lnTo>
                        <a:lnTo>
                          <a:pt x="5793" y="535"/>
                        </a:lnTo>
                        <a:lnTo>
                          <a:pt x="5274" y="535"/>
                        </a:lnTo>
                        <a:lnTo>
                          <a:pt x="5274" y="0"/>
                        </a:lnTo>
                        <a:close/>
                      </a:path>
                    </a:pathLst>
                  </a:custGeom>
                  <a:solidFill>
                    <a:srgbClr val="8280A7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dirty="0">
                      <a:solidFill>
                        <a:srgbClr val="00206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Freeform 73"/>
                  <p:cNvSpPr>
                    <a:spLocks/>
                  </p:cNvSpPr>
                  <p:nvPr/>
                </p:nvSpPr>
                <p:spPr bwMode="auto">
                  <a:xfrm>
                    <a:off x="4630738" y="4614863"/>
                    <a:ext cx="279400" cy="5699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3" y="717"/>
                      </a:cxn>
                      <a:cxn ang="0">
                        <a:pos x="353" y="678"/>
                      </a:cxn>
                      <a:cxn ang="0">
                        <a:pos x="54" y="3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53" h="717">
                        <a:moveTo>
                          <a:pt x="0" y="0"/>
                        </a:moveTo>
                        <a:lnTo>
                          <a:pt x="163" y="717"/>
                        </a:lnTo>
                        <a:lnTo>
                          <a:pt x="353" y="678"/>
                        </a:lnTo>
                        <a:lnTo>
                          <a:pt x="54" y="3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1C0D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dirty="0">
                      <a:solidFill>
                        <a:srgbClr val="00206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" name="Freeform 79"/>
                  <p:cNvSpPr>
                    <a:spLocks/>
                  </p:cNvSpPr>
                  <p:nvPr/>
                </p:nvSpPr>
                <p:spPr bwMode="auto">
                  <a:xfrm>
                    <a:off x="4587875" y="4389438"/>
                    <a:ext cx="371475" cy="708025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45" y="40"/>
                      </a:cxn>
                      <a:cxn ang="0">
                        <a:pos x="102" y="40"/>
                      </a:cxn>
                      <a:cxn ang="0">
                        <a:pos x="102" y="102"/>
                      </a:cxn>
                      <a:cxn ang="0">
                        <a:pos x="78" y="102"/>
                      </a:cxn>
                      <a:cxn ang="0">
                        <a:pos x="78" y="173"/>
                      </a:cxn>
                      <a:cxn ang="0">
                        <a:pos x="163" y="173"/>
                      </a:cxn>
                      <a:cxn ang="0">
                        <a:pos x="163" y="218"/>
                      </a:cxn>
                      <a:cxn ang="0">
                        <a:pos x="132" y="218"/>
                      </a:cxn>
                      <a:cxn ang="0">
                        <a:pos x="467" y="883"/>
                      </a:cxn>
                      <a:cxn ang="0">
                        <a:pos x="453" y="891"/>
                      </a:cxn>
                      <a:cxn ang="0">
                        <a:pos x="132" y="272"/>
                      </a:cxn>
                      <a:cxn ang="0">
                        <a:pos x="0" y="204"/>
                      </a:cxn>
                      <a:cxn ang="0">
                        <a:pos x="146" y="204"/>
                      </a:cxn>
                      <a:cxn ang="0">
                        <a:pos x="146" y="188"/>
                      </a:cxn>
                      <a:cxn ang="0">
                        <a:pos x="62" y="188"/>
                      </a:cxn>
                      <a:cxn ang="0">
                        <a:pos x="62" y="87"/>
                      </a:cxn>
                      <a:cxn ang="0">
                        <a:pos x="86" y="87"/>
                      </a:cxn>
                      <a:cxn ang="0">
                        <a:pos x="86" y="55"/>
                      </a:cxn>
                      <a:cxn ang="0">
                        <a:pos x="31" y="55"/>
                      </a:cxn>
                      <a:cxn ang="0">
                        <a:pos x="31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467" h="891">
                        <a:moveTo>
                          <a:pt x="45" y="0"/>
                        </a:moveTo>
                        <a:lnTo>
                          <a:pt x="45" y="40"/>
                        </a:lnTo>
                        <a:lnTo>
                          <a:pt x="102" y="40"/>
                        </a:lnTo>
                        <a:lnTo>
                          <a:pt x="102" y="102"/>
                        </a:lnTo>
                        <a:lnTo>
                          <a:pt x="78" y="102"/>
                        </a:lnTo>
                        <a:lnTo>
                          <a:pt x="78" y="173"/>
                        </a:lnTo>
                        <a:lnTo>
                          <a:pt x="163" y="173"/>
                        </a:lnTo>
                        <a:lnTo>
                          <a:pt x="163" y="218"/>
                        </a:lnTo>
                        <a:lnTo>
                          <a:pt x="132" y="218"/>
                        </a:lnTo>
                        <a:lnTo>
                          <a:pt x="467" y="883"/>
                        </a:lnTo>
                        <a:lnTo>
                          <a:pt x="453" y="891"/>
                        </a:lnTo>
                        <a:lnTo>
                          <a:pt x="132" y="272"/>
                        </a:lnTo>
                        <a:lnTo>
                          <a:pt x="0" y="204"/>
                        </a:lnTo>
                        <a:lnTo>
                          <a:pt x="146" y="204"/>
                        </a:lnTo>
                        <a:lnTo>
                          <a:pt x="146" y="188"/>
                        </a:lnTo>
                        <a:lnTo>
                          <a:pt x="62" y="188"/>
                        </a:lnTo>
                        <a:lnTo>
                          <a:pt x="62" y="87"/>
                        </a:lnTo>
                        <a:lnTo>
                          <a:pt x="86" y="87"/>
                        </a:lnTo>
                        <a:lnTo>
                          <a:pt x="86" y="55"/>
                        </a:lnTo>
                        <a:lnTo>
                          <a:pt x="31" y="55"/>
                        </a:lnTo>
                        <a:lnTo>
                          <a:pt x="31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 dirty="0">
                      <a:solidFill>
                        <a:srgbClr val="002060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9" name="Freeform 105"/>
                <p:cNvSpPr>
                  <a:spLocks/>
                </p:cNvSpPr>
                <p:nvPr/>
              </p:nvSpPr>
              <p:spPr bwMode="auto">
                <a:xfrm>
                  <a:off x="4139952" y="4437112"/>
                  <a:ext cx="455539" cy="720080"/>
                </a:xfrm>
                <a:custGeom>
                  <a:avLst/>
                  <a:gdLst>
                    <a:gd name="connsiteX0" fmla="*/ 6558 w 9325"/>
                    <a:gd name="connsiteY0" fmla="*/ 2077 h 10000"/>
                    <a:gd name="connsiteX1" fmla="*/ 6208 w 9325"/>
                    <a:gd name="connsiteY1" fmla="*/ 2077 h 10000"/>
                    <a:gd name="connsiteX2" fmla="*/ 6208 w 9325"/>
                    <a:gd name="connsiteY2" fmla="*/ 2393 h 10000"/>
                    <a:gd name="connsiteX3" fmla="*/ 6313 w 9325"/>
                    <a:gd name="connsiteY3" fmla="*/ 2393 h 10000"/>
                    <a:gd name="connsiteX4" fmla="*/ 5208 w 9325"/>
                    <a:gd name="connsiteY4" fmla="*/ 6166 h 10000"/>
                    <a:gd name="connsiteX5" fmla="*/ 5130 w 9325"/>
                    <a:gd name="connsiteY5" fmla="*/ 5627 h 10000"/>
                    <a:gd name="connsiteX6" fmla="*/ 4995 w 9325"/>
                    <a:gd name="connsiteY6" fmla="*/ 5734 h 10000"/>
                    <a:gd name="connsiteX7" fmla="*/ 4812 w 9325"/>
                    <a:gd name="connsiteY7" fmla="*/ 5186 h 10000"/>
                    <a:gd name="connsiteX8" fmla="*/ 4730 w 9325"/>
                    <a:gd name="connsiteY8" fmla="*/ 6334 h 10000"/>
                    <a:gd name="connsiteX9" fmla="*/ 4570 w 9325"/>
                    <a:gd name="connsiteY9" fmla="*/ 6059 h 10000"/>
                    <a:gd name="connsiteX10" fmla="*/ 4618 w 9325"/>
                    <a:gd name="connsiteY10" fmla="*/ 6989 h 10000"/>
                    <a:gd name="connsiteX11" fmla="*/ 4266 w 9325"/>
                    <a:gd name="connsiteY11" fmla="*/ 6566 h 10000"/>
                    <a:gd name="connsiteX12" fmla="*/ 4451 w 9325"/>
                    <a:gd name="connsiteY12" fmla="*/ 7207 h 10000"/>
                    <a:gd name="connsiteX13" fmla="*/ 4266 w 9325"/>
                    <a:gd name="connsiteY13" fmla="*/ 7314 h 10000"/>
                    <a:gd name="connsiteX14" fmla="*/ 4405 w 9325"/>
                    <a:gd name="connsiteY14" fmla="*/ 8020 h 10000"/>
                    <a:gd name="connsiteX15" fmla="*/ 4108 w 9325"/>
                    <a:gd name="connsiteY15" fmla="*/ 7756 h 10000"/>
                    <a:gd name="connsiteX16" fmla="*/ 4108 w 9325"/>
                    <a:gd name="connsiteY16" fmla="*/ 6933 h 10000"/>
                    <a:gd name="connsiteX17" fmla="*/ 3870 w 9325"/>
                    <a:gd name="connsiteY17" fmla="*/ 7040 h 10000"/>
                    <a:gd name="connsiteX18" fmla="*/ 3870 w 9325"/>
                    <a:gd name="connsiteY18" fmla="*/ 5999 h 10000"/>
                    <a:gd name="connsiteX19" fmla="*/ 3708 w 9325"/>
                    <a:gd name="connsiteY19" fmla="*/ 6166 h 10000"/>
                    <a:gd name="connsiteX20" fmla="*/ 3490 w 9325"/>
                    <a:gd name="connsiteY20" fmla="*/ 5627 h 10000"/>
                    <a:gd name="connsiteX21" fmla="*/ 3218 w 9325"/>
                    <a:gd name="connsiteY21" fmla="*/ 6617 h 10000"/>
                    <a:gd name="connsiteX22" fmla="*/ 3408 w 9325"/>
                    <a:gd name="connsiteY22" fmla="*/ 5028 h 10000"/>
                    <a:gd name="connsiteX23" fmla="*/ 3218 w 9325"/>
                    <a:gd name="connsiteY23" fmla="*/ 5186 h 10000"/>
                    <a:gd name="connsiteX24" fmla="*/ 3378 w 9325"/>
                    <a:gd name="connsiteY24" fmla="*/ 3931 h 10000"/>
                    <a:gd name="connsiteX25" fmla="*/ 3031 w 9325"/>
                    <a:gd name="connsiteY25" fmla="*/ 4586 h 10000"/>
                    <a:gd name="connsiteX26" fmla="*/ 2953 w 9325"/>
                    <a:gd name="connsiteY26" fmla="*/ 4089 h 10000"/>
                    <a:gd name="connsiteX27" fmla="*/ 2818 w 9325"/>
                    <a:gd name="connsiteY27" fmla="*/ 4754 h 10000"/>
                    <a:gd name="connsiteX28" fmla="*/ 2871 w 9325"/>
                    <a:gd name="connsiteY28" fmla="*/ 3383 h 10000"/>
                    <a:gd name="connsiteX29" fmla="*/ 2443 w 9325"/>
                    <a:gd name="connsiteY29" fmla="*/ 3713 h 10000"/>
                    <a:gd name="connsiteX30" fmla="*/ 3083 w 9325"/>
                    <a:gd name="connsiteY30" fmla="*/ 1854 h 10000"/>
                    <a:gd name="connsiteX31" fmla="*/ 3031 w 9325"/>
                    <a:gd name="connsiteY31" fmla="*/ 1645 h 10000"/>
                    <a:gd name="connsiteX32" fmla="*/ 2418 w 9325"/>
                    <a:gd name="connsiteY32" fmla="*/ 2296 h 10000"/>
                    <a:gd name="connsiteX33" fmla="*/ 2331 w 9325"/>
                    <a:gd name="connsiteY33" fmla="*/ 0 h 10000"/>
                    <a:gd name="connsiteX34" fmla="*/ 2118 w 9325"/>
                    <a:gd name="connsiteY34" fmla="*/ 1529 h 10000"/>
                    <a:gd name="connsiteX35" fmla="*/ 1770 w 9325"/>
                    <a:gd name="connsiteY35" fmla="*/ 1204 h 10000"/>
                    <a:gd name="connsiteX36" fmla="*/ 2091 w 9325"/>
                    <a:gd name="connsiteY36" fmla="*/ 2677 h 10000"/>
                    <a:gd name="connsiteX37" fmla="*/ 1770 w 9325"/>
                    <a:gd name="connsiteY37" fmla="*/ 2351 h 10000"/>
                    <a:gd name="connsiteX38" fmla="*/ 1930 w 9325"/>
                    <a:gd name="connsiteY38" fmla="*/ 3058 h 10000"/>
                    <a:gd name="connsiteX39" fmla="*/ 1473 w 9325"/>
                    <a:gd name="connsiteY39" fmla="*/ 2844 h 10000"/>
                    <a:gd name="connsiteX40" fmla="*/ 1930 w 9325"/>
                    <a:gd name="connsiteY40" fmla="*/ 3978 h 10000"/>
                    <a:gd name="connsiteX41" fmla="*/ 1608 w 9325"/>
                    <a:gd name="connsiteY41" fmla="*/ 3978 h 10000"/>
                    <a:gd name="connsiteX42" fmla="*/ 2008 w 9325"/>
                    <a:gd name="connsiteY42" fmla="*/ 5302 h 10000"/>
                    <a:gd name="connsiteX43" fmla="*/ 1553 w 9325"/>
                    <a:gd name="connsiteY43" fmla="*/ 4870 h 10000"/>
                    <a:gd name="connsiteX44" fmla="*/ 1366 w 9325"/>
                    <a:gd name="connsiteY44" fmla="*/ 5079 h 10000"/>
                    <a:gd name="connsiteX45" fmla="*/ 961 w 9325"/>
                    <a:gd name="connsiteY45" fmla="*/ 4540 h 10000"/>
                    <a:gd name="connsiteX46" fmla="*/ 1251 w 9325"/>
                    <a:gd name="connsiteY46" fmla="*/ 6566 h 10000"/>
                    <a:gd name="connsiteX47" fmla="*/ 853 w 9325"/>
                    <a:gd name="connsiteY47" fmla="*/ 6115 h 10000"/>
                    <a:gd name="connsiteX48" fmla="*/ 826 w 9325"/>
                    <a:gd name="connsiteY48" fmla="*/ 6831 h 10000"/>
                    <a:gd name="connsiteX49" fmla="*/ 208 w 9325"/>
                    <a:gd name="connsiteY49" fmla="*/ 6617 h 10000"/>
                    <a:gd name="connsiteX50" fmla="*/ 556 w 9325"/>
                    <a:gd name="connsiteY50" fmla="*/ 7811 h 10000"/>
                    <a:gd name="connsiteX51" fmla="*/ 236 w 9325"/>
                    <a:gd name="connsiteY51" fmla="*/ 7639 h 10000"/>
                    <a:gd name="connsiteX52" fmla="*/ 453 w 9325"/>
                    <a:gd name="connsiteY52" fmla="*/ 8578 h 10000"/>
                    <a:gd name="connsiteX53" fmla="*/ 183 w 9325"/>
                    <a:gd name="connsiteY53" fmla="*/ 8355 h 10000"/>
                    <a:gd name="connsiteX54" fmla="*/ 0 w 9325"/>
                    <a:gd name="connsiteY54" fmla="*/ 10000 h 10000"/>
                    <a:gd name="connsiteX55" fmla="*/ 9325 w 9325"/>
                    <a:gd name="connsiteY55" fmla="*/ 4972 h 10000"/>
                    <a:gd name="connsiteX56" fmla="*/ 9195 w 9325"/>
                    <a:gd name="connsiteY56" fmla="*/ 5999 h 10000"/>
                    <a:gd name="connsiteX57" fmla="*/ 9060 w 9325"/>
                    <a:gd name="connsiteY57" fmla="*/ 5576 h 10000"/>
                    <a:gd name="connsiteX58" fmla="*/ 8843 w 9325"/>
                    <a:gd name="connsiteY58" fmla="*/ 6933 h 10000"/>
                    <a:gd name="connsiteX59" fmla="*/ 8731 w 9325"/>
                    <a:gd name="connsiteY59" fmla="*/ 5948 h 10000"/>
                    <a:gd name="connsiteX60" fmla="*/ 8575 w 9325"/>
                    <a:gd name="connsiteY60" fmla="*/ 5901 h 10000"/>
                    <a:gd name="connsiteX61" fmla="*/ 8413 w 9325"/>
                    <a:gd name="connsiteY61" fmla="*/ 4921 h 10000"/>
                    <a:gd name="connsiteX62" fmla="*/ 8305 w 9325"/>
                    <a:gd name="connsiteY62" fmla="*/ 6166 h 10000"/>
                    <a:gd name="connsiteX63" fmla="*/ 8440 w 9325"/>
                    <a:gd name="connsiteY63" fmla="*/ 6831 h 10000"/>
                    <a:gd name="connsiteX64" fmla="*/ 8170 w 9325"/>
                    <a:gd name="connsiteY64" fmla="*/ 7156 h 10000"/>
                    <a:gd name="connsiteX65" fmla="*/ 8138 w 9325"/>
                    <a:gd name="connsiteY65" fmla="*/ 6236 h 10000"/>
                    <a:gd name="connsiteX66" fmla="*/ 7656 w 9325"/>
                    <a:gd name="connsiteY66" fmla="*/ 6989 h 10000"/>
                    <a:gd name="connsiteX67" fmla="*/ 7843 w 9325"/>
                    <a:gd name="connsiteY67" fmla="*/ 5674 h 10000"/>
                    <a:gd name="connsiteX68" fmla="*/ 7635 w 9325"/>
                    <a:gd name="connsiteY68" fmla="*/ 4205 h 10000"/>
                    <a:gd name="connsiteX69" fmla="*/ 7605 w 9325"/>
                    <a:gd name="connsiteY69" fmla="*/ 5409 h 10000"/>
                    <a:gd name="connsiteX70" fmla="*/ 7418 w 9325"/>
                    <a:gd name="connsiteY70" fmla="*/ 5674 h 10000"/>
                    <a:gd name="connsiteX71" fmla="*/ 7578 w 9325"/>
                    <a:gd name="connsiteY71" fmla="*/ 6236 h 10000"/>
                    <a:gd name="connsiteX72" fmla="*/ 7091 w 9325"/>
                    <a:gd name="connsiteY72" fmla="*/ 5785 h 10000"/>
                    <a:gd name="connsiteX73" fmla="*/ 7360 w 9325"/>
                    <a:gd name="connsiteY73" fmla="*/ 6724 h 10000"/>
                    <a:gd name="connsiteX74" fmla="*/ 6960 w 9325"/>
                    <a:gd name="connsiteY74" fmla="*/ 6283 h 10000"/>
                    <a:gd name="connsiteX75" fmla="*/ 7070 w 9325"/>
                    <a:gd name="connsiteY75" fmla="*/ 7207 h 10000"/>
                    <a:gd name="connsiteX76" fmla="*/ 6661 w 9325"/>
                    <a:gd name="connsiteY76" fmla="*/ 6989 h 10000"/>
                    <a:gd name="connsiteX77" fmla="*/ 6635 w 9325"/>
                    <a:gd name="connsiteY77" fmla="*/ 6166 h 10000"/>
                    <a:gd name="connsiteX78" fmla="*/ 6260 w 9325"/>
                    <a:gd name="connsiteY78" fmla="*/ 6882 h 10000"/>
                    <a:gd name="connsiteX79" fmla="*/ 6391 w 9325"/>
                    <a:gd name="connsiteY79" fmla="*/ 5948 h 10000"/>
                    <a:gd name="connsiteX80" fmla="*/ 6260 w 9325"/>
                    <a:gd name="connsiteY80" fmla="*/ 4870 h 10000"/>
                    <a:gd name="connsiteX81" fmla="*/ 6043 w 9325"/>
                    <a:gd name="connsiteY81" fmla="*/ 6166 h 10000"/>
                    <a:gd name="connsiteX82" fmla="*/ 6070 w 9325"/>
                    <a:gd name="connsiteY82" fmla="*/ 6831 h 10000"/>
                    <a:gd name="connsiteX83" fmla="*/ 5908 w 9325"/>
                    <a:gd name="connsiteY83" fmla="*/ 6450 h 10000"/>
                    <a:gd name="connsiteX84" fmla="*/ 5908 w 9325"/>
                    <a:gd name="connsiteY84" fmla="*/ 7314 h 10000"/>
                    <a:gd name="connsiteX85" fmla="*/ 5670 w 9325"/>
                    <a:gd name="connsiteY85" fmla="*/ 6724 h 10000"/>
                    <a:gd name="connsiteX86" fmla="*/ 6473 w 9325"/>
                    <a:gd name="connsiteY86" fmla="*/ 2951 h 10000"/>
                    <a:gd name="connsiteX87" fmla="*/ 6821 w 9325"/>
                    <a:gd name="connsiteY87" fmla="*/ 2844 h 10000"/>
                    <a:gd name="connsiteX88" fmla="*/ 6558 w 9325"/>
                    <a:gd name="connsiteY88" fmla="*/ 2077 h 10000"/>
                    <a:gd name="connsiteX89" fmla="*/ 6558 w 9325"/>
                    <a:gd name="connsiteY89" fmla="*/ 2077 h 10000"/>
                    <a:gd name="connsiteX90" fmla="*/ 6558 w 9325"/>
                    <a:gd name="connsiteY90" fmla="*/ 2077 h 10000"/>
                    <a:gd name="connsiteX0" fmla="*/ 7033 w 11619"/>
                    <a:gd name="connsiteY0" fmla="*/ 2077 h 10000"/>
                    <a:gd name="connsiteX1" fmla="*/ 6657 w 11619"/>
                    <a:gd name="connsiteY1" fmla="*/ 2077 h 10000"/>
                    <a:gd name="connsiteX2" fmla="*/ 6657 w 11619"/>
                    <a:gd name="connsiteY2" fmla="*/ 2393 h 10000"/>
                    <a:gd name="connsiteX3" fmla="*/ 6770 w 11619"/>
                    <a:gd name="connsiteY3" fmla="*/ 2393 h 10000"/>
                    <a:gd name="connsiteX4" fmla="*/ 5585 w 11619"/>
                    <a:gd name="connsiteY4" fmla="*/ 6166 h 10000"/>
                    <a:gd name="connsiteX5" fmla="*/ 5501 w 11619"/>
                    <a:gd name="connsiteY5" fmla="*/ 5627 h 10000"/>
                    <a:gd name="connsiteX6" fmla="*/ 5357 w 11619"/>
                    <a:gd name="connsiteY6" fmla="*/ 5734 h 10000"/>
                    <a:gd name="connsiteX7" fmla="*/ 5160 w 11619"/>
                    <a:gd name="connsiteY7" fmla="*/ 5186 h 10000"/>
                    <a:gd name="connsiteX8" fmla="*/ 5072 w 11619"/>
                    <a:gd name="connsiteY8" fmla="*/ 6334 h 10000"/>
                    <a:gd name="connsiteX9" fmla="*/ 4901 w 11619"/>
                    <a:gd name="connsiteY9" fmla="*/ 6059 h 10000"/>
                    <a:gd name="connsiteX10" fmla="*/ 4952 w 11619"/>
                    <a:gd name="connsiteY10" fmla="*/ 6989 h 10000"/>
                    <a:gd name="connsiteX11" fmla="*/ 4575 w 11619"/>
                    <a:gd name="connsiteY11" fmla="*/ 6566 h 10000"/>
                    <a:gd name="connsiteX12" fmla="*/ 4773 w 11619"/>
                    <a:gd name="connsiteY12" fmla="*/ 7207 h 10000"/>
                    <a:gd name="connsiteX13" fmla="*/ 4575 w 11619"/>
                    <a:gd name="connsiteY13" fmla="*/ 7314 h 10000"/>
                    <a:gd name="connsiteX14" fmla="*/ 4724 w 11619"/>
                    <a:gd name="connsiteY14" fmla="*/ 8020 h 10000"/>
                    <a:gd name="connsiteX15" fmla="*/ 4405 w 11619"/>
                    <a:gd name="connsiteY15" fmla="*/ 7756 h 10000"/>
                    <a:gd name="connsiteX16" fmla="*/ 4405 w 11619"/>
                    <a:gd name="connsiteY16" fmla="*/ 6933 h 10000"/>
                    <a:gd name="connsiteX17" fmla="*/ 4150 w 11619"/>
                    <a:gd name="connsiteY17" fmla="*/ 7040 h 10000"/>
                    <a:gd name="connsiteX18" fmla="*/ 4150 w 11619"/>
                    <a:gd name="connsiteY18" fmla="*/ 5999 h 10000"/>
                    <a:gd name="connsiteX19" fmla="*/ 3976 w 11619"/>
                    <a:gd name="connsiteY19" fmla="*/ 6166 h 10000"/>
                    <a:gd name="connsiteX20" fmla="*/ 3743 w 11619"/>
                    <a:gd name="connsiteY20" fmla="*/ 5627 h 10000"/>
                    <a:gd name="connsiteX21" fmla="*/ 3451 w 11619"/>
                    <a:gd name="connsiteY21" fmla="*/ 6617 h 10000"/>
                    <a:gd name="connsiteX22" fmla="*/ 3655 w 11619"/>
                    <a:gd name="connsiteY22" fmla="*/ 5028 h 10000"/>
                    <a:gd name="connsiteX23" fmla="*/ 3451 w 11619"/>
                    <a:gd name="connsiteY23" fmla="*/ 5186 h 10000"/>
                    <a:gd name="connsiteX24" fmla="*/ 3623 w 11619"/>
                    <a:gd name="connsiteY24" fmla="*/ 3931 h 10000"/>
                    <a:gd name="connsiteX25" fmla="*/ 3250 w 11619"/>
                    <a:gd name="connsiteY25" fmla="*/ 4586 h 10000"/>
                    <a:gd name="connsiteX26" fmla="*/ 3167 w 11619"/>
                    <a:gd name="connsiteY26" fmla="*/ 4089 h 10000"/>
                    <a:gd name="connsiteX27" fmla="*/ 3022 w 11619"/>
                    <a:gd name="connsiteY27" fmla="*/ 4754 h 10000"/>
                    <a:gd name="connsiteX28" fmla="*/ 3079 w 11619"/>
                    <a:gd name="connsiteY28" fmla="*/ 3383 h 10000"/>
                    <a:gd name="connsiteX29" fmla="*/ 2620 w 11619"/>
                    <a:gd name="connsiteY29" fmla="*/ 3713 h 10000"/>
                    <a:gd name="connsiteX30" fmla="*/ 3306 w 11619"/>
                    <a:gd name="connsiteY30" fmla="*/ 1854 h 10000"/>
                    <a:gd name="connsiteX31" fmla="*/ 3250 w 11619"/>
                    <a:gd name="connsiteY31" fmla="*/ 1645 h 10000"/>
                    <a:gd name="connsiteX32" fmla="*/ 2593 w 11619"/>
                    <a:gd name="connsiteY32" fmla="*/ 2296 h 10000"/>
                    <a:gd name="connsiteX33" fmla="*/ 2500 w 11619"/>
                    <a:gd name="connsiteY33" fmla="*/ 0 h 10000"/>
                    <a:gd name="connsiteX34" fmla="*/ 2271 w 11619"/>
                    <a:gd name="connsiteY34" fmla="*/ 1529 h 10000"/>
                    <a:gd name="connsiteX35" fmla="*/ 1898 w 11619"/>
                    <a:gd name="connsiteY35" fmla="*/ 1204 h 10000"/>
                    <a:gd name="connsiteX36" fmla="*/ 2242 w 11619"/>
                    <a:gd name="connsiteY36" fmla="*/ 2677 h 10000"/>
                    <a:gd name="connsiteX37" fmla="*/ 1898 w 11619"/>
                    <a:gd name="connsiteY37" fmla="*/ 2351 h 10000"/>
                    <a:gd name="connsiteX38" fmla="*/ 2070 w 11619"/>
                    <a:gd name="connsiteY38" fmla="*/ 3058 h 10000"/>
                    <a:gd name="connsiteX39" fmla="*/ 1580 w 11619"/>
                    <a:gd name="connsiteY39" fmla="*/ 2844 h 10000"/>
                    <a:gd name="connsiteX40" fmla="*/ 2070 w 11619"/>
                    <a:gd name="connsiteY40" fmla="*/ 3978 h 10000"/>
                    <a:gd name="connsiteX41" fmla="*/ 1724 w 11619"/>
                    <a:gd name="connsiteY41" fmla="*/ 3978 h 10000"/>
                    <a:gd name="connsiteX42" fmla="*/ 2153 w 11619"/>
                    <a:gd name="connsiteY42" fmla="*/ 5302 h 10000"/>
                    <a:gd name="connsiteX43" fmla="*/ 1665 w 11619"/>
                    <a:gd name="connsiteY43" fmla="*/ 4870 h 10000"/>
                    <a:gd name="connsiteX44" fmla="*/ 1465 w 11619"/>
                    <a:gd name="connsiteY44" fmla="*/ 5079 h 10000"/>
                    <a:gd name="connsiteX45" fmla="*/ 1031 w 11619"/>
                    <a:gd name="connsiteY45" fmla="*/ 4540 h 10000"/>
                    <a:gd name="connsiteX46" fmla="*/ 1342 w 11619"/>
                    <a:gd name="connsiteY46" fmla="*/ 6566 h 10000"/>
                    <a:gd name="connsiteX47" fmla="*/ 915 w 11619"/>
                    <a:gd name="connsiteY47" fmla="*/ 6115 h 10000"/>
                    <a:gd name="connsiteX48" fmla="*/ 886 w 11619"/>
                    <a:gd name="connsiteY48" fmla="*/ 6831 h 10000"/>
                    <a:gd name="connsiteX49" fmla="*/ 223 w 11619"/>
                    <a:gd name="connsiteY49" fmla="*/ 6617 h 10000"/>
                    <a:gd name="connsiteX50" fmla="*/ 596 w 11619"/>
                    <a:gd name="connsiteY50" fmla="*/ 7811 h 10000"/>
                    <a:gd name="connsiteX51" fmla="*/ 253 w 11619"/>
                    <a:gd name="connsiteY51" fmla="*/ 7639 h 10000"/>
                    <a:gd name="connsiteX52" fmla="*/ 486 w 11619"/>
                    <a:gd name="connsiteY52" fmla="*/ 8578 h 10000"/>
                    <a:gd name="connsiteX53" fmla="*/ 196 w 11619"/>
                    <a:gd name="connsiteY53" fmla="*/ 8355 h 10000"/>
                    <a:gd name="connsiteX54" fmla="*/ 0 w 11619"/>
                    <a:gd name="connsiteY54" fmla="*/ 10000 h 10000"/>
                    <a:gd name="connsiteX55" fmla="*/ 10000 w 11619"/>
                    <a:gd name="connsiteY55" fmla="*/ 4972 h 10000"/>
                    <a:gd name="connsiteX56" fmla="*/ 9716 w 11619"/>
                    <a:gd name="connsiteY56" fmla="*/ 5576 h 10000"/>
                    <a:gd name="connsiteX57" fmla="*/ 9483 w 11619"/>
                    <a:gd name="connsiteY57" fmla="*/ 6933 h 10000"/>
                    <a:gd name="connsiteX58" fmla="*/ 9363 w 11619"/>
                    <a:gd name="connsiteY58" fmla="*/ 5948 h 10000"/>
                    <a:gd name="connsiteX59" fmla="*/ 9196 w 11619"/>
                    <a:gd name="connsiteY59" fmla="*/ 5901 h 10000"/>
                    <a:gd name="connsiteX60" fmla="*/ 9022 w 11619"/>
                    <a:gd name="connsiteY60" fmla="*/ 4921 h 10000"/>
                    <a:gd name="connsiteX61" fmla="*/ 8906 w 11619"/>
                    <a:gd name="connsiteY61" fmla="*/ 6166 h 10000"/>
                    <a:gd name="connsiteX62" fmla="*/ 9051 w 11619"/>
                    <a:gd name="connsiteY62" fmla="*/ 6831 h 10000"/>
                    <a:gd name="connsiteX63" fmla="*/ 8761 w 11619"/>
                    <a:gd name="connsiteY63" fmla="*/ 7156 h 10000"/>
                    <a:gd name="connsiteX64" fmla="*/ 8727 w 11619"/>
                    <a:gd name="connsiteY64" fmla="*/ 6236 h 10000"/>
                    <a:gd name="connsiteX65" fmla="*/ 8210 w 11619"/>
                    <a:gd name="connsiteY65" fmla="*/ 6989 h 10000"/>
                    <a:gd name="connsiteX66" fmla="*/ 8411 w 11619"/>
                    <a:gd name="connsiteY66" fmla="*/ 5674 h 10000"/>
                    <a:gd name="connsiteX67" fmla="*/ 8188 w 11619"/>
                    <a:gd name="connsiteY67" fmla="*/ 4205 h 10000"/>
                    <a:gd name="connsiteX68" fmla="*/ 8155 w 11619"/>
                    <a:gd name="connsiteY68" fmla="*/ 5409 h 10000"/>
                    <a:gd name="connsiteX69" fmla="*/ 7955 w 11619"/>
                    <a:gd name="connsiteY69" fmla="*/ 5674 h 10000"/>
                    <a:gd name="connsiteX70" fmla="*/ 8127 w 11619"/>
                    <a:gd name="connsiteY70" fmla="*/ 6236 h 10000"/>
                    <a:gd name="connsiteX71" fmla="*/ 7604 w 11619"/>
                    <a:gd name="connsiteY71" fmla="*/ 5785 h 10000"/>
                    <a:gd name="connsiteX72" fmla="*/ 7893 w 11619"/>
                    <a:gd name="connsiteY72" fmla="*/ 6724 h 10000"/>
                    <a:gd name="connsiteX73" fmla="*/ 7464 w 11619"/>
                    <a:gd name="connsiteY73" fmla="*/ 6283 h 10000"/>
                    <a:gd name="connsiteX74" fmla="*/ 7582 w 11619"/>
                    <a:gd name="connsiteY74" fmla="*/ 7207 h 10000"/>
                    <a:gd name="connsiteX75" fmla="*/ 7143 w 11619"/>
                    <a:gd name="connsiteY75" fmla="*/ 6989 h 10000"/>
                    <a:gd name="connsiteX76" fmla="*/ 7115 w 11619"/>
                    <a:gd name="connsiteY76" fmla="*/ 6166 h 10000"/>
                    <a:gd name="connsiteX77" fmla="*/ 6713 w 11619"/>
                    <a:gd name="connsiteY77" fmla="*/ 6882 h 10000"/>
                    <a:gd name="connsiteX78" fmla="*/ 6854 w 11619"/>
                    <a:gd name="connsiteY78" fmla="*/ 5948 h 10000"/>
                    <a:gd name="connsiteX79" fmla="*/ 6713 w 11619"/>
                    <a:gd name="connsiteY79" fmla="*/ 4870 h 10000"/>
                    <a:gd name="connsiteX80" fmla="*/ 6480 w 11619"/>
                    <a:gd name="connsiteY80" fmla="*/ 6166 h 10000"/>
                    <a:gd name="connsiteX81" fmla="*/ 6509 w 11619"/>
                    <a:gd name="connsiteY81" fmla="*/ 6831 h 10000"/>
                    <a:gd name="connsiteX82" fmla="*/ 6336 w 11619"/>
                    <a:gd name="connsiteY82" fmla="*/ 6450 h 10000"/>
                    <a:gd name="connsiteX83" fmla="*/ 6336 w 11619"/>
                    <a:gd name="connsiteY83" fmla="*/ 7314 h 10000"/>
                    <a:gd name="connsiteX84" fmla="*/ 6080 w 11619"/>
                    <a:gd name="connsiteY84" fmla="*/ 6724 h 10000"/>
                    <a:gd name="connsiteX85" fmla="*/ 6942 w 11619"/>
                    <a:gd name="connsiteY85" fmla="*/ 2951 h 10000"/>
                    <a:gd name="connsiteX86" fmla="*/ 7315 w 11619"/>
                    <a:gd name="connsiteY86" fmla="*/ 2844 h 10000"/>
                    <a:gd name="connsiteX87" fmla="*/ 7033 w 11619"/>
                    <a:gd name="connsiteY87" fmla="*/ 2077 h 10000"/>
                    <a:gd name="connsiteX88" fmla="*/ 7033 w 11619"/>
                    <a:gd name="connsiteY88" fmla="*/ 2077 h 10000"/>
                    <a:gd name="connsiteX89" fmla="*/ 7033 w 11619"/>
                    <a:gd name="connsiteY89" fmla="*/ 2077 h 10000"/>
                    <a:gd name="connsiteX0" fmla="*/ 7033 w 9716"/>
                    <a:gd name="connsiteY0" fmla="*/ 2077 h 10000"/>
                    <a:gd name="connsiteX1" fmla="*/ 6657 w 9716"/>
                    <a:gd name="connsiteY1" fmla="*/ 2077 h 10000"/>
                    <a:gd name="connsiteX2" fmla="*/ 6657 w 9716"/>
                    <a:gd name="connsiteY2" fmla="*/ 2393 h 10000"/>
                    <a:gd name="connsiteX3" fmla="*/ 6770 w 9716"/>
                    <a:gd name="connsiteY3" fmla="*/ 2393 h 10000"/>
                    <a:gd name="connsiteX4" fmla="*/ 5585 w 9716"/>
                    <a:gd name="connsiteY4" fmla="*/ 6166 h 10000"/>
                    <a:gd name="connsiteX5" fmla="*/ 5501 w 9716"/>
                    <a:gd name="connsiteY5" fmla="*/ 5627 h 10000"/>
                    <a:gd name="connsiteX6" fmla="*/ 5357 w 9716"/>
                    <a:gd name="connsiteY6" fmla="*/ 5734 h 10000"/>
                    <a:gd name="connsiteX7" fmla="*/ 5160 w 9716"/>
                    <a:gd name="connsiteY7" fmla="*/ 5186 h 10000"/>
                    <a:gd name="connsiteX8" fmla="*/ 5072 w 9716"/>
                    <a:gd name="connsiteY8" fmla="*/ 6334 h 10000"/>
                    <a:gd name="connsiteX9" fmla="*/ 4901 w 9716"/>
                    <a:gd name="connsiteY9" fmla="*/ 6059 h 10000"/>
                    <a:gd name="connsiteX10" fmla="*/ 4952 w 9716"/>
                    <a:gd name="connsiteY10" fmla="*/ 6989 h 10000"/>
                    <a:gd name="connsiteX11" fmla="*/ 4575 w 9716"/>
                    <a:gd name="connsiteY11" fmla="*/ 6566 h 10000"/>
                    <a:gd name="connsiteX12" fmla="*/ 4773 w 9716"/>
                    <a:gd name="connsiteY12" fmla="*/ 7207 h 10000"/>
                    <a:gd name="connsiteX13" fmla="*/ 4575 w 9716"/>
                    <a:gd name="connsiteY13" fmla="*/ 7314 h 10000"/>
                    <a:gd name="connsiteX14" fmla="*/ 4724 w 9716"/>
                    <a:gd name="connsiteY14" fmla="*/ 8020 h 10000"/>
                    <a:gd name="connsiteX15" fmla="*/ 4405 w 9716"/>
                    <a:gd name="connsiteY15" fmla="*/ 7756 h 10000"/>
                    <a:gd name="connsiteX16" fmla="*/ 4405 w 9716"/>
                    <a:gd name="connsiteY16" fmla="*/ 6933 h 10000"/>
                    <a:gd name="connsiteX17" fmla="*/ 4150 w 9716"/>
                    <a:gd name="connsiteY17" fmla="*/ 7040 h 10000"/>
                    <a:gd name="connsiteX18" fmla="*/ 4150 w 9716"/>
                    <a:gd name="connsiteY18" fmla="*/ 5999 h 10000"/>
                    <a:gd name="connsiteX19" fmla="*/ 3976 w 9716"/>
                    <a:gd name="connsiteY19" fmla="*/ 6166 h 10000"/>
                    <a:gd name="connsiteX20" fmla="*/ 3743 w 9716"/>
                    <a:gd name="connsiteY20" fmla="*/ 5627 h 10000"/>
                    <a:gd name="connsiteX21" fmla="*/ 3451 w 9716"/>
                    <a:gd name="connsiteY21" fmla="*/ 6617 h 10000"/>
                    <a:gd name="connsiteX22" fmla="*/ 3655 w 9716"/>
                    <a:gd name="connsiteY22" fmla="*/ 5028 h 10000"/>
                    <a:gd name="connsiteX23" fmla="*/ 3451 w 9716"/>
                    <a:gd name="connsiteY23" fmla="*/ 5186 h 10000"/>
                    <a:gd name="connsiteX24" fmla="*/ 3623 w 9716"/>
                    <a:gd name="connsiteY24" fmla="*/ 3931 h 10000"/>
                    <a:gd name="connsiteX25" fmla="*/ 3250 w 9716"/>
                    <a:gd name="connsiteY25" fmla="*/ 4586 h 10000"/>
                    <a:gd name="connsiteX26" fmla="*/ 3167 w 9716"/>
                    <a:gd name="connsiteY26" fmla="*/ 4089 h 10000"/>
                    <a:gd name="connsiteX27" fmla="*/ 3022 w 9716"/>
                    <a:gd name="connsiteY27" fmla="*/ 4754 h 10000"/>
                    <a:gd name="connsiteX28" fmla="*/ 3079 w 9716"/>
                    <a:gd name="connsiteY28" fmla="*/ 3383 h 10000"/>
                    <a:gd name="connsiteX29" fmla="*/ 2620 w 9716"/>
                    <a:gd name="connsiteY29" fmla="*/ 3713 h 10000"/>
                    <a:gd name="connsiteX30" fmla="*/ 3306 w 9716"/>
                    <a:gd name="connsiteY30" fmla="*/ 1854 h 10000"/>
                    <a:gd name="connsiteX31" fmla="*/ 3250 w 9716"/>
                    <a:gd name="connsiteY31" fmla="*/ 1645 h 10000"/>
                    <a:gd name="connsiteX32" fmla="*/ 2593 w 9716"/>
                    <a:gd name="connsiteY32" fmla="*/ 2296 h 10000"/>
                    <a:gd name="connsiteX33" fmla="*/ 2500 w 9716"/>
                    <a:gd name="connsiteY33" fmla="*/ 0 h 10000"/>
                    <a:gd name="connsiteX34" fmla="*/ 2271 w 9716"/>
                    <a:gd name="connsiteY34" fmla="*/ 1529 h 10000"/>
                    <a:gd name="connsiteX35" fmla="*/ 1898 w 9716"/>
                    <a:gd name="connsiteY35" fmla="*/ 1204 h 10000"/>
                    <a:gd name="connsiteX36" fmla="*/ 2242 w 9716"/>
                    <a:gd name="connsiteY36" fmla="*/ 2677 h 10000"/>
                    <a:gd name="connsiteX37" fmla="*/ 1898 w 9716"/>
                    <a:gd name="connsiteY37" fmla="*/ 2351 h 10000"/>
                    <a:gd name="connsiteX38" fmla="*/ 2070 w 9716"/>
                    <a:gd name="connsiteY38" fmla="*/ 3058 h 10000"/>
                    <a:gd name="connsiteX39" fmla="*/ 1580 w 9716"/>
                    <a:gd name="connsiteY39" fmla="*/ 2844 h 10000"/>
                    <a:gd name="connsiteX40" fmla="*/ 2070 w 9716"/>
                    <a:gd name="connsiteY40" fmla="*/ 3978 h 10000"/>
                    <a:gd name="connsiteX41" fmla="*/ 1724 w 9716"/>
                    <a:gd name="connsiteY41" fmla="*/ 3978 h 10000"/>
                    <a:gd name="connsiteX42" fmla="*/ 2153 w 9716"/>
                    <a:gd name="connsiteY42" fmla="*/ 5302 h 10000"/>
                    <a:gd name="connsiteX43" fmla="*/ 1665 w 9716"/>
                    <a:gd name="connsiteY43" fmla="*/ 4870 h 10000"/>
                    <a:gd name="connsiteX44" fmla="*/ 1465 w 9716"/>
                    <a:gd name="connsiteY44" fmla="*/ 5079 h 10000"/>
                    <a:gd name="connsiteX45" fmla="*/ 1031 w 9716"/>
                    <a:gd name="connsiteY45" fmla="*/ 4540 h 10000"/>
                    <a:gd name="connsiteX46" fmla="*/ 1342 w 9716"/>
                    <a:gd name="connsiteY46" fmla="*/ 6566 h 10000"/>
                    <a:gd name="connsiteX47" fmla="*/ 915 w 9716"/>
                    <a:gd name="connsiteY47" fmla="*/ 6115 h 10000"/>
                    <a:gd name="connsiteX48" fmla="*/ 886 w 9716"/>
                    <a:gd name="connsiteY48" fmla="*/ 6831 h 10000"/>
                    <a:gd name="connsiteX49" fmla="*/ 223 w 9716"/>
                    <a:gd name="connsiteY49" fmla="*/ 6617 h 10000"/>
                    <a:gd name="connsiteX50" fmla="*/ 596 w 9716"/>
                    <a:gd name="connsiteY50" fmla="*/ 7811 h 10000"/>
                    <a:gd name="connsiteX51" fmla="*/ 253 w 9716"/>
                    <a:gd name="connsiteY51" fmla="*/ 7639 h 10000"/>
                    <a:gd name="connsiteX52" fmla="*/ 486 w 9716"/>
                    <a:gd name="connsiteY52" fmla="*/ 8578 h 10000"/>
                    <a:gd name="connsiteX53" fmla="*/ 196 w 9716"/>
                    <a:gd name="connsiteY53" fmla="*/ 8355 h 10000"/>
                    <a:gd name="connsiteX54" fmla="*/ 0 w 9716"/>
                    <a:gd name="connsiteY54" fmla="*/ 10000 h 10000"/>
                    <a:gd name="connsiteX55" fmla="*/ 9716 w 9716"/>
                    <a:gd name="connsiteY55" fmla="*/ 5576 h 10000"/>
                    <a:gd name="connsiteX56" fmla="*/ 9483 w 9716"/>
                    <a:gd name="connsiteY56" fmla="*/ 6933 h 10000"/>
                    <a:gd name="connsiteX57" fmla="*/ 9363 w 9716"/>
                    <a:gd name="connsiteY57" fmla="*/ 5948 h 10000"/>
                    <a:gd name="connsiteX58" fmla="*/ 9196 w 9716"/>
                    <a:gd name="connsiteY58" fmla="*/ 5901 h 10000"/>
                    <a:gd name="connsiteX59" fmla="*/ 9022 w 9716"/>
                    <a:gd name="connsiteY59" fmla="*/ 4921 h 10000"/>
                    <a:gd name="connsiteX60" fmla="*/ 8906 w 9716"/>
                    <a:gd name="connsiteY60" fmla="*/ 6166 h 10000"/>
                    <a:gd name="connsiteX61" fmla="*/ 9051 w 9716"/>
                    <a:gd name="connsiteY61" fmla="*/ 6831 h 10000"/>
                    <a:gd name="connsiteX62" fmla="*/ 8761 w 9716"/>
                    <a:gd name="connsiteY62" fmla="*/ 7156 h 10000"/>
                    <a:gd name="connsiteX63" fmla="*/ 8727 w 9716"/>
                    <a:gd name="connsiteY63" fmla="*/ 6236 h 10000"/>
                    <a:gd name="connsiteX64" fmla="*/ 8210 w 9716"/>
                    <a:gd name="connsiteY64" fmla="*/ 6989 h 10000"/>
                    <a:gd name="connsiteX65" fmla="*/ 8411 w 9716"/>
                    <a:gd name="connsiteY65" fmla="*/ 5674 h 10000"/>
                    <a:gd name="connsiteX66" fmla="*/ 8188 w 9716"/>
                    <a:gd name="connsiteY66" fmla="*/ 4205 h 10000"/>
                    <a:gd name="connsiteX67" fmla="*/ 8155 w 9716"/>
                    <a:gd name="connsiteY67" fmla="*/ 5409 h 10000"/>
                    <a:gd name="connsiteX68" fmla="*/ 7955 w 9716"/>
                    <a:gd name="connsiteY68" fmla="*/ 5674 h 10000"/>
                    <a:gd name="connsiteX69" fmla="*/ 8127 w 9716"/>
                    <a:gd name="connsiteY69" fmla="*/ 6236 h 10000"/>
                    <a:gd name="connsiteX70" fmla="*/ 7604 w 9716"/>
                    <a:gd name="connsiteY70" fmla="*/ 5785 h 10000"/>
                    <a:gd name="connsiteX71" fmla="*/ 7893 w 9716"/>
                    <a:gd name="connsiteY71" fmla="*/ 6724 h 10000"/>
                    <a:gd name="connsiteX72" fmla="*/ 7464 w 9716"/>
                    <a:gd name="connsiteY72" fmla="*/ 6283 h 10000"/>
                    <a:gd name="connsiteX73" fmla="*/ 7582 w 9716"/>
                    <a:gd name="connsiteY73" fmla="*/ 7207 h 10000"/>
                    <a:gd name="connsiteX74" fmla="*/ 7143 w 9716"/>
                    <a:gd name="connsiteY74" fmla="*/ 6989 h 10000"/>
                    <a:gd name="connsiteX75" fmla="*/ 7115 w 9716"/>
                    <a:gd name="connsiteY75" fmla="*/ 6166 h 10000"/>
                    <a:gd name="connsiteX76" fmla="*/ 6713 w 9716"/>
                    <a:gd name="connsiteY76" fmla="*/ 6882 h 10000"/>
                    <a:gd name="connsiteX77" fmla="*/ 6854 w 9716"/>
                    <a:gd name="connsiteY77" fmla="*/ 5948 h 10000"/>
                    <a:gd name="connsiteX78" fmla="*/ 6713 w 9716"/>
                    <a:gd name="connsiteY78" fmla="*/ 4870 h 10000"/>
                    <a:gd name="connsiteX79" fmla="*/ 6480 w 9716"/>
                    <a:gd name="connsiteY79" fmla="*/ 6166 h 10000"/>
                    <a:gd name="connsiteX80" fmla="*/ 6509 w 9716"/>
                    <a:gd name="connsiteY80" fmla="*/ 6831 h 10000"/>
                    <a:gd name="connsiteX81" fmla="*/ 6336 w 9716"/>
                    <a:gd name="connsiteY81" fmla="*/ 6450 h 10000"/>
                    <a:gd name="connsiteX82" fmla="*/ 6336 w 9716"/>
                    <a:gd name="connsiteY82" fmla="*/ 7314 h 10000"/>
                    <a:gd name="connsiteX83" fmla="*/ 6080 w 9716"/>
                    <a:gd name="connsiteY83" fmla="*/ 6724 h 10000"/>
                    <a:gd name="connsiteX84" fmla="*/ 6942 w 9716"/>
                    <a:gd name="connsiteY84" fmla="*/ 2951 h 10000"/>
                    <a:gd name="connsiteX85" fmla="*/ 7315 w 9716"/>
                    <a:gd name="connsiteY85" fmla="*/ 2844 h 10000"/>
                    <a:gd name="connsiteX86" fmla="*/ 7033 w 9716"/>
                    <a:gd name="connsiteY86" fmla="*/ 2077 h 10000"/>
                    <a:gd name="connsiteX87" fmla="*/ 7033 w 9716"/>
                    <a:gd name="connsiteY87" fmla="*/ 2077 h 10000"/>
                    <a:gd name="connsiteX88" fmla="*/ 7033 w 9716"/>
                    <a:gd name="connsiteY88" fmla="*/ 2077 h 10000"/>
                    <a:gd name="connsiteX0" fmla="*/ 7239 w 9760"/>
                    <a:gd name="connsiteY0" fmla="*/ 2077 h 10000"/>
                    <a:gd name="connsiteX1" fmla="*/ 6852 w 9760"/>
                    <a:gd name="connsiteY1" fmla="*/ 2077 h 10000"/>
                    <a:gd name="connsiteX2" fmla="*/ 6852 w 9760"/>
                    <a:gd name="connsiteY2" fmla="*/ 2393 h 10000"/>
                    <a:gd name="connsiteX3" fmla="*/ 6968 w 9760"/>
                    <a:gd name="connsiteY3" fmla="*/ 2393 h 10000"/>
                    <a:gd name="connsiteX4" fmla="*/ 5748 w 9760"/>
                    <a:gd name="connsiteY4" fmla="*/ 6166 h 10000"/>
                    <a:gd name="connsiteX5" fmla="*/ 5662 w 9760"/>
                    <a:gd name="connsiteY5" fmla="*/ 5627 h 10000"/>
                    <a:gd name="connsiteX6" fmla="*/ 5514 w 9760"/>
                    <a:gd name="connsiteY6" fmla="*/ 5734 h 10000"/>
                    <a:gd name="connsiteX7" fmla="*/ 5311 w 9760"/>
                    <a:gd name="connsiteY7" fmla="*/ 5186 h 10000"/>
                    <a:gd name="connsiteX8" fmla="*/ 5220 w 9760"/>
                    <a:gd name="connsiteY8" fmla="*/ 6334 h 10000"/>
                    <a:gd name="connsiteX9" fmla="*/ 5044 w 9760"/>
                    <a:gd name="connsiteY9" fmla="*/ 6059 h 10000"/>
                    <a:gd name="connsiteX10" fmla="*/ 5097 w 9760"/>
                    <a:gd name="connsiteY10" fmla="*/ 6989 h 10000"/>
                    <a:gd name="connsiteX11" fmla="*/ 4709 w 9760"/>
                    <a:gd name="connsiteY11" fmla="*/ 6566 h 10000"/>
                    <a:gd name="connsiteX12" fmla="*/ 4913 w 9760"/>
                    <a:gd name="connsiteY12" fmla="*/ 7207 h 10000"/>
                    <a:gd name="connsiteX13" fmla="*/ 4709 w 9760"/>
                    <a:gd name="connsiteY13" fmla="*/ 7314 h 10000"/>
                    <a:gd name="connsiteX14" fmla="*/ 4862 w 9760"/>
                    <a:gd name="connsiteY14" fmla="*/ 8020 h 10000"/>
                    <a:gd name="connsiteX15" fmla="*/ 4534 w 9760"/>
                    <a:gd name="connsiteY15" fmla="*/ 7756 h 10000"/>
                    <a:gd name="connsiteX16" fmla="*/ 4534 w 9760"/>
                    <a:gd name="connsiteY16" fmla="*/ 6933 h 10000"/>
                    <a:gd name="connsiteX17" fmla="*/ 4271 w 9760"/>
                    <a:gd name="connsiteY17" fmla="*/ 7040 h 10000"/>
                    <a:gd name="connsiteX18" fmla="*/ 4271 w 9760"/>
                    <a:gd name="connsiteY18" fmla="*/ 5999 h 10000"/>
                    <a:gd name="connsiteX19" fmla="*/ 4092 w 9760"/>
                    <a:gd name="connsiteY19" fmla="*/ 6166 h 10000"/>
                    <a:gd name="connsiteX20" fmla="*/ 3852 w 9760"/>
                    <a:gd name="connsiteY20" fmla="*/ 5627 h 10000"/>
                    <a:gd name="connsiteX21" fmla="*/ 3552 w 9760"/>
                    <a:gd name="connsiteY21" fmla="*/ 6617 h 10000"/>
                    <a:gd name="connsiteX22" fmla="*/ 3762 w 9760"/>
                    <a:gd name="connsiteY22" fmla="*/ 5028 h 10000"/>
                    <a:gd name="connsiteX23" fmla="*/ 3552 w 9760"/>
                    <a:gd name="connsiteY23" fmla="*/ 5186 h 10000"/>
                    <a:gd name="connsiteX24" fmla="*/ 3729 w 9760"/>
                    <a:gd name="connsiteY24" fmla="*/ 3931 h 10000"/>
                    <a:gd name="connsiteX25" fmla="*/ 3345 w 9760"/>
                    <a:gd name="connsiteY25" fmla="*/ 4586 h 10000"/>
                    <a:gd name="connsiteX26" fmla="*/ 3260 w 9760"/>
                    <a:gd name="connsiteY26" fmla="*/ 4089 h 10000"/>
                    <a:gd name="connsiteX27" fmla="*/ 3110 w 9760"/>
                    <a:gd name="connsiteY27" fmla="*/ 4754 h 10000"/>
                    <a:gd name="connsiteX28" fmla="*/ 3169 w 9760"/>
                    <a:gd name="connsiteY28" fmla="*/ 3383 h 10000"/>
                    <a:gd name="connsiteX29" fmla="*/ 2697 w 9760"/>
                    <a:gd name="connsiteY29" fmla="*/ 3713 h 10000"/>
                    <a:gd name="connsiteX30" fmla="*/ 3403 w 9760"/>
                    <a:gd name="connsiteY30" fmla="*/ 1854 h 10000"/>
                    <a:gd name="connsiteX31" fmla="*/ 3345 w 9760"/>
                    <a:gd name="connsiteY31" fmla="*/ 1645 h 10000"/>
                    <a:gd name="connsiteX32" fmla="*/ 2669 w 9760"/>
                    <a:gd name="connsiteY32" fmla="*/ 2296 h 10000"/>
                    <a:gd name="connsiteX33" fmla="*/ 2573 w 9760"/>
                    <a:gd name="connsiteY33" fmla="*/ 0 h 10000"/>
                    <a:gd name="connsiteX34" fmla="*/ 2337 w 9760"/>
                    <a:gd name="connsiteY34" fmla="*/ 1529 h 10000"/>
                    <a:gd name="connsiteX35" fmla="*/ 1953 w 9760"/>
                    <a:gd name="connsiteY35" fmla="*/ 1204 h 10000"/>
                    <a:gd name="connsiteX36" fmla="*/ 2308 w 9760"/>
                    <a:gd name="connsiteY36" fmla="*/ 2677 h 10000"/>
                    <a:gd name="connsiteX37" fmla="*/ 1953 w 9760"/>
                    <a:gd name="connsiteY37" fmla="*/ 2351 h 10000"/>
                    <a:gd name="connsiteX38" fmla="*/ 2131 w 9760"/>
                    <a:gd name="connsiteY38" fmla="*/ 3058 h 10000"/>
                    <a:gd name="connsiteX39" fmla="*/ 1626 w 9760"/>
                    <a:gd name="connsiteY39" fmla="*/ 2844 h 10000"/>
                    <a:gd name="connsiteX40" fmla="*/ 2131 w 9760"/>
                    <a:gd name="connsiteY40" fmla="*/ 3978 h 10000"/>
                    <a:gd name="connsiteX41" fmla="*/ 1774 w 9760"/>
                    <a:gd name="connsiteY41" fmla="*/ 3978 h 10000"/>
                    <a:gd name="connsiteX42" fmla="*/ 2216 w 9760"/>
                    <a:gd name="connsiteY42" fmla="*/ 5302 h 10000"/>
                    <a:gd name="connsiteX43" fmla="*/ 1714 w 9760"/>
                    <a:gd name="connsiteY43" fmla="*/ 4870 h 10000"/>
                    <a:gd name="connsiteX44" fmla="*/ 1508 w 9760"/>
                    <a:gd name="connsiteY44" fmla="*/ 5079 h 10000"/>
                    <a:gd name="connsiteX45" fmla="*/ 1061 w 9760"/>
                    <a:gd name="connsiteY45" fmla="*/ 4540 h 10000"/>
                    <a:gd name="connsiteX46" fmla="*/ 1381 w 9760"/>
                    <a:gd name="connsiteY46" fmla="*/ 6566 h 10000"/>
                    <a:gd name="connsiteX47" fmla="*/ 942 w 9760"/>
                    <a:gd name="connsiteY47" fmla="*/ 6115 h 10000"/>
                    <a:gd name="connsiteX48" fmla="*/ 912 w 9760"/>
                    <a:gd name="connsiteY48" fmla="*/ 6831 h 10000"/>
                    <a:gd name="connsiteX49" fmla="*/ 230 w 9760"/>
                    <a:gd name="connsiteY49" fmla="*/ 6617 h 10000"/>
                    <a:gd name="connsiteX50" fmla="*/ 613 w 9760"/>
                    <a:gd name="connsiteY50" fmla="*/ 7811 h 10000"/>
                    <a:gd name="connsiteX51" fmla="*/ 260 w 9760"/>
                    <a:gd name="connsiteY51" fmla="*/ 7639 h 10000"/>
                    <a:gd name="connsiteX52" fmla="*/ 500 w 9760"/>
                    <a:gd name="connsiteY52" fmla="*/ 8578 h 10000"/>
                    <a:gd name="connsiteX53" fmla="*/ 202 w 9760"/>
                    <a:gd name="connsiteY53" fmla="*/ 8355 h 10000"/>
                    <a:gd name="connsiteX54" fmla="*/ 0 w 9760"/>
                    <a:gd name="connsiteY54" fmla="*/ 10000 h 10000"/>
                    <a:gd name="connsiteX55" fmla="*/ 9760 w 9760"/>
                    <a:gd name="connsiteY55" fmla="*/ 6933 h 10000"/>
                    <a:gd name="connsiteX56" fmla="*/ 9637 w 9760"/>
                    <a:gd name="connsiteY56" fmla="*/ 5948 h 10000"/>
                    <a:gd name="connsiteX57" fmla="*/ 9465 w 9760"/>
                    <a:gd name="connsiteY57" fmla="*/ 5901 h 10000"/>
                    <a:gd name="connsiteX58" fmla="*/ 9286 w 9760"/>
                    <a:gd name="connsiteY58" fmla="*/ 4921 h 10000"/>
                    <a:gd name="connsiteX59" fmla="*/ 9166 w 9760"/>
                    <a:gd name="connsiteY59" fmla="*/ 6166 h 10000"/>
                    <a:gd name="connsiteX60" fmla="*/ 9316 w 9760"/>
                    <a:gd name="connsiteY60" fmla="*/ 6831 h 10000"/>
                    <a:gd name="connsiteX61" fmla="*/ 9017 w 9760"/>
                    <a:gd name="connsiteY61" fmla="*/ 7156 h 10000"/>
                    <a:gd name="connsiteX62" fmla="*/ 8982 w 9760"/>
                    <a:gd name="connsiteY62" fmla="*/ 6236 h 10000"/>
                    <a:gd name="connsiteX63" fmla="*/ 8450 w 9760"/>
                    <a:gd name="connsiteY63" fmla="*/ 6989 h 10000"/>
                    <a:gd name="connsiteX64" fmla="*/ 8657 w 9760"/>
                    <a:gd name="connsiteY64" fmla="*/ 5674 h 10000"/>
                    <a:gd name="connsiteX65" fmla="*/ 8427 w 9760"/>
                    <a:gd name="connsiteY65" fmla="*/ 4205 h 10000"/>
                    <a:gd name="connsiteX66" fmla="*/ 8393 w 9760"/>
                    <a:gd name="connsiteY66" fmla="*/ 5409 h 10000"/>
                    <a:gd name="connsiteX67" fmla="*/ 8188 w 9760"/>
                    <a:gd name="connsiteY67" fmla="*/ 5674 h 10000"/>
                    <a:gd name="connsiteX68" fmla="*/ 8365 w 9760"/>
                    <a:gd name="connsiteY68" fmla="*/ 6236 h 10000"/>
                    <a:gd name="connsiteX69" fmla="*/ 7826 w 9760"/>
                    <a:gd name="connsiteY69" fmla="*/ 5785 h 10000"/>
                    <a:gd name="connsiteX70" fmla="*/ 8124 w 9760"/>
                    <a:gd name="connsiteY70" fmla="*/ 6724 h 10000"/>
                    <a:gd name="connsiteX71" fmla="*/ 7682 w 9760"/>
                    <a:gd name="connsiteY71" fmla="*/ 6283 h 10000"/>
                    <a:gd name="connsiteX72" fmla="*/ 7804 w 9760"/>
                    <a:gd name="connsiteY72" fmla="*/ 7207 h 10000"/>
                    <a:gd name="connsiteX73" fmla="*/ 7352 w 9760"/>
                    <a:gd name="connsiteY73" fmla="*/ 6989 h 10000"/>
                    <a:gd name="connsiteX74" fmla="*/ 7323 w 9760"/>
                    <a:gd name="connsiteY74" fmla="*/ 6166 h 10000"/>
                    <a:gd name="connsiteX75" fmla="*/ 6909 w 9760"/>
                    <a:gd name="connsiteY75" fmla="*/ 6882 h 10000"/>
                    <a:gd name="connsiteX76" fmla="*/ 7054 w 9760"/>
                    <a:gd name="connsiteY76" fmla="*/ 5948 h 10000"/>
                    <a:gd name="connsiteX77" fmla="*/ 6909 w 9760"/>
                    <a:gd name="connsiteY77" fmla="*/ 4870 h 10000"/>
                    <a:gd name="connsiteX78" fmla="*/ 6669 w 9760"/>
                    <a:gd name="connsiteY78" fmla="*/ 6166 h 10000"/>
                    <a:gd name="connsiteX79" fmla="*/ 6699 w 9760"/>
                    <a:gd name="connsiteY79" fmla="*/ 6831 h 10000"/>
                    <a:gd name="connsiteX80" fmla="*/ 6521 w 9760"/>
                    <a:gd name="connsiteY80" fmla="*/ 6450 h 10000"/>
                    <a:gd name="connsiteX81" fmla="*/ 6521 w 9760"/>
                    <a:gd name="connsiteY81" fmla="*/ 7314 h 10000"/>
                    <a:gd name="connsiteX82" fmla="*/ 6258 w 9760"/>
                    <a:gd name="connsiteY82" fmla="*/ 6724 h 10000"/>
                    <a:gd name="connsiteX83" fmla="*/ 7145 w 9760"/>
                    <a:gd name="connsiteY83" fmla="*/ 2951 h 10000"/>
                    <a:gd name="connsiteX84" fmla="*/ 7529 w 9760"/>
                    <a:gd name="connsiteY84" fmla="*/ 2844 h 10000"/>
                    <a:gd name="connsiteX85" fmla="*/ 7239 w 9760"/>
                    <a:gd name="connsiteY85" fmla="*/ 2077 h 10000"/>
                    <a:gd name="connsiteX86" fmla="*/ 7239 w 9760"/>
                    <a:gd name="connsiteY86" fmla="*/ 2077 h 10000"/>
                    <a:gd name="connsiteX87" fmla="*/ 7239 w 9760"/>
                    <a:gd name="connsiteY87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514 w 10000"/>
                    <a:gd name="connsiteY57" fmla="*/ 4921 h 10000"/>
                    <a:gd name="connsiteX58" fmla="*/ 9391 w 10000"/>
                    <a:gd name="connsiteY58" fmla="*/ 6166 h 10000"/>
                    <a:gd name="connsiteX59" fmla="*/ 9545 w 10000"/>
                    <a:gd name="connsiteY59" fmla="*/ 6831 h 10000"/>
                    <a:gd name="connsiteX60" fmla="*/ 9239 w 10000"/>
                    <a:gd name="connsiteY60" fmla="*/ 7156 h 10000"/>
                    <a:gd name="connsiteX61" fmla="*/ 9203 w 10000"/>
                    <a:gd name="connsiteY61" fmla="*/ 6236 h 10000"/>
                    <a:gd name="connsiteX62" fmla="*/ 8658 w 10000"/>
                    <a:gd name="connsiteY62" fmla="*/ 6989 h 10000"/>
                    <a:gd name="connsiteX63" fmla="*/ 8870 w 10000"/>
                    <a:gd name="connsiteY63" fmla="*/ 5674 h 10000"/>
                    <a:gd name="connsiteX64" fmla="*/ 8634 w 10000"/>
                    <a:gd name="connsiteY64" fmla="*/ 4205 h 10000"/>
                    <a:gd name="connsiteX65" fmla="*/ 8599 w 10000"/>
                    <a:gd name="connsiteY65" fmla="*/ 5409 h 10000"/>
                    <a:gd name="connsiteX66" fmla="*/ 8389 w 10000"/>
                    <a:gd name="connsiteY66" fmla="*/ 5674 h 10000"/>
                    <a:gd name="connsiteX67" fmla="*/ 8571 w 10000"/>
                    <a:gd name="connsiteY67" fmla="*/ 6236 h 10000"/>
                    <a:gd name="connsiteX68" fmla="*/ 8018 w 10000"/>
                    <a:gd name="connsiteY68" fmla="*/ 5785 h 10000"/>
                    <a:gd name="connsiteX69" fmla="*/ 8324 w 10000"/>
                    <a:gd name="connsiteY69" fmla="*/ 6724 h 10000"/>
                    <a:gd name="connsiteX70" fmla="*/ 7871 w 10000"/>
                    <a:gd name="connsiteY70" fmla="*/ 6283 h 10000"/>
                    <a:gd name="connsiteX71" fmla="*/ 7996 w 10000"/>
                    <a:gd name="connsiteY71" fmla="*/ 7207 h 10000"/>
                    <a:gd name="connsiteX72" fmla="*/ 7533 w 10000"/>
                    <a:gd name="connsiteY72" fmla="*/ 6989 h 10000"/>
                    <a:gd name="connsiteX73" fmla="*/ 7503 w 10000"/>
                    <a:gd name="connsiteY73" fmla="*/ 6166 h 10000"/>
                    <a:gd name="connsiteX74" fmla="*/ 7079 w 10000"/>
                    <a:gd name="connsiteY74" fmla="*/ 6882 h 10000"/>
                    <a:gd name="connsiteX75" fmla="*/ 7227 w 10000"/>
                    <a:gd name="connsiteY75" fmla="*/ 5948 h 10000"/>
                    <a:gd name="connsiteX76" fmla="*/ 7079 w 10000"/>
                    <a:gd name="connsiteY76" fmla="*/ 4870 h 10000"/>
                    <a:gd name="connsiteX77" fmla="*/ 6833 w 10000"/>
                    <a:gd name="connsiteY77" fmla="*/ 6166 h 10000"/>
                    <a:gd name="connsiteX78" fmla="*/ 6864 w 10000"/>
                    <a:gd name="connsiteY78" fmla="*/ 6831 h 10000"/>
                    <a:gd name="connsiteX79" fmla="*/ 6681 w 10000"/>
                    <a:gd name="connsiteY79" fmla="*/ 6450 h 10000"/>
                    <a:gd name="connsiteX80" fmla="*/ 6681 w 10000"/>
                    <a:gd name="connsiteY80" fmla="*/ 7314 h 10000"/>
                    <a:gd name="connsiteX81" fmla="*/ 6412 w 10000"/>
                    <a:gd name="connsiteY81" fmla="*/ 6724 h 10000"/>
                    <a:gd name="connsiteX82" fmla="*/ 7321 w 10000"/>
                    <a:gd name="connsiteY82" fmla="*/ 2951 h 10000"/>
                    <a:gd name="connsiteX83" fmla="*/ 7714 w 10000"/>
                    <a:gd name="connsiteY83" fmla="*/ 2844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86" fmla="*/ 7417 w 10000"/>
                    <a:gd name="connsiteY86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391 w 10000"/>
                    <a:gd name="connsiteY57" fmla="*/ 6166 h 10000"/>
                    <a:gd name="connsiteX58" fmla="*/ 9545 w 10000"/>
                    <a:gd name="connsiteY58" fmla="*/ 6831 h 10000"/>
                    <a:gd name="connsiteX59" fmla="*/ 9239 w 10000"/>
                    <a:gd name="connsiteY59" fmla="*/ 7156 h 10000"/>
                    <a:gd name="connsiteX60" fmla="*/ 9203 w 10000"/>
                    <a:gd name="connsiteY60" fmla="*/ 6236 h 10000"/>
                    <a:gd name="connsiteX61" fmla="*/ 8658 w 10000"/>
                    <a:gd name="connsiteY61" fmla="*/ 6989 h 10000"/>
                    <a:gd name="connsiteX62" fmla="*/ 8870 w 10000"/>
                    <a:gd name="connsiteY62" fmla="*/ 5674 h 10000"/>
                    <a:gd name="connsiteX63" fmla="*/ 8634 w 10000"/>
                    <a:gd name="connsiteY63" fmla="*/ 4205 h 10000"/>
                    <a:gd name="connsiteX64" fmla="*/ 8599 w 10000"/>
                    <a:gd name="connsiteY64" fmla="*/ 5409 h 10000"/>
                    <a:gd name="connsiteX65" fmla="*/ 8389 w 10000"/>
                    <a:gd name="connsiteY65" fmla="*/ 5674 h 10000"/>
                    <a:gd name="connsiteX66" fmla="*/ 8571 w 10000"/>
                    <a:gd name="connsiteY66" fmla="*/ 6236 h 10000"/>
                    <a:gd name="connsiteX67" fmla="*/ 8018 w 10000"/>
                    <a:gd name="connsiteY67" fmla="*/ 5785 h 10000"/>
                    <a:gd name="connsiteX68" fmla="*/ 8324 w 10000"/>
                    <a:gd name="connsiteY68" fmla="*/ 6724 h 10000"/>
                    <a:gd name="connsiteX69" fmla="*/ 7871 w 10000"/>
                    <a:gd name="connsiteY69" fmla="*/ 6283 h 10000"/>
                    <a:gd name="connsiteX70" fmla="*/ 7996 w 10000"/>
                    <a:gd name="connsiteY70" fmla="*/ 7207 h 10000"/>
                    <a:gd name="connsiteX71" fmla="*/ 7533 w 10000"/>
                    <a:gd name="connsiteY71" fmla="*/ 6989 h 10000"/>
                    <a:gd name="connsiteX72" fmla="*/ 7503 w 10000"/>
                    <a:gd name="connsiteY72" fmla="*/ 6166 h 10000"/>
                    <a:gd name="connsiteX73" fmla="*/ 7079 w 10000"/>
                    <a:gd name="connsiteY73" fmla="*/ 6882 h 10000"/>
                    <a:gd name="connsiteX74" fmla="*/ 7227 w 10000"/>
                    <a:gd name="connsiteY74" fmla="*/ 5948 h 10000"/>
                    <a:gd name="connsiteX75" fmla="*/ 7079 w 10000"/>
                    <a:gd name="connsiteY75" fmla="*/ 4870 h 10000"/>
                    <a:gd name="connsiteX76" fmla="*/ 6833 w 10000"/>
                    <a:gd name="connsiteY76" fmla="*/ 6166 h 10000"/>
                    <a:gd name="connsiteX77" fmla="*/ 6864 w 10000"/>
                    <a:gd name="connsiteY77" fmla="*/ 6831 h 10000"/>
                    <a:gd name="connsiteX78" fmla="*/ 6681 w 10000"/>
                    <a:gd name="connsiteY78" fmla="*/ 6450 h 10000"/>
                    <a:gd name="connsiteX79" fmla="*/ 6681 w 10000"/>
                    <a:gd name="connsiteY79" fmla="*/ 7314 h 10000"/>
                    <a:gd name="connsiteX80" fmla="*/ 6412 w 10000"/>
                    <a:gd name="connsiteY80" fmla="*/ 6724 h 10000"/>
                    <a:gd name="connsiteX81" fmla="*/ 7321 w 10000"/>
                    <a:gd name="connsiteY81" fmla="*/ 2951 h 10000"/>
                    <a:gd name="connsiteX82" fmla="*/ 7714 w 10000"/>
                    <a:gd name="connsiteY82" fmla="*/ 2844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391 w 10000"/>
                    <a:gd name="connsiteY56" fmla="*/ 6166 h 10000"/>
                    <a:gd name="connsiteX57" fmla="*/ 9545 w 10000"/>
                    <a:gd name="connsiteY57" fmla="*/ 6831 h 10000"/>
                    <a:gd name="connsiteX58" fmla="*/ 9239 w 10000"/>
                    <a:gd name="connsiteY58" fmla="*/ 7156 h 10000"/>
                    <a:gd name="connsiteX59" fmla="*/ 9203 w 10000"/>
                    <a:gd name="connsiteY59" fmla="*/ 6236 h 10000"/>
                    <a:gd name="connsiteX60" fmla="*/ 8658 w 10000"/>
                    <a:gd name="connsiteY60" fmla="*/ 6989 h 10000"/>
                    <a:gd name="connsiteX61" fmla="*/ 8870 w 10000"/>
                    <a:gd name="connsiteY61" fmla="*/ 5674 h 10000"/>
                    <a:gd name="connsiteX62" fmla="*/ 8634 w 10000"/>
                    <a:gd name="connsiteY62" fmla="*/ 4205 h 10000"/>
                    <a:gd name="connsiteX63" fmla="*/ 8599 w 10000"/>
                    <a:gd name="connsiteY63" fmla="*/ 5409 h 10000"/>
                    <a:gd name="connsiteX64" fmla="*/ 8389 w 10000"/>
                    <a:gd name="connsiteY64" fmla="*/ 5674 h 10000"/>
                    <a:gd name="connsiteX65" fmla="*/ 8571 w 10000"/>
                    <a:gd name="connsiteY65" fmla="*/ 6236 h 10000"/>
                    <a:gd name="connsiteX66" fmla="*/ 8018 w 10000"/>
                    <a:gd name="connsiteY66" fmla="*/ 5785 h 10000"/>
                    <a:gd name="connsiteX67" fmla="*/ 8324 w 10000"/>
                    <a:gd name="connsiteY67" fmla="*/ 6724 h 10000"/>
                    <a:gd name="connsiteX68" fmla="*/ 7871 w 10000"/>
                    <a:gd name="connsiteY68" fmla="*/ 6283 h 10000"/>
                    <a:gd name="connsiteX69" fmla="*/ 7996 w 10000"/>
                    <a:gd name="connsiteY69" fmla="*/ 7207 h 10000"/>
                    <a:gd name="connsiteX70" fmla="*/ 7533 w 10000"/>
                    <a:gd name="connsiteY70" fmla="*/ 6989 h 10000"/>
                    <a:gd name="connsiteX71" fmla="*/ 7503 w 10000"/>
                    <a:gd name="connsiteY71" fmla="*/ 6166 h 10000"/>
                    <a:gd name="connsiteX72" fmla="*/ 7079 w 10000"/>
                    <a:gd name="connsiteY72" fmla="*/ 6882 h 10000"/>
                    <a:gd name="connsiteX73" fmla="*/ 7227 w 10000"/>
                    <a:gd name="connsiteY73" fmla="*/ 5948 h 10000"/>
                    <a:gd name="connsiteX74" fmla="*/ 7079 w 10000"/>
                    <a:gd name="connsiteY74" fmla="*/ 4870 h 10000"/>
                    <a:gd name="connsiteX75" fmla="*/ 6833 w 10000"/>
                    <a:gd name="connsiteY75" fmla="*/ 6166 h 10000"/>
                    <a:gd name="connsiteX76" fmla="*/ 6864 w 10000"/>
                    <a:gd name="connsiteY76" fmla="*/ 6831 h 10000"/>
                    <a:gd name="connsiteX77" fmla="*/ 6681 w 10000"/>
                    <a:gd name="connsiteY77" fmla="*/ 6450 h 10000"/>
                    <a:gd name="connsiteX78" fmla="*/ 6681 w 10000"/>
                    <a:gd name="connsiteY78" fmla="*/ 7314 h 10000"/>
                    <a:gd name="connsiteX79" fmla="*/ 6412 w 10000"/>
                    <a:gd name="connsiteY79" fmla="*/ 6724 h 10000"/>
                    <a:gd name="connsiteX80" fmla="*/ 7321 w 10000"/>
                    <a:gd name="connsiteY80" fmla="*/ 2951 h 10000"/>
                    <a:gd name="connsiteX81" fmla="*/ 7714 w 10000"/>
                    <a:gd name="connsiteY81" fmla="*/ 2844 h 10000"/>
                    <a:gd name="connsiteX82" fmla="*/ 7417 w 10000"/>
                    <a:gd name="connsiteY82" fmla="*/ 2077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0" fmla="*/ 7417 w 10000"/>
                    <a:gd name="connsiteY0" fmla="*/ 873 h 8796"/>
                    <a:gd name="connsiteX1" fmla="*/ 7020 w 10000"/>
                    <a:gd name="connsiteY1" fmla="*/ 873 h 8796"/>
                    <a:gd name="connsiteX2" fmla="*/ 7020 w 10000"/>
                    <a:gd name="connsiteY2" fmla="*/ 1189 h 8796"/>
                    <a:gd name="connsiteX3" fmla="*/ 7139 w 10000"/>
                    <a:gd name="connsiteY3" fmla="*/ 1189 h 8796"/>
                    <a:gd name="connsiteX4" fmla="*/ 5889 w 10000"/>
                    <a:gd name="connsiteY4" fmla="*/ 4962 h 8796"/>
                    <a:gd name="connsiteX5" fmla="*/ 5801 w 10000"/>
                    <a:gd name="connsiteY5" fmla="*/ 4423 h 8796"/>
                    <a:gd name="connsiteX6" fmla="*/ 5650 w 10000"/>
                    <a:gd name="connsiteY6" fmla="*/ 4530 h 8796"/>
                    <a:gd name="connsiteX7" fmla="*/ 5442 w 10000"/>
                    <a:gd name="connsiteY7" fmla="*/ 3982 h 8796"/>
                    <a:gd name="connsiteX8" fmla="*/ 5348 w 10000"/>
                    <a:gd name="connsiteY8" fmla="*/ 5130 h 8796"/>
                    <a:gd name="connsiteX9" fmla="*/ 5168 w 10000"/>
                    <a:gd name="connsiteY9" fmla="*/ 4855 h 8796"/>
                    <a:gd name="connsiteX10" fmla="*/ 5222 w 10000"/>
                    <a:gd name="connsiteY10" fmla="*/ 5785 h 8796"/>
                    <a:gd name="connsiteX11" fmla="*/ 4825 w 10000"/>
                    <a:gd name="connsiteY11" fmla="*/ 5362 h 8796"/>
                    <a:gd name="connsiteX12" fmla="*/ 5034 w 10000"/>
                    <a:gd name="connsiteY12" fmla="*/ 6003 h 8796"/>
                    <a:gd name="connsiteX13" fmla="*/ 4825 w 10000"/>
                    <a:gd name="connsiteY13" fmla="*/ 6110 h 8796"/>
                    <a:gd name="connsiteX14" fmla="*/ 4982 w 10000"/>
                    <a:gd name="connsiteY14" fmla="*/ 6816 h 8796"/>
                    <a:gd name="connsiteX15" fmla="*/ 4645 w 10000"/>
                    <a:gd name="connsiteY15" fmla="*/ 6552 h 8796"/>
                    <a:gd name="connsiteX16" fmla="*/ 4645 w 10000"/>
                    <a:gd name="connsiteY16" fmla="*/ 5729 h 8796"/>
                    <a:gd name="connsiteX17" fmla="*/ 4376 w 10000"/>
                    <a:gd name="connsiteY17" fmla="*/ 5836 h 8796"/>
                    <a:gd name="connsiteX18" fmla="*/ 4376 w 10000"/>
                    <a:gd name="connsiteY18" fmla="*/ 4795 h 8796"/>
                    <a:gd name="connsiteX19" fmla="*/ 4193 w 10000"/>
                    <a:gd name="connsiteY19" fmla="*/ 4962 h 8796"/>
                    <a:gd name="connsiteX20" fmla="*/ 3947 w 10000"/>
                    <a:gd name="connsiteY20" fmla="*/ 4423 h 8796"/>
                    <a:gd name="connsiteX21" fmla="*/ 3639 w 10000"/>
                    <a:gd name="connsiteY21" fmla="*/ 5413 h 8796"/>
                    <a:gd name="connsiteX22" fmla="*/ 3855 w 10000"/>
                    <a:gd name="connsiteY22" fmla="*/ 3824 h 8796"/>
                    <a:gd name="connsiteX23" fmla="*/ 3639 w 10000"/>
                    <a:gd name="connsiteY23" fmla="*/ 3982 h 8796"/>
                    <a:gd name="connsiteX24" fmla="*/ 3821 w 10000"/>
                    <a:gd name="connsiteY24" fmla="*/ 2727 h 8796"/>
                    <a:gd name="connsiteX25" fmla="*/ 3427 w 10000"/>
                    <a:gd name="connsiteY25" fmla="*/ 3382 h 8796"/>
                    <a:gd name="connsiteX26" fmla="*/ 3340 w 10000"/>
                    <a:gd name="connsiteY26" fmla="*/ 2885 h 8796"/>
                    <a:gd name="connsiteX27" fmla="*/ 3186 w 10000"/>
                    <a:gd name="connsiteY27" fmla="*/ 3550 h 8796"/>
                    <a:gd name="connsiteX28" fmla="*/ 3247 w 10000"/>
                    <a:gd name="connsiteY28" fmla="*/ 2179 h 8796"/>
                    <a:gd name="connsiteX29" fmla="*/ 2763 w 10000"/>
                    <a:gd name="connsiteY29" fmla="*/ 2509 h 8796"/>
                    <a:gd name="connsiteX30" fmla="*/ 3487 w 10000"/>
                    <a:gd name="connsiteY30" fmla="*/ 650 h 8796"/>
                    <a:gd name="connsiteX31" fmla="*/ 3427 w 10000"/>
                    <a:gd name="connsiteY31" fmla="*/ 441 h 8796"/>
                    <a:gd name="connsiteX32" fmla="*/ 2735 w 10000"/>
                    <a:gd name="connsiteY32" fmla="*/ 1092 h 8796"/>
                    <a:gd name="connsiteX33" fmla="*/ 2394 w 10000"/>
                    <a:gd name="connsiteY33" fmla="*/ 325 h 8796"/>
                    <a:gd name="connsiteX34" fmla="*/ 2001 w 10000"/>
                    <a:gd name="connsiteY34" fmla="*/ 0 h 8796"/>
                    <a:gd name="connsiteX35" fmla="*/ 2365 w 10000"/>
                    <a:gd name="connsiteY35" fmla="*/ 1473 h 8796"/>
                    <a:gd name="connsiteX36" fmla="*/ 2001 w 10000"/>
                    <a:gd name="connsiteY36" fmla="*/ 1147 h 8796"/>
                    <a:gd name="connsiteX37" fmla="*/ 2183 w 10000"/>
                    <a:gd name="connsiteY37" fmla="*/ 1854 h 8796"/>
                    <a:gd name="connsiteX38" fmla="*/ 1666 w 10000"/>
                    <a:gd name="connsiteY38" fmla="*/ 1640 h 8796"/>
                    <a:gd name="connsiteX39" fmla="*/ 2183 w 10000"/>
                    <a:gd name="connsiteY39" fmla="*/ 2774 h 8796"/>
                    <a:gd name="connsiteX40" fmla="*/ 1818 w 10000"/>
                    <a:gd name="connsiteY40" fmla="*/ 2774 h 8796"/>
                    <a:gd name="connsiteX41" fmla="*/ 2270 w 10000"/>
                    <a:gd name="connsiteY41" fmla="*/ 4098 h 8796"/>
                    <a:gd name="connsiteX42" fmla="*/ 1756 w 10000"/>
                    <a:gd name="connsiteY42" fmla="*/ 3666 h 8796"/>
                    <a:gd name="connsiteX43" fmla="*/ 1545 w 10000"/>
                    <a:gd name="connsiteY43" fmla="*/ 3875 h 8796"/>
                    <a:gd name="connsiteX44" fmla="*/ 1087 w 10000"/>
                    <a:gd name="connsiteY44" fmla="*/ 3336 h 8796"/>
                    <a:gd name="connsiteX45" fmla="*/ 1415 w 10000"/>
                    <a:gd name="connsiteY45" fmla="*/ 5362 h 8796"/>
                    <a:gd name="connsiteX46" fmla="*/ 965 w 10000"/>
                    <a:gd name="connsiteY46" fmla="*/ 4911 h 8796"/>
                    <a:gd name="connsiteX47" fmla="*/ 934 w 10000"/>
                    <a:gd name="connsiteY47" fmla="*/ 5627 h 8796"/>
                    <a:gd name="connsiteX48" fmla="*/ 236 w 10000"/>
                    <a:gd name="connsiteY48" fmla="*/ 5413 h 8796"/>
                    <a:gd name="connsiteX49" fmla="*/ 628 w 10000"/>
                    <a:gd name="connsiteY49" fmla="*/ 6607 h 8796"/>
                    <a:gd name="connsiteX50" fmla="*/ 266 w 10000"/>
                    <a:gd name="connsiteY50" fmla="*/ 6435 h 8796"/>
                    <a:gd name="connsiteX51" fmla="*/ 512 w 10000"/>
                    <a:gd name="connsiteY51" fmla="*/ 7374 h 8796"/>
                    <a:gd name="connsiteX52" fmla="*/ 207 w 10000"/>
                    <a:gd name="connsiteY52" fmla="*/ 7151 h 8796"/>
                    <a:gd name="connsiteX53" fmla="*/ 0 w 10000"/>
                    <a:gd name="connsiteY53" fmla="*/ 8796 h 8796"/>
                    <a:gd name="connsiteX54" fmla="*/ 10000 w 10000"/>
                    <a:gd name="connsiteY54" fmla="*/ 5729 h 8796"/>
                    <a:gd name="connsiteX55" fmla="*/ 9391 w 10000"/>
                    <a:gd name="connsiteY55" fmla="*/ 4962 h 8796"/>
                    <a:gd name="connsiteX56" fmla="*/ 9545 w 10000"/>
                    <a:gd name="connsiteY56" fmla="*/ 5627 h 8796"/>
                    <a:gd name="connsiteX57" fmla="*/ 9239 w 10000"/>
                    <a:gd name="connsiteY57" fmla="*/ 5952 h 8796"/>
                    <a:gd name="connsiteX58" fmla="*/ 9203 w 10000"/>
                    <a:gd name="connsiteY58" fmla="*/ 5032 h 8796"/>
                    <a:gd name="connsiteX59" fmla="*/ 8658 w 10000"/>
                    <a:gd name="connsiteY59" fmla="*/ 5785 h 8796"/>
                    <a:gd name="connsiteX60" fmla="*/ 8870 w 10000"/>
                    <a:gd name="connsiteY60" fmla="*/ 4470 h 8796"/>
                    <a:gd name="connsiteX61" fmla="*/ 8634 w 10000"/>
                    <a:gd name="connsiteY61" fmla="*/ 3001 h 8796"/>
                    <a:gd name="connsiteX62" fmla="*/ 8599 w 10000"/>
                    <a:gd name="connsiteY62" fmla="*/ 4205 h 8796"/>
                    <a:gd name="connsiteX63" fmla="*/ 8389 w 10000"/>
                    <a:gd name="connsiteY63" fmla="*/ 4470 h 8796"/>
                    <a:gd name="connsiteX64" fmla="*/ 8571 w 10000"/>
                    <a:gd name="connsiteY64" fmla="*/ 5032 h 8796"/>
                    <a:gd name="connsiteX65" fmla="*/ 8018 w 10000"/>
                    <a:gd name="connsiteY65" fmla="*/ 4581 h 8796"/>
                    <a:gd name="connsiteX66" fmla="*/ 8324 w 10000"/>
                    <a:gd name="connsiteY66" fmla="*/ 5520 h 8796"/>
                    <a:gd name="connsiteX67" fmla="*/ 7871 w 10000"/>
                    <a:gd name="connsiteY67" fmla="*/ 5079 h 8796"/>
                    <a:gd name="connsiteX68" fmla="*/ 7996 w 10000"/>
                    <a:gd name="connsiteY68" fmla="*/ 6003 h 8796"/>
                    <a:gd name="connsiteX69" fmla="*/ 7533 w 10000"/>
                    <a:gd name="connsiteY69" fmla="*/ 5785 h 8796"/>
                    <a:gd name="connsiteX70" fmla="*/ 7503 w 10000"/>
                    <a:gd name="connsiteY70" fmla="*/ 4962 h 8796"/>
                    <a:gd name="connsiteX71" fmla="*/ 7079 w 10000"/>
                    <a:gd name="connsiteY71" fmla="*/ 5678 h 8796"/>
                    <a:gd name="connsiteX72" fmla="*/ 7227 w 10000"/>
                    <a:gd name="connsiteY72" fmla="*/ 4744 h 8796"/>
                    <a:gd name="connsiteX73" fmla="*/ 7079 w 10000"/>
                    <a:gd name="connsiteY73" fmla="*/ 3666 h 8796"/>
                    <a:gd name="connsiteX74" fmla="*/ 6833 w 10000"/>
                    <a:gd name="connsiteY74" fmla="*/ 4962 h 8796"/>
                    <a:gd name="connsiteX75" fmla="*/ 6864 w 10000"/>
                    <a:gd name="connsiteY75" fmla="*/ 5627 h 8796"/>
                    <a:gd name="connsiteX76" fmla="*/ 6681 w 10000"/>
                    <a:gd name="connsiteY76" fmla="*/ 5246 h 8796"/>
                    <a:gd name="connsiteX77" fmla="*/ 6681 w 10000"/>
                    <a:gd name="connsiteY77" fmla="*/ 6110 h 8796"/>
                    <a:gd name="connsiteX78" fmla="*/ 6412 w 10000"/>
                    <a:gd name="connsiteY78" fmla="*/ 5520 h 8796"/>
                    <a:gd name="connsiteX79" fmla="*/ 7321 w 10000"/>
                    <a:gd name="connsiteY79" fmla="*/ 1747 h 8796"/>
                    <a:gd name="connsiteX80" fmla="*/ 7714 w 10000"/>
                    <a:gd name="connsiteY80" fmla="*/ 1640 h 8796"/>
                    <a:gd name="connsiteX81" fmla="*/ 7417 w 10000"/>
                    <a:gd name="connsiteY81" fmla="*/ 873 h 8796"/>
                    <a:gd name="connsiteX82" fmla="*/ 7417 w 10000"/>
                    <a:gd name="connsiteY82" fmla="*/ 873 h 8796"/>
                    <a:gd name="connsiteX83" fmla="*/ 7417 w 10000"/>
                    <a:gd name="connsiteY83" fmla="*/ 873 h 8796"/>
                    <a:gd name="connsiteX0" fmla="*/ 7417 w 10000"/>
                    <a:gd name="connsiteY0" fmla="*/ 623 h 9631"/>
                    <a:gd name="connsiteX1" fmla="*/ 7020 w 10000"/>
                    <a:gd name="connsiteY1" fmla="*/ 623 h 9631"/>
                    <a:gd name="connsiteX2" fmla="*/ 7020 w 10000"/>
                    <a:gd name="connsiteY2" fmla="*/ 983 h 9631"/>
                    <a:gd name="connsiteX3" fmla="*/ 7139 w 10000"/>
                    <a:gd name="connsiteY3" fmla="*/ 983 h 9631"/>
                    <a:gd name="connsiteX4" fmla="*/ 5889 w 10000"/>
                    <a:gd name="connsiteY4" fmla="*/ 5272 h 9631"/>
                    <a:gd name="connsiteX5" fmla="*/ 5801 w 10000"/>
                    <a:gd name="connsiteY5" fmla="*/ 4659 h 9631"/>
                    <a:gd name="connsiteX6" fmla="*/ 5650 w 10000"/>
                    <a:gd name="connsiteY6" fmla="*/ 4781 h 9631"/>
                    <a:gd name="connsiteX7" fmla="*/ 5442 w 10000"/>
                    <a:gd name="connsiteY7" fmla="*/ 4158 h 9631"/>
                    <a:gd name="connsiteX8" fmla="*/ 5348 w 10000"/>
                    <a:gd name="connsiteY8" fmla="*/ 5463 h 9631"/>
                    <a:gd name="connsiteX9" fmla="*/ 5168 w 10000"/>
                    <a:gd name="connsiteY9" fmla="*/ 5151 h 9631"/>
                    <a:gd name="connsiteX10" fmla="*/ 5222 w 10000"/>
                    <a:gd name="connsiteY10" fmla="*/ 6208 h 9631"/>
                    <a:gd name="connsiteX11" fmla="*/ 4825 w 10000"/>
                    <a:gd name="connsiteY11" fmla="*/ 5727 h 9631"/>
                    <a:gd name="connsiteX12" fmla="*/ 5034 w 10000"/>
                    <a:gd name="connsiteY12" fmla="*/ 6456 h 9631"/>
                    <a:gd name="connsiteX13" fmla="*/ 4825 w 10000"/>
                    <a:gd name="connsiteY13" fmla="*/ 6577 h 9631"/>
                    <a:gd name="connsiteX14" fmla="*/ 4982 w 10000"/>
                    <a:gd name="connsiteY14" fmla="*/ 7380 h 9631"/>
                    <a:gd name="connsiteX15" fmla="*/ 4645 w 10000"/>
                    <a:gd name="connsiteY15" fmla="*/ 7080 h 9631"/>
                    <a:gd name="connsiteX16" fmla="*/ 4645 w 10000"/>
                    <a:gd name="connsiteY16" fmla="*/ 6144 h 9631"/>
                    <a:gd name="connsiteX17" fmla="*/ 4376 w 10000"/>
                    <a:gd name="connsiteY17" fmla="*/ 6266 h 9631"/>
                    <a:gd name="connsiteX18" fmla="*/ 4376 w 10000"/>
                    <a:gd name="connsiteY18" fmla="*/ 5082 h 9631"/>
                    <a:gd name="connsiteX19" fmla="*/ 4193 w 10000"/>
                    <a:gd name="connsiteY19" fmla="*/ 5272 h 9631"/>
                    <a:gd name="connsiteX20" fmla="*/ 3947 w 10000"/>
                    <a:gd name="connsiteY20" fmla="*/ 4659 h 9631"/>
                    <a:gd name="connsiteX21" fmla="*/ 3639 w 10000"/>
                    <a:gd name="connsiteY21" fmla="*/ 5785 h 9631"/>
                    <a:gd name="connsiteX22" fmla="*/ 3855 w 10000"/>
                    <a:gd name="connsiteY22" fmla="*/ 3978 h 9631"/>
                    <a:gd name="connsiteX23" fmla="*/ 3639 w 10000"/>
                    <a:gd name="connsiteY23" fmla="*/ 4158 h 9631"/>
                    <a:gd name="connsiteX24" fmla="*/ 3821 w 10000"/>
                    <a:gd name="connsiteY24" fmla="*/ 2731 h 9631"/>
                    <a:gd name="connsiteX25" fmla="*/ 3427 w 10000"/>
                    <a:gd name="connsiteY25" fmla="*/ 3476 h 9631"/>
                    <a:gd name="connsiteX26" fmla="*/ 3340 w 10000"/>
                    <a:gd name="connsiteY26" fmla="*/ 2911 h 9631"/>
                    <a:gd name="connsiteX27" fmla="*/ 3186 w 10000"/>
                    <a:gd name="connsiteY27" fmla="*/ 3667 h 9631"/>
                    <a:gd name="connsiteX28" fmla="*/ 3247 w 10000"/>
                    <a:gd name="connsiteY28" fmla="*/ 2108 h 9631"/>
                    <a:gd name="connsiteX29" fmla="*/ 2763 w 10000"/>
                    <a:gd name="connsiteY29" fmla="*/ 2483 h 9631"/>
                    <a:gd name="connsiteX30" fmla="*/ 3487 w 10000"/>
                    <a:gd name="connsiteY30" fmla="*/ 370 h 9631"/>
                    <a:gd name="connsiteX31" fmla="*/ 3427 w 10000"/>
                    <a:gd name="connsiteY31" fmla="*/ 132 h 9631"/>
                    <a:gd name="connsiteX32" fmla="*/ 2735 w 10000"/>
                    <a:gd name="connsiteY32" fmla="*/ 872 h 9631"/>
                    <a:gd name="connsiteX33" fmla="*/ 2394 w 10000"/>
                    <a:gd name="connsiteY33" fmla="*/ 0 h 9631"/>
                    <a:gd name="connsiteX34" fmla="*/ 2365 w 10000"/>
                    <a:gd name="connsiteY34" fmla="*/ 1306 h 9631"/>
                    <a:gd name="connsiteX35" fmla="*/ 2001 w 10000"/>
                    <a:gd name="connsiteY35" fmla="*/ 935 h 9631"/>
                    <a:gd name="connsiteX36" fmla="*/ 2183 w 10000"/>
                    <a:gd name="connsiteY36" fmla="*/ 1739 h 9631"/>
                    <a:gd name="connsiteX37" fmla="*/ 1666 w 10000"/>
                    <a:gd name="connsiteY37" fmla="*/ 1495 h 9631"/>
                    <a:gd name="connsiteX38" fmla="*/ 2183 w 10000"/>
                    <a:gd name="connsiteY38" fmla="*/ 2785 h 9631"/>
                    <a:gd name="connsiteX39" fmla="*/ 1818 w 10000"/>
                    <a:gd name="connsiteY39" fmla="*/ 2785 h 9631"/>
                    <a:gd name="connsiteX40" fmla="*/ 2270 w 10000"/>
                    <a:gd name="connsiteY40" fmla="*/ 4290 h 9631"/>
                    <a:gd name="connsiteX41" fmla="*/ 1756 w 10000"/>
                    <a:gd name="connsiteY41" fmla="*/ 3799 h 9631"/>
                    <a:gd name="connsiteX42" fmla="*/ 1545 w 10000"/>
                    <a:gd name="connsiteY42" fmla="*/ 4036 h 9631"/>
                    <a:gd name="connsiteX43" fmla="*/ 1087 w 10000"/>
                    <a:gd name="connsiteY43" fmla="*/ 3424 h 9631"/>
                    <a:gd name="connsiteX44" fmla="*/ 1415 w 10000"/>
                    <a:gd name="connsiteY44" fmla="*/ 5727 h 9631"/>
                    <a:gd name="connsiteX45" fmla="*/ 965 w 10000"/>
                    <a:gd name="connsiteY45" fmla="*/ 5214 h 9631"/>
                    <a:gd name="connsiteX46" fmla="*/ 934 w 10000"/>
                    <a:gd name="connsiteY46" fmla="*/ 6028 h 9631"/>
                    <a:gd name="connsiteX47" fmla="*/ 236 w 10000"/>
                    <a:gd name="connsiteY47" fmla="*/ 5785 h 9631"/>
                    <a:gd name="connsiteX48" fmla="*/ 628 w 10000"/>
                    <a:gd name="connsiteY48" fmla="*/ 7142 h 9631"/>
                    <a:gd name="connsiteX49" fmla="*/ 266 w 10000"/>
                    <a:gd name="connsiteY49" fmla="*/ 6947 h 9631"/>
                    <a:gd name="connsiteX50" fmla="*/ 512 w 10000"/>
                    <a:gd name="connsiteY50" fmla="*/ 8014 h 9631"/>
                    <a:gd name="connsiteX51" fmla="*/ 207 w 10000"/>
                    <a:gd name="connsiteY51" fmla="*/ 7761 h 9631"/>
                    <a:gd name="connsiteX52" fmla="*/ 0 w 10000"/>
                    <a:gd name="connsiteY52" fmla="*/ 9631 h 9631"/>
                    <a:gd name="connsiteX53" fmla="*/ 10000 w 10000"/>
                    <a:gd name="connsiteY53" fmla="*/ 6144 h 9631"/>
                    <a:gd name="connsiteX54" fmla="*/ 9391 w 10000"/>
                    <a:gd name="connsiteY54" fmla="*/ 5272 h 9631"/>
                    <a:gd name="connsiteX55" fmla="*/ 9545 w 10000"/>
                    <a:gd name="connsiteY55" fmla="*/ 6028 h 9631"/>
                    <a:gd name="connsiteX56" fmla="*/ 9239 w 10000"/>
                    <a:gd name="connsiteY56" fmla="*/ 6398 h 9631"/>
                    <a:gd name="connsiteX57" fmla="*/ 9203 w 10000"/>
                    <a:gd name="connsiteY57" fmla="*/ 5352 h 9631"/>
                    <a:gd name="connsiteX58" fmla="*/ 8658 w 10000"/>
                    <a:gd name="connsiteY58" fmla="*/ 6208 h 9631"/>
                    <a:gd name="connsiteX59" fmla="*/ 8870 w 10000"/>
                    <a:gd name="connsiteY59" fmla="*/ 4713 h 9631"/>
                    <a:gd name="connsiteX60" fmla="*/ 8634 w 10000"/>
                    <a:gd name="connsiteY60" fmla="*/ 3043 h 9631"/>
                    <a:gd name="connsiteX61" fmla="*/ 8599 w 10000"/>
                    <a:gd name="connsiteY61" fmla="*/ 4412 h 9631"/>
                    <a:gd name="connsiteX62" fmla="*/ 8389 w 10000"/>
                    <a:gd name="connsiteY62" fmla="*/ 4713 h 9631"/>
                    <a:gd name="connsiteX63" fmla="*/ 8571 w 10000"/>
                    <a:gd name="connsiteY63" fmla="*/ 5352 h 9631"/>
                    <a:gd name="connsiteX64" fmla="*/ 8018 w 10000"/>
                    <a:gd name="connsiteY64" fmla="*/ 4839 h 9631"/>
                    <a:gd name="connsiteX65" fmla="*/ 8324 w 10000"/>
                    <a:gd name="connsiteY65" fmla="*/ 5907 h 9631"/>
                    <a:gd name="connsiteX66" fmla="*/ 7871 w 10000"/>
                    <a:gd name="connsiteY66" fmla="*/ 5405 h 9631"/>
                    <a:gd name="connsiteX67" fmla="*/ 7996 w 10000"/>
                    <a:gd name="connsiteY67" fmla="*/ 6456 h 9631"/>
                    <a:gd name="connsiteX68" fmla="*/ 7533 w 10000"/>
                    <a:gd name="connsiteY68" fmla="*/ 6208 h 9631"/>
                    <a:gd name="connsiteX69" fmla="*/ 7503 w 10000"/>
                    <a:gd name="connsiteY69" fmla="*/ 5272 h 9631"/>
                    <a:gd name="connsiteX70" fmla="*/ 7079 w 10000"/>
                    <a:gd name="connsiteY70" fmla="*/ 6086 h 9631"/>
                    <a:gd name="connsiteX71" fmla="*/ 7227 w 10000"/>
                    <a:gd name="connsiteY71" fmla="*/ 5024 h 9631"/>
                    <a:gd name="connsiteX72" fmla="*/ 7079 w 10000"/>
                    <a:gd name="connsiteY72" fmla="*/ 3799 h 9631"/>
                    <a:gd name="connsiteX73" fmla="*/ 6833 w 10000"/>
                    <a:gd name="connsiteY73" fmla="*/ 5272 h 9631"/>
                    <a:gd name="connsiteX74" fmla="*/ 6864 w 10000"/>
                    <a:gd name="connsiteY74" fmla="*/ 6028 h 9631"/>
                    <a:gd name="connsiteX75" fmla="*/ 6681 w 10000"/>
                    <a:gd name="connsiteY75" fmla="*/ 5595 h 9631"/>
                    <a:gd name="connsiteX76" fmla="*/ 6681 w 10000"/>
                    <a:gd name="connsiteY76" fmla="*/ 6577 h 9631"/>
                    <a:gd name="connsiteX77" fmla="*/ 6412 w 10000"/>
                    <a:gd name="connsiteY77" fmla="*/ 5907 h 9631"/>
                    <a:gd name="connsiteX78" fmla="*/ 7321 w 10000"/>
                    <a:gd name="connsiteY78" fmla="*/ 1617 h 9631"/>
                    <a:gd name="connsiteX79" fmla="*/ 7714 w 10000"/>
                    <a:gd name="connsiteY79" fmla="*/ 1495 h 9631"/>
                    <a:gd name="connsiteX80" fmla="*/ 7417 w 10000"/>
                    <a:gd name="connsiteY80" fmla="*/ 623 h 9631"/>
                    <a:gd name="connsiteX81" fmla="*/ 7417 w 10000"/>
                    <a:gd name="connsiteY81" fmla="*/ 623 h 9631"/>
                    <a:gd name="connsiteX82" fmla="*/ 7417 w 10000"/>
                    <a:gd name="connsiteY82" fmla="*/ 623 h 9631"/>
                    <a:gd name="connsiteX0" fmla="*/ 7417 w 10000"/>
                    <a:gd name="connsiteY0" fmla="*/ 510 h 9863"/>
                    <a:gd name="connsiteX1" fmla="*/ 7020 w 10000"/>
                    <a:gd name="connsiteY1" fmla="*/ 510 h 9863"/>
                    <a:gd name="connsiteX2" fmla="*/ 7020 w 10000"/>
                    <a:gd name="connsiteY2" fmla="*/ 884 h 9863"/>
                    <a:gd name="connsiteX3" fmla="*/ 7139 w 10000"/>
                    <a:gd name="connsiteY3" fmla="*/ 884 h 9863"/>
                    <a:gd name="connsiteX4" fmla="*/ 5889 w 10000"/>
                    <a:gd name="connsiteY4" fmla="*/ 5337 h 9863"/>
                    <a:gd name="connsiteX5" fmla="*/ 5801 w 10000"/>
                    <a:gd name="connsiteY5" fmla="*/ 4701 h 9863"/>
                    <a:gd name="connsiteX6" fmla="*/ 5650 w 10000"/>
                    <a:gd name="connsiteY6" fmla="*/ 4827 h 9863"/>
                    <a:gd name="connsiteX7" fmla="*/ 5442 w 10000"/>
                    <a:gd name="connsiteY7" fmla="*/ 4180 h 9863"/>
                    <a:gd name="connsiteX8" fmla="*/ 5348 w 10000"/>
                    <a:gd name="connsiteY8" fmla="*/ 5535 h 9863"/>
                    <a:gd name="connsiteX9" fmla="*/ 5168 w 10000"/>
                    <a:gd name="connsiteY9" fmla="*/ 5211 h 9863"/>
                    <a:gd name="connsiteX10" fmla="*/ 5222 w 10000"/>
                    <a:gd name="connsiteY10" fmla="*/ 6309 h 9863"/>
                    <a:gd name="connsiteX11" fmla="*/ 4825 w 10000"/>
                    <a:gd name="connsiteY11" fmla="*/ 5809 h 9863"/>
                    <a:gd name="connsiteX12" fmla="*/ 5034 w 10000"/>
                    <a:gd name="connsiteY12" fmla="*/ 6566 h 9863"/>
                    <a:gd name="connsiteX13" fmla="*/ 4825 w 10000"/>
                    <a:gd name="connsiteY13" fmla="*/ 6692 h 9863"/>
                    <a:gd name="connsiteX14" fmla="*/ 4982 w 10000"/>
                    <a:gd name="connsiteY14" fmla="*/ 7526 h 9863"/>
                    <a:gd name="connsiteX15" fmla="*/ 4645 w 10000"/>
                    <a:gd name="connsiteY15" fmla="*/ 7214 h 9863"/>
                    <a:gd name="connsiteX16" fmla="*/ 4645 w 10000"/>
                    <a:gd name="connsiteY16" fmla="*/ 6242 h 9863"/>
                    <a:gd name="connsiteX17" fmla="*/ 4376 w 10000"/>
                    <a:gd name="connsiteY17" fmla="*/ 6369 h 9863"/>
                    <a:gd name="connsiteX18" fmla="*/ 4376 w 10000"/>
                    <a:gd name="connsiteY18" fmla="*/ 5140 h 9863"/>
                    <a:gd name="connsiteX19" fmla="*/ 4193 w 10000"/>
                    <a:gd name="connsiteY19" fmla="*/ 5337 h 9863"/>
                    <a:gd name="connsiteX20" fmla="*/ 3947 w 10000"/>
                    <a:gd name="connsiteY20" fmla="*/ 4701 h 9863"/>
                    <a:gd name="connsiteX21" fmla="*/ 3639 w 10000"/>
                    <a:gd name="connsiteY21" fmla="*/ 5870 h 9863"/>
                    <a:gd name="connsiteX22" fmla="*/ 3855 w 10000"/>
                    <a:gd name="connsiteY22" fmla="*/ 3993 h 9863"/>
                    <a:gd name="connsiteX23" fmla="*/ 3639 w 10000"/>
                    <a:gd name="connsiteY23" fmla="*/ 4180 h 9863"/>
                    <a:gd name="connsiteX24" fmla="*/ 3821 w 10000"/>
                    <a:gd name="connsiteY24" fmla="*/ 2699 h 9863"/>
                    <a:gd name="connsiteX25" fmla="*/ 3427 w 10000"/>
                    <a:gd name="connsiteY25" fmla="*/ 3472 h 9863"/>
                    <a:gd name="connsiteX26" fmla="*/ 3340 w 10000"/>
                    <a:gd name="connsiteY26" fmla="*/ 2886 h 9863"/>
                    <a:gd name="connsiteX27" fmla="*/ 3186 w 10000"/>
                    <a:gd name="connsiteY27" fmla="*/ 3670 h 9863"/>
                    <a:gd name="connsiteX28" fmla="*/ 3247 w 10000"/>
                    <a:gd name="connsiteY28" fmla="*/ 2052 h 9863"/>
                    <a:gd name="connsiteX29" fmla="*/ 2763 w 10000"/>
                    <a:gd name="connsiteY29" fmla="*/ 2441 h 9863"/>
                    <a:gd name="connsiteX30" fmla="*/ 3487 w 10000"/>
                    <a:gd name="connsiteY30" fmla="*/ 247 h 9863"/>
                    <a:gd name="connsiteX31" fmla="*/ 3427 w 10000"/>
                    <a:gd name="connsiteY31" fmla="*/ 0 h 9863"/>
                    <a:gd name="connsiteX32" fmla="*/ 2735 w 10000"/>
                    <a:gd name="connsiteY32" fmla="*/ 768 h 9863"/>
                    <a:gd name="connsiteX33" fmla="*/ 2365 w 10000"/>
                    <a:gd name="connsiteY33" fmla="*/ 1219 h 9863"/>
                    <a:gd name="connsiteX34" fmla="*/ 2001 w 10000"/>
                    <a:gd name="connsiteY34" fmla="*/ 834 h 9863"/>
                    <a:gd name="connsiteX35" fmla="*/ 2183 w 10000"/>
                    <a:gd name="connsiteY35" fmla="*/ 1669 h 9863"/>
                    <a:gd name="connsiteX36" fmla="*/ 1666 w 10000"/>
                    <a:gd name="connsiteY36" fmla="*/ 1415 h 9863"/>
                    <a:gd name="connsiteX37" fmla="*/ 2183 w 10000"/>
                    <a:gd name="connsiteY37" fmla="*/ 2755 h 9863"/>
                    <a:gd name="connsiteX38" fmla="*/ 1818 w 10000"/>
                    <a:gd name="connsiteY38" fmla="*/ 2755 h 9863"/>
                    <a:gd name="connsiteX39" fmla="*/ 2270 w 10000"/>
                    <a:gd name="connsiteY39" fmla="*/ 4317 h 9863"/>
                    <a:gd name="connsiteX40" fmla="*/ 1756 w 10000"/>
                    <a:gd name="connsiteY40" fmla="*/ 3808 h 9863"/>
                    <a:gd name="connsiteX41" fmla="*/ 1545 w 10000"/>
                    <a:gd name="connsiteY41" fmla="*/ 4054 h 9863"/>
                    <a:gd name="connsiteX42" fmla="*/ 1087 w 10000"/>
                    <a:gd name="connsiteY42" fmla="*/ 3418 h 9863"/>
                    <a:gd name="connsiteX43" fmla="*/ 1415 w 10000"/>
                    <a:gd name="connsiteY43" fmla="*/ 5809 h 9863"/>
                    <a:gd name="connsiteX44" fmla="*/ 965 w 10000"/>
                    <a:gd name="connsiteY44" fmla="*/ 5277 h 9863"/>
                    <a:gd name="connsiteX45" fmla="*/ 934 w 10000"/>
                    <a:gd name="connsiteY45" fmla="*/ 6122 h 9863"/>
                    <a:gd name="connsiteX46" fmla="*/ 236 w 10000"/>
                    <a:gd name="connsiteY46" fmla="*/ 5870 h 9863"/>
                    <a:gd name="connsiteX47" fmla="*/ 628 w 10000"/>
                    <a:gd name="connsiteY47" fmla="*/ 7279 h 9863"/>
                    <a:gd name="connsiteX48" fmla="*/ 266 w 10000"/>
                    <a:gd name="connsiteY48" fmla="*/ 7076 h 9863"/>
                    <a:gd name="connsiteX49" fmla="*/ 512 w 10000"/>
                    <a:gd name="connsiteY49" fmla="*/ 8184 h 9863"/>
                    <a:gd name="connsiteX50" fmla="*/ 207 w 10000"/>
                    <a:gd name="connsiteY50" fmla="*/ 7921 h 9863"/>
                    <a:gd name="connsiteX51" fmla="*/ 0 w 10000"/>
                    <a:gd name="connsiteY51" fmla="*/ 9863 h 9863"/>
                    <a:gd name="connsiteX52" fmla="*/ 10000 w 10000"/>
                    <a:gd name="connsiteY52" fmla="*/ 6242 h 9863"/>
                    <a:gd name="connsiteX53" fmla="*/ 9391 w 10000"/>
                    <a:gd name="connsiteY53" fmla="*/ 5337 h 9863"/>
                    <a:gd name="connsiteX54" fmla="*/ 9545 w 10000"/>
                    <a:gd name="connsiteY54" fmla="*/ 6122 h 9863"/>
                    <a:gd name="connsiteX55" fmla="*/ 9239 w 10000"/>
                    <a:gd name="connsiteY55" fmla="*/ 6506 h 9863"/>
                    <a:gd name="connsiteX56" fmla="*/ 9203 w 10000"/>
                    <a:gd name="connsiteY56" fmla="*/ 5420 h 9863"/>
                    <a:gd name="connsiteX57" fmla="*/ 8658 w 10000"/>
                    <a:gd name="connsiteY57" fmla="*/ 6309 h 9863"/>
                    <a:gd name="connsiteX58" fmla="*/ 8870 w 10000"/>
                    <a:gd name="connsiteY58" fmla="*/ 4757 h 9863"/>
                    <a:gd name="connsiteX59" fmla="*/ 8634 w 10000"/>
                    <a:gd name="connsiteY59" fmla="*/ 3023 h 9863"/>
                    <a:gd name="connsiteX60" fmla="*/ 8599 w 10000"/>
                    <a:gd name="connsiteY60" fmla="*/ 4444 h 9863"/>
                    <a:gd name="connsiteX61" fmla="*/ 8389 w 10000"/>
                    <a:gd name="connsiteY61" fmla="*/ 4757 h 9863"/>
                    <a:gd name="connsiteX62" fmla="*/ 8571 w 10000"/>
                    <a:gd name="connsiteY62" fmla="*/ 5420 h 9863"/>
                    <a:gd name="connsiteX63" fmla="*/ 8018 w 10000"/>
                    <a:gd name="connsiteY63" fmla="*/ 4887 h 9863"/>
                    <a:gd name="connsiteX64" fmla="*/ 8324 w 10000"/>
                    <a:gd name="connsiteY64" fmla="*/ 5996 h 9863"/>
                    <a:gd name="connsiteX65" fmla="*/ 7871 w 10000"/>
                    <a:gd name="connsiteY65" fmla="*/ 5475 h 9863"/>
                    <a:gd name="connsiteX66" fmla="*/ 7996 w 10000"/>
                    <a:gd name="connsiteY66" fmla="*/ 6566 h 9863"/>
                    <a:gd name="connsiteX67" fmla="*/ 7533 w 10000"/>
                    <a:gd name="connsiteY67" fmla="*/ 6309 h 9863"/>
                    <a:gd name="connsiteX68" fmla="*/ 7503 w 10000"/>
                    <a:gd name="connsiteY68" fmla="*/ 5337 h 9863"/>
                    <a:gd name="connsiteX69" fmla="*/ 7079 w 10000"/>
                    <a:gd name="connsiteY69" fmla="*/ 6182 h 9863"/>
                    <a:gd name="connsiteX70" fmla="*/ 7227 w 10000"/>
                    <a:gd name="connsiteY70" fmla="*/ 5079 h 9863"/>
                    <a:gd name="connsiteX71" fmla="*/ 7079 w 10000"/>
                    <a:gd name="connsiteY71" fmla="*/ 3808 h 9863"/>
                    <a:gd name="connsiteX72" fmla="*/ 6833 w 10000"/>
                    <a:gd name="connsiteY72" fmla="*/ 5337 h 9863"/>
                    <a:gd name="connsiteX73" fmla="*/ 6864 w 10000"/>
                    <a:gd name="connsiteY73" fmla="*/ 6122 h 9863"/>
                    <a:gd name="connsiteX74" fmla="*/ 6681 w 10000"/>
                    <a:gd name="connsiteY74" fmla="*/ 5672 h 9863"/>
                    <a:gd name="connsiteX75" fmla="*/ 6681 w 10000"/>
                    <a:gd name="connsiteY75" fmla="*/ 6692 h 9863"/>
                    <a:gd name="connsiteX76" fmla="*/ 6412 w 10000"/>
                    <a:gd name="connsiteY76" fmla="*/ 5996 h 9863"/>
                    <a:gd name="connsiteX77" fmla="*/ 7321 w 10000"/>
                    <a:gd name="connsiteY77" fmla="*/ 1542 h 9863"/>
                    <a:gd name="connsiteX78" fmla="*/ 7714 w 10000"/>
                    <a:gd name="connsiteY78" fmla="*/ 1415 h 9863"/>
                    <a:gd name="connsiteX79" fmla="*/ 7417 w 10000"/>
                    <a:gd name="connsiteY79" fmla="*/ 510 h 9863"/>
                    <a:gd name="connsiteX80" fmla="*/ 7417 w 10000"/>
                    <a:gd name="connsiteY80" fmla="*/ 510 h 9863"/>
                    <a:gd name="connsiteX81" fmla="*/ 7417 w 10000"/>
                    <a:gd name="connsiteY81" fmla="*/ 510 h 9863"/>
                    <a:gd name="connsiteX0" fmla="*/ 7417 w 10000"/>
                    <a:gd name="connsiteY0" fmla="*/ 550 h 10033"/>
                    <a:gd name="connsiteX1" fmla="*/ 7020 w 10000"/>
                    <a:gd name="connsiteY1" fmla="*/ 550 h 10033"/>
                    <a:gd name="connsiteX2" fmla="*/ 7020 w 10000"/>
                    <a:gd name="connsiteY2" fmla="*/ 929 h 10033"/>
                    <a:gd name="connsiteX3" fmla="*/ 7139 w 10000"/>
                    <a:gd name="connsiteY3" fmla="*/ 929 h 10033"/>
                    <a:gd name="connsiteX4" fmla="*/ 5889 w 10000"/>
                    <a:gd name="connsiteY4" fmla="*/ 5444 h 10033"/>
                    <a:gd name="connsiteX5" fmla="*/ 5801 w 10000"/>
                    <a:gd name="connsiteY5" fmla="*/ 4799 h 10033"/>
                    <a:gd name="connsiteX6" fmla="*/ 5650 w 10000"/>
                    <a:gd name="connsiteY6" fmla="*/ 4927 h 10033"/>
                    <a:gd name="connsiteX7" fmla="*/ 5442 w 10000"/>
                    <a:gd name="connsiteY7" fmla="*/ 4271 h 10033"/>
                    <a:gd name="connsiteX8" fmla="*/ 5348 w 10000"/>
                    <a:gd name="connsiteY8" fmla="*/ 5645 h 10033"/>
                    <a:gd name="connsiteX9" fmla="*/ 5168 w 10000"/>
                    <a:gd name="connsiteY9" fmla="*/ 5316 h 10033"/>
                    <a:gd name="connsiteX10" fmla="*/ 5222 w 10000"/>
                    <a:gd name="connsiteY10" fmla="*/ 6430 h 10033"/>
                    <a:gd name="connsiteX11" fmla="*/ 4825 w 10000"/>
                    <a:gd name="connsiteY11" fmla="*/ 5923 h 10033"/>
                    <a:gd name="connsiteX12" fmla="*/ 5034 w 10000"/>
                    <a:gd name="connsiteY12" fmla="*/ 6690 h 10033"/>
                    <a:gd name="connsiteX13" fmla="*/ 4825 w 10000"/>
                    <a:gd name="connsiteY13" fmla="*/ 6818 h 10033"/>
                    <a:gd name="connsiteX14" fmla="*/ 4982 w 10000"/>
                    <a:gd name="connsiteY14" fmla="*/ 7664 h 10033"/>
                    <a:gd name="connsiteX15" fmla="*/ 4645 w 10000"/>
                    <a:gd name="connsiteY15" fmla="*/ 7347 h 10033"/>
                    <a:gd name="connsiteX16" fmla="*/ 4645 w 10000"/>
                    <a:gd name="connsiteY16" fmla="*/ 6362 h 10033"/>
                    <a:gd name="connsiteX17" fmla="*/ 4376 w 10000"/>
                    <a:gd name="connsiteY17" fmla="*/ 6490 h 10033"/>
                    <a:gd name="connsiteX18" fmla="*/ 4376 w 10000"/>
                    <a:gd name="connsiteY18" fmla="*/ 5244 h 10033"/>
                    <a:gd name="connsiteX19" fmla="*/ 4193 w 10000"/>
                    <a:gd name="connsiteY19" fmla="*/ 5444 h 10033"/>
                    <a:gd name="connsiteX20" fmla="*/ 3947 w 10000"/>
                    <a:gd name="connsiteY20" fmla="*/ 4799 h 10033"/>
                    <a:gd name="connsiteX21" fmla="*/ 3639 w 10000"/>
                    <a:gd name="connsiteY21" fmla="*/ 5985 h 10033"/>
                    <a:gd name="connsiteX22" fmla="*/ 3855 w 10000"/>
                    <a:gd name="connsiteY22" fmla="*/ 4081 h 10033"/>
                    <a:gd name="connsiteX23" fmla="*/ 3639 w 10000"/>
                    <a:gd name="connsiteY23" fmla="*/ 4271 h 10033"/>
                    <a:gd name="connsiteX24" fmla="*/ 3821 w 10000"/>
                    <a:gd name="connsiteY24" fmla="*/ 2769 h 10033"/>
                    <a:gd name="connsiteX25" fmla="*/ 3427 w 10000"/>
                    <a:gd name="connsiteY25" fmla="*/ 3553 h 10033"/>
                    <a:gd name="connsiteX26" fmla="*/ 3340 w 10000"/>
                    <a:gd name="connsiteY26" fmla="*/ 2959 h 10033"/>
                    <a:gd name="connsiteX27" fmla="*/ 3186 w 10000"/>
                    <a:gd name="connsiteY27" fmla="*/ 3754 h 10033"/>
                    <a:gd name="connsiteX28" fmla="*/ 3247 w 10000"/>
                    <a:gd name="connsiteY28" fmla="*/ 2114 h 10033"/>
                    <a:gd name="connsiteX29" fmla="*/ 2763 w 10000"/>
                    <a:gd name="connsiteY29" fmla="*/ 2508 h 10033"/>
                    <a:gd name="connsiteX30" fmla="*/ 3487 w 10000"/>
                    <a:gd name="connsiteY30" fmla="*/ 283 h 10033"/>
                    <a:gd name="connsiteX31" fmla="*/ 2735 w 10000"/>
                    <a:gd name="connsiteY31" fmla="*/ 812 h 10033"/>
                    <a:gd name="connsiteX32" fmla="*/ 2365 w 10000"/>
                    <a:gd name="connsiteY32" fmla="*/ 1269 h 10033"/>
                    <a:gd name="connsiteX33" fmla="*/ 2001 w 10000"/>
                    <a:gd name="connsiteY33" fmla="*/ 879 h 10033"/>
                    <a:gd name="connsiteX34" fmla="*/ 2183 w 10000"/>
                    <a:gd name="connsiteY34" fmla="*/ 1725 h 10033"/>
                    <a:gd name="connsiteX35" fmla="*/ 1666 w 10000"/>
                    <a:gd name="connsiteY35" fmla="*/ 1468 h 10033"/>
                    <a:gd name="connsiteX36" fmla="*/ 2183 w 10000"/>
                    <a:gd name="connsiteY36" fmla="*/ 2826 h 10033"/>
                    <a:gd name="connsiteX37" fmla="*/ 1818 w 10000"/>
                    <a:gd name="connsiteY37" fmla="*/ 2826 h 10033"/>
                    <a:gd name="connsiteX38" fmla="*/ 2270 w 10000"/>
                    <a:gd name="connsiteY38" fmla="*/ 4410 h 10033"/>
                    <a:gd name="connsiteX39" fmla="*/ 1756 w 10000"/>
                    <a:gd name="connsiteY39" fmla="*/ 3894 h 10033"/>
                    <a:gd name="connsiteX40" fmla="*/ 1545 w 10000"/>
                    <a:gd name="connsiteY40" fmla="*/ 4143 h 10033"/>
                    <a:gd name="connsiteX41" fmla="*/ 1087 w 10000"/>
                    <a:gd name="connsiteY41" fmla="*/ 3498 h 10033"/>
                    <a:gd name="connsiteX42" fmla="*/ 1415 w 10000"/>
                    <a:gd name="connsiteY42" fmla="*/ 5923 h 10033"/>
                    <a:gd name="connsiteX43" fmla="*/ 965 w 10000"/>
                    <a:gd name="connsiteY43" fmla="*/ 5383 h 10033"/>
                    <a:gd name="connsiteX44" fmla="*/ 934 w 10000"/>
                    <a:gd name="connsiteY44" fmla="*/ 6240 h 10033"/>
                    <a:gd name="connsiteX45" fmla="*/ 236 w 10000"/>
                    <a:gd name="connsiteY45" fmla="*/ 5985 h 10033"/>
                    <a:gd name="connsiteX46" fmla="*/ 628 w 10000"/>
                    <a:gd name="connsiteY46" fmla="*/ 7413 h 10033"/>
                    <a:gd name="connsiteX47" fmla="*/ 266 w 10000"/>
                    <a:gd name="connsiteY47" fmla="*/ 7207 h 10033"/>
                    <a:gd name="connsiteX48" fmla="*/ 512 w 10000"/>
                    <a:gd name="connsiteY48" fmla="*/ 8331 h 10033"/>
                    <a:gd name="connsiteX49" fmla="*/ 207 w 10000"/>
                    <a:gd name="connsiteY49" fmla="*/ 8064 h 10033"/>
                    <a:gd name="connsiteX50" fmla="*/ 0 w 10000"/>
                    <a:gd name="connsiteY50" fmla="*/ 10033 h 10033"/>
                    <a:gd name="connsiteX51" fmla="*/ 10000 w 10000"/>
                    <a:gd name="connsiteY51" fmla="*/ 6362 h 10033"/>
                    <a:gd name="connsiteX52" fmla="*/ 9391 w 10000"/>
                    <a:gd name="connsiteY52" fmla="*/ 5444 h 10033"/>
                    <a:gd name="connsiteX53" fmla="*/ 9545 w 10000"/>
                    <a:gd name="connsiteY53" fmla="*/ 6240 h 10033"/>
                    <a:gd name="connsiteX54" fmla="*/ 9239 w 10000"/>
                    <a:gd name="connsiteY54" fmla="*/ 6629 h 10033"/>
                    <a:gd name="connsiteX55" fmla="*/ 9203 w 10000"/>
                    <a:gd name="connsiteY55" fmla="*/ 5528 h 10033"/>
                    <a:gd name="connsiteX56" fmla="*/ 8658 w 10000"/>
                    <a:gd name="connsiteY56" fmla="*/ 6430 h 10033"/>
                    <a:gd name="connsiteX57" fmla="*/ 8870 w 10000"/>
                    <a:gd name="connsiteY57" fmla="*/ 4856 h 10033"/>
                    <a:gd name="connsiteX58" fmla="*/ 8634 w 10000"/>
                    <a:gd name="connsiteY58" fmla="*/ 3098 h 10033"/>
                    <a:gd name="connsiteX59" fmla="*/ 8599 w 10000"/>
                    <a:gd name="connsiteY59" fmla="*/ 4539 h 10033"/>
                    <a:gd name="connsiteX60" fmla="*/ 8389 w 10000"/>
                    <a:gd name="connsiteY60" fmla="*/ 4856 h 10033"/>
                    <a:gd name="connsiteX61" fmla="*/ 8571 w 10000"/>
                    <a:gd name="connsiteY61" fmla="*/ 5528 h 10033"/>
                    <a:gd name="connsiteX62" fmla="*/ 8018 w 10000"/>
                    <a:gd name="connsiteY62" fmla="*/ 4988 h 10033"/>
                    <a:gd name="connsiteX63" fmla="*/ 8324 w 10000"/>
                    <a:gd name="connsiteY63" fmla="*/ 6112 h 10033"/>
                    <a:gd name="connsiteX64" fmla="*/ 7871 w 10000"/>
                    <a:gd name="connsiteY64" fmla="*/ 5584 h 10033"/>
                    <a:gd name="connsiteX65" fmla="*/ 7996 w 10000"/>
                    <a:gd name="connsiteY65" fmla="*/ 6690 h 10033"/>
                    <a:gd name="connsiteX66" fmla="*/ 7533 w 10000"/>
                    <a:gd name="connsiteY66" fmla="*/ 6430 h 10033"/>
                    <a:gd name="connsiteX67" fmla="*/ 7503 w 10000"/>
                    <a:gd name="connsiteY67" fmla="*/ 5444 h 10033"/>
                    <a:gd name="connsiteX68" fmla="*/ 7079 w 10000"/>
                    <a:gd name="connsiteY68" fmla="*/ 6301 h 10033"/>
                    <a:gd name="connsiteX69" fmla="*/ 7227 w 10000"/>
                    <a:gd name="connsiteY69" fmla="*/ 5183 h 10033"/>
                    <a:gd name="connsiteX70" fmla="*/ 7079 w 10000"/>
                    <a:gd name="connsiteY70" fmla="*/ 3894 h 10033"/>
                    <a:gd name="connsiteX71" fmla="*/ 6833 w 10000"/>
                    <a:gd name="connsiteY71" fmla="*/ 5444 h 10033"/>
                    <a:gd name="connsiteX72" fmla="*/ 6864 w 10000"/>
                    <a:gd name="connsiteY72" fmla="*/ 6240 h 10033"/>
                    <a:gd name="connsiteX73" fmla="*/ 6681 w 10000"/>
                    <a:gd name="connsiteY73" fmla="*/ 5784 h 10033"/>
                    <a:gd name="connsiteX74" fmla="*/ 6681 w 10000"/>
                    <a:gd name="connsiteY74" fmla="*/ 6818 h 10033"/>
                    <a:gd name="connsiteX75" fmla="*/ 6412 w 10000"/>
                    <a:gd name="connsiteY75" fmla="*/ 6112 h 10033"/>
                    <a:gd name="connsiteX76" fmla="*/ 7321 w 10000"/>
                    <a:gd name="connsiteY76" fmla="*/ 1596 h 10033"/>
                    <a:gd name="connsiteX77" fmla="*/ 7714 w 10000"/>
                    <a:gd name="connsiteY77" fmla="*/ 1468 h 10033"/>
                    <a:gd name="connsiteX78" fmla="*/ 7417 w 10000"/>
                    <a:gd name="connsiteY78" fmla="*/ 550 h 10033"/>
                    <a:gd name="connsiteX79" fmla="*/ 7417 w 10000"/>
                    <a:gd name="connsiteY79" fmla="*/ 550 h 10033"/>
                    <a:gd name="connsiteX80" fmla="*/ 7417 w 10000"/>
                    <a:gd name="connsiteY80" fmla="*/ 550 h 10033"/>
                    <a:gd name="connsiteX0" fmla="*/ 7417 w 10000"/>
                    <a:gd name="connsiteY0" fmla="*/ 473 h 9956"/>
                    <a:gd name="connsiteX1" fmla="*/ 7020 w 10000"/>
                    <a:gd name="connsiteY1" fmla="*/ 473 h 9956"/>
                    <a:gd name="connsiteX2" fmla="*/ 7020 w 10000"/>
                    <a:gd name="connsiteY2" fmla="*/ 852 h 9956"/>
                    <a:gd name="connsiteX3" fmla="*/ 7139 w 10000"/>
                    <a:gd name="connsiteY3" fmla="*/ 852 h 9956"/>
                    <a:gd name="connsiteX4" fmla="*/ 5889 w 10000"/>
                    <a:gd name="connsiteY4" fmla="*/ 5367 h 9956"/>
                    <a:gd name="connsiteX5" fmla="*/ 5801 w 10000"/>
                    <a:gd name="connsiteY5" fmla="*/ 4722 h 9956"/>
                    <a:gd name="connsiteX6" fmla="*/ 5650 w 10000"/>
                    <a:gd name="connsiteY6" fmla="*/ 4850 h 9956"/>
                    <a:gd name="connsiteX7" fmla="*/ 5442 w 10000"/>
                    <a:gd name="connsiteY7" fmla="*/ 4194 h 9956"/>
                    <a:gd name="connsiteX8" fmla="*/ 5348 w 10000"/>
                    <a:gd name="connsiteY8" fmla="*/ 5568 h 9956"/>
                    <a:gd name="connsiteX9" fmla="*/ 5168 w 10000"/>
                    <a:gd name="connsiteY9" fmla="*/ 5239 h 9956"/>
                    <a:gd name="connsiteX10" fmla="*/ 5222 w 10000"/>
                    <a:gd name="connsiteY10" fmla="*/ 6353 h 9956"/>
                    <a:gd name="connsiteX11" fmla="*/ 4825 w 10000"/>
                    <a:gd name="connsiteY11" fmla="*/ 5846 h 9956"/>
                    <a:gd name="connsiteX12" fmla="*/ 5034 w 10000"/>
                    <a:gd name="connsiteY12" fmla="*/ 6613 h 9956"/>
                    <a:gd name="connsiteX13" fmla="*/ 4825 w 10000"/>
                    <a:gd name="connsiteY13" fmla="*/ 6741 h 9956"/>
                    <a:gd name="connsiteX14" fmla="*/ 4982 w 10000"/>
                    <a:gd name="connsiteY14" fmla="*/ 7587 h 9956"/>
                    <a:gd name="connsiteX15" fmla="*/ 4645 w 10000"/>
                    <a:gd name="connsiteY15" fmla="*/ 7270 h 9956"/>
                    <a:gd name="connsiteX16" fmla="*/ 4645 w 10000"/>
                    <a:gd name="connsiteY16" fmla="*/ 6285 h 9956"/>
                    <a:gd name="connsiteX17" fmla="*/ 4376 w 10000"/>
                    <a:gd name="connsiteY17" fmla="*/ 6413 h 9956"/>
                    <a:gd name="connsiteX18" fmla="*/ 4376 w 10000"/>
                    <a:gd name="connsiteY18" fmla="*/ 5167 h 9956"/>
                    <a:gd name="connsiteX19" fmla="*/ 4193 w 10000"/>
                    <a:gd name="connsiteY19" fmla="*/ 5367 h 9956"/>
                    <a:gd name="connsiteX20" fmla="*/ 3947 w 10000"/>
                    <a:gd name="connsiteY20" fmla="*/ 4722 h 9956"/>
                    <a:gd name="connsiteX21" fmla="*/ 3639 w 10000"/>
                    <a:gd name="connsiteY21" fmla="*/ 5908 h 9956"/>
                    <a:gd name="connsiteX22" fmla="*/ 3855 w 10000"/>
                    <a:gd name="connsiteY22" fmla="*/ 4004 h 9956"/>
                    <a:gd name="connsiteX23" fmla="*/ 3639 w 10000"/>
                    <a:gd name="connsiteY23" fmla="*/ 4194 h 9956"/>
                    <a:gd name="connsiteX24" fmla="*/ 3821 w 10000"/>
                    <a:gd name="connsiteY24" fmla="*/ 2692 h 9956"/>
                    <a:gd name="connsiteX25" fmla="*/ 3427 w 10000"/>
                    <a:gd name="connsiteY25" fmla="*/ 3476 h 9956"/>
                    <a:gd name="connsiteX26" fmla="*/ 3340 w 10000"/>
                    <a:gd name="connsiteY26" fmla="*/ 2882 h 9956"/>
                    <a:gd name="connsiteX27" fmla="*/ 3186 w 10000"/>
                    <a:gd name="connsiteY27" fmla="*/ 3677 h 9956"/>
                    <a:gd name="connsiteX28" fmla="*/ 3247 w 10000"/>
                    <a:gd name="connsiteY28" fmla="*/ 2037 h 9956"/>
                    <a:gd name="connsiteX29" fmla="*/ 2763 w 10000"/>
                    <a:gd name="connsiteY29" fmla="*/ 2431 h 9956"/>
                    <a:gd name="connsiteX30" fmla="*/ 3487 w 10000"/>
                    <a:gd name="connsiteY30" fmla="*/ 206 h 9956"/>
                    <a:gd name="connsiteX31" fmla="*/ 2365 w 10000"/>
                    <a:gd name="connsiteY31" fmla="*/ 1192 h 9956"/>
                    <a:gd name="connsiteX32" fmla="*/ 2001 w 10000"/>
                    <a:gd name="connsiteY32" fmla="*/ 802 h 9956"/>
                    <a:gd name="connsiteX33" fmla="*/ 2183 w 10000"/>
                    <a:gd name="connsiteY33" fmla="*/ 1648 h 9956"/>
                    <a:gd name="connsiteX34" fmla="*/ 1666 w 10000"/>
                    <a:gd name="connsiteY34" fmla="*/ 1391 h 9956"/>
                    <a:gd name="connsiteX35" fmla="*/ 2183 w 10000"/>
                    <a:gd name="connsiteY35" fmla="*/ 2749 h 9956"/>
                    <a:gd name="connsiteX36" fmla="*/ 1818 w 10000"/>
                    <a:gd name="connsiteY36" fmla="*/ 2749 h 9956"/>
                    <a:gd name="connsiteX37" fmla="*/ 2270 w 10000"/>
                    <a:gd name="connsiteY37" fmla="*/ 4333 h 9956"/>
                    <a:gd name="connsiteX38" fmla="*/ 1756 w 10000"/>
                    <a:gd name="connsiteY38" fmla="*/ 3817 h 9956"/>
                    <a:gd name="connsiteX39" fmla="*/ 1545 w 10000"/>
                    <a:gd name="connsiteY39" fmla="*/ 4066 h 9956"/>
                    <a:gd name="connsiteX40" fmla="*/ 1087 w 10000"/>
                    <a:gd name="connsiteY40" fmla="*/ 3421 h 9956"/>
                    <a:gd name="connsiteX41" fmla="*/ 1415 w 10000"/>
                    <a:gd name="connsiteY41" fmla="*/ 5846 h 9956"/>
                    <a:gd name="connsiteX42" fmla="*/ 965 w 10000"/>
                    <a:gd name="connsiteY42" fmla="*/ 5306 h 9956"/>
                    <a:gd name="connsiteX43" fmla="*/ 934 w 10000"/>
                    <a:gd name="connsiteY43" fmla="*/ 6163 h 9956"/>
                    <a:gd name="connsiteX44" fmla="*/ 236 w 10000"/>
                    <a:gd name="connsiteY44" fmla="*/ 5908 h 9956"/>
                    <a:gd name="connsiteX45" fmla="*/ 628 w 10000"/>
                    <a:gd name="connsiteY45" fmla="*/ 7336 h 9956"/>
                    <a:gd name="connsiteX46" fmla="*/ 266 w 10000"/>
                    <a:gd name="connsiteY46" fmla="*/ 7130 h 9956"/>
                    <a:gd name="connsiteX47" fmla="*/ 512 w 10000"/>
                    <a:gd name="connsiteY47" fmla="*/ 8254 h 9956"/>
                    <a:gd name="connsiteX48" fmla="*/ 207 w 10000"/>
                    <a:gd name="connsiteY48" fmla="*/ 7987 h 9956"/>
                    <a:gd name="connsiteX49" fmla="*/ 0 w 10000"/>
                    <a:gd name="connsiteY49" fmla="*/ 9956 h 9956"/>
                    <a:gd name="connsiteX50" fmla="*/ 10000 w 10000"/>
                    <a:gd name="connsiteY50" fmla="*/ 6285 h 9956"/>
                    <a:gd name="connsiteX51" fmla="*/ 9391 w 10000"/>
                    <a:gd name="connsiteY51" fmla="*/ 5367 h 9956"/>
                    <a:gd name="connsiteX52" fmla="*/ 9545 w 10000"/>
                    <a:gd name="connsiteY52" fmla="*/ 6163 h 9956"/>
                    <a:gd name="connsiteX53" fmla="*/ 9239 w 10000"/>
                    <a:gd name="connsiteY53" fmla="*/ 6552 h 9956"/>
                    <a:gd name="connsiteX54" fmla="*/ 9203 w 10000"/>
                    <a:gd name="connsiteY54" fmla="*/ 5451 h 9956"/>
                    <a:gd name="connsiteX55" fmla="*/ 8658 w 10000"/>
                    <a:gd name="connsiteY55" fmla="*/ 6353 h 9956"/>
                    <a:gd name="connsiteX56" fmla="*/ 8870 w 10000"/>
                    <a:gd name="connsiteY56" fmla="*/ 4779 h 9956"/>
                    <a:gd name="connsiteX57" fmla="*/ 8634 w 10000"/>
                    <a:gd name="connsiteY57" fmla="*/ 3021 h 9956"/>
                    <a:gd name="connsiteX58" fmla="*/ 8599 w 10000"/>
                    <a:gd name="connsiteY58" fmla="*/ 4462 h 9956"/>
                    <a:gd name="connsiteX59" fmla="*/ 8389 w 10000"/>
                    <a:gd name="connsiteY59" fmla="*/ 4779 h 9956"/>
                    <a:gd name="connsiteX60" fmla="*/ 8571 w 10000"/>
                    <a:gd name="connsiteY60" fmla="*/ 5451 h 9956"/>
                    <a:gd name="connsiteX61" fmla="*/ 8018 w 10000"/>
                    <a:gd name="connsiteY61" fmla="*/ 4911 h 9956"/>
                    <a:gd name="connsiteX62" fmla="*/ 8324 w 10000"/>
                    <a:gd name="connsiteY62" fmla="*/ 6035 h 9956"/>
                    <a:gd name="connsiteX63" fmla="*/ 7871 w 10000"/>
                    <a:gd name="connsiteY63" fmla="*/ 5507 h 9956"/>
                    <a:gd name="connsiteX64" fmla="*/ 7996 w 10000"/>
                    <a:gd name="connsiteY64" fmla="*/ 6613 h 9956"/>
                    <a:gd name="connsiteX65" fmla="*/ 7533 w 10000"/>
                    <a:gd name="connsiteY65" fmla="*/ 6353 h 9956"/>
                    <a:gd name="connsiteX66" fmla="*/ 7503 w 10000"/>
                    <a:gd name="connsiteY66" fmla="*/ 5367 h 9956"/>
                    <a:gd name="connsiteX67" fmla="*/ 7079 w 10000"/>
                    <a:gd name="connsiteY67" fmla="*/ 6224 h 9956"/>
                    <a:gd name="connsiteX68" fmla="*/ 7227 w 10000"/>
                    <a:gd name="connsiteY68" fmla="*/ 5106 h 9956"/>
                    <a:gd name="connsiteX69" fmla="*/ 7079 w 10000"/>
                    <a:gd name="connsiteY69" fmla="*/ 3817 h 9956"/>
                    <a:gd name="connsiteX70" fmla="*/ 6833 w 10000"/>
                    <a:gd name="connsiteY70" fmla="*/ 5367 h 9956"/>
                    <a:gd name="connsiteX71" fmla="*/ 6864 w 10000"/>
                    <a:gd name="connsiteY71" fmla="*/ 6163 h 9956"/>
                    <a:gd name="connsiteX72" fmla="*/ 6681 w 10000"/>
                    <a:gd name="connsiteY72" fmla="*/ 5707 h 9956"/>
                    <a:gd name="connsiteX73" fmla="*/ 6681 w 10000"/>
                    <a:gd name="connsiteY73" fmla="*/ 6741 h 9956"/>
                    <a:gd name="connsiteX74" fmla="*/ 6412 w 10000"/>
                    <a:gd name="connsiteY74" fmla="*/ 6035 h 9956"/>
                    <a:gd name="connsiteX75" fmla="*/ 7321 w 10000"/>
                    <a:gd name="connsiteY75" fmla="*/ 1519 h 9956"/>
                    <a:gd name="connsiteX76" fmla="*/ 7714 w 10000"/>
                    <a:gd name="connsiteY76" fmla="*/ 1391 h 9956"/>
                    <a:gd name="connsiteX77" fmla="*/ 7417 w 10000"/>
                    <a:gd name="connsiteY77" fmla="*/ 473 h 9956"/>
                    <a:gd name="connsiteX78" fmla="*/ 7417 w 10000"/>
                    <a:gd name="connsiteY78" fmla="*/ 473 h 9956"/>
                    <a:gd name="connsiteX79" fmla="*/ 7417 w 10000"/>
                    <a:gd name="connsiteY79" fmla="*/ 473 h 9956"/>
                    <a:gd name="connsiteX0" fmla="*/ 2001 w 10000"/>
                    <a:gd name="connsiteY0" fmla="*/ 806 h 10000"/>
                    <a:gd name="connsiteX1" fmla="*/ 2183 w 10000"/>
                    <a:gd name="connsiteY1" fmla="*/ 1655 h 10000"/>
                    <a:gd name="connsiteX2" fmla="*/ 1666 w 10000"/>
                    <a:gd name="connsiteY2" fmla="*/ 1397 h 10000"/>
                    <a:gd name="connsiteX3" fmla="*/ 2183 w 10000"/>
                    <a:gd name="connsiteY3" fmla="*/ 2761 h 10000"/>
                    <a:gd name="connsiteX4" fmla="*/ 1818 w 10000"/>
                    <a:gd name="connsiteY4" fmla="*/ 2761 h 10000"/>
                    <a:gd name="connsiteX5" fmla="*/ 2270 w 10000"/>
                    <a:gd name="connsiteY5" fmla="*/ 4352 h 10000"/>
                    <a:gd name="connsiteX6" fmla="*/ 1756 w 10000"/>
                    <a:gd name="connsiteY6" fmla="*/ 3834 h 10000"/>
                    <a:gd name="connsiteX7" fmla="*/ 1545 w 10000"/>
                    <a:gd name="connsiteY7" fmla="*/ 4084 h 10000"/>
                    <a:gd name="connsiteX8" fmla="*/ 1087 w 10000"/>
                    <a:gd name="connsiteY8" fmla="*/ 3436 h 10000"/>
                    <a:gd name="connsiteX9" fmla="*/ 1415 w 10000"/>
                    <a:gd name="connsiteY9" fmla="*/ 5872 h 10000"/>
                    <a:gd name="connsiteX10" fmla="*/ 965 w 10000"/>
                    <a:gd name="connsiteY10" fmla="*/ 5329 h 10000"/>
                    <a:gd name="connsiteX11" fmla="*/ 934 w 10000"/>
                    <a:gd name="connsiteY11" fmla="*/ 6190 h 10000"/>
                    <a:gd name="connsiteX12" fmla="*/ 236 w 10000"/>
                    <a:gd name="connsiteY12" fmla="*/ 5934 h 10000"/>
                    <a:gd name="connsiteX13" fmla="*/ 628 w 10000"/>
                    <a:gd name="connsiteY13" fmla="*/ 7368 h 10000"/>
                    <a:gd name="connsiteX14" fmla="*/ 266 w 10000"/>
                    <a:gd name="connsiteY14" fmla="*/ 7162 h 10000"/>
                    <a:gd name="connsiteX15" fmla="*/ 512 w 10000"/>
                    <a:gd name="connsiteY15" fmla="*/ 8290 h 10000"/>
                    <a:gd name="connsiteX16" fmla="*/ 207 w 10000"/>
                    <a:gd name="connsiteY16" fmla="*/ 8022 h 10000"/>
                    <a:gd name="connsiteX17" fmla="*/ 0 w 10000"/>
                    <a:gd name="connsiteY17" fmla="*/ 10000 h 10000"/>
                    <a:gd name="connsiteX18" fmla="*/ 10000 w 10000"/>
                    <a:gd name="connsiteY18" fmla="*/ 6313 h 10000"/>
                    <a:gd name="connsiteX19" fmla="*/ 9391 w 10000"/>
                    <a:gd name="connsiteY19" fmla="*/ 5391 h 10000"/>
                    <a:gd name="connsiteX20" fmla="*/ 9545 w 10000"/>
                    <a:gd name="connsiteY20" fmla="*/ 6190 h 10000"/>
                    <a:gd name="connsiteX21" fmla="*/ 9239 w 10000"/>
                    <a:gd name="connsiteY21" fmla="*/ 6581 h 10000"/>
                    <a:gd name="connsiteX22" fmla="*/ 9203 w 10000"/>
                    <a:gd name="connsiteY22" fmla="*/ 5475 h 10000"/>
                    <a:gd name="connsiteX23" fmla="*/ 8658 w 10000"/>
                    <a:gd name="connsiteY23" fmla="*/ 6381 h 10000"/>
                    <a:gd name="connsiteX24" fmla="*/ 8870 w 10000"/>
                    <a:gd name="connsiteY24" fmla="*/ 4800 h 10000"/>
                    <a:gd name="connsiteX25" fmla="*/ 8634 w 10000"/>
                    <a:gd name="connsiteY25" fmla="*/ 3034 h 10000"/>
                    <a:gd name="connsiteX26" fmla="*/ 8599 w 10000"/>
                    <a:gd name="connsiteY26" fmla="*/ 4482 h 10000"/>
                    <a:gd name="connsiteX27" fmla="*/ 8389 w 10000"/>
                    <a:gd name="connsiteY27" fmla="*/ 4800 h 10000"/>
                    <a:gd name="connsiteX28" fmla="*/ 8571 w 10000"/>
                    <a:gd name="connsiteY28" fmla="*/ 5475 h 10000"/>
                    <a:gd name="connsiteX29" fmla="*/ 8018 w 10000"/>
                    <a:gd name="connsiteY29" fmla="*/ 4933 h 10000"/>
                    <a:gd name="connsiteX30" fmla="*/ 8324 w 10000"/>
                    <a:gd name="connsiteY30" fmla="*/ 6062 h 10000"/>
                    <a:gd name="connsiteX31" fmla="*/ 7871 w 10000"/>
                    <a:gd name="connsiteY31" fmla="*/ 5531 h 10000"/>
                    <a:gd name="connsiteX32" fmla="*/ 7996 w 10000"/>
                    <a:gd name="connsiteY32" fmla="*/ 6642 h 10000"/>
                    <a:gd name="connsiteX33" fmla="*/ 7533 w 10000"/>
                    <a:gd name="connsiteY33" fmla="*/ 6381 h 10000"/>
                    <a:gd name="connsiteX34" fmla="*/ 7503 w 10000"/>
                    <a:gd name="connsiteY34" fmla="*/ 5391 h 10000"/>
                    <a:gd name="connsiteX35" fmla="*/ 7079 w 10000"/>
                    <a:gd name="connsiteY35" fmla="*/ 6252 h 10000"/>
                    <a:gd name="connsiteX36" fmla="*/ 7227 w 10000"/>
                    <a:gd name="connsiteY36" fmla="*/ 5129 h 10000"/>
                    <a:gd name="connsiteX37" fmla="*/ 7079 w 10000"/>
                    <a:gd name="connsiteY37" fmla="*/ 3834 h 10000"/>
                    <a:gd name="connsiteX38" fmla="*/ 6833 w 10000"/>
                    <a:gd name="connsiteY38" fmla="*/ 5391 h 10000"/>
                    <a:gd name="connsiteX39" fmla="*/ 6864 w 10000"/>
                    <a:gd name="connsiteY39" fmla="*/ 6190 h 10000"/>
                    <a:gd name="connsiteX40" fmla="*/ 6681 w 10000"/>
                    <a:gd name="connsiteY40" fmla="*/ 5732 h 10000"/>
                    <a:gd name="connsiteX41" fmla="*/ 6681 w 10000"/>
                    <a:gd name="connsiteY41" fmla="*/ 6771 h 10000"/>
                    <a:gd name="connsiteX42" fmla="*/ 6412 w 10000"/>
                    <a:gd name="connsiteY42" fmla="*/ 6062 h 10000"/>
                    <a:gd name="connsiteX43" fmla="*/ 7321 w 10000"/>
                    <a:gd name="connsiteY43" fmla="*/ 1526 h 10000"/>
                    <a:gd name="connsiteX44" fmla="*/ 7714 w 10000"/>
                    <a:gd name="connsiteY44" fmla="*/ 1397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417 w 10000"/>
                    <a:gd name="connsiteY47" fmla="*/ 475 h 10000"/>
                    <a:gd name="connsiteX48" fmla="*/ 7020 w 10000"/>
                    <a:gd name="connsiteY48" fmla="*/ 475 h 10000"/>
                    <a:gd name="connsiteX49" fmla="*/ 7020 w 10000"/>
                    <a:gd name="connsiteY49" fmla="*/ 856 h 10000"/>
                    <a:gd name="connsiteX50" fmla="*/ 7139 w 10000"/>
                    <a:gd name="connsiteY50" fmla="*/ 856 h 10000"/>
                    <a:gd name="connsiteX51" fmla="*/ 5889 w 10000"/>
                    <a:gd name="connsiteY51" fmla="*/ 5391 h 10000"/>
                    <a:gd name="connsiteX52" fmla="*/ 5801 w 10000"/>
                    <a:gd name="connsiteY52" fmla="*/ 4743 h 10000"/>
                    <a:gd name="connsiteX53" fmla="*/ 5650 w 10000"/>
                    <a:gd name="connsiteY53" fmla="*/ 4871 h 10000"/>
                    <a:gd name="connsiteX54" fmla="*/ 5442 w 10000"/>
                    <a:gd name="connsiteY54" fmla="*/ 4213 h 10000"/>
                    <a:gd name="connsiteX55" fmla="*/ 5348 w 10000"/>
                    <a:gd name="connsiteY55" fmla="*/ 5593 h 10000"/>
                    <a:gd name="connsiteX56" fmla="*/ 5168 w 10000"/>
                    <a:gd name="connsiteY56" fmla="*/ 5262 h 10000"/>
                    <a:gd name="connsiteX57" fmla="*/ 5222 w 10000"/>
                    <a:gd name="connsiteY57" fmla="*/ 6381 h 10000"/>
                    <a:gd name="connsiteX58" fmla="*/ 4825 w 10000"/>
                    <a:gd name="connsiteY58" fmla="*/ 5872 h 10000"/>
                    <a:gd name="connsiteX59" fmla="*/ 5034 w 10000"/>
                    <a:gd name="connsiteY59" fmla="*/ 6642 h 10000"/>
                    <a:gd name="connsiteX60" fmla="*/ 4825 w 10000"/>
                    <a:gd name="connsiteY60" fmla="*/ 6771 h 10000"/>
                    <a:gd name="connsiteX61" fmla="*/ 4982 w 10000"/>
                    <a:gd name="connsiteY61" fmla="*/ 7621 h 10000"/>
                    <a:gd name="connsiteX62" fmla="*/ 4645 w 10000"/>
                    <a:gd name="connsiteY62" fmla="*/ 7302 h 10000"/>
                    <a:gd name="connsiteX63" fmla="*/ 4645 w 10000"/>
                    <a:gd name="connsiteY63" fmla="*/ 6313 h 10000"/>
                    <a:gd name="connsiteX64" fmla="*/ 4376 w 10000"/>
                    <a:gd name="connsiteY64" fmla="*/ 6441 h 10000"/>
                    <a:gd name="connsiteX65" fmla="*/ 4376 w 10000"/>
                    <a:gd name="connsiteY65" fmla="*/ 5190 h 10000"/>
                    <a:gd name="connsiteX66" fmla="*/ 4193 w 10000"/>
                    <a:gd name="connsiteY66" fmla="*/ 5391 h 10000"/>
                    <a:gd name="connsiteX67" fmla="*/ 3947 w 10000"/>
                    <a:gd name="connsiteY67" fmla="*/ 4743 h 10000"/>
                    <a:gd name="connsiteX68" fmla="*/ 3639 w 10000"/>
                    <a:gd name="connsiteY68" fmla="*/ 5934 h 10000"/>
                    <a:gd name="connsiteX69" fmla="*/ 3855 w 10000"/>
                    <a:gd name="connsiteY69" fmla="*/ 4022 h 10000"/>
                    <a:gd name="connsiteX70" fmla="*/ 3639 w 10000"/>
                    <a:gd name="connsiteY70" fmla="*/ 4213 h 10000"/>
                    <a:gd name="connsiteX71" fmla="*/ 3821 w 10000"/>
                    <a:gd name="connsiteY71" fmla="*/ 2704 h 10000"/>
                    <a:gd name="connsiteX72" fmla="*/ 3427 w 10000"/>
                    <a:gd name="connsiteY72" fmla="*/ 3491 h 10000"/>
                    <a:gd name="connsiteX73" fmla="*/ 3340 w 10000"/>
                    <a:gd name="connsiteY73" fmla="*/ 2895 h 10000"/>
                    <a:gd name="connsiteX74" fmla="*/ 3186 w 10000"/>
                    <a:gd name="connsiteY74" fmla="*/ 3693 h 10000"/>
                    <a:gd name="connsiteX75" fmla="*/ 3247 w 10000"/>
                    <a:gd name="connsiteY75" fmla="*/ 2046 h 10000"/>
                    <a:gd name="connsiteX76" fmla="*/ 2763 w 10000"/>
                    <a:gd name="connsiteY76" fmla="*/ 2442 h 10000"/>
                    <a:gd name="connsiteX77" fmla="*/ 3487 w 10000"/>
                    <a:gd name="connsiteY77" fmla="*/ 207 h 10000"/>
                    <a:gd name="connsiteX78" fmla="*/ 2663 w 10000"/>
                    <a:gd name="connsiteY78" fmla="*/ 1841 h 10000"/>
                    <a:gd name="connsiteX0" fmla="*/ 2183 w 10000"/>
                    <a:gd name="connsiteY0" fmla="*/ 1655 h 10000"/>
                    <a:gd name="connsiteX1" fmla="*/ 1666 w 10000"/>
                    <a:gd name="connsiteY1" fmla="*/ 1397 h 10000"/>
                    <a:gd name="connsiteX2" fmla="*/ 2183 w 10000"/>
                    <a:gd name="connsiteY2" fmla="*/ 2761 h 10000"/>
                    <a:gd name="connsiteX3" fmla="*/ 1818 w 10000"/>
                    <a:gd name="connsiteY3" fmla="*/ 2761 h 10000"/>
                    <a:gd name="connsiteX4" fmla="*/ 2270 w 10000"/>
                    <a:gd name="connsiteY4" fmla="*/ 4352 h 10000"/>
                    <a:gd name="connsiteX5" fmla="*/ 1756 w 10000"/>
                    <a:gd name="connsiteY5" fmla="*/ 3834 h 10000"/>
                    <a:gd name="connsiteX6" fmla="*/ 1545 w 10000"/>
                    <a:gd name="connsiteY6" fmla="*/ 4084 h 10000"/>
                    <a:gd name="connsiteX7" fmla="*/ 1087 w 10000"/>
                    <a:gd name="connsiteY7" fmla="*/ 3436 h 10000"/>
                    <a:gd name="connsiteX8" fmla="*/ 1415 w 10000"/>
                    <a:gd name="connsiteY8" fmla="*/ 5872 h 10000"/>
                    <a:gd name="connsiteX9" fmla="*/ 965 w 10000"/>
                    <a:gd name="connsiteY9" fmla="*/ 5329 h 10000"/>
                    <a:gd name="connsiteX10" fmla="*/ 934 w 10000"/>
                    <a:gd name="connsiteY10" fmla="*/ 6190 h 10000"/>
                    <a:gd name="connsiteX11" fmla="*/ 236 w 10000"/>
                    <a:gd name="connsiteY11" fmla="*/ 5934 h 10000"/>
                    <a:gd name="connsiteX12" fmla="*/ 628 w 10000"/>
                    <a:gd name="connsiteY12" fmla="*/ 7368 h 10000"/>
                    <a:gd name="connsiteX13" fmla="*/ 266 w 10000"/>
                    <a:gd name="connsiteY13" fmla="*/ 7162 h 10000"/>
                    <a:gd name="connsiteX14" fmla="*/ 512 w 10000"/>
                    <a:gd name="connsiteY14" fmla="*/ 8290 h 10000"/>
                    <a:gd name="connsiteX15" fmla="*/ 207 w 10000"/>
                    <a:gd name="connsiteY15" fmla="*/ 8022 h 10000"/>
                    <a:gd name="connsiteX16" fmla="*/ 0 w 10000"/>
                    <a:gd name="connsiteY16" fmla="*/ 10000 h 10000"/>
                    <a:gd name="connsiteX17" fmla="*/ 10000 w 10000"/>
                    <a:gd name="connsiteY17" fmla="*/ 6313 h 10000"/>
                    <a:gd name="connsiteX18" fmla="*/ 9391 w 10000"/>
                    <a:gd name="connsiteY18" fmla="*/ 5391 h 10000"/>
                    <a:gd name="connsiteX19" fmla="*/ 9545 w 10000"/>
                    <a:gd name="connsiteY19" fmla="*/ 6190 h 10000"/>
                    <a:gd name="connsiteX20" fmla="*/ 9239 w 10000"/>
                    <a:gd name="connsiteY20" fmla="*/ 6581 h 10000"/>
                    <a:gd name="connsiteX21" fmla="*/ 9203 w 10000"/>
                    <a:gd name="connsiteY21" fmla="*/ 5475 h 10000"/>
                    <a:gd name="connsiteX22" fmla="*/ 8658 w 10000"/>
                    <a:gd name="connsiteY22" fmla="*/ 6381 h 10000"/>
                    <a:gd name="connsiteX23" fmla="*/ 8870 w 10000"/>
                    <a:gd name="connsiteY23" fmla="*/ 4800 h 10000"/>
                    <a:gd name="connsiteX24" fmla="*/ 8634 w 10000"/>
                    <a:gd name="connsiteY24" fmla="*/ 3034 h 10000"/>
                    <a:gd name="connsiteX25" fmla="*/ 8599 w 10000"/>
                    <a:gd name="connsiteY25" fmla="*/ 4482 h 10000"/>
                    <a:gd name="connsiteX26" fmla="*/ 8389 w 10000"/>
                    <a:gd name="connsiteY26" fmla="*/ 4800 h 10000"/>
                    <a:gd name="connsiteX27" fmla="*/ 8571 w 10000"/>
                    <a:gd name="connsiteY27" fmla="*/ 5475 h 10000"/>
                    <a:gd name="connsiteX28" fmla="*/ 8018 w 10000"/>
                    <a:gd name="connsiteY28" fmla="*/ 4933 h 10000"/>
                    <a:gd name="connsiteX29" fmla="*/ 8324 w 10000"/>
                    <a:gd name="connsiteY29" fmla="*/ 6062 h 10000"/>
                    <a:gd name="connsiteX30" fmla="*/ 7871 w 10000"/>
                    <a:gd name="connsiteY30" fmla="*/ 5531 h 10000"/>
                    <a:gd name="connsiteX31" fmla="*/ 7996 w 10000"/>
                    <a:gd name="connsiteY31" fmla="*/ 6642 h 10000"/>
                    <a:gd name="connsiteX32" fmla="*/ 7533 w 10000"/>
                    <a:gd name="connsiteY32" fmla="*/ 6381 h 10000"/>
                    <a:gd name="connsiteX33" fmla="*/ 7503 w 10000"/>
                    <a:gd name="connsiteY33" fmla="*/ 5391 h 10000"/>
                    <a:gd name="connsiteX34" fmla="*/ 7079 w 10000"/>
                    <a:gd name="connsiteY34" fmla="*/ 6252 h 10000"/>
                    <a:gd name="connsiteX35" fmla="*/ 7227 w 10000"/>
                    <a:gd name="connsiteY35" fmla="*/ 5129 h 10000"/>
                    <a:gd name="connsiteX36" fmla="*/ 7079 w 10000"/>
                    <a:gd name="connsiteY36" fmla="*/ 3834 h 10000"/>
                    <a:gd name="connsiteX37" fmla="*/ 6833 w 10000"/>
                    <a:gd name="connsiteY37" fmla="*/ 5391 h 10000"/>
                    <a:gd name="connsiteX38" fmla="*/ 6864 w 10000"/>
                    <a:gd name="connsiteY38" fmla="*/ 6190 h 10000"/>
                    <a:gd name="connsiteX39" fmla="*/ 6681 w 10000"/>
                    <a:gd name="connsiteY39" fmla="*/ 5732 h 10000"/>
                    <a:gd name="connsiteX40" fmla="*/ 6681 w 10000"/>
                    <a:gd name="connsiteY40" fmla="*/ 6771 h 10000"/>
                    <a:gd name="connsiteX41" fmla="*/ 6412 w 10000"/>
                    <a:gd name="connsiteY41" fmla="*/ 6062 h 10000"/>
                    <a:gd name="connsiteX42" fmla="*/ 7321 w 10000"/>
                    <a:gd name="connsiteY42" fmla="*/ 1526 h 10000"/>
                    <a:gd name="connsiteX43" fmla="*/ 7714 w 10000"/>
                    <a:gd name="connsiteY43" fmla="*/ 1397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020 w 10000"/>
                    <a:gd name="connsiteY47" fmla="*/ 475 h 10000"/>
                    <a:gd name="connsiteX48" fmla="*/ 7020 w 10000"/>
                    <a:gd name="connsiteY48" fmla="*/ 856 h 10000"/>
                    <a:gd name="connsiteX49" fmla="*/ 7139 w 10000"/>
                    <a:gd name="connsiteY49" fmla="*/ 856 h 10000"/>
                    <a:gd name="connsiteX50" fmla="*/ 5889 w 10000"/>
                    <a:gd name="connsiteY50" fmla="*/ 5391 h 10000"/>
                    <a:gd name="connsiteX51" fmla="*/ 5801 w 10000"/>
                    <a:gd name="connsiteY51" fmla="*/ 4743 h 10000"/>
                    <a:gd name="connsiteX52" fmla="*/ 5650 w 10000"/>
                    <a:gd name="connsiteY52" fmla="*/ 4871 h 10000"/>
                    <a:gd name="connsiteX53" fmla="*/ 5442 w 10000"/>
                    <a:gd name="connsiteY53" fmla="*/ 4213 h 10000"/>
                    <a:gd name="connsiteX54" fmla="*/ 5348 w 10000"/>
                    <a:gd name="connsiteY54" fmla="*/ 5593 h 10000"/>
                    <a:gd name="connsiteX55" fmla="*/ 5168 w 10000"/>
                    <a:gd name="connsiteY55" fmla="*/ 5262 h 10000"/>
                    <a:gd name="connsiteX56" fmla="*/ 5222 w 10000"/>
                    <a:gd name="connsiteY56" fmla="*/ 6381 h 10000"/>
                    <a:gd name="connsiteX57" fmla="*/ 4825 w 10000"/>
                    <a:gd name="connsiteY57" fmla="*/ 5872 h 10000"/>
                    <a:gd name="connsiteX58" fmla="*/ 5034 w 10000"/>
                    <a:gd name="connsiteY58" fmla="*/ 6642 h 10000"/>
                    <a:gd name="connsiteX59" fmla="*/ 4825 w 10000"/>
                    <a:gd name="connsiteY59" fmla="*/ 6771 h 10000"/>
                    <a:gd name="connsiteX60" fmla="*/ 4982 w 10000"/>
                    <a:gd name="connsiteY60" fmla="*/ 7621 h 10000"/>
                    <a:gd name="connsiteX61" fmla="*/ 4645 w 10000"/>
                    <a:gd name="connsiteY61" fmla="*/ 7302 h 10000"/>
                    <a:gd name="connsiteX62" fmla="*/ 4645 w 10000"/>
                    <a:gd name="connsiteY62" fmla="*/ 6313 h 10000"/>
                    <a:gd name="connsiteX63" fmla="*/ 4376 w 10000"/>
                    <a:gd name="connsiteY63" fmla="*/ 6441 h 10000"/>
                    <a:gd name="connsiteX64" fmla="*/ 4376 w 10000"/>
                    <a:gd name="connsiteY64" fmla="*/ 5190 h 10000"/>
                    <a:gd name="connsiteX65" fmla="*/ 4193 w 10000"/>
                    <a:gd name="connsiteY65" fmla="*/ 5391 h 10000"/>
                    <a:gd name="connsiteX66" fmla="*/ 3947 w 10000"/>
                    <a:gd name="connsiteY66" fmla="*/ 4743 h 10000"/>
                    <a:gd name="connsiteX67" fmla="*/ 3639 w 10000"/>
                    <a:gd name="connsiteY67" fmla="*/ 5934 h 10000"/>
                    <a:gd name="connsiteX68" fmla="*/ 3855 w 10000"/>
                    <a:gd name="connsiteY68" fmla="*/ 4022 h 10000"/>
                    <a:gd name="connsiteX69" fmla="*/ 3639 w 10000"/>
                    <a:gd name="connsiteY69" fmla="*/ 4213 h 10000"/>
                    <a:gd name="connsiteX70" fmla="*/ 3821 w 10000"/>
                    <a:gd name="connsiteY70" fmla="*/ 2704 h 10000"/>
                    <a:gd name="connsiteX71" fmla="*/ 3427 w 10000"/>
                    <a:gd name="connsiteY71" fmla="*/ 3491 h 10000"/>
                    <a:gd name="connsiteX72" fmla="*/ 3340 w 10000"/>
                    <a:gd name="connsiteY72" fmla="*/ 2895 h 10000"/>
                    <a:gd name="connsiteX73" fmla="*/ 3186 w 10000"/>
                    <a:gd name="connsiteY73" fmla="*/ 3693 h 10000"/>
                    <a:gd name="connsiteX74" fmla="*/ 3247 w 10000"/>
                    <a:gd name="connsiteY74" fmla="*/ 2046 h 10000"/>
                    <a:gd name="connsiteX75" fmla="*/ 2763 w 10000"/>
                    <a:gd name="connsiteY75" fmla="*/ 2442 h 10000"/>
                    <a:gd name="connsiteX76" fmla="*/ 3487 w 10000"/>
                    <a:gd name="connsiteY76" fmla="*/ 207 h 10000"/>
                    <a:gd name="connsiteX77" fmla="*/ 2663 w 10000"/>
                    <a:gd name="connsiteY77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77" fmla="*/ 2183 w 10000"/>
                    <a:gd name="connsiteY77" fmla="*/ 1655 h 10000"/>
                    <a:gd name="connsiteX0" fmla="*/ 2663 w 10000"/>
                    <a:gd name="connsiteY0" fmla="*/ 1841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663 w 10000"/>
                    <a:gd name="connsiteY0" fmla="*/ 1841 h 10000"/>
                    <a:gd name="connsiteX1" fmla="*/ 1818 w 10000"/>
                    <a:gd name="connsiteY1" fmla="*/ 2761 h 10000"/>
                    <a:gd name="connsiteX2" fmla="*/ 2270 w 10000"/>
                    <a:gd name="connsiteY2" fmla="*/ 4352 h 10000"/>
                    <a:gd name="connsiteX3" fmla="*/ 1756 w 10000"/>
                    <a:gd name="connsiteY3" fmla="*/ 3834 h 10000"/>
                    <a:gd name="connsiteX4" fmla="*/ 1545 w 10000"/>
                    <a:gd name="connsiteY4" fmla="*/ 4084 h 10000"/>
                    <a:gd name="connsiteX5" fmla="*/ 1087 w 10000"/>
                    <a:gd name="connsiteY5" fmla="*/ 3436 h 10000"/>
                    <a:gd name="connsiteX6" fmla="*/ 1415 w 10000"/>
                    <a:gd name="connsiteY6" fmla="*/ 5872 h 10000"/>
                    <a:gd name="connsiteX7" fmla="*/ 965 w 10000"/>
                    <a:gd name="connsiteY7" fmla="*/ 5329 h 10000"/>
                    <a:gd name="connsiteX8" fmla="*/ 934 w 10000"/>
                    <a:gd name="connsiteY8" fmla="*/ 6190 h 10000"/>
                    <a:gd name="connsiteX9" fmla="*/ 236 w 10000"/>
                    <a:gd name="connsiteY9" fmla="*/ 5934 h 10000"/>
                    <a:gd name="connsiteX10" fmla="*/ 628 w 10000"/>
                    <a:gd name="connsiteY10" fmla="*/ 7368 h 10000"/>
                    <a:gd name="connsiteX11" fmla="*/ 266 w 10000"/>
                    <a:gd name="connsiteY11" fmla="*/ 7162 h 10000"/>
                    <a:gd name="connsiteX12" fmla="*/ 512 w 10000"/>
                    <a:gd name="connsiteY12" fmla="*/ 8290 h 10000"/>
                    <a:gd name="connsiteX13" fmla="*/ 207 w 10000"/>
                    <a:gd name="connsiteY13" fmla="*/ 8022 h 10000"/>
                    <a:gd name="connsiteX14" fmla="*/ 0 w 10000"/>
                    <a:gd name="connsiteY14" fmla="*/ 10000 h 10000"/>
                    <a:gd name="connsiteX15" fmla="*/ 10000 w 10000"/>
                    <a:gd name="connsiteY15" fmla="*/ 6313 h 10000"/>
                    <a:gd name="connsiteX16" fmla="*/ 9391 w 10000"/>
                    <a:gd name="connsiteY16" fmla="*/ 5391 h 10000"/>
                    <a:gd name="connsiteX17" fmla="*/ 9545 w 10000"/>
                    <a:gd name="connsiteY17" fmla="*/ 6190 h 10000"/>
                    <a:gd name="connsiteX18" fmla="*/ 9239 w 10000"/>
                    <a:gd name="connsiteY18" fmla="*/ 6581 h 10000"/>
                    <a:gd name="connsiteX19" fmla="*/ 9203 w 10000"/>
                    <a:gd name="connsiteY19" fmla="*/ 5475 h 10000"/>
                    <a:gd name="connsiteX20" fmla="*/ 8658 w 10000"/>
                    <a:gd name="connsiteY20" fmla="*/ 6381 h 10000"/>
                    <a:gd name="connsiteX21" fmla="*/ 8870 w 10000"/>
                    <a:gd name="connsiteY21" fmla="*/ 4800 h 10000"/>
                    <a:gd name="connsiteX22" fmla="*/ 8634 w 10000"/>
                    <a:gd name="connsiteY22" fmla="*/ 3034 h 10000"/>
                    <a:gd name="connsiteX23" fmla="*/ 8599 w 10000"/>
                    <a:gd name="connsiteY23" fmla="*/ 4482 h 10000"/>
                    <a:gd name="connsiteX24" fmla="*/ 8389 w 10000"/>
                    <a:gd name="connsiteY24" fmla="*/ 4800 h 10000"/>
                    <a:gd name="connsiteX25" fmla="*/ 8571 w 10000"/>
                    <a:gd name="connsiteY25" fmla="*/ 5475 h 10000"/>
                    <a:gd name="connsiteX26" fmla="*/ 8018 w 10000"/>
                    <a:gd name="connsiteY26" fmla="*/ 4933 h 10000"/>
                    <a:gd name="connsiteX27" fmla="*/ 8324 w 10000"/>
                    <a:gd name="connsiteY27" fmla="*/ 6062 h 10000"/>
                    <a:gd name="connsiteX28" fmla="*/ 7871 w 10000"/>
                    <a:gd name="connsiteY28" fmla="*/ 5531 h 10000"/>
                    <a:gd name="connsiteX29" fmla="*/ 7996 w 10000"/>
                    <a:gd name="connsiteY29" fmla="*/ 6642 h 10000"/>
                    <a:gd name="connsiteX30" fmla="*/ 7533 w 10000"/>
                    <a:gd name="connsiteY30" fmla="*/ 6381 h 10000"/>
                    <a:gd name="connsiteX31" fmla="*/ 7503 w 10000"/>
                    <a:gd name="connsiteY31" fmla="*/ 5391 h 10000"/>
                    <a:gd name="connsiteX32" fmla="*/ 7079 w 10000"/>
                    <a:gd name="connsiteY32" fmla="*/ 6252 h 10000"/>
                    <a:gd name="connsiteX33" fmla="*/ 7227 w 10000"/>
                    <a:gd name="connsiteY33" fmla="*/ 5129 h 10000"/>
                    <a:gd name="connsiteX34" fmla="*/ 7079 w 10000"/>
                    <a:gd name="connsiteY34" fmla="*/ 3834 h 10000"/>
                    <a:gd name="connsiteX35" fmla="*/ 6833 w 10000"/>
                    <a:gd name="connsiteY35" fmla="*/ 5391 h 10000"/>
                    <a:gd name="connsiteX36" fmla="*/ 6864 w 10000"/>
                    <a:gd name="connsiteY36" fmla="*/ 6190 h 10000"/>
                    <a:gd name="connsiteX37" fmla="*/ 6681 w 10000"/>
                    <a:gd name="connsiteY37" fmla="*/ 5732 h 10000"/>
                    <a:gd name="connsiteX38" fmla="*/ 6681 w 10000"/>
                    <a:gd name="connsiteY38" fmla="*/ 6771 h 10000"/>
                    <a:gd name="connsiteX39" fmla="*/ 6412 w 10000"/>
                    <a:gd name="connsiteY39" fmla="*/ 6062 h 10000"/>
                    <a:gd name="connsiteX40" fmla="*/ 7321 w 10000"/>
                    <a:gd name="connsiteY40" fmla="*/ 1526 h 10000"/>
                    <a:gd name="connsiteX41" fmla="*/ 7714 w 10000"/>
                    <a:gd name="connsiteY41" fmla="*/ 1397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020 w 10000"/>
                    <a:gd name="connsiteY45" fmla="*/ 475 h 10000"/>
                    <a:gd name="connsiteX46" fmla="*/ 7020 w 10000"/>
                    <a:gd name="connsiteY46" fmla="*/ 856 h 10000"/>
                    <a:gd name="connsiteX47" fmla="*/ 7139 w 10000"/>
                    <a:gd name="connsiteY47" fmla="*/ 856 h 10000"/>
                    <a:gd name="connsiteX48" fmla="*/ 5889 w 10000"/>
                    <a:gd name="connsiteY48" fmla="*/ 5391 h 10000"/>
                    <a:gd name="connsiteX49" fmla="*/ 5801 w 10000"/>
                    <a:gd name="connsiteY49" fmla="*/ 4743 h 10000"/>
                    <a:gd name="connsiteX50" fmla="*/ 5650 w 10000"/>
                    <a:gd name="connsiteY50" fmla="*/ 4871 h 10000"/>
                    <a:gd name="connsiteX51" fmla="*/ 5442 w 10000"/>
                    <a:gd name="connsiteY51" fmla="*/ 4213 h 10000"/>
                    <a:gd name="connsiteX52" fmla="*/ 5348 w 10000"/>
                    <a:gd name="connsiteY52" fmla="*/ 5593 h 10000"/>
                    <a:gd name="connsiteX53" fmla="*/ 5168 w 10000"/>
                    <a:gd name="connsiteY53" fmla="*/ 5262 h 10000"/>
                    <a:gd name="connsiteX54" fmla="*/ 5222 w 10000"/>
                    <a:gd name="connsiteY54" fmla="*/ 6381 h 10000"/>
                    <a:gd name="connsiteX55" fmla="*/ 4825 w 10000"/>
                    <a:gd name="connsiteY55" fmla="*/ 5872 h 10000"/>
                    <a:gd name="connsiteX56" fmla="*/ 5034 w 10000"/>
                    <a:gd name="connsiteY56" fmla="*/ 6642 h 10000"/>
                    <a:gd name="connsiteX57" fmla="*/ 4825 w 10000"/>
                    <a:gd name="connsiteY57" fmla="*/ 6771 h 10000"/>
                    <a:gd name="connsiteX58" fmla="*/ 4982 w 10000"/>
                    <a:gd name="connsiteY58" fmla="*/ 7621 h 10000"/>
                    <a:gd name="connsiteX59" fmla="*/ 4645 w 10000"/>
                    <a:gd name="connsiteY59" fmla="*/ 7302 h 10000"/>
                    <a:gd name="connsiteX60" fmla="*/ 4645 w 10000"/>
                    <a:gd name="connsiteY60" fmla="*/ 6313 h 10000"/>
                    <a:gd name="connsiteX61" fmla="*/ 4376 w 10000"/>
                    <a:gd name="connsiteY61" fmla="*/ 6441 h 10000"/>
                    <a:gd name="connsiteX62" fmla="*/ 4376 w 10000"/>
                    <a:gd name="connsiteY62" fmla="*/ 5190 h 10000"/>
                    <a:gd name="connsiteX63" fmla="*/ 4193 w 10000"/>
                    <a:gd name="connsiteY63" fmla="*/ 5391 h 10000"/>
                    <a:gd name="connsiteX64" fmla="*/ 3947 w 10000"/>
                    <a:gd name="connsiteY64" fmla="*/ 4743 h 10000"/>
                    <a:gd name="connsiteX65" fmla="*/ 3639 w 10000"/>
                    <a:gd name="connsiteY65" fmla="*/ 5934 h 10000"/>
                    <a:gd name="connsiteX66" fmla="*/ 3855 w 10000"/>
                    <a:gd name="connsiteY66" fmla="*/ 4022 h 10000"/>
                    <a:gd name="connsiteX67" fmla="*/ 3639 w 10000"/>
                    <a:gd name="connsiteY67" fmla="*/ 4213 h 10000"/>
                    <a:gd name="connsiteX68" fmla="*/ 3821 w 10000"/>
                    <a:gd name="connsiteY68" fmla="*/ 2704 h 10000"/>
                    <a:gd name="connsiteX69" fmla="*/ 3427 w 10000"/>
                    <a:gd name="connsiteY69" fmla="*/ 3491 h 10000"/>
                    <a:gd name="connsiteX70" fmla="*/ 3340 w 10000"/>
                    <a:gd name="connsiteY70" fmla="*/ 2895 h 10000"/>
                    <a:gd name="connsiteX71" fmla="*/ 3186 w 10000"/>
                    <a:gd name="connsiteY71" fmla="*/ 3693 h 10000"/>
                    <a:gd name="connsiteX72" fmla="*/ 3247 w 10000"/>
                    <a:gd name="connsiteY72" fmla="*/ 2046 h 10000"/>
                    <a:gd name="connsiteX73" fmla="*/ 2763 w 10000"/>
                    <a:gd name="connsiteY73" fmla="*/ 2442 h 10000"/>
                    <a:gd name="connsiteX74" fmla="*/ 3487 w 10000"/>
                    <a:gd name="connsiteY74" fmla="*/ 207 h 10000"/>
                    <a:gd name="connsiteX75" fmla="*/ 2663 w 10000"/>
                    <a:gd name="connsiteY75" fmla="*/ 1841 h 10000"/>
                    <a:gd name="connsiteX0" fmla="*/ 2663 w 10000"/>
                    <a:gd name="connsiteY0" fmla="*/ 1841 h 10000"/>
                    <a:gd name="connsiteX1" fmla="*/ 2270 w 10000"/>
                    <a:gd name="connsiteY1" fmla="*/ 4352 h 10000"/>
                    <a:gd name="connsiteX2" fmla="*/ 1756 w 10000"/>
                    <a:gd name="connsiteY2" fmla="*/ 3834 h 10000"/>
                    <a:gd name="connsiteX3" fmla="*/ 1545 w 10000"/>
                    <a:gd name="connsiteY3" fmla="*/ 4084 h 10000"/>
                    <a:gd name="connsiteX4" fmla="*/ 1087 w 10000"/>
                    <a:gd name="connsiteY4" fmla="*/ 3436 h 10000"/>
                    <a:gd name="connsiteX5" fmla="*/ 1415 w 10000"/>
                    <a:gd name="connsiteY5" fmla="*/ 5872 h 10000"/>
                    <a:gd name="connsiteX6" fmla="*/ 965 w 10000"/>
                    <a:gd name="connsiteY6" fmla="*/ 5329 h 10000"/>
                    <a:gd name="connsiteX7" fmla="*/ 934 w 10000"/>
                    <a:gd name="connsiteY7" fmla="*/ 6190 h 10000"/>
                    <a:gd name="connsiteX8" fmla="*/ 236 w 10000"/>
                    <a:gd name="connsiteY8" fmla="*/ 5934 h 10000"/>
                    <a:gd name="connsiteX9" fmla="*/ 628 w 10000"/>
                    <a:gd name="connsiteY9" fmla="*/ 7368 h 10000"/>
                    <a:gd name="connsiteX10" fmla="*/ 266 w 10000"/>
                    <a:gd name="connsiteY10" fmla="*/ 7162 h 10000"/>
                    <a:gd name="connsiteX11" fmla="*/ 512 w 10000"/>
                    <a:gd name="connsiteY11" fmla="*/ 8290 h 10000"/>
                    <a:gd name="connsiteX12" fmla="*/ 207 w 10000"/>
                    <a:gd name="connsiteY12" fmla="*/ 8022 h 10000"/>
                    <a:gd name="connsiteX13" fmla="*/ 0 w 10000"/>
                    <a:gd name="connsiteY13" fmla="*/ 10000 h 10000"/>
                    <a:gd name="connsiteX14" fmla="*/ 10000 w 10000"/>
                    <a:gd name="connsiteY14" fmla="*/ 6313 h 10000"/>
                    <a:gd name="connsiteX15" fmla="*/ 9391 w 10000"/>
                    <a:gd name="connsiteY15" fmla="*/ 5391 h 10000"/>
                    <a:gd name="connsiteX16" fmla="*/ 9545 w 10000"/>
                    <a:gd name="connsiteY16" fmla="*/ 6190 h 10000"/>
                    <a:gd name="connsiteX17" fmla="*/ 9239 w 10000"/>
                    <a:gd name="connsiteY17" fmla="*/ 6581 h 10000"/>
                    <a:gd name="connsiteX18" fmla="*/ 9203 w 10000"/>
                    <a:gd name="connsiteY18" fmla="*/ 5475 h 10000"/>
                    <a:gd name="connsiteX19" fmla="*/ 8658 w 10000"/>
                    <a:gd name="connsiteY19" fmla="*/ 6381 h 10000"/>
                    <a:gd name="connsiteX20" fmla="*/ 8870 w 10000"/>
                    <a:gd name="connsiteY20" fmla="*/ 4800 h 10000"/>
                    <a:gd name="connsiteX21" fmla="*/ 8634 w 10000"/>
                    <a:gd name="connsiteY21" fmla="*/ 3034 h 10000"/>
                    <a:gd name="connsiteX22" fmla="*/ 8599 w 10000"/>
                    <a:gd name="connsiteY22" fmla="*/ 4482 h 10000"/>
                    <a:gd name="connsiteX23" fmla="*/ 8389 w 10000"/>
                    <a:gd name="connsiteY23" fmla="*/ 4800 h 10000"/>
                    <a:gd name="connsiteX24" fmla="*/ 8571 w 10000"/>
                    <a:gd name="connsiteY24" fmla="*/ 5475 h 10000"/>
                    <a:gd name="connsiteX25" fmla="*/ 8018 w 10000"/>
                    <a:gd name="connsiteY25" fmla="*/ 4933 h 10000"/>
                    <a:gd name="connsiteX26" fmla="*/ 8324 w 10000"/>
                    <a:gd name="connsiteY26" fmla="*/ 6062 h 10000"/>
                    <a:gd name="connsiteX27" fmla="*/ 7871 w 10000"/>
                    <a:gd name="connsiteY27" fmla="*/ 5531 h 10000"/>
                    <a:gd name="connsiteX28" fmla="*/ 7996 w 10000"/>
                    <a:gd name="connsiteY28" fmla="*/ 6642 h 10000"/>
                    <a:gd name="connsiteX29" fmla="*/ 7533 w 10000"/>
                    <a:gd name="connsiteY29" fmla="*/ 6381 h 10000"/>
                    <a:gd name="connsiteX30" fmla="*/ 7503 w 10000"/>
                    <a:gd name="connsiteY30" fmla="*/ 5391 h 10000"/>
                    <a:gd name="connsiteX31" fmla="*/ 7079 w 10000"/>
                    <a:gd name="connsiteY31" fmla="*/ 6252 h 10000"/>
                    <a:gd name="connsiteX32" fmla="*/ 7227 w 10000"/>
                    <a:gd name="connsiteY32" fmla="*/ 5129 h 10000"/>
                    <a:gd name="connsiteX33" fmla="*/ 7079 w 10000"/>
                    <a:gd name="connsiteY33" fmla="*/ 3834 h 10000"/>
                    <a:gd name="connsiteX34" fmla="*/ 6833 w 10000"/>
                    <a:gd name="connsiteY34" fmla="*/ 5391 h 10000"/>
                    <a:gd name="connsiteX35" fmla="*/ 6864 w 10000"/>
                    <a:gd name="connsiteY35" fmla="*/ 6190 h 10000"/>
                    <a:gd name="connsiteX36" fmla="*/ 6681 w 10000"/>
                    <a:gd name="connsiteY36" fmla="*/ 5732 h 10000"/>
                    <a:gd name="connsiteX37" fmla="*/ 6681 w 10000"/>
                    <a:gd name="connsiteY37" fmla="*/ 6771 h 10000"/>
                    <a:gd name="connsiteX38" fmla="*/ 6412 w 10000"/>
                    <a:gd name="connsiteY38" fmla="*/ 6062 h 10000"/>
                    <a:gd name="connsiteX39" fmla="*/ 7321 w 10000"/>
                    <a:gd name="connsiteY39" fmla="*/ 1526 h 10000"/>
                    <a:gd name="connsiteX40" fmla="*/ 7714 w 10000"/>
                    <a:gd name="connsiteY40" fmla="*/ 1397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020 w 10000"/>
                    <a:gd name="connsiteY44" fmla="*/ 475 h 10000"/>
                    <a:gd name="connsiteX45" fmla="*/ 7020 w 10000"/>
                    <a:gd name="connsiteY45" fmla="*/ 856 h 10000"/>
                    <a:gd name="connsiteX46" fmla="*/ 7139 w 10000"/>
                    <a:gd name="connsiteY46" fmla="*/ 856 h 10000"/>
                    <a:gd name="connsiteX47" fmla="*/ 5889 w 10000"/>
                    <a:gd name="connsiteY47" fmla="*/ 5391 h 10000"/>
                    <a:gd name="connsiteX48" fmla="*/ 5801 w 10000"/>
                    <a:gd name="connsiteY48" fmla="*/ 4743 h 10000"/>
                    <a:gd name="connsiteX49" fmla="*/ 5650 w 10000"/>
                    <a:gd name="connsiteY49" fmla="*/ 4871 h 10000"/>
                    <a:gd name="connsiteX50" fmla="*/ 5442 w 10000"/>
                    <a:gd name="connsiteY50" fmla="*/ 4213 h 10000"/>
                    <a:gd name="connsiteX51" fmla="*/ 5348 w 10000"/>
                    <a:gd name="connsiteY51" fmla="*/ 5593 h 10000"/>
                    <a:gd name="connsiteX52" fmla="*/ 5168 w 10000"/>
                    <a:gd name="connsiteY52" fmla="*/ 5262 h 10000"/>
                    <a:gd name="connsiteX53" fmla="*/ 5222 w 10000"/>
                    <a:gd name="connsiteY53" fmla="*/ 6381 h 10000"/>
                    <a:gd name="connsiteX54" fmla="*/ 4825 w 10000"/>
                    <a:gd name="connsiteY54" fmla="*/ 5872 h 10000"/>
                    <a:gd name="connsiteX55" fmla="*/ 5034 w 10000"/>
                    <a:gd name="connsiteY55" fmla="*/ 6642 h 10000"/>
                    <a:gd name="connsiteX56" fmla="*/ 4825 w 10000"/>
                    <a:gd name="connsiteY56" fmla="*/ 6771 h 10000"/>
                    <a:gd name="connsiteX57" fmla="*/ 4982 w 10000"/>
                    <a:gd name="connsiteY57" fmla="*/ 7621 h 10000"/>
                    <a:gd name="connsiteX58" fmla="*/ 4645 w 10000"/>
                    <a:gd name="connsiteY58" fmla="*/ 7302 h 10000"/>
                    <a:gd name="connsiteX59" fmla="*/ 4645 w 10000"/>
                    <a:gd name="connsiteY59" fmla="*/ 6313 h 10000"/>
                    <a:gd name="connsiteX60" fmla="*/ 4376 w 10000"/>
                    <a:gd name="connsiteY60" fmla="*/ 6441 h 10000"/>
                    <a:gd name="connsiteX61" fmla="*/ 4376 w 10000"/>
                    <a:gd name="connsiteY61" fmla="*/ 5190 h 10000"/>
                    <a:gd name="connsiteX62" fmla="*/ 4193 w 10000"/>
                    <a:gd name="connsiteY62" fmla="*/ 5391 h 10000"/>
                    <a:gd name="connsiteX63" fmla="*/ 3947 w 10000"/>
                    <a:gd name="connsiteY63" fmla="*/ 4743 h 10000"/>
                    <a:gd name="connsiteX64" fmla="*/ 3639 w 10000"/>
                    <a:gd name="connsiteY64" fmla="*/ 5934 h 10000"/>
                    <a:gd name="connsiteX65" fmla="*/ 3855 w 10000"/>
                    <a:gd name="connsiteY65" fmla="*/ 4022 h 10000"/>
                    <a:gd name="connsiteX66" fmla="*/ 3639 w 10000"/>
                    <a:gd name="connsiteY66" fmla="*/ 4213 h 10000"/>
                    <a:gd name="connsiteX67" fmla="*/ 3821 w 10000"/>
                    <a:gd name="connsiteY67" fmla="*/ 2704 h 10000"/>
                    <a:gd name="connsiteX68" fmla="*/ 3427 w 10000"/>
                    <a:gd name="connsiteY68" fmla="*/ 3491 h 10000"/>
                    <a:gd name="connsiteX69" fmla="*/ 3340 w 10000"/>
                    <a:gd name="connsiteY69" fmla="*/ 2895 h 10000"/>
                    <a:gd name="connsiteX70" fmla="*/ 3186 w 10000"/>
                    <a:gd name="connsiteY70" fmla="*/ 3693 h 10000"/>
                    <a:gd name="connsiteX71" fmla="*/ 3247 w 10000"/>
                    <a:gd name="connsiteY71" fmla="*/ 2046 h 10000"/>
                    <a:gd name="connsiteX72" fmla="*/ 2763 w 10000"/>
                    <a:gd name="connsiteY72" fmla="*/ 2442 h 10000"/>
                    <a:gd name="connsiteX73" fmla="*/ 3487 w 10000"/>
                    <a:gd name="connsiteY73" fmla="*/ 207 h 10000"/>
                    <a:gd name="connsiteX74" fmla="*/ 2663 w 10000"/>
                    <a:gd name="connsiteY74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087 w 10000"/>
                    <a:gd name="connsiteY3" fmla="*/ 3436 h 10000"/>
                    <a:gd name="connsiteX4" fmla="*/ 1415 w 10000"/>
                    <a:gd name="connsiteY4" fmla="*/ 5872 h 10000"/>
                    <a:gd name="connsiteX5" fmla="*/ 965 w 10000"/>
                    <a:gd name="connsiteY5" fmla="*/ 5329 h 10000"/>
                    <a:gd name="connsiteX6" fmla="*/ 934 w 10000"/>
                    <a:gd name="connsiteY6" fmla="*/ 6190 h 10000"/>
                    <a:gd name="connsiteX7" fmla="*/ 236 w 10000"/>
                    <a:gd name="connsiteY7" fmla="*/ 5934 h 10000"/>
                    <a:gd name="connsiteX8" fmla="*/ 628 w 10000"/>
                    <a:gd name="connsiteY8" fmla="*/ 7368 h 10000"/>
                    <a:gd name="connsiteX9" fmla="*/ 266 w 10000"/>
                    <a:gd name="connsiteY9" fmla="*/ 7162 h 10000"/>
                    <a:gd name="connsiteX10" fmla="*/ 512 w 10000"/>
                    <a:gd name="connsiteY10" fmla="*/ 8290 h 10000"/>
                    <a:gd name="connsiteX11" fmla="*/ 207 w 10000"/>
                    <a:gd name="connsiteY11" fmla="*/ 8022 h 10000"/>
                    <a:gd name="connsiteX12" fmla="*/ 0 w 10000"/>
                    <a:gd name="connsiteY12" fmla="*/ 10000 h 10000"/>
                    <a:gd name="connsiteX13" fmla="*/ 10000 w 10000"/>
                    <a:gd name="connsiteY13" fmla="*/ 6313 h 10000"/>
                    <a:gd name="connsiteX14" fmla="*/ 9391 w 10000"/>
                    <a:gd name="connsiteY14" fmla="*/ 5391 h 10000"/>
                    <a:gd name="connsiteX15" fmla="*/ 9545 w 10000"/>
                    <a:gd name="connsiteY15" fmla="*/ 6190 h 10000"/>
                    <a:gd name="connsiteX16" fmla="*/ 9239 w 10000"/>
                    <a:gd name="connsiteY16" fmla="*/ 6581 h 10000"/>
                    <a:gd name="connsiteX17" fmla="*/ 9203 w 10000"/>
                    <a:gd name="connsiteY17" fmla="*/ 5475 h 10000"/>
                    <a:gd name="connsiteX18" fmla="*/ 8658 w 10000"/>
                    <a:gd name="connsiteY18" fmla="*/ 6381 h 10000"/>
                    <a:gd name="connsiteX19" fmla="*/ 8870 w 10000"/>
                    <a:gd name="connsiteY19" fmla="*/ 4800 h 10000"/>
                    <a:gd name="connsiteX20" fmla="*/ 8634 w 10000"/>
                    <a:gd name="connsiteY20" fmla="*/ 3034 h 10000"/>
                    <a:gd name="connsiteX21" fmla="*/ 8599 w 10000"/>
                    <a:gd name="connsiteY21" fmla="*/ 4482 h 10000"/>
                    <a:gd name="connsiteX22" fmla="*/ 8389 w 10000"/>
                    <a:gd name="connsiteY22" fmla="*/ 4800 h 10000"/>
                    <a:gd name="connsiteX23" fmla="*/ 8571 w 10000"/>
                    <a:gd name="connsiteY23" fmla="*/ 5475 h 10000"/>
                    <a:gd name="connsiteX24" fmla="*/ 8018 w 10000"/>
                    <a:gd name="connsiteY24" fmla="*/ 4933 h 10000"/>
                    <a:gd name="connsiteX25" fmla="*/ 8324 w 10000"/>
                    <a:gd name="connsiteY25" fmla="*/ 6062 h 10000"/>
                    <a:gd name="connsiteX26" fmla="*/ 7871 w 10000"/>
                    <a:gd name="connsiteY26" fmla="*/ 5531 h 10000"/>
                    <a:gd name="connsiteX27" fmla="*/ 7996 w 10000"/>
                    <a:gd name="connsiteY27" fmla="*/ 6642 h 10000"/>
                    <a:gd name="connsiteX28" fmla="*/ 7533 w 10000"/>
                    <a:gd name="connsiteY28" fmla="*/ 6381 h 10000"/>
                    <a:gd name="connsiteX29" fmla="*/ 7503 w 10000"/>
                    <a:gd name="connsiteY29" fmla="*/ 5391 h 10000"/>
                    <a:gd name="connsiteX30" fmla="*/ 7079 w 10000"/>
                    <a:gd name="connsiteY30" fmla="*/ 6252 h 10000"/>
                    <a:gd name="connsiteX31" fmla="*/ 7227 w 10000"/>
                    <a:gd name="connsiteY31" fmla="*/ 5129 h 10000"/>
                    <a:gd name="connsiteX32" fmla="*/ 7079 w 10000"/>
                    <a:gd name="connsiteY32" fmla="*/ 3834 h 10000"/>
                    <a:gd name="connsiteX33" fmla="*/ 6833 w 10000"/>
                    <a:gd name="connsiteY33" fmla="*/ 5391 h 10000"/>
                    <a:gd name="connsiteX34" fmla="*/ 6864 w 10000"/>
                    <a:gd name="connsiteY34" fmla="*/ 6190 h 10000"/>
                    <a:gd name="connsiteX35" fmla="*/ 6681 w 10000"/>
                    <a:gd name="connsiteY35" fmla="*/ 5732 h 10000"/>
                    <a:gd name="connsiteX36" fmla="*/ 6681 w 10000"/>
                    <a:gd name="connsiteY36" fmla="*/ 6771 h 10000"/>
                    <a:gd name="connsiteX37" fmla="*/ 6412 w 10000"/>
                    <a:gd name="connsiteY37" fmla="*/ 6062 h 10000"/>
                    <a:gd name="connsiteX38" fmla="*/ 7321 w 10000"/>
                    <a:gd name="connsiteY38" fmla="*/ 1526 h 10000"/>
                    <a:gd name="connsiteX39" fmla="*/ 7714 w 10000"/>
                    <a:gd name="connsiteY39" fmla="*/ 1397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020 w 10000"/>
                    <a:gd name="connsiteY43" fmla="*/ 475 h 10000"/>
                    <a:gd name="connsiteX44" fmla="*/ 7020 w 10000"/>
                    <a:gd name="connsiteY44" fmla="*/ 856 h 10000"/>
                    <a:gd name="connsiteX45" fmla="*/ 7139 w 10000"/>
                    <a:gd name="connsiteY45" fmla="*/ 856 h 10000"/>
                    <a:gd name="connsiteX46" fmla="*/ 5889 w 10000"/>
                    <a:gd name="connsiteY46" fmla="*/ 5391 h 10000"/>
                    <a:gd name="connsiteX47" fmla="*/ 5801 w 10000"/>
                    <a:gd name="connsiteY47" fmla="*/ 4743 h 10000"/>
                    <a:gd name="connsiteX48" fmla="*/ 5650 w 10000"/>
                    <a:gd name="connsiteY48" fmla="*/ 4871 h 10000"/>
                    <a:gd name="connsiteX49" fmla="*/ 5442 w 10000"/>
                    <a:gd name="connsiteY49" fmla="*/ 4213 h 10000"/>
                    <a:gd name="connsiteX50" fmla="*/ 5348 w 10000"/>
                    <a:gd name="connsiteY50" fmla="*/ 5593 h 10000"/>
                    <a:gd name="connsiteX51" fmla="*/ 5168 w 10000"/>
                    <a:gd name="connsiteY51" fmla="*/ 5262 h 10000"/>
                    <a:gd name="connsiteX52" fmla="*/ 5222 w 10000"/>
                    <a:gd name="connsiteY52" fmla="*/ 6381 h 10000"/>
                    <a:gd name="connsiteX53" fmla="*/ 4825 w 10000"/>
                    <a:gd name="connsiteY53" fmla="*/ 5872 h 10000"/>
                    <a:gd name="connsiteX54" fmla="*/ 5034 w 10000"/>
                    <a:gd name="connsiteY54" fmla="*/ 6642 h 10000"/>
                    <a:gd name="connsiteX55" fmla="*/ 4825 w 10000"/>
                    <a:gd name="connsiteY55" fmla="*/ 6771 h 10000"/>
                    <a:gd name="connsiteX56" fmla="*/ 4982 w 10000"/>
                    <a:gd name="connsiteY56" fmla="*/ 7621 h 10000"/>
                    <a:gd name="connsiteX57" fmla="*/ 4645 w 10000"/>
                    <a:gd name="connsiteY57" fmla="*/ 7302 h 10000"/>
                    <a:gd name="connsiteX58" fmla="*/ 4645 w 10000"/>
                    <a:gd name="connsiteY58" fmla="*/ 6313 h 10000"/>
                    <a:gd name="connsiteX59" fmla="*/ 4376 w 10000"/>
                    <a:gd name="connsiteY59" fmla="*/ 6441 h 10000"/>
                    <a:gd name="connsiteX60" fmla="*/ 4376 w 10000"/>
                    <a:gd name="connsiteY60" fmla="*/ 5190 h 10000"/>
                    <a:gd name="connsiteX61" fmla="*/ 4193 w 10000"/>
                    <a:gd name="connsiteY61" fmla="*/ 5391 h 10000"/>
                    <a:gd name="connsiteX62" fmla="*/ 3947 w 10000"/>
                    <a:gd name="connsiteY62" fmla="*/ 4743 h 10000"/>
                    <a:gd name="connsiteX63" fmla="*/ 3639 w 10000"/>
                    <a:gd name="connsiteY63" fmla="*/ 5934 h 10000"/>
                    <a:gd name="connsiteX64" fmla="*/ 3855 w 10000"/>
                    <a:gd name="connsiteY64" fmla="*/ 4022 h 10000"/>
                    <a:gd name="connsiteX65" fmla="*/ 3639 w 10000"/>
                    <a:gd name="connsiteY65" fmla="*/ 4213 h 10000"/>
                    <a:gd name="connsiteX66" fmla="*/ 3821 w 10000"/>
                    <a:gd name="connsiteY66" fmla="*/ 2704 h 10000"/>
                    <a:gd name="connsiteX67" fmla="*/ 3427 w 10000"/>
                    <a:gd name="connsiteY67" fmla="*/ 3491 h 10000"/>
                    <a:gd name="connsiteX68" fmla="*/ 3340 w 10000"/>
                    <a:gd name="connsiteY68" fmla="*/ 2895 h 10000"/>
                    <a:gd name="connsiteX69" fmla="*/ 3186 w 10000"/>
                    <a:gd name="connsiteY69" fmla="*/ 3693 h 10000"/>
                    <a:gd name="connsiteX70" fmla="*/ 3247 w 10000"/>
                    <a:gd name="connsiteY70" fmla="*/ 2046 h 10000"/>
                    <a:gd name="connsiteX71" fmla="*/ 2763 w 10000"/>
                    <a:gd name="connsiteY71" fmla="*/ 2442 h 10000"/>
                    <a:gd name="connsiteX72" fmla="*/ 3487 w 10000"/>
                    <a:gd name="connsiteY72" fmla="*/ 207 h 10000"/>
                    <a:gd name="connsiteX73" fmla="*/ 2663 w 10000"/>
                    <a:gd name="connsiteY73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415 w 10000"/>
                    <a:gd name="connsiteY3" fmla="*/ 5872 h 10000"/>
                    <a:gd name="connsiteX4" fmla="*/ 965 w 10000"/>
                    <a:gd name="connsiteY4" fmla="*/ 5329 h 10000"/>
                    <a:gd name="connsiteX5" fmla="*/ 934 w 10000"/>
                    <a:gd name="connsiteY5" fmla="*/ 6190 h 10000"/>
                    <a:gd name="connsiteX6" fmla="*/ 236 w 10000"/>
                    <a:gd name="connsiteY6" fmla="*/ 5934 h 10000"/>
                    <a:gd name="connsiteX7" fmla="*/ 628 w 10000"/>
                    <a:gd name="connsiteY7" fmla="*/ 7368 h 10000"/>
                    <a:gd name="connsiteX8" fmla="*/ 266 w 10000"/>
                    <a:gd name="connsiteY8" fmla="*/ 7162 h 10000"/>
                    <a:gd name="connsiteX9" fmla="*/ 512 w 10000"/>
                    <a:gd name="connsiteY9" fmla="*/ 8290 h 10000"/>
                    <a:gd name="connsiteX10" fmla="*/ 207 w 10000"/>
                    <a:gd name="connsiteY10" fmla="*/ 8022 h 10000"/>
                    <a:gd name="connsiteX11" fmla="*/ 0 w 10000"/>
                    <a:gd name="connsiteY11" fmla="*/ 10000 h 10000"/>
                    <a:gd name="connsiteX12" fmla="*/ 10000 w 10000"/>
                    <a:gd name="connsiteY12" fmla="*/ 6313 h 10000"/>
                    <a:gd name="connsiteX13" fmla="*/ 9391 w 10000"/>
                    <a:gd name="connsiteY13" fmla="*/ 5391 h 10000"/>
                    <a:gd name="connsiteX14" fmla="*/ 9545 w 10000"/>
                    <a:gd name="connsiteY14" fmla="*/ 6190 h 10000"/>
                    <a:gd name="connsiteX15" fmla="*/ 9239 w 10000"/>
                    <a:gd name="connsiteY15" fmla="*/ 6581 h 10000"/>
                    <a:gd name="connsiteX16" fmla="*/ 9203 w 10000"/>
                    <a:gd name="connsiteY16" fmla="*/ 5475 h 10000"/>
                    <a:gd name="connsiteX17" fmla="*/ 8658 w 10000"/>
                    <a:gd name="connsiteY17" fmla="*/ 6381 h 10000"/>
                    <a:gd name="connsiteX18" fmla="*/ 8870 w 10000"/>
                    <a:gd name="connsiteY18" fmla="*/ 4800 h 10000"/>
                    <a:gd name="connsiteX19" fmla="*/ 8634 w 10000"/>
                    <a:gd name="connsiteY19" fmla="*/ 3034 h 10000"/>
                    <a:gd name="connsiteX20" fmla="*/ 8599 w 10000"/>
                    <a:gd name="connsiteY20" fmla="*/ 4482 h 10000"/>
                    <a:gd name="connsiteX21" fmla="*/ 8389 w 10000"/>
                    <a:gd name="connsiteY21" fmla="*/ 4800 h 10000"/>
                    <a:gd name="connsiteX22" fmla="*/ 8571 w 10000"/>
                    <a:gd name="connsiteY22" fmla="*/ 5475 h 10000"/>
                    <a:gd name="connsiteX23" fmla="*/ 8018 w 10000"/>
                    <a:gd name="connsiteY23" fmla="*/ 4933 h 10000"/>
                    <a:gd name="connsiteX24" fmla="*/ 8324 w 10000"/>
                    <a:gd name="connsiteY24" fmla="*/ 6062 h 10000"/>
                    <a:gd name="connsiteX25" fmla="*/ 7871 w 10000"/>
                    <a:gd name="connsiteY25" fmla="*/ 5531 h 10000"/>
                    <a:gd name="connsiteX26" fmla="*/ 7996 w 10000"/>
                    <a:gd name="connsiteY26" fmla="*/ 6642 h 10000"/>
                    <a:gd name="connsiteX27" fmla="*/ 7533 w 10000"/>
                    <a:gd name="connsiteY27" fmla="*/ 6381 h 10000"/>
                    <a:gd name="connsiteX28" fmla="*/ 7503 w 10000"/>
                    <a:gd name="connsiteY28" fmla="*/ 5391 h 10000"/>
                    <a:gd name="connsiteX29" fmla="*/ 7079 w 10000"/>
                    <a:gd name="connsiteY29" fmla="*/ 6252 h 10000"/>
                    <a:gd name="connsiteX30" fmla="*/ 7227 w 10000"/>
                    <a:gd name="connsiteY30" fmla="*/ 5129 h 10000"/>
                    <a:gd name="connsiteX31" fmla="*/ 7079 w 10000"/>
                    <a:gd name="connsiteY31" fmla="*/ 3834 h 10000"/>
                    <a:gd name="connsiteX32" fmla="*/ 6833 w 10000"/>
                    <a:gd name="connsiteY32" fmla="*/ 5391 h 10000"/>
                    <a:gd name="connsiteX33" fmla="*/ 6864 w 10000"/>
                    <a:gd name="connsiteY33" fmla="*/ 6190 h 10000"/>
                    <a:gd name="connsiteX34" fmla="*/ 6681 w 10000"/>
                    <a:gd name="connsiteY34" fmla="*/ 5732 h 10000"/>
                    <a:gd name="connsiteX35" fmla="*/ 6681 w 10000"/>
                    <a:gd name="connsiteY35" fmla="*/ 6771 h 10000"/>
                    <a:gd name="connsiteX36" fmla="*/ 6412 w 10000"/>
                    <a:gd name="connsiteY36" fmla="*/ 6062 h 10000"/>
                    <a:gd name="connsiteX37" fmla="*/ 7321 w 10000"/>
                    <a:gd name="connsiteY37" fmla="*/ 1526 h 10000"/>
                    <a:gd name="connsiteX38" fmla="*/ 7714 w 10000"/>
                    <a:gd name="connsiteY38" fmla="*/ 1397 h 10000"/>
                    <a:gd name="connsiteX39" fmla="*/ 7417 w 10000"/>
                    <a:gd name="connsiteY39" fmla="*/ 475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020 w 10000"/>
                    <a:gd name="connsiteY42" fmla="*/ 475 h 10000"/>
                    <a:gd name="connsiteX43" fmla="*/ 7020 w 10000"/>
                    <a:gd name="connsiteY43" fmla="*/ 856 h 10000"/>
                    <a:gd name="connsiteX44" fmla="*/ 7139 w 10000"/>
                    <a:gd name="connsiteY44" fmla="*/ 856 h 10000"/>
                    <a:gd name="connsiteX45" fmla="*/ 5889 w 10000"/>
                    <a:gd name="connsiteY45" fmla="*/ 5391 h 10000"/>
                    <a:gd name="connsiteX46" fmla="*/ 5801 w 10000"/>
                    <a:gd name="connsiteY46" fmla="*/ 4743 h 10000"/>
                    <a:gd name="connsiteX47" fmla="*/ 5650 w 10000"/>
                    <a:gd name="connsiteY47" fmla="*/ 4871 h 10000"/>
                    <a:gd name="connsiteX48" fmla="*/ 5442 w 10000"/>
                    <a:gd name="connsiteY48" fmla="*/ 4213 h 10000"/>
                    <a:gd name="connsiteX49" fmla="*/ 5348 w 10000"/>
                    <a:gd name="connsiteY49" fmla="*/ 5593 h 10000"/>
                    <a:gd name="connsiteX50" fmla="*/ 5168 w 10000"/>
                    <a:gd name="connsiteY50" fmla="*/ 5262 h 10000"/>
                    <a:gd name="connsiteX51" fmla="*/ 5222 w 10000"/>
                    <a:gd name="connsiteY51" fmla="*/ 6381 h 10000"/>
                    <a:gd name="connsiteX52" fmla="*/ 4825 w 10000"/>
                    <a:gd name="connsiteY52" fmla="*/ 5872 h 10000"/>
                    <a:gd name="connsiteX53" fmla="*/ 5034 w 10000"/>
                    <a:gd name="connsiteY53" fmla="*/ 6642 h 10000"/>
                    <a:gd name="connsiteX54" fmla="*/ 4825 w 10000"/>
                    <a:gd name="connsiteY54" fmla="*/ 6771 h 10000"/>
                    <a:gd name="connsiteX55" fmla="*/ 4982 w 10000"/>
                    <a:gd name="connsiteY55" fmla="*/ 7621 h 10000"/>
                    <a:gd name="connsiteX56" fmla="*/ 4645 w 10000"/>
                    <a:gd name="connsiteY56" fmla="*/ 7302 h 10000"/>
                    <a:gd name="connsiteX57" fmla="*/ 4645 w 10000"/>
                    <a:gd name="connsiteY57" fmla="*/ 6313 h 10000"/>
                    <a:gd name="connsiteX58" fmla="*/ 4376 w 10000"/>
                    <a:gd name="connsiteY58" fmla="*/ 6441 h 10000"/>
                    <a:gd name="connsiteX59" fmla="*/ 4376 w 10000"/>
                    <a:gd name="connsiteY59" fmla="*/ 5190 h 10000"/>
                    <a:gd name="connsiteX60" fmla="*/ 4193 w 10000"/>
                    <a:gd name="connsiteY60" fmla="*/ 5391 h 10000"/>
                    <a:gd name="connsiteX61" fmla="*/ 3947 w 10000"/>
                    <a:gd name="connsiteY61" fmla="*/ 4743 h 10000"/>
                    <a:gd name="connsiteX62" fmla="*/ 3639 w 10000"/>
                    <a:gd name="connsiteY62" fmla="*/ 5934 h 10000"/>
                    <a:gd name="connsiteX63" fmla="*/ 3855 w 10000"/>
                    <a:gd name="connsiteY63" fmla="*/ 4022 h 10000"/>
                    <a:gd name="connsiteX64" fmla="*/ 3639 w 10000"/>
                    <a:gd name="connsiteY64" fmla="*/ 4213 h 10000"/>
                    <a:gd name="connsiteX65" fmla="*/ 3821 w 10000"/>
                    <a:gd name="connsiteY65" fmla="*/ 2704 h 10000"/>
                    <a:gd name="connsiteX66" fmla="*/ 3427 w 10000"/>
                    <a:gd name="connsiteY66" fmla="*/ 3491 h 10000"/>
                    <a:gd name="connsiteX67" fmla="*/ 3340 w 10000"/>
                    <a:gd name="connsiteY67" fmla="*/ 2895 h 10000"/>
                    <a:gd name="connsiteX68" fmla="*/ 3186 w 10000"/>
                    <a:gd name="connsiteY68" fmla="*/ 3693 h 10000"/>
                    <a:gd name="connsiteX69" fmla="*/ 3247 w 10000"/>
                    <a:gd name="connsiteY69" fmla="*/ 2046 h 10000"/>
                    <a:gd name="connsiteX70" fmla="*/ 2763 w 10000"/>
                    <a:gd name="connsiteY70" fmla="*/ 2442 h 10000"/>
                    <a:gd name="connsiteX71" fmla="*/ 3487 w 10000"/>
                    <a:gd name="connsiteY71" fmla="*/ 207 h 10000"/>
                    <a:gd name="connsiteX72" fmla="*/ 2663 w 10000"/>
                    <a:gd name="connsiteY72" fmla="*/ 1841 h 10000"/>
                    <a:gd name="connsiteX0" fmla="*/ 2663 w 10000"/>
                    <a:gd name="connsiteY0" fmla="*/ 1366 h 9525"/>
                    <a:gd name="connsiteX1" fmla="*/ 1756 w 10000"/>
                    <a:gd name="connsiteY1" fmla="*/ 3359 h 9525"/>
                    <a:gd name="connsiteX2" fmla="*/ 1545 w 10000"/>
                    <a:gd name="connsiteY2" fmla="*/ 3609 h 9525"/>
                    <a:gd name="connsiteX3" fmla="*/ 1415 w 10000"/>
                    <a:gd name="connsiteY3" fmla="*/ 5397 h 9525"/>
                    <a:gd name="connsiteX4" fmla="*/ 965 w 10000"/>
                    <a:gd name="connsiteY4" fmla="*/ 4854 h 9525"/>
                    <a:gd name="connsiteX5" fmla="*/ 934 w 10000"/>
                    <a:gd name="connsiteY5" fmla="*/ 5715 h 9525"/>
                    <a:gd name="connsiteX6" fmla="*/ 236 w 10000"/>
                    <a:gd name="connsiteY6" fmla="*/ 5459 h 9525"/>
                    <a:gd name="connsiteX7" fmla="*/ 628 w 10000"/>
                    <a:gd name="connsiteY7" fmla="*/ 6893 h 9525"/>
                    <a:gd name="connsiteX8" fmla="*/ 266 w 10000"/>
                    <a:gd name="connsiteY8" fmla="*/ 6687 h 9525"/>
                    <a:gd name="connsiteX9" fmla="*/ 512 w 10000"/>
                    <a:gd name="connsiteY9" fmla="*/ 7815 h 9525"/>
                    <a:gd name="connsiteX10" fmla="*/ 207 w 10000"/>
                    <a:gd name="connsiteY10" fmla="*/ 7547 h 9525"/>
                    <a:gd name="connsiteX11" fmla="*/ 0 w 10000"/>
                    <a:gd name="connsiteY11" fmla="*/ 9525 h 9525"/>
                    <a:gd name="connsiteX12" fmla="*/ 10000 w 10000"/>
                    <a:gd name="connsiteY12" fmla="*/ 5838 h 9525"/>
                    <a:gd name="connsiteX13" fmla="*/ 9391 w 10000"/>
                    <a:gd name="connsiteY13" fmla="*/ 4916 h 9525"/>
                    <a:gd name="connsiteX14" fmla="*/ 9545 w 10000"/>
                    <a:gd name="connsiteY14" fmla="*/ 5715 h 9525"/>
                    <a:gd name="connsiteX15" fmla="*/ 9239 w 10000"/>
                    <a:gd name="connsiteY15" fmla="*/ 6106 h 9525"/>
                    <a:gd name="connsiteX16" fmla="*/ 9203 w 10000"/>
                    <a:gd name="connsiteY16" fmla="*/ 5000 h 9525"/>
                    <a:gd name="connsiteX17" fmla="*/ 8658 w 10000"/>
                    <a:gd name="connsiteY17" fmla="*/ 5906 h 9525"/>
                    <a:gd name="connsiteX18" fmla="*/ 8870 w 10000"/>
                    <a:gd name="connsiteY18" fmla="*/ 4325 h 9525"/>
                    <a:gd name="connsiteX19" fmla="*/ 8634 w 10000"/>
                    <a:gd name="connsiteY19" fmla="*/ 2559 h 9525"/>
                    <a:gd name="connsiteX20" fmla="*/ 8599 w 10000"/>
                    <a:gd name="connsiteY20" fmla="*/ 4007 h 9525"/>
                    <a:gd name="connsiteX21" fmla="*/ 8389 w 10000"/>
                    <a:gd name="connsiteY21" fmla="*/ 4325 h 9525"/>
                    <a:gd name="connsiteX22" fmla="*/ 8571 w 10000"/>
                    <a:gd name="connsiteY22" fmla="*/ 5000 h 9525"/>
                    <a:gd name="connsiteX23" fmla="*/ 8018 w 10000"/>
                    <a:gd name="connsiteY23" fmla="*/ 4458 h 9525"/>
                    <a:gd name="connsiteX24" fmla="*/ 8324 w 10000"/>
                    <a:gd name="connsiteY24" fmla="*/ 5587 h 9525"/>
                    <a:gd name="connsiteX25" fmla="*/ 7871 w 10000"/>
                    <a:gd name="connsiteY25" fmla="*/ 5056 h 9525"/>
                    <a:gd name="connsiteX26" fmla="*/ 7996 w 10000"/>
                    <a:gd name="connsiteY26" fmla="*/ 6167 h 9525"/>
                    <a:gd name="connsiteX27" fmla="*/ 7533 w 10000"/>
                    <a:gd name="connsiteY27" fmla="*/ 5906 h 9525"/>
                    <a:gd name="connsiteX28" fmla="*/ 7503 w 10000"/>
                    <a:gd name="connsiteY28" fmla="*/ 4916 h 9525"/>
                    <a:gd name="connsiteX29" fmla="*/ 7079 w 10000"/>
                    <a:gd name="connsiteY29" fmla="*/ 5777 h 9525"/>
                    <a:gd name="connsiteX30" fmla="*/ 7227 w 10000"/>
                    <a:gd name="connsiteY30" fmla="*/ 4654 h 9525"/>
                    <a:gd name="connsiteX31" fmla="*/ 7079 w 10000"/>
                    <a:gd name="connsiteY31" fmla="*/ 3359 h 9525"/>
                    <a:gd name="connsiteX32" fmla="*/ 6833 w 10000"/>
                    <a:gd name="connsiteY32" fmla="*/ 4916 h 9525"/>
                    <a:gd name="connsiteX33" fmla="*/ 6864 w 10000"/>
                    <a:gd name="connsiteY33" fmla="*/ 5715 h 9525"/>
                    <a:gd name="connsiteX34" fmla="*/ 6681 w 10000"/>
                    <a:gd name="connsiteY34" fmla="*/ 5257 h 9525"/>
                    <a:gd name="connsiteX35" fmla="*/ 6681 w 10000"/>
                    <a:gd name="connsiteY35" fmla="*/ 6296 h 9525"/>
                    <a:gd name="connsiteX36" fmla="*/ 6412 w 10000"/>
                    <a:gd name="connsiteY36" fmla="*/ 5587 h 9525"/>
                    <a:gd name="connsiteX37" fmla="*/ 7321 w 10000"/>
                    <a:gd name="connsiteY37" fmla="*/ 1051 h 9525"/>
                    <a:gd name="connsiteX38" fmla="*/ 7714 w 10000"/>
                    <a:gd name="connsiteY38" fmla="*/ 922 h 9525"/>
                    <a:gd name="connsiteX39" fmla="*/ 7417 w 10000"/>
                    <a:gd name="connsiteY39" fmla="*/ 0 h 9525"/>
                    <a:gd name="connsiteX40" fmla="*/ 7417 w 10000"/>
                    <a:gd name="connsiteY40" fmla="*/ 0 h 9525"/>
                    <a:gd name="connsiteX41" fmla="*/ 7417 w 10000"/>
                    <a:gd name="connsiteY41" fmla="*/ 0 h 9525"/>
                    <a:gd name="connsiteX42" fmla="*/ 7020 w 10000"/>
                    <a:gd name="connsiteY42" fmla="*/ 0 h 9525"/>
                    <a:gd name="connsiteX43" fmla="*/ 7020 w 10000"/>
                    <a:gd name="connsiteY43" fmla="*/ 381 h 9525"/>
                    <a:gd name="connsiteX44" fmla="*/ 7139 w 10000"/>
                    <a:gd name="connsiteY44" fmla="*/ 381 h 9525"/>
                    <a:gd name="connsiteX45" fmla="*/ 5889 w 10000"/>
                    <a:gd name="connsiteY45" fmla="*/ 4916 h 9525"/>
                    <a:gd name="connsiteX46" fmla="*/ 5801 w 10000"/>
                    <a:gd name="connsiteY46" fmla="*/ 4268 h 9525"/>
                    <a:gd name="connsiteX47" fmla="*/ 5650 w 10000"/>
                    <a:gd name="connsiteY47" fmla="*/ 4396 h 9525"/>
                    <a:gd name="connsiteX48" fmla="*/ 5442 w 10000"/>
                    <a:gd name="connsiteY48" fmla="*/ 3738 h 9525"/>
                    <a:gd name="connsiteX49" fmla="*/ 5348 w 10000"/>
                    <a:gd name="connsiteY49" fmla="*/ 5118 h 9525"/>
                    <a:gd name="connsiteX50" fmla="*/ 5168 w 10000"/>
                    <a:gd name="connsiteY50" fmla="*/ 4787 h 9525"/>
                    <a:gd name="connsiteX51" fmla="*/ 5222 w 10000"/>
                    <a:gd name="connsiteY51" fmla="*/ 5906 h 9525"/>
                    <a:gd name="connsiteX52" fmla="*/ 4825 w 10000"/>
                    <a:gd name="connsiteY52" fmla="*/ 5397 h 9525"/>
                    <a:gd name="connsiteX53" fmla="*/ 5034 w 10000"/>
                    <a:gd name="connsiteY53" fmla="*/ 6167 h 9525"/>
                    <a:gd name="connsiteX54" fmla="*/ 4825 w 10000"/>
                    <a:gd name="connsiteY54" fmla="*/ 6296 h 9525"/>
                    <a:gd name="connsiteX55" fmla="*/ 4982 w 10000"/>
                    <a:gd name="connsiteY55" fmla="*/ 7146 h 9525"/>
                    <a:gd name="connsiteX56" fmla="*/ 4645 w 10000"/>
                    <a:gd name="connsiteY56" fmla="*/ 6827 h 9525"/>
                    <a:gd name="connsiteX57" fmla="*/ 4645 w 10000"/>
                    <a:gd name="connsiteY57" fmla="*/ 5838 h 9525"/>
                    <a:gd name="connsiteX58" fmla="*/ 4376 w 10000"/>
                    <a:gd name="connsiteY58" fmla="*/ 5966 h 9525"/>
                    <a:gd name="connsiteX59" fmla="*/ 4376 w 10000"/>
                    <a:gd name="connsiteY59" fmla="*/ 4715 h 9525"/>
                    <a:gd name="connsiteX60" fmla="*/ 4193 w 10000"/>
                    <a:gd name="connsiteY60" fmla="*/ 4916 h 9525"/>
                    <a:gd name="connsiteX61" fmla="*/ 3947 w 10000"/>
                    <a:gd name="connsiteY61" fmla="*/ 4268 h 9525"/>
                    <a:gd name="connsiteX62" fmla="*/ 3639 w 10000"/>
                    <a:gd name="connsiteY62" fmla="*/ 5459 h 9525"/>
                    <a:gd name="connsiteX63" fmla="*/ 3855 w 10000"/>
                    <a:gd name="connsiteY63" fmla="*/ 3547 h 9525"/>
                    <a:gd name="connsiteX64" fmla="*/ 3639 w 10000"/>
                    <a:gd name="connsiteY64" fmla="*/ 3738 h 9525"/>
                    <a:gd name="connsiteX65" fmla="*/ 3821 w 10000"/>
                    <a:gd name="connsiteY65" fmla="*/ 2229 h 9525"/>
                    <a:gd name="connsiteX66" fmla="*/ 3427 w 10000"/>
                    <a:gd name="connsiteY66" fmla="*/ 3016 h 9525"/>
                    <a:gd name="connsiteX67" fmla="*/ 3340 w 10000"/>
                    <a:gd name="connsiteY67" fmla="*/ 2420 h 9525"/>
                    <a:gd name="connsiteX68" fmla="*/ 3186 w 10000"/>
                    <a:gd name="connsiteY68" fmla="*/ 3218 h 9525"/>
                    <a:gd name="connsiteX69" fmla="*/ 3247 w 10000"/>
                    <a:gd name="connsiteY69" fmla="*/ 1571 h 9525"/>
                    <a:gd name="connsiteX70" fmla="*/ 2763 w 10000"/>
                    <a:gd name="connsiteY70" fmla="*/ 1967 h 9525"/>
                    <a:gd name="connsiteX71" fmla="*/ 2663 w 10000"/>
                    <a:gd name="connsiteY71" fmla="*/ 1366 h 9525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340 w 10000"/>
                    <a:gd name="connsiteY67" fmla="*/ 2541 h 10000"/>
                    <a:gd name="connsiteX68" fmla="*/ 3186 w 10000"/>
                    <a:gd name="connsiteY68" fmla="*/ 3378 h 10000"/>
                    <a:gd name="connsiteX69" fmla="*/ 2763 w 10000"/>
                    <a:gd name="connsiteY69" fmla="*/ 2065 h 10000"/>
                    <a:gd name="connsiteX70" fmla="*/ 2663 w 10000"/>
                    <a:gd name="connsiteY70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186 w 10000"/>
                    <a:gd name="connsiteY67" fmla="*/ 3378 h 10000"/>
                    <a:gd name="connsiteX68" fmla="*/ 2763 w 10000"/>
                    <a:gd name="connsiteY68" fmla="*/ 2065 h 10000"/>
                    <a:gd name="connsiteX69" fmla="*/ 2663 w 10000"/>
                    <a:gd name="connsiteY69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427 w 10000"/>
                    <a:gd name="connsiteY65" fmla="*/ 3166 h 10000"/>
                    <a:gd name="connsiteX66" fmla="*/ 3186 w 10000"/>
                    <a:gd name="connsiteY66" fmla="*/ 3378 h 10000"/>
                    <a:gd name="connsiteX67" fmla="*/ 2763 w 10000"/>
                    <a:gd name="connsiteY67" fmla="*/ 2065 h 10000"/>
                    <a:gd name="connsiteX68" fmla="*/ 2663 w 10000"/>
                    <a:gd name="connsiteY68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186 w 10000"/>
                    <a:gd name="connsiteY65" fmla="*/ 3378 h 10000"/>
                    <a:gd name="connsiteX66" fmla="*/ 2763 w 10000"/>
                    <a:gd name="connsiteY66" fmla="*/ 2065 h 10000"/>
                    <a:gd name="connsiteX67" fmla="*/ 2663 w 10000"/>
                    <a:gd name="connsiteY67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639 w 10000"/>
                    <a:gd name="connsiteY63" fmla="*/ 3924 h 10000"/>
                    <a:gd name="connsiteX64" fmla="*/ 3186 w 10000"/>
                    <a:gd name="connsiteY64" fmla="*/ 3378 h 10000"/>
                    <a:gd name="connsiteX65" fmla="*/ 2763 w 10000"/>
                    <a:gd name="connsiteY65" fmla="*/ 2065 h 10000"/>
                    <a:gd name="connsiteX66" fmla="*/ 2663 w 10000"/>
                    <a:gd name="connsiteY66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186 w 10000"/>
                    <a:gd name="connsiteY63" fmla="*/ 3378 h 10000"/>
                    <a:gd name="connsiteX64" fmla="*/ 2763 w 10000"/>
                    <a:gd name="connsiteY64" fmla="*/ 2065 h 10000"/>
                    <a:gd name="connsiteX65" fmla="*/ 2663 w 10000"/>
                    <a:gd name="connsiteY65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763 w 10000"/>
                    <a:gd name="connsiteY63" fmla="*/ 2065 h 10000"/>
                    <a:gd name="connsiteX64" fmla="*/ 2663 w 10000"/>
                    <a:gd name="connsiteY64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663 w 10000"/>
                    <a:gd name="connsiteY63" fmla="*/ 1434 h 10000"/>
                    <a:gd name="connsiteX0" fmla="*/ 3639 w 10000"/>
                    <a:gd name="connsiteY0" fmla="*/ 5731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0" fmla="*/ 3639 w 10000"/>
                    <a:gd name="connsiteY0" fmla="*/ 5731 h 10000"/>
                    <a:gd name="connsiteX1" fmla="*/ 1545 w 10000"/>
                    <a:gd name="connsiteY1" fmla="*/ 3789 h 10000"/>
                    <a:gd name="connsiteX2" fmla="*/ 1415 w 10000"/>
                    <a:gd name="connsiteY2" fmla="*/ 5666 h 10000"/>
                    <a:gd name="connsiteX3" fmla="*/ 965 w 10000"/>
                    <a:gd name="connsiteY3" fmla="*/ 5096 h 10000"/>
                    <a:gd name="connsiteX4" fmla="*/ 934 w 10000"/>
                    <a:gd name="connsiteY4" fmla="*/ 6000 h 10000"/>
                    <a:gd name="connsiteX5" fmla="*/ 236 w 10000"/>
                    <a:gd name="connsiteY5" fmla="*/ 5731 h 10000"/>
                    <a:gd name="connsiteX6" fmla="*/ 628 w 10000"/>
                    <a:gd name="connsiteY6" fmla="*/ 7237 h 10000"/>
                    <a:gd name="connsiteX7" fmla="*/ 266 w 10000"/>
                    <a:gd name="connsiteY7" fmla="*/ 7020 h 10000"/>
                    <a:gd name="connsiteX8" fmla="*/ 512 w 10000"/>
                    <a:gd name="connsiteY8" fmla="*/ 8205 h 10000"/>
                    <a:gd name="connsiteX9" fmla="*/ 207 w 10000"/>
                    <a:gd name="connsiteY9" fmla="*/ 7923 h 10000"/>
                    <a:gd name="connsiteX10" fmla="*/ 0 w 10000"/>
                    <a:gd name="connsiteY10" fmla="*/ 10000 h 10000"/>
                    <a:gd name="connsiteX11" fmla="*/ 10000 w 10000"/>
                    <a:gd name="connsiteY11" fmla="*/ 6129 h 10000"/>
                    <a:gd name="connsiteX12" fmla="*/ 9391 w 10000"/>
                    <a:gd name="connsiteY12" fmla="*/ 5161 h 10000"/>
                    <a:gd name="connsiteX13" fmla="*/ 9545 w 10000"/>
                    <a:gd name="connsiteY13" fmla="*/ 6000 h 10000"/>
                    <a:gd name="connsiteX14" fmla="*/ 9239 w 10000"/>
                    <a:gd name="connsiteY14" fmla="*/ 6410 h 10000"/>
                    <a:gd name="connsiteX15" fmla="*/ 9203 w 10000"/>
                    <a:gd name="connsiteY15" fmla="*/ 5249 h 10000"/>
                    <a:gd name="connsiteX16" fmla="*/ 8658 w 10000"/>
                    <a:gd name="connsiteY16" fmla="*/ 6201 h 10000"/>
                    <a:gd name="connsiteX17" fmla="*/ 8870 w 10000"/>
                    <a:gd name="connsiteY17" fmla="*/ 4541 h 10000"/>
                    <a:gd name="connsiteX18" fmla="*/ 8634 w 10000"/>
                    <a:gd name="connsiteY18" fmla="*/ 2687 h 10000"/>
                    <a:gd name="connsiteX19" fmla="*/ 8599 w 10000"/>
                    <a:gd name="connsiteY19" fmla="*/ 4207 h 10000"/>
                    <a:gd name="connsiteX20" fmla="*/ 8389 w 10000"/>
                    <a:gd name="connsiteY20" fmla="*/ 4541 h 10000"/>
                    <a:gd name="connsiteX21" fmla="*/ 8571 w 10000"/>
                    <a:gd name="connsiteY21" fmla="*/ 5249 h 10000"/>
                    <a:gd name="connsiteX22" fmla="*/ 8018 w 10000"/>
                    <a:gd name="connsiteY22" fmla="*/ 4680 h 10000"/>
                    <a:gd name="connsiteX23" fmla="*/ 8324 w 10000"/>
                    <a:gd name="connsiteY23" fmla="*/ 5866 h 10000"/>
                    <a:gd name="connsiteX24" fmla="*/ 7871 w 10000"/>
                    <a:gd name="connsiteY24" fmla="*/ 5308 h 10000"/>
                    <a:gd name="connsiteX25" fmla="*/ 7996 w 10000"/>
                    <a:gd name="connsiteY25" fmla="*/ 6475 h 10000"/>
                    <a:gd name="connsiteX26" fmla="*/ 7533 w 10000"/>
                    <a:gd name="connsiteY26" fmla="*/ 6201 h 10000"/>
                    <a:gd name="connsiteX27" fmla="*/ 7503 w 10000"/>
                    <a:gd name="connsiteY27" fmla="*/ 5161 h 10000"/>
                    <a:gd name="connsiteX28" fmla="*/ 7079 w 10000"/>
                    <a:gd name="connsiteY28" fmla="*/ 6065 h 10000"/>
                    <a:gd name="connsiteX29" fmla="*/ 7227 w 10000"/>
                    <a:gd name="connsiteY29" fmla="*/ 4886 h 10000"/>
                    <a:gd name="connsiteX30" fmla="*/ 7079 w 10000"/>
                    <a:gd name="connsiteY30" fmla="*/ 3527 h 10000"/>
                    <a:gd name="connsiteX31" fmla="*/ 6833 w 10000"/>
                    <a:gd name="connsiteY31" fmla="*/ 5161 h 10000"/>
                    <a:gd name="connsiteX32" fmla="*/ 6864 w 10000"/>
                    <a:gd name="connsiteY32" fmla="*/ 6000 h 10000"/>
                    <a:gd name="connsiteX33" fmla="*/ 6681 w 10000"/>
                    <a:gd name="connsiteY33" fmla="*/ 5519 h 10000"/>
                    <a:gd name="connsiteX34" fmla="*/ 6681 w 10000"/>
                    <a:gd name="connsiteY34" fmla="*/ 6610 h 10000"/>
                    <a:gd name="connsiteX35" fmla="*/ 6412 w 10000"/>
                    <a:gd name="connsiteY35" fmla="*/ 5866 h 10000"/>
                    <a:gd name="connsiteX36" fmla="*/ 7321 w 10000"/>
                    <a:gd name="connsiteY36" fmla="*/ 1103 h 10000"/>
                    <a:gd name="connsiteX37" fmla="*/ 7714 w 10000"/>
                    <a:gd name="connsiteY37" fmla="*/ 968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020 w 10000"/>
                    <a:gd name="connsiteY41" fmla="*/ 0 h 10000"/>
                    <a:gd name="connsiteX42" fmla="*/ 7020 w 10000"/>
                    <a:gd name="connsiteY42" fmla="*/ 400 h 10000"/>
                    <a:gd name="connsiteX43" fmla="*/ 7139 w 10000"/>
                    <a:gd name="connsiteY43" fmla="*/ 400 h 10000"/>
                    <a:gd name="connsiteX44" fmla="*/ 5889 w 10000"/>
                    <a:gd name="connsiteY44" fmla="*/ 5161 h 10000"/>
                    <a:gd name="connsiteX45" fmla="*/ 5801 w 10000"/>
                    <a:gd name="connsiteY45" fmla="*/ 4481 h 10000"/>
                    <a:gd name="connsiteX46" fmla="*/ 5650 w 10000"/>
                    <a:gd name="connsiteY46" fmla="*/ 4615 h 10000"/>
                    <a:gd name="connsiteX47" fmla="*/ 5442 w 10000"/>
                    <a:gd name="connsiteY47" fmla="*/ 3924 h 10000"/>
                    <a:gd name="connsiteX48" fmla="*/ 5348 w 10000"/>
                    <a:gd name="connsiteY48" fmla="*/ 5373 h 10000"/>
                    <a:gd name="connsiteX49" fmla="*/ 5168 w 10000"/>
                    <a:gd name="connsiteY49" fmla="*/ 5026 h 10000"/>
                    <a:gd name="connsiteX50" fmla="*/ 5222 w 10000"/>
                    <a:gd name="connsiteY50" fmla="*/ 6201 h 10000"/>
                    <a:gd name="connsiteX51" fmla="*/ 4825 w 10000"/>
                    <a:gd name="connsiteY51" fmla="*/ 5666 h 10000"/>
                    <a:gd name="connsiteX52" fmla="*/ 5034 w 10000"/>
                    <a:gd name="connsiteY52" fmla="*/ 6475 h 10000"/>
                    <a:gd name="connsiteX53" fmla="*/ 4825 w 10000"/>
                    <a:gd name="connsiteY53" fmla="*/ 6610 h 10000"/>
                    <a:gd name="connsiteX54" fmla="*/ 4982 w 10000"/>
                    <a:gd name="connsiteY54" fmla="*/ 7502 h 10000"/>
                    <a:gd name="connsiteX55" fmla="*/ 4645 w 10000"/>
                    <a:gd name="connsiteY55" fmla="*/ 7167 h 10000"/>
                    <a:gd name="connsiteX56" fmla="*/ 4645 w 10000"/>
                    <a:gd name="connsiteY56" fmla="*/ 6129 h 10000"/>
                    <a:gd name="connsiteX57" fmla="*/ 4376 w 10000"/>
                    <a:gd name="connsiteY57" fmla="*/ 6264 h 10000"/>
                    <a:gd name="connsiteX58" fmla="*/ 4376 w 10000"/>
                    <a:gd name="connsiteY58" fmla="*/ 4950 h 10000"/>
                    <a:gd name="connsiteX59" fmla="*/ 4193 w 10000"/>
                    <a:gd name="connsiteY59" fmla="*/ 5161 h 10000"/>
                    <a:gd name="connsiteX60" fmla="*/ 3947 w 10000"/>
                    <a:gd name="connsiteY60" fmla="*/ 4481 h 10000"/>
                    <a:gd name="connsiteX61" fmla="*/ 3639 w 10000"/>
                    <a:gd name="connsiteY61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65 w 10000"/>
                    <a:gd name="connsiteY2" fmla="*/ 5096 h 10000"/>
                    <a:gd name="connsiteX3" fmla="*/ 934 w 10000"/>
                    <a:gd name="connsiteY3" fmla="*/ 6000 h 10000"/>
                    <a:gd name="connsiteX4" fmla="*/ 236 w 10000"/>
                    <a:gd name="connsiteY4" fmla="*/ 5731 h 10000"/>
                    <a:gd name="connsiteX5" fmla="*/ 628 w 10000"/>
                    <a:gd name="connsiteY5" fmla="*/ 7237 h 10000"/>
                    <a:gd name="connsiteX6" fmla="*/ 266 w 10000"/>
                    <a:gd name="connsiteY6" fmla="*/ 7020 h 10000"/>
                    <a:gd name="connsiteX7" fmla="*/ 512 w 10000"/>
                    <a:gd name="connsiteY7" fmla="*/ 8205 h 10000"/>
                    <a:gd name="connsiteX8" fmla="*/ 207 w 10000"/>
                    <a:gd name="connsiteY8" fmla="*/ 7923 h 10000"/>
                    <a:gd name="connsiteX9" fmla="*/ 0 w 10000"/>
                    <a:gd name="connsiteY9" fmla="*/ 10000 h 10000"/>
                    <a:gd name="connsiteX10" fmla="*/ 10000 w 10000"/>
                    <a:gd name="connsiteY10" fmla="*/ 6129 h 10000"/>
                    <a:gd name="connsiteX11" fmla="*/ 9391 w 10000"/>
                    <a:gd name="connsiteY11" fmla="*/ 5161 h 10000"/>
                    <a:gd name="connsiteX12" fmla="*/ 9545 w 10000"/>
                    <a:gd name="connsiteY12" fmla="*/ 6000 h 10000"/>
                    <a:gd name="connsiteX13" fmla="*/ 9239 w 10000"/>
                    <a:gd name="connsiteY13" fmla="*/ 6410 h 10000"/>
                    <a:gd name="connsiteX14" fmla="*/ 9203 w 10000"/>
                    <a:gd name="connsiteY14" fmla="*/ 5249 h 10000"/>
                    <a:gd name="connsiteX15" fmla="*/ 8658 w 10000"/>
                    <a:gd name="connsiteY15" fmla="*/ 6201 h 10000"/>
                    <a:gd name="connsiteX16" fmla="*/ 8870 w 10000"/>
                    <a:gd name="connsiteY16" fmla="*/ 4541 h 10000"/>
                    <a:gd name="connsiteX17" fmla="*/ 8634 w 10000"/>
                    <a:gd name="connsiteY17" fmla="*/ 2687 h 10000"/>
                    <a:gd name="connsiteX18" fmla="*/ 8599 w 10000"/>
                    <a:gd name="connsiteY18" fmla="*/ 4207 h 10000"/>
                    <a:gd name="connsiteX19" fmla="*/ 8389 w 10000"/>
                    <a:gd name="connsiteY19" fmla="*/ 4541 h 10000"/>
                    <a:gd name="connsiteX20" fmla="*/ 8571 w 10000"/>
                    <a:gd name="connsiteY20" fmla="*/ 5249 h 10000"/>
                    <a:gd name="connsiteX21" fmla="*/ 8018 w 10000"/>
                    <a:gd name="connsiteY21" fmla="*/ 4680 h 10000"/>
                    <a:gd name="connsiteX22" fmla="*/ 8324 w 10000"/>
                    <a:gd name="connsiteY22" fmla="*/ 5866 h 10000"/>
                    <a:gd name="connsiteX23" fmla="*/ 7871 w 10000"/>
                    <a:gd name="connsiteY23" fmla="*/ 5308 h 10000"/>
                    <a:gd name="connsiteX24" fmla="*/ 7996 w 10000"/>
                    <a:gd name="connsiteY24" fmla="*/ 6475 h 10000"/>
                    <a:gd name="connsiteX25" fmla="*/ 7533 w 10000"/>
                    <a:gd name="connsiteY25" fmla="*/ 6201 h 10000"/>
                    <a:gd name="connsiteX26" fmla="*/ 7503 w 10000"/>
                    <a:gd name="connsiteY26" fmla="*/ 5161 h 10000"/>
                    <a:gd name="connsiteX27" fmla="*/ 7079 w 10000"/>
                    <a:gd name="connsiteY27" fmla="*/ 6065 h 10000"/>
                    <a:gd name="connsiteX28" fmla="*/ 7227 w 10000"/>
                    <a:gd name="connsiteY28" fmla="*/ 4886 h 10000"/>
                    <a:gd name="connsiteX29" fmla="*/ 7079 w 10000"/>
                    <a:gd name="connsiteY29" fmla="*/ 3527 h 10000"/>
                    <a:gd name="connsiteX30" fmla="*/ 6833 w 10000"/>
                    <a:gd name="connsiteY30" fmla="*/ 5161 h 10000"/>
                    <a:gd name="connsiteX31" fmla="*/ 6864 w 10000"/>
                    <a:gd name="connsiteY31" fmla="*/ 6000 h 10000"/>
                    <a:gd name="connsiteX32" fmla="*/ 6681 w 10000"/>
                    <a:gd name="connsiteY32" fmla="*/ 5519 h 10000"/>
                    <a:gd name="connsiteX33" fmla="*/ 6681 w 10000"/>
                    <a:gd name="connsiteY33" fmla="*/ 6610 h 10000"/>
                    <a:gd name="connsiteX34" fmla="*/ 6412 w 10000"/>
                    <a:gd name="connsiteY34" fmla="*/ 5866 h 10000"/>
                    <a:gd name="connsiteX35" fmla="*/ 7321 w 10000"/>
                    <a:gd name="connsiteY35" fmla="*/ 1103 h 10000"/>
                    <a:gd name="connsiteX36" fmla="*/ 7714 w 10000"/>
                    <a:gd name="connsiteY36" fmla="*/ 968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020 w 10000"/>
                    <a:gd name="connsiteY40" fmla="*/ 0 h 10000"/>
                    <a:gd name="connsiteX41" fmla="*/ 7020 w 10000"/>
                    <a:gd name="connsiteY41" fmla="*/ 400 h 10000"/>
                    <a:gd name="connsiteX42" fmla="*/ 7139 w 10000"/>
                    <a:gd name="connsiteY42" fmla="*/ 400 h 10000"/>
                    <a:gd name="connsiteX43" fmla="*/ 5889 w 10000"/>
                    <a:gd name="connsiteY43" fmla="*/ 5161 h 10000"/>
                    <a:gd name="connsiteX44" fmla="*/ 5801 w 10000"/>
                    <a:gd name="connsiteY44" fmla="*/ 4481 h 10000"/>
                    <a:gd name="connsiteX45" fmla="*/ 5650 w 10000"/>
                    <a:gd name="connsiteY45" fmla="*/ 4615 h 10000"/>
                    <a:gd name="connsiteX46" fmla="*/ 5442 w 10000"/>
                    <a:gd name="connsiteY46" fmla="*/ 3924 h 10000"/>
                    <a:gd name="connsiteX47" fmla="*/ 5348 w 10000"/>
                    <a:gd name="connsiteY47" fmla="*/ 5373 h 10000"/>
                    <a:gd name="connsiteX48" fmla="*/ 5168 w 10000"/>
                    <a:gd name="connsiteY48" fmla="*/ 5026 h 10000"/>
                    <a:gd name="connsiteX49" fmla="*/ 5222 w 10000"/>
                    <a:gd name="connsiteY49" fmla="*/ 6201 h 10000"/>
                    <a:gd name="connsiteX50" fmla="*/ 4825 w 10000"/>
                    <a:gd name="connsiteY50" fmla="*/ 5666 h 10000"/>
                    <a:gd name="connsiteX51" fmla="*/ 5034 w 10000"/>
                    <a:gd name="connsiteY51" fmla="*/ 6475 h 10000"/>
                    <a:gd name="connsiteX52" fmla="*/ 4825 w 10000"/>
                    <a:gd name="connsiteY52" fmla="*/ 6610 h 10000"/>
                    <a:gd name="connsiteX53" fmla="*/ 4982 w 10000"/>
                    <a:gd name="connsiteY53" fmla="*/ 7502 h 10000"/>
                    <a:gd name="connsiteX54" fmla="*/ 4645 w 10000"/>
                    <a:gd name="connsiteY54" fmla="*/ 7167 h 10000"/>
                    <a:gd name="connsiteX55" fmla="*/ 4645 w 10000"/>
                    <a:gd name="connsiteY55" fmla="*/ 6129 h 10000"/>
                    <a:gd name="connsiteX56" fmla="*/ 4376 w 10000"/>
                    <a:gd name="connsiteY56" fmla="*/ 6264 h 10000"/>
                    <a:gd name="connsiteX57" fmla="*/ 4376 w 10000"/>
                    <a:gd name="connsiteY57" fmla="*/ 4950 h 10000"/>
                    <a:gd name="connsiteX58" fmla="*/ 4193 w 10000"/>
                    <a:gd name="connsiteY58" fmla="*/ 5161 h 10000"/>
                    <a:gd name="connsiteX59" fmla="*/ 3947 w 10000"/>
                    <a:gd name="connsiteY59" fmla="*/ 4481 h 10000"/>
                    <a:gd name="connsiteX60" fmla="*/ 3639 w 10000"/>
                    <a:gd name="connsiteY60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34 w 10000"/>
                    <a:gd name="connsiteY2" fmla="*/ 6000 h 10000"/>
                    <a:gd name="connsiteX3" fmla="*/ 236 w 10000"/>
                    <a:gd name="connsiteY3" fmla="*/ 5731 h 10000"/>
                    <a:gd name="connsiteX4" fmla="*/ 628 w 10000"/>
                    <a:gd name="connsiteY4" fmla="*/ 7237 h 10000"/>
                    <a:gd name="connsiteX5" fmla="*/ 266 w 10000"/>
                    <a:gd name="connsiteY5" fmla="*/ 7020 h 10000"/>
                    <a:gd name="connsiteX6" fmla="*/ 512 w 10000"/>
                    <a:gd name="connsiteY6" fmla="*/ 8205 h 10000"/>
                    <a:gd name="connsiteX7" fmla="*/ 207 w 10000"/>
                    <a:gd name="connsiteY7" fmla="*/ 7923 h 10000"/>
                    <a:gd name="connsiteX8" fmla="*/ 0 w 10000"/>
                    <a:gd name="connsiteY8" fmla="*/ 10000 h 10000"/>
                    <a:gd name="connsiteX9" fmla="*/ 10000 w 10000"/>
                    <a:gd name="connsiteY9" fmla="*/ 6129 h 10000"/>
                    <a:gd name="connsiteX10" fmla="*/ 9391 w 10000"/>
                    <a:gd name="connsiteY10" fmla="*/ 5161 h 10000"/>
                    <a:gd name="connsiteX11" fmla="*/ 9545 w 10000"/>
                    <a:gd name="connsiteY11" fmla="*/ 6000 h 10000"/>
                    <a:gd name="connsiteX12" fmla="*/ 9239 w 10000"/>
                    <a:gd name="connsiteY12" fmla="*/ 6410 h 10000"/>
                    <a:gd name="connsiteX13" fmla="*/ 9203 w 10000"/>
                    <a:gd name="connsiteY13" fmla="*/ 5249 h 10000"/>
                    <a:gd name="connsiteX14" fmla="*/ 8658 w 10000"/>
                    <a:gd name="connsiteY14" fmla="*/ 6201 h 10000"/>
                    <a:gd name="connsiteX15" fmla="*/ 8870 w 10000"/>
                    <a:gd name="connsiteY15" fmla="*/ 4541 h 10000"/>
                    <a:gd name="connsiteX16" fmla="*/ 8634 w 10000"/>
                    <a:gd name="connsiteY16" fmla="*/ 2687 h 10000"/>
                    <a:gd name="connsiteX17" fmla="*/ 8599 w 10000"/>
                    <a:gd name="connsiteY17" fmla="*/ 4207 h 10000"/>
                    <a:gd name="connsiteX18" fmla="*/ 8389 w 10000"/>
                    <a:gd name="connsiteY18" fmla="*/ 4541 h 10000"/>
                    <a:gd name="connsiteX19" fmla="*/ 8571 w 10000"/>
                    <a:gd name="connsiteY19" fmla="*/ 5249 h 10000"/>
                    <a:gd name="connsiteX20" fmla="*/ 8018 w 10000"/>
                    <a:gd name="connsiteY20" fmla="*/ 4680 h 10000"/>
                    <a:gd name="connsiteX21" fmla="*/ 8324 w 10000"/>
                    <a:gd name="connsiteY21" fmla="*/ 5866 h 10000"/>
                    <a:gd name="connsiteX22" fmla="*/ 7871 w 10000"/>
                    <a:gd name="connsiteY22" fmla="*/ 5308 h 10000"/>
                    <a:gd name="connsiteX23" fmla="*/ 7996 w 10000"/>
                    <a:gd name="connsiteY23" fmla="*/ 6475 h 10000"/>
                    <a:gd name="connsiteX24" fmla="*/ 7533 w 10000"/>
                    <a:gd name="connsiteY24" fmla="*/ 6201 h 10000"/>
                    <a:gd name="connsiteX25" fmla="*/ 7503 w 10000"/>
                    <a:gd name="connsiteY25" fmla="*/ 5161 h 10000"/>
                    <a:gd name="connsiteX26" fmla="*/ 7079 w 10000"/>
                    <a:gd name="connsiteY26" fmla="*/ 6065 h 10000"/>
                    <a:gd name="connsiteX27" fmla="*/ 7227 w 10000"/>
                    <a:gd name="connsiteY27" fmla="*/ 4886 h 10000"/>
                    <a:gd name="connsiteX28" fmla="*/ 7079 w 10000"/>
                    <a:gd name="connsiteY28" fmla="*/ 3527 h 10000"/>
                    <a:gd name="connsiteX29" fmla="*/ 6833 w 10000"/>
                    <a:gd name="connsiteY29" fmla="*/ 5161 h 10000"/>
                    <a:gd name="connsiteX30" fmla="*/ 6864 w 10000"/>
                    <a:gd name="connsiteY30" fmla="*/ 6000 h 10000"/>
                    <a:gd name="connsiteX31" fmla="*/ 6681 w 10000"/>
                    <a:gd name="connsiteY31" fmla="*/ 5519 h 10000"/>
                    <a:gd name="connsiteX32" fmla="*/ 6681 w 10000"/>
                    <a:gd name="connsiteY32" fmla="*/ 6610 h 10000"/>
                    <a:gd name="connsiteX33" fmla="*/ 6412 w 10000"/>
                    <a:gd name="connsiteY33" fmla="*/ 5866 h 10000"/>
                    <a:gd name="connsiteX34" fmla="*/ 7321 w 10000"/>
                    <a:gd name="connsiteY34" fmla="*/ 1103 h 10000"/>
                    <a:gd name="connsiteX35" fmla="*/ 7714 w 10000"/>
                    <a:gd name="connsiteY35" fmla="*/ 968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020 w 10000"/>
                    <a:gd name="connsiteY39" fmla="*/ 0 h 10000"/>
                    <a:gd name="connsiteX40" fmla="*/ 7020 w 10000"/>
                    <a:gd name="connsiteY40" fmla="*/ 400 h 10000"/>
                    <a:gd name="connsiteX41" fmla="*/ 7139 w 10000"/>
                    <a:gd name="connsiteY41" fmla="*/ 400 h 10000"/>
                    <a:gd name="connsiteX42" fmla="*/ 5889 w 10000"/>
                    <a:gd name="connsiteY42" fmla="*/ 5161 h 10000"/>
                    <a:gd name="connsiteX43" fmla="*/ 5801 w 10000"/>
                    <a:gd name="connsiteY43" fmla="*/ 4481 h 10000"/>
                    <a:gd name="connsiteX44" fmla="*/ 5650 w 10000"/>
                    <a:gd name="connsiteY44" fmla="*/ 4615 h 10000"/>
                    <a:gd name="connsiteX45" fmla="*/ 5442 w 10000"/>
                    <a:gd name="connsiteY45" fmla="*/ 3924 h 10000"/>
                    <a:gd name="connsiteX46" fmla="*/ 5348 w 10000"/>
                    <a:gd name="connsiteY46" fmla="*/ 5373 h 10000"/>
                    <a:gd name="connsiteX47" fmla="*/ 5168 w 10000"/>
                    <a:gd name="connsiteY47" fmla="*/ 5026 h 10000"/>
                    <a:gd name="connsiteX48" fmla="*/ 5222 w 10000"/>
                    <a:gd name="connsiteY48" fmla="*/ 6201 h 10000"/>
                    <a:gd name="connsiteX49" fmla="*/ 4825 w 10000"/>
                    <a:gd name="connsiteY49" fmla="*/ 5666 h 10000"/>
                    <a:gd name="connsiteX50" fmla="*/ 5034 w 10000"/>
                    <a:gd name="connsiteY50" fmla="*/ 6475 h 10000"/>
                    <a:gd name="connsiteX51" fmla="*/ 4825 w 10000"/>
                    <a:gd name="connsiteY51" fmla="*/ 6610 h 10000"/>
                    <a:gd name="connsiteX52" fmla="*/ 4982 w 10000"/>
                    <a:gd name="connsiteY52" fmla="*/ 7502 h 10000"/>
                    <a:gd name="connsiteX53" fmla="*/ 4645 w 10000"/>
                    <a:gd name="connsiteY53" fmla="*/ 7167 h 10000"/>
                    <a:gd name="connsiteX54" fmla="*/ 4645 w 10000"/>
                    <a:gd name="connsiteY54" fmla="*/ 6129 h 10000"/>
                    <a:gd name="connsiteX55" fmla="*/ 4376 w 10000"/>
                    <a:gd name="connsiteY55" fmla="*/ 6264 h 10000"/>
                    <a:gd name="connsiteX56" fmla="*/ 4376 w 10000"/>
                    <a:gd name="connsiteY56" fmla="*/ 4950 h 10000"/>
                    <a:gd name="connsiteX57" fmla="*/ 4193 w 10000"/>
                    <a:gd name="connsiteY57" fmla="*/ 5161 h 10000"/>
                    <a:gd name="connsiteX58" fmla="*/ 3947 w 10000"/>
                    <a:gd name="connsiteY58" fmla="*/ 4481 h 10000"/>
                    <a:gd name="connsiteX59" fmla="*/ 3639 w 10000"/>
                    <a:gd name="connsiteY59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236 w 10000"/>
                    <a:gd name="connsiteY2" fmla="*/ 5731 h 10000"/>
                    <a:gd name="connsiteX3" fmla="*/ 628 w 10000"/>
                    <a:gd name="connsiteY3" fmla="*/ 7237 h 10000"/>
                    <a:gd name="connsiteX4" fmla="*/ 266 w 10000"/>
                    <a:gd name="connsiteY4" fmla="*/ 7020 h 10000"/>
                    <a:gd name="connsiteX5" fmla="*/ 512 w 10000"/>
                    <a:gd name="connsiteY5" fmla="*/ 8205 h 10000"/>
                    <a:gd name="connsiteX6" fmla="*/ 207 w 10000"/>
                    <a:gd name="connsiteY6" fmla="*/ 7923 h 10000"/>
                    <a:gd name="connsiteX7" fmla="*/ 0 w 10000"/>
                    <a:gd name="connsiteY7" fmla="*/ 10000 h 10000"/>
                    <a:gd name="connsiteX8" fmla="*/ 10000 w 10000"/>
                    <a:gd name="connsiteY8" fmla="*/ 6129 h 10000"/>
                    <a:gd name="connsiteX9" fmla="*/ 9391 w 10000"/>
                    <a:gd name="connsiteY9" fmla="*/ 5161 h 10000"/>
                    <a:gd name="connsiteX10" fmla="*/ 9545 w 10000"/>
                    <a:gd name="connsiteY10" fmla="*/ 6000 h 10000"/>
                    <a:gd name="connsiteX11" fmla="*/ 9239 w 10000"/>
                    <a:gd name="connsiteY11" fmla="*/ 6410 h 10000"/>
                    <a:gd name="connsiteX12" fmla="*/ 9203 w 10000"/>
                    <a:gd name="connsiteY12" fmla="*/ 5249 h 10000"/>
                    <a:gd name="connsiteX13" fmla="*/ 8658 w 10000"/>
                    <a:gd name="connsiteY13" fmla="*/ 6201 h 10000"/>
                    <a:gd name="connsiteX14" fmla="*/ 8870 w 10000"/>
                    <a:gd name="connsiteY14" fmla="*/ 4541 h 10000"/>
                    <a:gd name="connsiteX15" fmla="*/ 8634 w 10000"/>
                    <a:gd name="connsiteY15" fmla="*/ 2687 h 10000"/>
                    <a:gd name="connsiteX16" fmla="*/ 8599 w 10000"/>
                    <a:gd name="connsiteY16" fmla="*/ 4207 h 10000"/>
                    <a:gd name="connsiteX17" fmla="*/ 8389 w 10000"/>
                    <a:gd name="connsiteY17" fmla="*/ 4541 h 10000"/>
                    <a:gd name="connsiteX18" fmla="*/ 8571 w 10000"/>
                    <a:gd name="connsiteY18" fmla="*/ 5249 h 10000"/>
                    <a:gd name="connsiteX19" fmla="*/ 8018 w 10000"/>
                    <a:gd name="connsiteY19" fmla="*/ 4680 h 10000"/>
                    <a:gd name="connsiteX20" fmla="*/ 8324 w 10000"/>
                    <a:gd name="connsiteY20" fmla="*/ 5866 h 10000"/>
                    <a:gd name="connsiteX21" fmla="*/ 7871 w 10000"/>
                    <a:gd name="connsiteY21" fmla="*/ 5308 h 10000"/>
                    <a:gd name="connsiteX22" fmla="*/ 7996 w 10000"/>
                    <a:gd name="connsiteY22" fmla="*/ 6475 h 10000"/>
                    <a:gd name="connsiteX23" fmla="*/ 7533 w 10000"/>
                    <a:gd name="connsiteY23" fmla="*/ 6201 h 10000"/>
                    <a:gd name="connsiteX24" fmla="*/ 7503 w 10000"/>
                    <a:gd name="connsiteY24" fmla="*/ 5161 h 10000"/>
                    <a:gd name="connsiteX25" fmla="*/ 7079 w 10000"/>
                    <a:gd name="connsiteY25" fmla="*/ 6065 h 10000"/>
                    <a:gd name="connsiteX26" fmla="*/ 7227 w 10000"/>
                    <a:gd name="connsiteY26" fmla="*/ 4886 h 10000"/>
                    <a:gd name="connsiteX27" fmla="*/ 7079 w 10000"/>
                    <a:gd name="connsiteY27" fmla="*/ 3527 h 10000"/>
                    <a:gd name="connsiteX28" fmla="*/ 6833 w 10000"/>
                    <a:gd name="connsiteY28" fmla="*/ 5161 h 10000"/>
                    <a:gd name="connsiteX29" fmla="*/ 6864 w 10000"/>
                    <a:gd name="connsiteY29" fmla="*/ 6000 h 10000"/>
                    <a:gd name="connsiteX30" fmla="*/ 6681 w 10000"/>
                    <a:gd name="connsiteY30" fmla="*/ 5519 h 10000"/>
                    <a:gd name="connsiteX31" fmla="*/ 6681 w 10000"/>
                    <a:gd name="connsiteY31" fmla="*/ 6610 h 10000"/>
                    <a:gd name="connsiteX32" fmla="*/ 6412 w 10000"/>
                    <a:gd name="connsiteY32" fmla="*/ 5866 h 10000"/>
                    <a:gd name="connsiteX33" fmla="*/ 7321 w 10000"/>
                    <a:gd name="connsiteY33" fmla="*/ 1103 h 10000"/>
                    <a:gd name="connsiteX34" fmla="*/ 7714 w 10000"/>
                    <a:gd name="connsiteY34" fmla="*/ 968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020 w 10000"/>
                    <a:gd name="connsiteY38" fmla="*/ 0 h 10000"/>
                    <a:gd name="connsiteX39" fmla="*/ 7020 w 10000"/>
                    <a:gd name="connsiteY39" fmla="*/ 400 h 10000"/>
                    <a:gd name="connsiteX40" fmla="*/ 7139 w 10000"/>
                    <a:gd name="connsiteY40" fmla="*/ 400 h 10000"/>
                    <a:gd name="connsiteX41" fmla="*/ 5889 w 10000"/>
                    <a:gd name="connsiteY41" fmla="*/ 5161 h 10000"/>
                    <a:gd name="connsiteX42" fmla="*/ 5801 w 10000"/>
                    <a:gd name="connsiteY42" fmla="*/ 4481 h 10000"/>
                    <a:gd name="connsiteX43" fmla="*/ 5650 w 10000"/>
                    <a:gd name="connsiteY43" fmla="*/ 4615 h 10000"/>
                    <a:gd name="connsiteX44" fmla="*/ 5442 w 10000"/>
                    <a:gd name="connsiteY44" fmla="*/ 3924 h 10000"/>
                    <a:gd name="connsiteX45" fmla="*/ 5348 w 10000"/>
                    <a:gd name="connsiteY45" fmla="*/ 5373 h 10000"/>
                    <a:gd name="connsiteX46" fmla="*/ 5168 w 10000"/>
                    <a:gd name="connsiteY46" fmla="*/ 5026 h 10000"/>
                    <a:gd name="connsiteX47" fmla="*/ 5222 w 10000"/>
                    <a:gd name="connsiteY47" fmla="*/ 6201 h 10000"/>
                    <a:gd name="connsiteX48" fmla="*/ 4825 w 10000"/>
                    <a:gd name="connsiteY48" fmla="*/ 5666 h 10000"/>
                    <a:gd name="connsiteX49" fmla="*/ 5034 w 10000"/>
                    <a:gd name="connsiteY49" fmla="*/ 6475 h 10000"/>
                    <a:gd name="connsiteX50" fmla="*/ 4825 w 10000"/>
                    <a:gd name="connsiteY50" fmla="*/ 6610 h 10000"/>
                    <a:gd name="connsiteX51" fmla="*/ 4982 w 10000"/>
                    <a:gd name="connsiteY51" fmla="*/ 7502 h 10000"/>
                    <a:gd name="connsiteX52" fmla="*/ 4645 w 10000"/>
                    <a:gd name="connsiteY52" fmla="*/ 7167 h 10000"/>
                    <a:gd name="connsiteX53" fmla="*/ 4645 w 10000"/>
                    <a:gd name="connsiteY53" fmla="*/ 6129 h 10000"/>
                    <a:gd name="connsiteX54" fmla="*/ 4376 w 10000"/>
                    <a:gd name="connsiteY54" fmla="*/ 6264 h 10000"/>
                    <a:gd name="connsiteX55" fmla="*/ 4376 w 10000"/>
                    <a:gd name="connsiteY55" fmla="*/ 4950 h 10000"/>
                    <a:gd name="connsiteX56" fmla="*/ 4193 w 10000"/>
                    <a:gd name="connsiteY56" fmla="*/ 5161 h 10000"/>
                    <a:gd name="connsiteX57" fmla="*/ 3947 w 10000"/>
                    <a:gd name="connsiteY57" fmla="*/ 4481 h 10000"/>
                    <a:gd name="connsiteX58" fmla="*/ 3639 w 10000"/>
                    <a:gd name="connsiteY58" fmla="*/ 5731 h 10000"/>
                    <a:gd name="connsiteX0" fmla="*/ 3639 w 10000"/>
                    <a:gd name="connsiteY0" fmla="*/ 5731 h 10000"/>
                    <a:gd name="connsiteX1" fmla="*/ 236 w 10000"/>
                    <a:gd name="connsiteY1" fmla="*/ 5731 h 10000"/>
                    <a:gd name="connsiteX2" fmla="*/ 628 w 10000"/>
                    <a:gd name="connsiteY2" fmla="*/ 7237 h 10000"/>
                    <a:gd name="connsiteX3" fmla="*/ 266 w 10000"/>
                    <a:gd name="connsiteY3" fmla="*/ 7020 h 10000"/>
                    <a:gd name="connsiteX4" fmla="*/ 512 w 10000"/>
                    <a:gd name="connsiteY4" fmla="*/ 8205 h 10000"/>
                    <a:gd name="connsiteX5" fmla="*/ 207 w 10000"/>
                    <a:gd name="connsiteY5" fmla="*/ 7923 h 10000"/>
                    <a:gd name="connsiteX6" fmla="*/ 0 w 10000"/>
                    <a:gd name="connsiteY6" fmla="*/ 10000 h 10000"/>
                    <a:gd name="connsiteX7" fmla="*/ 10000 w 10000"/>
                    <a:gd name="connsiteY7" fmla="*/ 6129 h 10000"/>
                    <a:gd name="connsiteX8" fmla="*/ 9391 w 10000"/>
                    <a:gd name="connsiteY8" fmla="*/ 5161 h 10000"/>
                    <a:gd name="connsiteX9" fmla="*/ 9545 w 10000"/>
                    <a:gd name="connsiteY9" fmla="*/ 6000 h 10000"/>
                    <a:gd name="connsiteX10" fmla="*/ 9239 w 10000"/>
                    <a:gd name="connsiteY10" fmla="*/ 6410 h 10000"/>
                    <a:gd name="connsiteX11" fmla="*/ 9203 w 10000"/>
                    <a:gd name="connsiteY11" fmla="*/ 5249 h 10000"/>
                    <a:gd name="connsiteX12" fmla="*/ 8658 w 10000"/>
                    <a:gd name="connsiteY12" fmla="*/ 6201 h 10000"/>
                    <a:gd name="connsiteX13" fmla="*/ 8870 w 10000"/>
                    <a:gd name="connsiteY13" fmla="*/ 4541 h 10000"/>
                    <a:gd name="connsiteX14" fmla="*/ 8634 w 10000"/>
                    <a:gd name="connsiteY14" fmla="*/ 2687 h 10000"/>
                    <a:gd name="connsiteX15" fmla="*/ 8599 w 10000"/>
                    <a:gd name="connsiteY15" fmla="*/ 4207 h 10000"/>
                    <a:gd name="connsiteX16" fmla="*/ 8389 w 10000"/>
                    <a:gd name="connsiteY16" fmla="*/ 4541 h 10000"/>
                    <a:gd name="connsiteX17" fmla="*/ 8571 w 10000"/>
                    <a:gd name="connsiteY17" fmla="*/ 5249 h 10000"/>
                    <a:gd name="connsiteX18" fmla="*/ 8018 w 10000"/>
                    <a:gd name="connsiteY18" fmla="*/ 4680 h 10000"/>
                    <a:gd name="connsiteX19" fmla="*/ 8324 w 10000"/>
                    <a:gd name="connsiteY19" fmla="*/ 5866 h 10000"/>
                    <a:gd name="connsiteX20" fmla="*/ 7871 w 10000"/>
                    <a:gd name="connsiteY20" fmla="*/ 5308 h 10000"/>
                    <a:gd name="connsiteX21" fmla="*/ 7996 w 10000"/>
                    <a:gd name="connsiteY21" fmla="*/ 6475 h 10000"/>
                    <a:gd name="connsiteX22" fmla="*/ 7533 w 10000"/>
                    <a:gd name="connsiteY22" fmla="*/ 6201 h 10000"/>
                    <a:gd name="connsiteX23" fmla="*/ 7503 w 10000"/>
                    <a:gd name="connsiteY23" fmla="*/ 5161 h 10000"/>
                    <a:gd name="connsiteX24" fmla="*/ 7079 w 10000"/>
                    <a:gd name="connsiteY24" fmla="*/ 6065 h 10000"/>
                    <a:gd name="connsiteX25" fmla="*/ 7227 w 10000"/>
                    <a:gd name="connsiteY25" fmla="*/ 4886 h 10000"/>
                    <a:gd name="connsiteX26" fmla="*/ 7079 w 10000"/>
                    <a:gd name="connsiteY26" fmla="*/ 3527 h 10000"/>
                    <a:gd name="connsiteX27" fmla="*/ 6833 w 10000"/>
                    <a:gd name="connsiteY27" fmla="*/ 5161 h 10000"/>
                    <a:gd name="connsiteX28" fmla="*/ 6864 w 10000"/>
                    <a:gd name="connsiteY28" fmla="*/ 6000 h 10000"/>
                    <a:gd name="connsiteX29" fmla="*/ 6681 w 10000"/>
                    <a:gd name="connsiteY29" fmla="*/ 5519 h 10000"/>
                    <a:gd name="connsiteX30" fmla="*/ 6681 w 10000"/>
                    <a:gd name="connsiteY30" fmla="*/ 6610 h 10000"/>
                    <a:gd name="connsiteX31" fmla="*/ 6412 w 10000"/>
                    <a:gd name="connsiteY31" fmla="*/ 5866 h 10000"/>
                    <a:gd name="connsiteX32" fmla="*/ 7321 w 10000"/>
                    <a:gd name="connsiteY32" fmla="*/ 1103 h 10000"/>
                    <a:gd name="connsiteX33" fmla="*/ 7714 w 10000"/>
                    <a:gd name="connsiteY33" fmla="*/ 968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020 w 10000"/>
                    <a:gd name="connsiteY37" fmla="*/ 0 h 10000"/>
                    <a:gd name="connsiteX38" fmla="*/ 7020 w 10000"/>
                    <a:gd name="connsiteY38" fmla="*/ 400 h 10000"/>
                    <a:gd name="connsiteX39" fmla="*/ 7139 w 10000"/>
                    <a:gd name="connsiteY39" fmla="*/ 400 h 10000"/>
                    <a:gd name="connsiteX40" fmla="*/ 5889 w 10000"/>
                    <a:gd name="connsiteY40" fmla="*/ 5161 h 10000"/>
                    <a:gd name="connsiteX41" fmla="*/ 5801 w 10000"/>
                    <a:gd name="connsiteY41" fmla="*/ 4481 h 10000"/>
                    <a:gd name="connsiteX42" fmla="*/ 5650 w 10000"/>
                    <a:gd name="connsiteY42" fmla="*/ 4615 h 10000"/>
                    <a:gd name="connsiteX43" fmla="*/ 5442 w 10000"/>
                    <a:gd name="connsiteY43" fmla="*/ 3924 h 10000"/>
                    <a:gd name="connsiteX44" fmla="*/ 5348 w 10000"/>
                    <a:gd name="connsiteY44" fmla="*/ 5373 h 10000"/>
                    <a:gd name="connsiteX45" fmla="*/ 5168 w 10000"/>
                    <a:gd name="connsiteY45" fmla="*/ 5026 h 10000"/>
                    <a:gd name="connsiteX46" fmla="*/ 5222 w 10000"/>
                    <a:gd name="connsiteY46" fmla="*/ 6201 h 10000"/>
                    <a:gd name="connsiteX47" fmla="*/ 4825 w 10000"/>
                    <a:gd name="connsiteY47" fmla="*/ 5666 h 10000"/>
                    <a:gd name="connsiteX48" fmla="*/ 5034 w 10000"/>
                    <a:gd name="connsiteY48" fmla="*/ 6475 h 10000"/>
                    <a:gd name="connsiteX49" fmla="*/ 4825 w 10000"/>
                    <a:gd name="connsiteY49" fmla="*/ 6610 h 10000"/>
                    <a:gd name="connsiteX50" fmla="*/ 4982 w 10000"/>
                    <a:gd name="connsiteY50" fmla="*/ 7502 h 10000"/>
                    <a:gd name="connsiteX51" fmla="*/ 4645 w 10000"/>
                    <a:gd name="connsiteY51" fmla="*/ 7167 h 10000"/>
                    <a:gd name="connsiteX52" fmla="*/ 4645 w 10000"/>
                    <a:gd name="connsiteY52" fmla="*/ 6129 h 10000"/>
                    <a:gd name="connsiteX53" fmla="*/ 4376 w 10000"/>
                    <a:gd name="connsiteY53" fmla="*/ 6264 h 10000"/>
                    <a:gd name="connsiteX54" fmla="*/ 4376 w 10000"/>
                    <a:gd name="connsiteY54" fmla="*/ 4950 h 10000"/>
                    <a:gd name="connsiteX55" fmla="*/ 4193 w 10000"/>
                    <a:gd name="connsiteY55" fmla="*/ 5161 h 10000"/>
                    <a:gd name="connsiteX56" fmla="*/ 3947 w 10000"/>
                    <a:gd name="connsiteY56" fmla="*/ 4481 h 10000"/>
                    <a:gd name="connsiteX57" fmla="*/ 3639 w 10000"/>
                    <a:gd name="connsiteY57" fmla="*/ 5731 h 10000"/>
                    <a:gd name="connsiteX0" fmla="*/ 3639 w 10000"/>
                    <a:gd name="connsiteY0" fmla="*/ 5731 h 10000"/>
                    <a:gd name="connsiteX1" fmla="*/ 628 w 10000"/>
                    <a:gd name="connsiteY1" fmla="*/ 7237 h 10000"/>
                    <a:gd name="connsiteX2" fmla="*/ 266 w 10000"/>
                    <a:gd name="connsiteY2" fmla="*/ 7020 h 10000"/>
                    <a:gd name="connsiteX3" fmla="*/ 512 w 10000"/>
                    <a:gd name="connsiteY3" fmla="*/ 8205 h 10000"/>
                    <a:gd name="connsiteX4" fmla="*/ 207 w 10000"/>
                    <a:gd name="connsiteY4" fmla="*/ 7923 h 10000"/>
                    <a:gd name="connsiteX5" fmla="*/ 0 w 10000"/>
                    <a:gd name="connsiteY5" fmla="*/ 10000 h 10000"/>
                    <a:gd name="connsiteX6" fmla="*/ 10000 w 10000"/>
                    <a:gd name="connsiteY6" fmla="*/ 6129 h 10000"/>
                    <a:gd name="connsiteX7" fmla="*/ 9391 w 10000"/>
                    <a:gd name="connsiteY7" fmla="*/ 5161 h 10000"/>
                    <a:gd name="connsiteX8" fmla="*/ 9545 w 10000"/>
                    <a:gd name="connsiteY8" fmla="*/ 6000 h 10000"/>
                    <a:gd name="connsiteX9" fmla="*/ 9239 w 10000"/>
                    <a:gd name="connsiteY9" fmla="*/ 6410 h 10000"/>
                    <a:gd name="connsiteX10" fmla="*/ 9203 w 10000"/>
                    <a:gd name="connsiteY10" fmla="*/ 5249 h 10000"/>
                    <a:gd name="connsiteX11" fmla="*/ 8658 w 10000"/>
                    <a:gd name="connsiteY11" fmla="*/ 6201 h 10000"/>
                    <a:gd name="connsiteX12" fmla="*/ 8870 w 10000"/>
                    <a:gd name="connsiteY12" fmla="*/ 4541 h 10000"/>
                    <a:gd name="connsiteX13" fmla="*/ 8634 w 10000"/>
                    <a:gd name="connsiteY13" fmla="*/ 2687 h 10000"/>
                    <a:gd name="connsiteX14" fmla="*/ 8599 w 10000"/>
                    <a:gd name="connsiteY14" fmla="*/ 4207 h 10000"/>
                    <a:gd name="connsiteX15" fmla="*/ 8389 w 10000"/>
                    <a:gd name="connsiteY15" fmla="*/ 4541 h 10000"/>
                    <a:gd name="connsiteX16" fmla="*/ 8571 w 10000"/>
                    <a:gd name="connsiteY16" fmla="*/ 5249 h 10000"/>
                    <a:gd name="connsiteX17" fmla="*/ 8018 w 10000"/>
                    <a:gd name="connsiteY17" fmla="*/ 4680 h 10000"/>
                    <a:gd name="connsiteX18" fmla="*/ 8324 w 10000"/>
                    <a:gd name="connsiteY18" fmla="*/ 5866 h 10000"/>
                    <a:gd name="connsiteX19" fmla="*/ 7871 w 10000"/>
                    <a:gd name="connsiteY19" fmla="*/ 5308 h 10000"/>
                    <a:gd name="connsiteX20" fmla="*/ 7996 w 10000"/>
                    <a:gd name="connsiteY20" fmla="*/ 6475 h 10000"/>
                    <a:gd name="connsiteX21" fmla="*/ 7533 w 10000"/>
                    <a:gd name="connsiteY21" fmla="*/ 6201 h 10000"/>
                    <a:gd name="connsiteX22" fmla="*/ 7503 w 10000"/>
                    <a:gd name="connsiteY22" fmla="*/ 5161 h 10000"/>
                    <a:gd name="connsiteX23" fmla="*/ 7079 w 10000"/>
                    <a:gd name="connsiteY23" fmla="*/ 6065 h 10000"/>
                    <a:gd name="connsiteX24" fmla="*/ 7227 w 10000"/>
                    <a:gd name="connsiteY24" fmla="*/ 4886 h 10000"/>
                    <a:gd name="connsiteX25" fmla="*/ 7079 w 10000"/>
                    <a:gd name="connsiteY25" fmla="*/ 3527 h 10000"/>
                    <a:gd name="connsiteX26" fmla="*/ 6833 w 10000"/>
                    <a:gd name="connsiteY26" fmla="*/ 5161 h 10000"/>
                    <a:gd name="connsiteX27" fmla="*/ 6864 w 10000"/>
                    <a:gd name="connsiteY27" fmla="*/ 6000 h 10000"/>
                    <a:gd name="connsiteX28" fmla="*/ 6681 w 10000"/>
                    <a:gd name="connsiteY28" fmla="*/ 5519 h 10000"/>
                    <a:gd name="connsiteX29" fmla="*/ 6681 w 10000"/>
                    <a:gd name="connsiteY29" fmla="*/ 6610 h 10000"/>
                    <a:gd name="connsiteX30" fmla="*/ 6412 w 10000"/>
                    <a:gd name="connsiteY30" fmla="*/ 5866 h 10000"/>
                    <a:gd name="connsiteX31" fmla="*/ 7321 w 10000"/>
                    <a:gd name="connsiteY31" fmla="*/ 1103 h 10000"/>
                    <a:gd name="connsiteX32" fmla="*/ 7714 w 10000"/>
                    <a:gd name="connsiteY32" fmla="*/ 968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020 w 10000"/>
                    <a:gd name="connsiteY36" fmla="*/ 0 h 10000"/>
                    <a:gd name="connsiteX37" fmla="*/ 7020 w 10000"/>
                    <a:gd name="connsiteY37" fmla="*/ 400 h 10000"/>
                    <a:gd name="connsiteX38" fmla="*/ 7139 w 10000"/>
                    <a:gd name="connsiteY38" fmla="*/ 400 h 10000"/>
                    <a:gd name="connsiteX39" fmla="*/ 5889 w 10000"/>
                    <a:gd name="connsiteY39" fmla="*/ 5161 h 10000"/>
                    <a:gd name="connsiteX40" fmla="*/ 5801 w 10000"/>
                    <a:gd name="connsiteY40" fmla="*/ 4481 h 10000"/>
                    <a:gd name="connsiteX41" fmla="*/ 5650 w 10000"/>
                    <a:gd name="connsiteY41" fmla="*/ 4615 h 10000"/>
                    <a:gd name="connsiteX42" fmla="*/ 5442 w 10000"/>
                    <a:gd name="connsiteY42" fmla="*/ 3924 h 10000"/>
                    <a:gd name="connsiteX43" fmla="*/ 5348 w 10000"/>
                    <a:gd name="connsiteY43" fmla="*/ 5373 h 10000"/>
                    <a:gd name="connsiteX44" fmla="*/ 5168 w 10000"/>
                    <a:gd name="connsiteY44" fmla="*/ 5026 h 10000"/>
                    <a:gd name="connsiteX45" fmla="*/ 5222 w 10000"/>
                    <a:gd name="connsiteY45" fmla="*/ 6201 h 10000"/>
                    <a:gd name="connsiteX46" fmla="*/ 4825 w 10000"/>
                    <a:gd name="connsiteY46" fmla="*/ 5666 h 10000"/>
                    <a:gd name="connsiteX47" fmla="*/ 5034 w 10000"/>
                    <a:gd name="connsiteY47" fmla="*/ 6475 h 10000"/>
                    <a:gd name="connsiteX48" fmla="*/ 4825 w 10000"/>
                    <a:gd name="connsiteY48" fmla="*/ 6610 h 10000"/>
                    <a:gd name="connsiteX49" fmla="*/ 4982 w 10000"/>
                    <a:gd name="connsiteY49" fmla="*/ 7502 h 10000"/>
                    <a:gd name="connsiteX50" fmla="*/ 4645 w 10000"/>
                    <a:gd name="connsiteY50" fmla="*/ 7167 h 10000"/>
                    <a:gd name="connsiteX51" fmla="*/ 4645 w 10000"/>
                    <a:gd name="connsiteY51" fmla="*/ 6129 h 10000"/>
                    <a:gd name="connsiteX52" fmla="*/ 4376 w 10000"/>
                    <a:gd name="connsiteY52" fmla="*/ 6264 h 10000"/>
                    <a:gd name="connsiteX53" fmla="*/ 4376 w 10000"/>
                    <a:gd name="connsiteY53" fmla="*/ 4950 h 10000"/>
                    <a:gd name="connsiteX54" fmla="*/ 4193 w 10000"/>
                    <a:gd name="connsiteY54" fmla="*/ 5161 h 10000"/>
                    <a:gd name="connsiteX55" fmla="*/ 3947 w 10000"/>
                    <a:gd name="connsiteY55" fmla="*/ 4481 h 10000"/>
                    <a:gd name="connsiteX56" fmla="*/ 3639 w 10000"/>
                    <a:gd name="connsiteY56" fmla="*/ 5731 h 10000"/>
                    <a:gd name="connsiteX0" fmla="*/ 3639 w 10000"/>
                    <a:gd name="connsiteY0" fmla="*/ 5731 h 10000"/>
                    <a:gd name="connsiteX1" fmla="*/ 266 w 10000"/>
                    <a:gd name="connsiteY1" fmla="*/ 7020 h 10000"/>
                    <a:gd name="connsiteX2" fmla="*/ 512 w 10000"/>
                    <a:gd name="connsiteY2" fmla="*/ 8205 h 10000"/>
                    <a:gd name="connsiteX3" fmla="*/ 207 w 10000"/>
                    <a:gd name="connsiteY3" fmla="*/ 7923 h 10000"/>
                    <a:gd name="connsiteX4" fmla="*/ 0 w 10000"/>
                    <a:gd name="connsiteY4" fmla="*/ 10000 h 10000"/>
                    <a:gd name="connsiteX5" fmla="*/ 10000 w 10000"/>
                    <a:gd name="connsiteY5" fmla="*/ 6129 h 10000"/>
                    <a:gd name="connsiteX6" fmla="*/ 9391 w 10000"/>
                    <a:gd name="connsiteY6" fmla="*/ 5161 h 10000"/>
                    <a:gd name="connsiteX7" fmla="*/ 9545 w 10000"/>
                    <a:gd name="connsiteY7" fmla="*/ 6000 h 10000"/>
                    <a:gd name="connsiteX8" fmla="*/ 9239 w 10000"/>
                    <a:gd name="connsiteY8" fmla="*/ 6410 h 10000"/>
                    <a:gd name="connsiteX9" fmla="*/ 9203 w 10000"/>
                    <a:gd name="connsiteY9" fmla="*/ 5249 h 10000"/>
                    <a:gd name="connsiteX10" fmla="*/ 8658 w 10000"/>
                    <a:gd name="connsiteY10" fmla="*/ 6201 h 10000"/>
                    <a:gd name="connsiteX11" fmla="*/ 8870 w 10000"/>
                    <a:gd name="connsiteY11" fmla="*/ 4541 h 10000"/>
                    <a:gd name="connsiteX12" fmla="*/ 8634 w 10000"/>
                    <a:gd name="connsiteY12" fmla="*/ 2687 h 10000"/>
                    <a:gd name="connsiteX13" fmla="*/ 8599 w 10000"/>
                    <a:gd name="connsiteY13" fmla="*/ 4207 h 10000"/>
                    <a:gd name="connsiteX14" fmla="*/ 8389 w 10000"/>
                    <a:gd name="connsiteY14" fmla="*/ 4541 h 10000"/>
                    <a:gd name="connsiteX15" fmla="*/ 8571 w 10000"/>
                    <a:gd name="connsiteY15" fmla="*/ 5249 h 10000"/>
                    <a:gd name="connsiteX16" fmla="*/ 8018 w 10000"/>
                    <a:gd name="connsiteY16" fmla="*/ 4680 h 10000"/>
                    <a:gd name="connsiteX17" fmla="*/ 8324 w 10000"/>
                    <a:gd name="connsiteY17" fmla="*/ 5866 h 10000"/>
                    <a:gd name="connsiteX18" fmla="*/ 7871 w 10000"/>
                    <a:gd name="connsiteY18" fmla="*/ 5308 h 10000"/>
                    <a:gd name="connsiteX19" fmla="*/ 7996 w 10000"/>
                    <a:gd name="connsiteY19" fmla="*/ 6475 h 10000"/>
                    <a:gd name="connsiteX20" fmla="*/ 7533 w 10000"/>
                    <a:gd name="connsiteY20" fmla="*/ 6201 h 10000"/>
                    <a:gd name="connsiteX21" fmla="*/ 7503 w 10000"/>
                    <a:gd name="connsiteY21" fmla="*/ 5161 h 10000"/>
                    <a:gd name="connsiteX22" fmla="*/ 7079 w 10000"/>
                    <a:gd name="connsiteY22" fmla="*/ 6065 h 10000"/>
                    <a:gd name="connsiteX23" fmla="*/ 7227 w 10000"/>
                    <a:gd name="connsiteY23" fmla="*/ 4886 h 10000"/>
                    <a:gd name="connsiteX24" fmla="*/ 7079 w 10000"/>
                    <a:gd name="connsiteY24" fmla="*/ 3527 h 10000"/>
                    <a:gd name="connsiteX25" fmla="*/ 6833 w 10000"/>
                    <a:gd name="connsiteY25" fmla="*/ 5161 h 10000"/>
                    <a:gd name="connsiteX26" fmla="*/ 6864 w 10000"/>
                    <a:gd name="connsiteY26" fmla="*/ 6000 h 10000"/>
                    <a:gd name="connsiteX27" fmla="*/ 6681 w 10000"/>
                    <a:gd name="connsiteY27" fmla="*/ 5519 h 10000"/>
                    <a:gd name="connsiteX28" fmla="*/ 6681 w 10000"/>
                    <a:gd name="connsiteY28" fmla="*/ 6610 h 10000"/>
                    <a:gd name="connsiteX29" fmla="*/ 6412 w 10000"/>
                    <a:gd name="connsiteY29" fmla="*/ 5866 h 10000"/>
                    <a:gd name="connsiteX30" fmla="*/ 7321 w 10000"/>
                    <a:gd name="connsiteY30" fmla="*/ 1103 h 10000"/>
                    <a:gd name="connsiteX31" fmla="*/ 7714 w 10000"/>
                    <a:gd name="connsiteY31" fmla="*/ 968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020 w 10000"/>
                    <a:gd name="connsiteY35" fmla="*/ 0 h 10000"/>
                    <a:gd name="connsiteX36" fmla="*/ 7020 w 10000"/>
                    <a:gd name="connsiteY36" fmla="*/ 400 h 10000"/>
                    <a:gd name="connsiteX37" fmla="*/ 7139 w 10000"/>
                    <a:gd name="connsiteY37" fmla="*/ 400 h 10000"/>
                    <a:gd name="connsiteX38" fmla="*/ 5889 w 10000"/>
                    <a:gd name="connsiteY38" fmla="*/ 5161 h 10000"/>
                    <a:gd name="connsiteX39" fmla="*/ 5801 w 10000"/>
                    <a:gd name="connsiteY39" fmla="*/ 4481 h 10000"/>
                    <a:gd name="connsiteX40" fmla="*/ 5650 w 10000"/>
                    <a:gd name="connsiteY40" fmla="*/ 4615 h 10000"/>
                    <a:gd name="connsiteX41" fmla="*/ 5442 w 10000"/>
                    <a:gd name="connsiteY41" fmla="*/ 3924 h 10000"/>
                    <a:gd name="connsiteX42" fmla="*/ 5348 w 10000"/>
                    <a:gd name="connsiteY42" fmla="*/ 5373 h 10000"/>
                    <a:gd name="connsiteX43" fmla="*/ 5168 w 10000"/>
                    <a:gd name="connsiteY43" fmla="*/ 5026 h 10000"/>
                    <a:gd name="connsiteX44" fmla="*/ 5222 w 10000"/>
                    <a:gd name="connsiteY44" fmla="*/ 6201 h 10000"/>
                    <a:gd name="connsiteX45" fmla="*/ 4825 w 10000"/>
                    <a:gd name="connsiteY45" fmla="*/ 5666 h 10000"/>
                    <a:gd name="connsiteX46" fmla="*/ 5034 w 10000"/>
                    <a:gd name="connsiteY46" fmla="*/ 6475 h 10000"/>
                    <a:gd name="connsiteX47" fmla="*/ 4825 w 10000"/>
                    <a:gd name="connsiteY47" fmla="*/ 6610 h 10000"/>
                    <a:gd name="connsiteX48" fmla="*/ 4982 w 10000"/>
                    <a:gd name="connsiteY48" fmla="*/ 7502 h 10000"/>
                    <a:gd name="connsiteX49" fmla="*/ 4645 w 10000"/>
                    <a:gd name="connsiteY49" fmla="*/ 7167 h 10000"/>
                    <a:gd name="connsiteX50" fmla="*/ 4645 w 10000"/>
                    <a:gd name="connsiteY50" fmla="*/ 6129 h 10000"/>
                    <a:gd name="connsiteX51" fmla="*/ 4376 w 10000"/>
                    <a:gd name="connsiteY51" fmla="*/ 6264 h 10000"/>
                    <a:gd name="connsiteX52" fmla="*/ 4376 w 10000"/>
                    <a:gd name="connsiteY52" fmla="*/ 4950 h 10000"/>
                    <a:gd name="connsiteX53" fmla="*/ 4193 w 10000"/>
                    <a:gd name="connsiteY53" fmla="*/ 5161 h 10000"/>
                    <a:gd name="connsiteX54" fmla="*/ 3947 w 10000"/>
                    <a:gd name="connsiteY54" fmla="*/ 4481 h 10000"/>
                    <a:gd name="connsiteX55" fmla="*/ 3639 w 10000"/>
                    <a:gd name="connsiteY55" fmla="*/ 5731 h 10000"/>
                    <a:gd name="connsiteX0" fmla="*/ 3639 w 10000"/>
                    <a:gd name="connsiteY0" fmla="*/ 5731 h 10000"/>
                    <a:gd name="connsiteX1" fmla="*/ 512 w 10000"/>
                    <a:gd name="connsiteY1" fmla="*/ 8205 h 10000"/>
                    <a:gd name="connsiteX2" fmla="*/ 207 w 10000"/>
                    <a:gd name="connsiteY2" fmla="*/ 7923 h 10000"/>
                    <a:gd name="connsiteX3" fmla="*/ 0 w 10000"/>
                    <a:gd name="connsiteY3" fmla="*/ 10000 h 10000"/>
                    <a:gd name="connsiteX4" fmla="*/ 10000 w 10000"/>
                    <a:gd name="connsiteY4" fmla="*/ 6129 h 10000"/>
                    <a:gd name="connsiteX5" fmla="*/ 9391 w 10000"/>
                    <a:gd name="connsiteY5" fmla="*/ 5161 h 10000"/>
                    <a:gd name="connsiteX6" fmla="*/ 9545 w 10000"/>
                    <a:gd name="connsiteY6" fmla="*/ 6000 h 10000"/>
                    <a:gd name="connsiteX7" fmla="*/ 9239 w 10000"/>
                    <a:gd name="connsiteY7" fmla="*/ 6410 h 10000"/>
                    <a:gd name="connsiteX8" fmla="*/ 9203 w 10000"/>
                    <a:gd name="connsiteY8" fmla="*/ 5249 h 10000"/>
                    <a:gd name="connsiteX9" fmla="*/ 8658 w 10000"/>
                    <a:gd name="connsiteY9" fmla="*/ 6201 h 10000"/>
                    <a:gd name="connsiteX10" fmla="*/ 8870 w 10000"/>
                    <a:gd name="connsiteY10" fmla="*/ 4541 h 10000"/>
                    <a:gd name="connsiteX11" fmla="*/ 8634 w 10000"/>
                    <a:gd name="connsiteY11" fmla="*/ 2687 h 10000"/>
                    <a:gd name="connsiteX12" fmla="*/ 8599 w 10000"/>
                    <a:gd name="connsiteY12" fmla="*/ 4207 h 10000"/>
                    <a:gd name="connsiteX13" fmla="*/ 8389 w 10000"/>
                    <a:gd name="connsiteY13" fmla="*/ 4541 h 10000"/>
                    <a:gd name="connsiteX14" fmla="*/ 8571 w 10000"/>
                    <a:gd name="connsiteY14" fmla="*/ 5249 h 10000"/>
                    <a:gd name="connsiteX15" fmla="*/ 8018 w 10000"/>
                    <a:gd name="connsiteY15" fmla="*/ 4680 h 10000"/>
                    <a:gd name="connsiteX16" fmla="*/ 8324 w 10000"/>
                    <a:gd name="connsiteY16" fmla="*/ 5866 h 10000"/>
                    <a:gd name="connsiteX17" fmla="*/ 7871 w 10000"/>
                    <a:gd name="connsiteY17" fmla="*/ 5308 h 10000"/>
                    <a:gd name="connsiteX18" fmla="*/ 7996 w 10000"/>
                    <a:gd name="connsiteY18" fmla="*/ 6475 h 10000"/>
                    <a:gd name="connsiteX19" fmla="*/ 7533 w 10000"/>
                    <a:gd name="connsiteY19" fmla="*/ 6201 h 10000"/>
                    <a:gd name="connsiteX20" fmla="*/ 7503 w 10000"/>
                    <a:gd name="connsiteY20" fmla="*/ 5161 h 10000"/>
                    <a:gd name="connsiteX21" fmla="*/ 7079 w 10000"/>
                    <a:gd name="connsiteY21" fmla="*/ 6065 h 10000"/>
                    <a:gd name="connsiteX22" fmla="*/ 7227 w 10000"/>
                    <a:gd name="connsiteY22" fmla="*/ 4886 h 10000"/>
                    <a:gd name="connsiteX23" fmla="*/ 7079 w 10000"/>
                    <a:gd name="connsiteY23" fmla="*/ 3527 h 10000"/>
                    <a:gd name="connsiteX24" fmla="*/ 6833 w 10000"/>
                    <a:gd name="connsiteY24" fmla="*/ 5161 h 10000"/>
                    <a:gd name="connsiteX25" fmla="*/ 6864 w 10000"/>
                    <a:gd name="connsiteY25" fmla="*/ 6000 h 10000"/>
                    <a:gd name="connsiteX26" fmla="*/ 6681 w 10000"/>
                    <a:gd name="connsiteY26" fmla="*/ 5519 h 10000"/>
                    <a:gd name="connsiteX27" fmla="*/ 6681 w 10000"/>
                    <a:gd name="connsiteY27" fmla="*/ 6610 h 10000"/>
                    <a:gd name="connsiteX28" fmla="*/ 6412 w 10000"/>
                    <a:gd name="connsiteY28" fmla="*/ 5866 h 10000"/>
                    <a:gd name="connsiteX29" fmla="*/ 7321 w 10000"/>
                    <a:gd name="connsiteY29" fmla="*/ 1103 h 10000"/>
                    <a:gd name="connsiteX30" fmla="*/ 7714 w 10000"/>
                    <a:gd name="connsiteY30" fmla="*/ 968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020 w 10000"/>
                    <a:gd name="connsiteY34" fmla="*/ 0 h 10000"/>
                    <a:gd name="connsiteX35" fmla="*/ 7020 w 10000"/>
                    <a:gd name="connsiteY35" fmla="*/ 400 h 10000"/>
                    <a:gd name="connsiteX36" fmla="*/ 7139 w 10000"/>
                    <a:gd name="connsiteY36" fmla="*/ 400 h 10000"/>
                    <a:gd name="connsiteX37" fmla="*/ 5889 w 10000"/>
                    <a:gd name="connsiteY37" fmla="*/ 5161 h 10000"/>
                    <a:gd name="connsiteX38" fmla="*/ 5801 w 10000"/>
                    <a:gd name="connsiteY38" fmla="*/ 4481 h 10000"/>
                    <a:gd name="connsiteX39" fmla="*/ 5650 w 10000"/>
                    <a:gd name="connsiteY39" fmla="*/ 4615 h 10000"/>
                    <a:gd name="connsiteX40" fmla="*/ 5442 w 10000"/>
                    <a:gd name="connsiteY40" fmla="*/ 3924 h 10000"/>
                    <a:gd name="connsiteX41" fmla="*/ 5348 w 10000"/>
                    <a:gd name="connsiteY41" fmla="*/ 5373 h 10000"/>
                    <a:gd name="connsiteX42" fmla="*/ 5168 w 10000"/>
                    <a:gd name="connsiteY42" fmla="*/ 5026 h 10000"/>
                    <a:gd name="connsiteX43" fmla="*/ 5222 w 10000"/>
                    <a:gd name="connsiteY43" fmla="*/ 6201 h 10000"/>
                    <a:gd name="connsiteX44" fmla="*/ 4825 w 10000"/>
                    <a:gd name="connsiteY44" fmla="*/ 5666 h 10000"/>
                    <a:gd name="connsiteX45" fmla="*/ 5034 w 10000"/>
                    <a:gd name="connsiteY45" fmla="*/ 6475 h 10000"/>
                    <a:gd name="connsiteX46" fmla="*/ 4825 w 10000"/>
                    <a:gd name="connsiteY46" fmla="*/ 6610 h 10000"/>
                    <a:gd name="connsiteX47" fmla="*/ 4982 w 10000"/>
                    <a:gd name="connsiteY47" fmla="*/ 7502 h 10000"/>
                    <a:gd name="connsiteX48" fmla="*/ 4645 w 10000"/>
                    <a:gd name="connsiteY48" fmla="*/ 7167 h 10000"/>
                    <a:gd name="connsiteX49" fmla="*/ 4645 w 10000"/>
                    <a:gd name="connsiteY49" fmla="*/ 6129 h 10000"/>
                    <a:gd name="connsiteX50" fmla="*/ 4376 w 10000"/>
                    <a:gd name="connsiteY50" fmla="*/ 6264 h 10000"/>
                    <a:gd name="connsiteX51" fmla="*/ 4376 w 10000"/>
                    <a:gd name="connsiteY51" fmla="*/ 4950 h 10000"/>
                    <a:gd name="connsiteX52" fmla="*/ 4193 w 10000"/>
                    <a:gd name="connsiteY52" fmla="*/ 5161 h 10000"/>
                    <a:gd name="connsiteX53" fmla="*/ 3947 w 10000"/>
                    <a:gd name="connsiteY53" fmla="*/ 4481 h 10000"/>
                    <a:gd name="connsiteX54" fmla="*/ 3639 w 10000"/>
                    <a:gd name="connsiteY54" fmla="*/ 5731 h 10000"/>
                    <a:gd name="connsiteX0" fmla="*/ 3639 w 10000"/>
                    <a:gd name="connsiteY0" fmla="*/ 5731 h 10000"/>
                    <a:gd name="connsiteX1" fmla="*/ 207 w 10000"/>
                    <a:gd name="connsiteY1" fmla="*/ 7923 h 10000"/>
                    <a:gd name="connsiteX2" fmla="*/ 0 w 10000"/>
                    <a:gd name="connsiteY2" fmla="*/ 10000 h 10000"/>
                    <a:gd name="connsiteX3" fmla="*/ 10000 w 10000"/>
                    <a:gd name="connsiteY3" fmla="*/ 6129 h 10000"/>
                    <a:gd name="connsiteX4" fmla="*/ 9391 w 10000"/>
                    <a:gd name="connsiteY4" fmla="*/ 5161 h 10000"/>
                    <a:gd name="connsiteX5" fmla="*/ 9545 w 10000"/>
                    <a:gd name="connsiteY5" fmla="*/ 6000 h 10000"/>
                    <a:gd name="connsiteX6" fmla="*/ 9239 w 10000"/>
                    <a:gd name="connsiteY6" fmla="*/ 6410 h 10000"/>
                    <a:gd name="connsiteX7" fmla="*/ 9203 w 10000"/>
                    <a:gd name="connsiteY7" fmla="*/ 5249 h 10000"/>
                    <a:gd name="connsiteX8" fmla="*/ 8658 w 10000"/>
                    <a:gd name="connsiteY8" fmla="*/ 6201 h 10000"/>
                    <a:gd name="connsiteX9" fmla="*/ 8870 w 10000"/>
                    <a:gd name="connsiteY9" fmla="*/ 4541 h 10000"/>
                    <a:gd name="connsiteX10" fmla="*/ 8634 w 10000"/>
                    <a:gd name="connsiteY10" fmla="*/ 2687 h 10000"/>
                    <a:gd name="connsiteX11" fmla="*/ 8599 w 10000"/>
                    <a:gd name="connsiteY11" fmla="*/ 4207 h 10000"/>
                    <a:gd name="connsiteX12" fmla="*/ 8389 w 10000"/>
                    <a:gd name="connsiteY12" fmla="*/ 4541 h 10000"/>
                    <a:gd name="connsiteX13" fmla="*/ 8571 w 10000"/>
                    <a:gd name="connsiteY13" fmla="*/ 5249 h 10000"/>
                    <a:gd name="connsiteX14" fmla="*/ 8018 w 10000"/>
                    <a:gd name="connsiteY14" fmla="*/ 4680 h 10000"/>
                    <a:gd name="connsiteX15" fmla="*/ 8324 w 10000"/>
                    <a:gd name="connsiteY15" fmla="*/ 5866 h 10000"/>
                    <a:gd name="connsiteX16" fmla="*/ 7871 w 10000"/>
                    <a:gd name="connsiteY16" fmla="*/ 5308 h 10000"/>
                    <a:gd name="connsiteX17" fmla="*/ 7996 w 10000"/>
                    <a:gd name="connsiteY17" fmla="*/ 6475 h 10000"/>
                    <a:gd name="connsiteX18" fmla="*/ 7533 w 10000"/>
                    <a:gd name="connsiteY18" fmla="*/ 6201 h 10000"/>
                    <a:gd name="connsiteX19" fmla="*/ 7503 w 10000"/>
                    <a:gd name="connsiteY19" fmla="*/ 5161 h 10000"/>
                    <a:gd name="connsiteX20" fmla="*/ 7079 w 10000"/>
                    <a:gd name="connsiteY20" fmla="*/ 6065 h 10000"/>
                    <a:gd name="connsiteX21" fmla="*/ 7227 w 10000"/>
                    <a:gd name="connsiteY21" fmla="*/ 4886 h 10000"/>
                    <a:gd name="connsiteX22" fmla="*/ 7079 w 10000"/>
                    <a:gd name="connsiteY22" fmla="*/ 3527 h 10000"/>
                    <a:gd name="connsiteX23" fmla="*/ 6833 w 10000"/>
                    <a:gd name="connsiteY23" fmla="*/ 5161 h 10000"/>
                    <a:gd name="connsiteX24" fmla="*/ 6864 w 10000"/>
                    <a:gd name="connsiteY24" fmla="*/ 6000 h 10000"/>
                    <a:gd name="connsiteX25" fmla="*/ 6681 w 10000"/>
                    <a:gd name="connsiteY25" fmla="*/ 5519 h 10000"/>
                    <a:gd name="connsiteX26" fmla="*/ 6681 w 10000"/>
                    <a:gd name="connsiteY26" fmla="*/ 6610 h 10000"/>
                    <a:gd name="connsiteX27" fmla="*/ 6412 w 10000"/>
                    <a:gd name="connsiteY27" fmla="*/ 5866 h 10000"/>
                    <a:gd name="connsiteX28" fmla="*/ 7321 w 10000"/>
                    <a:gd name="connsiteY28" fmla="*/ 1103 h 10000"/>
                    <a:gd name="connsiteX29" fmla="*/ 7714 w 10000"/>
                    <a:gd name="connsiteY29" fmla="*/ 968 h 10000"/>
                    <a:gd name="connsiteX30" fmla="*/ 7417 w 10000"/>
                    <a:gd name="connsiteY30" fmla="*/ 0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020 w 10000"/>
                    <a:gd name="connsiteY33" fmla="*/ 0 h 10000"/>
                    <a:gd name="connsiteX34" fmla="*/ 7020 w 10000"/>
                    <a:gd name="connsiteY34" fmla="*/ 400 h 10000"/>
                    <a:gd name="connsiteX35" fmla="*/ 7139 w 10000"/>
                    <a:gd name="connsiteY35" fmla="*/ 400 h 10000"/>
                    <a:gd name="connsiteX36" fmla="*/ 5889 w 10000"/>
                    <a:gd name="connsiteY36" fmla="*/ 5161 h 10000"/>
                    <a:gd name="connsiteX37" fmla="*/ 5801 w 10000"/>
                    <a:gd name="connsiteY37" fmla="*/ 4481 h 10000"/>
                    <a:gd name="connsiteX38" fmla="*/ 5650 w 10000"/>
                    <a:gd name="connsiteY38" fmla="*/ 4615 h 10000"/>
                    <a:gd name="connsiteX39" fmla="*/ 5442 w 10000"/>
                    <a:gd name="connsiteY39" fmla="*/ 3924 h 10000"/>
                    <a:gd name="connsiteX40" fmla="*/ 5348 w 10000"/>
                    <a:gd name="connsiteY40" fmla="*/ 5373 h 10000"/>
                    <a:gd name="connsiteX41" fmla="*/ 5168 w 10000"/>
                    <a:gd name="connsiteY41" fmla="*/ 5026 h 10000"/>
                    <a:gd name="connsiteX42" fmla="*/ 5222 w 10000"/>
                    <a:gd name="connsiteY42" fmla="*/ 6201 h 10000"/>
                    <a:gd name="connsiteX43" fmla="*/ 4825 w 10000"/>
                    <a:gd name="connsiteY43" fmla="*/ 5666 h 10000"/>
                    <a:gd name="connsiteX44" fmla="*/ 5034 w 10000"/>
                    <a:gd name="connsiteY44" fmla="*/ 6475 h 10000"/>
                    <a:gd name="connsiteX45" fmla="*/ 4825 w 10000"/>
                    <a:gd name="connsiteY45" fmla="*/ 6610 h 10000"/>
                    <a:gd name="connsiteX46" fmla="*/ 4982 w 10000"/>
                    <a:gd name="connsiteY46" fmla="*/ 7502 h 10000"/>
                    <a:gd name="connsiteX47" fmla="*/ 4645 w 10000"/>
                    <a:gd name="connsiteY47" fmla="*/ 7167 h 10000"/>
                    <a:gd name="connsiteX48" fmla="*/ 4645 w 10000"/>
                    <a:gd name="connsiteY48" fmla="*/ 6129 h 10000"/>
                    <a:gd name="connsiteX49" fmla="*/ 4376 w 10000"/>
                    <a:gd name="connsiteY49" fmla="*/ 6264 h 10000"/>
                    <a:gd name="connsiteX50" fmla="*/ 4376 w 10000"/>
                    <a:gd name="connsiteY50" fmla="*/ 4950 h 10000"/>
                    <a:gd name="connsiteX51" fmla="*/ 4193 w 10000"/>
                    <a:gd name="connsiteY51" fmla="*/ 5161 h 10000"/>
                    <a:gd name="connsiteX52" fmla="*/ 3947 w 10000"/>
                    <a:gd name="connsiteY52" fmla="*/ 4481 h 10000"/>
                    <a:gd name="connsiteX53" fmla="*/ 3639 w 10000"/>
                    <a:gd name="connsiteY53" fmla="*/ 5731 h 10000"/>
                    <a:gd name="connsiteX0" fmla="*/ 4699 w 11060"/>
                    <a:gd name="connsiteY0" fmla="*/ 5731 h 10000"/>
                    <a:gd name="connsiteX1" fmla="*/ 1060 w 11060"/>
                    <a:gd name="connsiteY1" fmla="*/ 10000 h 10000"/>
                    <a:gd name="connsiteX2" fmla="*/ 11060 w 11060"/>
                    <a:gd name="connsiteY2" fmla="*/ 6129 h 10000"/>
                    <a:gd name="connsiteX3" fmla="*/ 10451 w 11060"/>
                    <a:gd name="connsiteY3" fmla="*/ 5161 h 10000"/>
                    <a:gd name="connsiteX4" fmla="*/ 10605 w 11060"/>
                    <a:gd name="connsiteY4" fmla="*/ 6000 h 10000"/>
                    <a:gd name="connsiteX5" fmla="*/ 10299 w 11060"/>
                    <a:gd name="connsiteY5" fmla="*/ 6410 h 10000"/>
                    <a:gd name="connsiteX6" fmla="*/ 10263 w 11060"/>
                    <a:gd name="connsiteY6" fmla="*/ 5249 h 10000"/>
                    <a:gd name="connsiteX7" fmla="*/ 9718 w 11060"/>
                    <a:gd name="connsiteY7" fmla="*/ 6201 h 10000"/>
                    <a:gd name="connsiteX8" fmla="*/ 9930 w 11060"/>
                    <a:gd name="connsiteY8" fmla="*/ 4541 h 10000"/>
                    <a:gd name="connsiteX9" fmla="*/ 9694 w 11060"/>
                    <a:gd name="connsiteY9" fmla="*/ 2687 h 10000"/>
                    <a:gd name="connsiteX10" fmla="*/ 9659 w 11060"/>
                    <a:gd name="connsiteY10" fmla="*/ 4207 h 10000"/>
                    <a:gd name="connsiteX11" fmla="*/ 9449 w 11060"/>
                    <a:gd name="connsiteY11" fmla="*/ 4541 h 10000"/>
                    <a:gd name="connsiteX12" fmla="*/ 9631 w 11060"/>
                    <a:gd name="connsiteY12" fmla="*/ 5249 h 10000"/>
                    <a:gd name="connsiteX13" fmla="*/ 9078 w 11060"/>
                    <a:gd name="connsiteY13" fmla="*/ 4680 h 10000"/>
                    <a:gd name="connsiteX14" fmla="*/ 9384 w 11060"/>
                    <a:gd name="connsiteY14" fmla="*/ 5866 h 10000"/>
                    <a:gd name="connsiteX15" fmla="*/ 8931 w 11060"/>
                    <a:gd name="connsiteY15" fmla="*/ 5308 h 10000"/>
                    <a:gd name="connsiteX16" fmla="*/ 9056 w 11060"/>
                    <a:gd name="connsiteY16" fmla="*/ 6475 h 10000"/>
                    <a:gd name="connsiteX17" fmla="*/ 8593 w 11060"/>
                    <a:gd name="connsiteY17" fmla="*/ 6201 h 10000"/>
                    <a:gd name="connsiteX18" fmla="*/ 8563 w 11060"/>
                    <a:gd name="connsiteY18" fmla="*/ 5161 h 10000"/>
                    <a:gd name="connsiteX19" fmla="*/ 8139 w 11060"/>
                    <a:gd name="connsiteY19" fmla="*/ 6065 h 10000"/>
                    <a:gd name="connsiteX20" fmla="*/ 8287 w 11060"/>
                    <a:gd name="connsiteY20" fmla="*/ 4886 h 10000"/>
                    <a:gd name="connsiteX21" fmla="*/ 8139 w 11060"/>
                    <a:gd name="connsiteY21" fmla="*/ 3527 h 10000"/>
                    <a:gd name="connsiteX22" fmla="*/ 7893 w 11060"/>
                    <a:gd name="connsiteY22" fmla="*/ 5161 h 10000"/>
                    <a:gd name="connsiteX23" fmla="*/ 7924 w 11060"/>
                    <a:gd name="connsiteY23" fmla="*/ 6000 h 10000"/>
                    <a:gd name="connsiteX24" fmla="*/ 7741 w 11060"/>
                    <a:gd name="connsiteY24" fmla="*/ 5519 h 10000"/>
                    <a:gd name="connsiteX25" fmla="*/ 7741 w 11060"/>
                    <a:gd name="connsiteY25" fmla="*/ 6610 h 10000"/>
                    <a:gd name="connsiteX26" fmla="*/ 7472 w 11060"/>
                    <a:gd name="connsiteY26" fmla="*/ 5866 h 10000"/>
                    <a:gd name="connsiteX27" fmla="*/ 8381 w 11060"/>
                    <a:gd name="connsiteY27" fmla="*/ 1103 h 10000"/>
                    <a:gd name="connsiteX28" fmla="*/ 8774 w 11060"/>
                    <a:gd name="connsiteY28" fmla="*/ 968 h 10000"/>
                    <a:gd name="connsiteX29" fmla="*/ 8477 w 11060"/>
                    <a:gd name="connsiteY29" fmla="*/ 0 h 10000"/>
                    <a:gd name="connsiteX30" fmla="*/ 8477 w 11060"/>
                    <a:gd name="connsiteY30" fmla="*/ 0 h 10000"/>
                    <a:gd name="connsiteX31" fmla="*/ 8477 w 11060"/>
                    <a:gd name="connsiteY31" fmla="*/ 0 h 10000"/>
                    <a:gd name="connsiteX32" fmla="*/ 8080 w 11060"/>
                    <a:gd name="connsiteY32" fmla="*/ 0 h 10000"/>
                    <a:gd name="connsiteX33" fmla="*/ 8080 w 11060"/>
                    <a:gd name="connsiteY33" fmla="*/ 400 h 10000"/>
                    <a:gd name="connsiteX34" fmla="*/ 8199 w 11060"/>
                    <a:gd name="connsiteY34" fmla="*/ 400 h 10000"/>
                    <a:gd name="connsiteX35" fmla="*/ 6949 w 11060"/>
                    <a:gd name="connsiteY35" fmla="*/ 5161 h 10000"/>
                    <a:gd name="connsiteX36" fmla="*/ 6861 w 11060"/>
                    <a:gd name="connsiteY36" fmla="*/ 4481 h 10000"/>
                    <a:gd name="connsiteX37" fmla="*/ 6710 w 11060"/>
                    <a:gd name="connsiteY37" fmla="*/ 4615 h 10000"/>
                    <a:gd name="connsiteX38" fmla="*/ 6502 w 11060"/>
                    <a:gd name="connsiteY38" fmla="*/ 3924 h 10000"/>
                    <a:gd name="connsiteX39" fmla="*/ 6408 w 11060"/>
                    <a:gd name="connsiteY39" fmla="*/ 5373 h 10000"/>
                    <a:gd name="connsiteX40" fmla="*/ 6228 w 11060"/>
                    <a:gd name="connsiteY40" fmla="*/ 5026 h 10000"/>
                    <a:gd name="connsiteX41" fmla="*/ 6282 w 11060"/>
                    <a:gd name="connsiteY41" fmla="*/ 6201 h 10000"/>
                    <a:gd name="connsiteX42" fmla="*/ 5885 w 11060"/>
                    <a:gd name="connsiteY42" fmla="*/ 5666 h 10000"/>
                    <a:gd name="connsiteX43" fmla="*/ 6094 w 11060"/>
                    <a:gd name="connsiteY43" fmla="*/ 6475 h 10000"/>
                    <a:gd name="connsiteX44" fmla="*/ 5885 w 11060"/>
                    <a:gd name="connsiteY44" fmla="*/ 6610 h 10000"/>
                    <a:gd name="connsiteX45" fmla="*/ 6042 w 11060"/>
                    <a:gd name="connsiteY45" fmla="*/ 7502 h 10000"/>
                    <a:gd name="connsiteX46" fmla="*/ 5705 w 11060"/>
                    <a:gd name="connsiteY46" fmla="*/ 7167 h 10000"/>
                    <a:gd name="connsiteX47" fmla="*/ 5705 w 11060"/>
                    <a:gd name="connsiteY47" fmla="*/ 6129 h 10000"/>
                    <a:gd name="connsiteX48" fmla="*/ 5436 w 11060"/>
                    <a:gd name="connsiteY48" fmla="*/ 6264 h 10000"/>
                    <a:gd name="connsiteX49" fmla="*/ 5436 w 11060"/>
                    <a:gd name="connsiteY49" fmla="*/ 4950 h 10000"/>
                    <a:gd name="connsiteX50" fmla="*/ 5253 w 11060"/>
                    <a:gd name="connsiteY50" fmla="*/ 5161 h 10000"/>
                    <a:gd name="connsiteX51" fmla="*/ 5007 w 11060"/>
                    <a:gd name="connsiteY51" fmla="*/ 4481 h 10000"/>
                    <a:gd name="connsiteX52" fmla="*/ 4699 w 11060"/>
                    <a:gd name="connsiteY52" fmla="*/ 5731 h 10000"/>
                    <a:gd name="connsiteX0" fmla="*/ 0 w 6361"/>
                    <a:gd name="connsiteY0" fmla="*/ 5731 h 7502"/>
                    <a:gd name="connsiteX1" fmla="*/ 6361 w 6361"/>
                    <a:gd name="connsiteY1" fmla="*/ 6129 h 7502"/>
                    <a:gd name="connsiteX2" fmla="*/ 5752 w 6361"/>
                    <a:gd name="connsiteY2" fmla="*/ 5161 h 7502"/>
                    <a:gd name="connsiteX3" fmla="*/ 5906 w 6361"/>
                    <a:gd name="connsiteY3" fmla="*/ 6000 h 7502"/>
                    <a:gd name="connsiteX4" fmla="*/ 5600 w 6361"/>
                    <a:gd name="connsiteY4" fmla="*/ 6410 h 7502"/>
                    <a:gd name="connsiteX5" fmla="*/ 5564 w 6361"/>
                    <a:gd name="connsiteY5" fmla="*/ 5249 h 7502"/>
                    <a:gd name="connsiteX6" fmla="*/ 5019 w 6361"/>
                    <a:gd name="connsiteY6" fmla="*/ 6201 h 7502"/>
                    <a:gd name="connsiteX7" fmla="*/ 5231 w 6361"/>
                    <a:gd name="connsiteY7" fmla="*/ 4541 h 7502"/>
                    <a:gd name="connsiteX8" fmla="*/ 4995 w 6361"/>
                    <a:gd name="connsiteY8" fmla="*/ 2687 h 7502"/>
                    <a:gd name="connsiteX9" fmla="*/ 4960 w 6361"/>
                    <a:gd name="connsiteY9" fmla="*/ 4207 h 7502"/>
                    <a:gd name="connsiteX10" fmla="*/ 4750 w 6361"/>
                    <a:gd name="connsiteY10" fmla="*/ 4541 h 7502"/>
                    <a:gd name="connsiteX11" fmla="*/ 4932 w 6361"/>
                    <a:gd name="connsiteY11" fmla="*/ 5249 h 7502"/>
                    <a:gd name="connsiteX12" fmla="*/ 4379 w 6361"/>
                    <a:gd name="connsiteY12" fmla="*/ 4680 h 7502"/>
                    <a:gd name="connsiteX13" fmla="*/ 4685 w 6361"/>
                    <a:gd name="connsiteY13" fmla="*/ 5866 h 7502"/>
                    <a:gd name="connsiteX14" fmla="*/ 4232 w 6361"/>
                    <a:gd name="connsiteY14" fmla="*/ 5308 h 7502"/>
                    <a:gd name="connsiteX15" fmla="*/ 4357 w 6361"/>
                    <a:gd name="connsiteY15" fmla="*/ 6475 h 7502"/>
                    <a:gd name="connsiteX16" fmla="*/ 3894 w 6361"/>
                    <a:gd name="connsiteY16" fmla="*/ 6201 h 7502"/>
                    <a:gd name="connsiteX17" fmla="*/ 3864 w 6361"/>
                    <a:gd name="connsiteY17" fmla="*/ 5161 h 7502"/>
                    <a:gd name="connsiteX18" fmla="*/ 3440 w 6361"/>
                    <a:gd name="connsiteY18" fmla="*/ 6065 h 7502"/>
                    <a:gd name="connsiteX19" fmla="*/ 3588 w 6361"/>
                    <a:gd name="connsiteY19" fmla="*/ 4886 h 7502"/>
                    <a:gd name="connsiteX20" fmla="*/ 3440 w 6361"/>
                    <a:gd name="connsiteY20" fmla="*/ 3527 h 7502"/>
                    <a:gd name="connsiteX21" fmla="*/ 3194 w 6361"/>
                    <a:gd name="connsiteY21" fmla="*/ 5161 h 7502"/>
                    <a:gd name="connsiteX22" fmla="*/ 3225 w 6361"/>
                    <a:gd name="connsiteY22" fmla="*/ 6000 h 7502"/>
                    <a:gd name="connsiteX23" fmla="*/ 3042 w 6361"/>
                    <a:gd name="connsiteY23" fmla="*/ 5519 h 7502"/>
                    <a:gd name="connsiteX24" fmla="*/ 3042 w 6361"/>
                    <a:gd name="connsiteY24" fmla="*/ 6610 h 7502"/>
                    <a:gd name="connsiteX25" fmla="*/ 2773 w 6361"/>
                    <a:gd name="connsiteY25" fmla="*/ 5866 h 7502"/>
                    <a:gd name="connsiteX26" fmla="*/ 3682 w 6361"/>
                    <a:gd name="connsiteY26" fmla="*/ 1103 h 7502"/>
                    <a:gd name="connsiteX27" fmla="*/ 4075 w 6361"/>
                    <a:gd name="connsiteY27" fmla="*/ 968 h 7502"/>
                    <a:gd name="connsiteX28" fmla="*/ 3778 w 6361"/>
                    <a:gd name="connsiteY28" fmla="*/ 0 h 7502"/>
                    <a:gd name="connsiteX29" fmla="*/ 3778 w 6361"/>
                    <a:gd name="connsiteY29" fmla="*/ 0 h 7502"/>
                    <a:gd name="connsiteX30" fmla="*/ 3778 w 6361"/>
                    <a:gd name="connsiteY30" fmla="*/ 0 h 7502"/>
                    <a:gd name="connsiteX31" fmla="*/ 3381 w 6361"/>
                    <a:gd name="connsiteY31" fmla="*/ 0 h 7502"/>
                    <a:gd name="connsiteX32" fmla="*/ 3381 w 6361"/>
                    <a:gd name="connsiteY32" fmla="*/ 400 h 7502"/>
                    <a:gd name="connsiteX33" fmla="*/ 3500 w 6361"/>
                    <a:gd name="connsiteY33" fmla="*/ 400 h 7502"/>
                    <a:gd name="connsiteX34" fmla="*/ 2250 w 6361"/>
                    <a:gd name="connsiteY34" fmla="*/ 5161 h 7502"/>
                    <a:gd name="connsiteX35" fmla="*/ 2162 w 6361"/>
                    <a:gd name="connsiteY35" fmla="*/ 4481 h 7502"/>
                    <a:gd name="connsiteX36" fmla="*/ 2011 w 6361"/>
                    <a:gd name="connsiteY36" fmla="*/ 4615 h 7502"/>
                    <a:gd name="connsiteX37" fmla="*/ 1803 w 6361"/>
                    <a:gd name="connsiteY37" fmla="*/ 3924 h 7502"/>
                    <a:gd name="connsiteX38" fmla="*/ 1709 w 6361"/>
                    <a:gd name="connsiteY38" fmla="*/ 5373 h 7502"/>
                    <a:gd name="connsiteX39" fmla="*/ 1529 w 6361"/>
                    <a:gd name="connsiteY39" fmla="*/ 5026 h 7502"/>
                    <a:gd name="connsiteX40" fmla="*/ 1583 w 6361"/>
                    <a:gd name="connsiteY40" fmla="*/ 6201 h 7502"/>
                    <a:gd name="connsiteX41" fmla="*/ 1186 w 6361"/>
                    <a:gd name="connsiteY41" fmla="*/ 5666 h 7502"/>
                    <a:gd name="connsiteX42" fmla="*/ 1395 w 6361"/>
                    <a:gd name="connsiteY42" fmla="*/ 6475 h 7502"/>
                    <a:gd name="connsiteX43" fmla="*/ 1186 w 6361"/>
                    <a:gd name="connsiteY43" fmla="*/ 6610 h 7502"/>
                    <a:gd name="connsiteX44" fmla="*/ 1343 w 6361"/>
                    <a:gd name="connsiteY44" fmla="*/ 7502 h 7502"/>
                    <a:gd name="connsiteX45" fmla="*/ 1006 w 6361"/>
                    <a:gd name="connsiteY45" fmla="*/ 7167 h 7502"/>
                    <a:gd name="connsiteX46" fmla="*/ 1006 w 6361"/>
                    <a:gd name="connsiteY46" fmla="*/ 6129 h 7502"/>
                    <a:gd name="connsiteX47" fmla="*/ 737 w 6361"/>
                    <a:gd name="connsiteY47" fmla="*/ 6264 h 7502"/>
                    <a:gd name="connsiteX48" fmla="*/ 737 w 6361"/>
                    <a:gd name="connsiteY48" fmla="*/ 4950 h 7502"/>
                    <a:gd name="connsiteX49" fmla="*/ 554 w 6361"/>
                    <a:gd name="connsiteY49" fmla="*/ 5161 h 7502"/>
                    <a:gd name="connsiteX50" fmla="*/ 308 w 6361"/>
                    <a:gd name="connsiteY50" fmla="*/ 4481 h 7502"/>
                    <a:gd name="connsiteX51" fmla="*/ 0 w 6361"/>
                    <a:gd name="connsiteY51" fmla="*/ 5731 h 7502"/>
                    <a:gd name="connsiteX0" fmla="*/ 0 w 10000"/>
                    <a:gd name="connsiteY0" fmla="*/ 7639 h 10000"/>
                    <a:gd name="connsiteX1" fmla="*/ 10000 w 10000"/>
                    <a:gd name="connsiteY1" fmla="*/ 8170 h 10000"/>
                    <a:gd name="connsiteX2" fmla="*/ 9043 w 10000"/>
                    <a:gd name="connsiteY2" fmla="*/ 6879 h 10000"/>
                    <a:gd name="connsiteX3" fmla="*/ 9285 w 10000"/>
                    <a:gd name="connsiteY3" fmla="*/ 7998 h 10000"/>
                    <a:gd name="connsiteX4" fmla="*/ 8804 w 10000"/>
                    <a:gd name="connsiteY4" fmla="*/ 8544 h 10000"/>
                    <a:gd name="connsiteX5" fmla="*/ 8747 w 10000"/>
                    <a:gd name="connsiteY5" fmla="*/ 6997 h 10000"/>
                    <a:gd name="connsiteX6" fmla="*/ 7890 w 10000"/>
                    <a:gd name="connsiteY6" fmla="*/ 8266 h 10000"/>
                    <a:gd name="connsiteX7" fmla="*/ 8224 w 10000"/>
                    <a:gd name="connsiteY7" fmla="*/ 6053 h 10000"/>
                    <a:gd name="connsiteX8" fmla="*/ 7853 w 10000"/>
                    <a:gd name="connsiteY8" fmla="*/ 3582 h 10000"/>
                    <a:gd name="connsiteX9" fmla="*/ 7798 w 10000"/>
                    <a:gd name="connsiteY9" fmla="*/ 5608 h 10000"/>
                    <a:gd name="connsiteX10" fmla="*/ 7467 w 10000"/>
                    <a:gd name="connsiteY10" fmla="*/ 6053 h 10000"/>
                    <a:gd name="connsiteX11" fmla="*/ 7753 w 10000"/>
                    <a:gd name="connsiteY11" fmla="*/ 6997 h 10000"/>
                    <a:gd name="connsiteX12" fmla="*/ 6884 w 10000"/>
                    <a:gd name="connsiteY12" fmla="*/ 6238 h 10000"/>
                    <a:gd name="connsiteX13" fmla="*/ 7365 w 10000"/>
                    <a:gd name="connsiteY13" fmla="*/ 7819 h 10000"/>
                    <a:gd name="connsiteX14" fmla="*/ 6653 w 10000"/>
                    <a:gd name="connsiteY14" fmla="*/ 7075 h 10000"/>
                    <a:gd name="connsiteX15" fmla="*/ 6850 w 10000"/>
                    <a:gd name="connsiteY15" fmla="*/ 8631 h 10000"/>
                    <a:gd name="connsiteX16" fmla="*/ 6122 w 10000"/>
                    <a:gd name="connsiteY16" fmla="*/ 8266 h 10000"/>
                    <a:gd name="connsiteX17" fmla="*/ 6075 w 10000"/>
                    <a:gd name="connsiteY17" fmla="*/ 6879 h 10000"/>
                    <a:gd name="connsiteX18" fmla="*/ 5408 w 10000"/>
                    <a:gd name="connsiteY18" fmla="*/ 8085 h 10000"/>
                    <a:gd name="connsiteX19" fmla="*/ 5641 w 10000"/>
                    <a:gd name="connsiteY19" fmla="*/ 6513 h 10000"/>
                    <a:gd name="connsiteX20" fmla="*/ 5408 w 10000"/>
                    <a:gd name="connsiteY20" fmla="*/ 4701 h 10000"/>
                    <a:gd name="connsiteX21" fmla="*/ 5021 w 10000"/>
                    <a:gd name="connsiteY21" fmla="*/ 6879 h 10000"/>
                    <a:gd name="connsiteX22" fmla="*/ 5070 w 10000"/>
                    <a:gd name="connsiteY22" fmla="*/ 7998 h 10000"/>
                    <a:gd name="connsiteX23" fmla="*/ 4782 w 10000"/>
                    <a:gd name="connsiteY23" fmla="*/ 7357 h 10000"/>
                    <a:gd name="connsiteX24" fmla="*/ 4782 w 10000"/>
                    <a:gd name="connsiteY24" fmla="*/ 8811 h 10000"/>
                    <a:gd name="connsiteX25" fmla="*/ 4359 w 10000"/>
                    <a:gd name="connsiteY25" fmla="*/ 7819 h 10000"/>
                    <a:gd name="connsiteX26" fmla="*/ 5788 w 10000"/>
                    <a:gd name="connsiteY26" fmla="*/ 1470 h 10000"/>
                    <a:gd name="connsiteX27" fmla="*/ 6406 w 10000"/>
                    <a:gd name="connsiteY27" fmla="*/ 1290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533 h 10000"/>
                    <a:gd name="connsiteX33" fmla="*/ 5502 w 10000"/>
                    <a:gd name="connsiteY33" fmla="*/ 533 h 10000"/>
                    <a:gd name="connsiteX34" fmla="*/ 3537 w 10000"/>
                    <a:gd name="connsiteY34" fmla="*/ 6879 h 10000"/>
                    <a:gd name="connsiteX35" fmla="*/ 3399 w 10000"/>
                    <a:gd name="connsiteY35" fmla="*/ 5973 h 10000"/>
                    <a:gd name="connsiteX36" fmla="*/ 3161 w 10000"/>
                    <a:gd name="connsiteY36" fmla="*/ 6152 h 10000"/>
                    <a:gd name="connsiteX37" fmla="*/ 2834 w 10000"/>
                    <a:gd name="connsiteY37" fmla="*/ 5231 h 10000"/>
                    <a:gd name="connsiteX38" fmla="*/ 2687 w 10000"/>
                    <a:gd name="connsiteY38" fmla="*/ 7162 h 10000"/>
                    <a:gd name="connsiteX39" fmla="*/ 2404 w 10000"/>
                    <a:gd name="connsiteY39" fmla="*/ 6700 h 10000"/>
                    <a:gd name="connsiteX40" fmla="*/ 2489 w 10000"/>
                    <a:gd name="connsiteY40" fmla="*/ 8266 h 10000"/>
                    <a:gd name="connsiteX41" fmla="*/ 1864 w 10000"/>
                    <a:gd name="connsiteY41" fmla="*/ 7553 h 10000"/>
                    <a:gd name="connsiteX42" fmla="*/ 2193 w 10000"/>
                    <a:gd name="connsiteY42" fmla="*/ 8631 h 10000"/>
                    <a:gd name="connsiteX43" fmla="*/ 1864 w 10000"/>
                    <a:gd name="connsiteY43" fmla="*/ 8811 h 10000"/>
                    <a:gd name="connsiteX44" fmla="*/ 2111 w 10000"/>
                    <a:gd name="connsiteY44" fmla="*/ 10000 h 10000"/>
                    <a:gd name="connsiteX45" fmla="*/ 1582 w 10000"/>
                    <a:gd name="connsiteY45" fmla="*/ 8170 h 10000"/>
                    <a:gd name="connsiteX46" fmla="*/ 1159 w 10000"/>
                    <a:gd name="connsiteY46" fmla="*/ 8350 h 10000"/>
                    <a:gd name="connsiteX47" fmla="*/ 1159 w 10000"/>
                    <a:gd name="connsiteY47" fmla="*/ 6598 h 10000"/>
                    <a:gd name="connsiteX48" fmla="*/ 871 w 10000"/>
                    <a:gd name="connsiteY48" fmla="*/ 6879 h 10000"/>
                    <a:gd name="connsiteX49" fmla="*/ 484 w 10000"/>
                    <a:gd name="connsiteY49" fmla="*/ 5973 h 10000"/>
                    <a:gd name="connsiteX50" fmla="*/ 0 w 10000"/>
                    <a:gd name="connsiteY50" fmla="*/ 7639 h 10000"/>
                    <a:gd name="connsiteX0" fmla="*/ 0 w 10000"/>
                    <a:gd name="connsiteY0" fmla="*/ 7639 h 8811"/>
                    <a:gd name="connsiteX1" fmla="*/ 10000 w 10000"/>
                    <a:gd name="connsiteY1" fmla="*/ 8170 h 8811"/>
                    <a:gd name="connsiteX2" fmla="*/ 9043 w 10000"/>
                    <a:gd name="connsiteY2" fmla="*/ 6879 h 8811"/>
                    <a:gd name="connsiteX3" fmla="*/ 9285 w 10000"/>
                    <a:gd name="connsiteY3" fmla="*/ 7998 h 8811"/>
                    <a:gd name="connsiteX4" fmla="*/ 8804 w 10000"/>
                    <a:gd name="connsiteY4" fmla="*/ 8544 h 8811"/>
                    <a:gd name="connsiteX5" fmla="*/ 8747 w 10000"/>
                    <a:gd name="connsiteY5" fmla="*/ 6997 h 8811"/>
                    <a:gd name="connsiteX6" fmla="*/ 7890 w 10000"/>
                    <a:gd name="connsiteY6" fmla="*/ 8266 h 8811"/>
                    <a:gd name="connsiteX7" fmla="*/ 8224 w 10000"/>
                    <a:gd name="connsiteY7" fmla="*/ 6053 h 8811"/>
                    <a:gd name="connsiteX8" fmla="*/ 7853 w 10000"/>
                    <a:gd name="connsiteY8" fmla="*/ 3582 h 8811"/>
                    <a:gd name="connsiteX9" fmla="*/ 7798 w 10000"/>
                    <a:gd name="connsiteY9" fmla="*/ 5608 h 8811"/>
                    <a:gd name="connsiteX10" fmla="*/ 7467 w 10000"/>
                    <a:gd name="connsiteY10" fmla="*/ 6053 h 8811"/>
                    <a:gd name="connsiteX11" fmla="*/ 7753 w 10000"/>
                    <a:gd name="connsiteY11" fmla="*/ 6997 h 8811"/>
                    <a:gd name="connsiteX12" fmla="*/ 6884 w 10000"/>
                    <a:gd name="connsiteY12" fmla="*/ 6238 h 8811"/>
                    <a:gd name="connsiteX13" fmla="*/ 7365 w 10000"/>
                    <a:gd name="connsiteY13" fmla="*/ 7819 h 8811"/>
                    <a:gd name="connsiteX14" fmla="*/ 6653 w 10000"/>
                    <a:gd name="connsiteY14" fmla="*/ 7075 h 8811"/>
                    <a:gd name="connsiteX15" fmla="*/ 6850 w 10000"/>
                    <a:gd name="connsiteY15" fmla="*/ 8631 h 8811"/>
                    <a:gd name="connsiteX16" fmla="*/ 6122 w 10000"/>
                    <a:gd name="connsiteY16" fmla="*/ 8266 h 8811"/>
                    <a:gd name="connsiteX17" fmla="*/ 6075 w 10000"/>
                    <a:gd name="connsiteY17" fmla="*/ 6879 h 8811"/>
                    <a:gd name="connsiteX18" fmla="*/ 5408 w 10000"/>
                    <a:gd name="connsiteY18" fmla="*/ 8085 h 8811"/>
                    <a:gd name="connsiteX19" fmla="*/ 5641 w 10000"/>
                    <a:gd name="connsiteY19" fmla="*/ 6513 h 8811"/>
                    <a:gd name="connsiteX20" fmla="*/ 5408 w 10000"/>
                    <a:gd name="connsiteY20" fmla="*/ 4701 h 8811"/>
                    <a:gd name="connsiteX21" fmla="*/ 5021 w 10000"/>
                    <a:gd name="connsiteY21" fmla="*/ 6879 h 8811"/>
                    <a:gd name="connsiteX22" fmla="*/ 5070 w 10000"/>
                    <a:gd name="connsiteY22" fmla="*/ 7998 h 8811"/>
                    <a:gd name="connsiteX23" fmla="*/ 4782 w 10000"/>
                    <a:gd name="connsiteY23" fmla="*/ 7357 h 8811"/>
                    <a:gd name="connsiteX24" fmla="*/ 4782 w 10000"/>
                    <a:gd name="connsiteY24" fmla="*/ 8811 h 8811"/>
                    <a:gd name="connsiteX25" fmla="*/ 4359 w 10000"/>
                    <a:gd name="connsiteY25" fmla="*/ 7819 h 8811"/>
                    <a:gd name="connsiteX26" fmla="*/ 5788 w 10000"/>
                    <a:gd name="connsiteY26" fmla="*/ 1470 h 8811"/>
                    <a:gd name="connsiteX27" fmla="*/ 6406 w 10000"/>
                    <a:gd name="connsiteY27" fmla="*/ 1290 h 8811"/>
                    <a:gd name="connsiteX28" fmla="*/ 5939 w 10000"/>
                    <a:gd name="connsiteY28" fmla="*/ 0 h 8811"/>
                    <a:gd name="connsiteX29" fmla="*/ 5939 w 10000"/>
                    <a:gd name="connsiteY29" fmla="*/ 0 h 8811"/>
                    <a:gd name="connsiteX30" fmla="*/ 5939 w 10000"/>
                    <a:gd name="connsiteY30" fmla="*/ 0 h 8811"/>
                    <a:gd name="connsiteX31" fmla="*/ 5315 w 10000"/>
                    <a:gd name="connsiteY31" fmla="*/ 0 h 8811"/>
                    <a:gd name="connsiteX32" fmla="*/ 5315 w 10000"/>
                    <a:gd name="connsiteY32" fmla="*/ 533 h 8811"/>
                    <a:gd name="connsiteX33" fmla="*/ 5502 w 10000"/>
                    <a:gd name="connsiteY33" fmla="*/ 533 h 8811"/>
                    <a:gd name="connsiteX34" fmla="*/ 3537 w 10000"/>
                    <a:gd name="connsiteY34" fmla="*/ 6879 h 8811"/>
                    <a:gd name="connsiteX35" fmla="*/ 3399 w 10000"/>
                    <a:gd name="connsiteY35" fmla="*/ 5973 h 8811"/>
                    <a:gd name="connsiteX36" fmla="*/ 3161 w 10000"/>
                    <a:gd name="connsiteY36" fmla="*/ 6152 h 8811"/>
                    <a:gd name="connsiteX37" fmla="*/ 2834 w 10000"/>
                    <a:gd name="connsiteY37" fmla="*/ 5231 h 8811"/>
                    <a:gd name="connsiteX38" fmla="*/ 2687 w 10000"/>
                    <a:gd name="connsiteY38" fmla="*/ 7162 h 8811"/>
                    <a:gd name="connsiteX39" fmla="*/ 2404 w 10000"/>
                    <a:gd name="connsiteY39" fmla="*/ 6700 h 8811"/>
                    <a:gd name="connsiteX40" fmla="*/ 2489 w 10000"/>
                    <a:gd name="connsiteY40" fmla="*/ 8266 h 8811"/>
                    <a:gd name="connsiteX41" fmla="*/ 1864 w 10000"/>
                    <a:gd name="connsiteY41" fmla="*/ 7553 h 8811"/>
                    <a:gd name="connsiteX42" fmla="*/ 2193 w 10000"/>
                    <a:gd name="connsiteY42" fmla="*/ 8631 h 8811"/>
                    <a:gd name="connsiteX43" fmla="*/ 1864 w 10000"/>
                    <a:gd name="connsiteY43" fmla="*/ 8811 h 8811"/>
                    <a:gd name="connsiteX44" fmla="*/ 1582 w 10000"/>
                    <a:gd name="connsiteY44" fmla="*/ 8170 h 8811"/>
                    <a:gd name="connsiteX45" fmla="*/ 1159 w 10000"/>
                    <a:gd name="connsiteY45" fmla="*/ 8350 h 8811"/>
                    <a:gd name="connsiteX46" fmla="*/ 1159 w 10000"/>
                    <a:gd name="connsiteY46" fmla="*/ 6598 h 8811"/>
                    <a:gd name="connsiteX47" fmla="*/ 871 w 10000"/>
                    <a:gd name="connsiteY47" fmla="*/ 6879 h 8811"/>
                    <a:gd name="connsiteX48" fmla="*/ 484 w 10000"/>
                    <a:gd name="connsiteY48" fmla="*/ 5973 h 8811"/>
                    <a:gd name="connsiteX49" fmla="*/ 0 w 10000"/>
                    <a:gd name="connsiteY49" fmla="*/ 7639 h 8811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484 w 10000"/>
                    <a:gd name="connsiteY47" fmla="*/ 6779 h 10000"/>
                    <a:gd name="connsiteX48" fmla="*/ 0 w 10000"/>
                    <a:gd name="connsiteY48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0 w 10000"/>
                    <a:gd name="connsiteY47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871 w 10000"/>
                    <a:gd name="connsiteY45" fmla="*/ 7807 h 10000"/>
                    <a:gd name="connsiteX46" fmla="*/ 0 w 10000"/>
                    <a:gd name="connsiteY46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0 w 10000"/>
                    <a:gd name="connsiteY45" fmla="*/ 8670 h 10000"/>
                    <a:gd name="connsiteX0" fmla="*/ 0 w 8841"/>
                    <a:gd name="connsiteY0" fmla="*/ 9477 h 10000"/>
                    <a:gd name="connsiteX1" fmla="*/ 8841 w 8841"/>
                    <a:gd name="connsiteY1" fmla="*/ 9273 h 10000"/>
                    <a:gd name="connsiteX2" fmla="*/ 7884 w 8841"/>
                    <a:gd name="connsiteY2" fmla="*/ 7807 h 10000"/>
                    <a:gd name="connsiteX3" fmla="*/ 8126 w 8841"/>
                    <a:gd name="connsiteY3" fmla="*/ 9077 h 10000"/>
                    <a:gd name="connsiteX4" fmla="*/ 7645 w 8841"/>
                    <a:gd name="connsiteY4" fmla="*/ 9697 h 10000"/>
                    <a:gd name="connsiteX5" fmla="*/ 7588 w 8841"/>
                    <a:gd name="connsiteY5" fmla="*/ 7941 h 10000"/>
                    <a:gd name="connsiteX6" fmla="*/ 6731 w 8841"/>
                    <a:gd name="connsiteY6" fmla="*/ 9381 h 10000"/>
                    <a:gd name="connsiteX7" fmla="*/ 7065 w 8841"/>
                    <a:gd name="connsiteY7" fmla="*/ 6870 h 10000"/>
                    <a:gd name="connsiteX8" fmla="*/ 6694 w 8841"/>
                    <a:gd name="connsiteY8" fmla="*/ 4065 h 10000"/>
                    <a:gd name="connsiteX9" fmla="*/ 6639 w 8841"/>
                    <a:gd name="connsiteY9" fmla="*/ 6365 h 10000"/>
                    <a:gd name="connsiteX10" fmla="*/ 6308 w 8841"/>
                    <a:gd name="connsiteY10" fmla="*/ 6870 h 10000"/>
                    <a:gd name="connsiteX11" fmla="*/ 6594 w 8841"/>
                    <a:gd name="connsiteY11" fmla="*/ 7941 h 10000"/>
                    <a:gd name="connsiteX12" fmla="*/ 5725 w 8841"/>
                    <a:gd name="connsiteY12" fmla="*/ 7080 h 10000"/>
                    <a:gd name="connsiteX13" fmla="*/ 6206 w 8841"/>
                    <a:gd name="connsiteY13" fmla="*/ 8874 h 10000"/>
                    <a:gd name="connsiteX14" fmla="*/ 5494 w 8841"/>
                    <a:gd name="connsiteY14" fmla="*/ 8030 h 10000"/>
                    <a:gd name="connsiteX15" fmla="*/ 5691 w 8841"/>
                    <a:gd name="connsiteY15" fmla="*/ 9796 h 10000"/>
                    <a:gd name="connsiteX16" fmla="*/ 4963 w 8841"/>
                    <a:gd name="connsiteY16" fmla="*/ 9381 h 10000"/>
                    <a:gd name="connsiteX17" fmla="*/ 4916 w 8841"/>
                    <a:gd name="connsiteY17" fmla="*/ 7807 h 10000"/>
                    <a:gd name="connsiteX18" fmla="*/ 4249 w 8841"/>
                    <a:gd name="connsiteY18" fmla="*/ 9176 h 10000"/>
                    <a:gd name="connsiteX19" fmla="*/ 4482 w 8841"/>
                    <a:gd name="connsiteY19" fmla="*/ 7392 h 10000"/>
                    <a:gd name="connsiteX20" fmla="*/ 4249 w 8841"/>
                    <a:gd name="connsiteY20" fmla="*/ 5335 h 10000"/>
                    <a:gd name="connsiteX21" fmla="*/ 3862 w 8841"/>
                    <a:gd name="connsiteY21" fmla="*/ 7807 h 10000"/>
                    <a:gd name="connsiteX22" fmla="*/ 3911 w 8841"/>
                    <a:gd name="connsiteY22" fmla="*/ 9077 h 10000"/>
                    <a:gd name="connsiteX23" fmla="*/ 3623 w 8841"/>
                    <a:gd name="connsiteY23" fmla="*/ 8350 h 10000"/>
                    <a:gd name="connsiteX24" fmla="*/ 3623 w 8841"/>
                    <a:gd name="connsiteY24" fmla="*/ 10000 h 10000"/>
                    <a:gd name="connsiteX25" fmla="*/ 3200 w 8841"/>
                    <a:gd name="connsiteY25" fmla="*/ 8874 h 10000"/>
                    <a:gd name="connsiteX26" fmla="*/ 4629 w 8841"/>
                    <a:gd name="connsiteY26" fmla="*/ 1668 h 10000"/>
                    <a:gd name="connsiteX27" fmla="*/ 5247 w 8841"/>
                    <a:gd name="connsiteY27" fmla="*/ 1464 h 10000"/>
                    <a:gd name="connsiteX28" fmla="*/ 4780 w 8841"/>
                    <a:gd name="connsiteY28" fmla="*/ 0 h 10000"/>
                    <a:gd name="connsiteX29" fmla="*/ 4780 w 8841"/>
                    <a:gd name="connsiteY29" fmla="*/ 0 h 10000"/>
                    <a:gd name="connsiteX30" fmla="*/ 4780 w 8841"/>
                    <a:gd name="connsiteY30" fmla="*/ 0 h 10000"/>
                    <a:gd name="connsiteX31" fmla="*/ 4156 w 8841"/>
                    <a:gd name="connsiteY31" fmla="*/ 0 h 10000"/>
                    <a:gd name="connsiteX32" fmla="*/ 4156 w 8841"/>
                    <a:gd name="connsiteY32" fmla="*/ 605 h 10000"/>
                    <a:gd name="connsiteX33" fmla="*/ 4343 w 8841"/>
                    <a:gd name="connsiteY33" fmla="*/ 605 h 10000"/>
                    <a:gd name="connsiteX34" fmla="*/ 2378 w 8841"/>
                    <a:gd name="connsiteY34" fmla="*/ 7807 h 10000"/>
                    <a:gd name="connsiteX35" fmla="*/ 2240 w 8841"/>
                    <a:gd name="connsiteY35" fmla="*/ 6779 h 10000"/>
                    <a:gd name="connsiteX36" fmla="*/ 2002 w 8841"/>
                    <a:gd name="connsiteY36" fmla="*/ 6982 h 10000"/>
                    <a:gd name="connsiteX37" fmla="*/ 1675 w 8841"/>
                    <a:gd name="connsiteY37" fmla="*/ 5937 h 10000"/>
                    <a:gd name="connsiteX38" fmla="*/ 1528 w 8841"/>
                    <a:gd name="connsiteY38" fmla="*/ 8128 h 10000"/>
                    <a:gd name="connsiteX39" fmla="*/ 1245 w 8841"/>
                    <a:gd name="connsiteY39" fmla="*/ 7604 h 10000"/>
                    <a:gd name="connsiteX40" fmla="*/ 1330 w 8841"/>
                    <a:gd name="connsiteY40" fmla="*/ 9381 h 10000"/>
                    <a:gd name="connsiteX41" fmla="*/ 705 w 8841"/>
                    <a:gd name="connsiteY41" fmla="*/ 8572 h 10000"/>
                    <a:gd name="connsiteX42" fmla="*/ 1034 w 8841"/>
                    <a:gd name="connsiteY42" fmla="*/ 9796 h 10000"/>
                    <a:gd name="connsiteX43" fmla="*/ 423 w 8841"/>
                    <a:gd name="connsiteY43" fmla="*/ 9273 h 10000"/>
                    <a:gd name="connsiteX44" fmla="*/ 0 w 8841"/>
                    <a:gd name="connsiteY44" fmla="*/ 9477 h 10000"/>
                    <a:gd name="connsiteX0" fmla="*/ 0 w 9522"/>
                    <a:gd name="connsiteY0" fmla="*/ 9273 h 10000"/>
                    <a:gd name="connsiteX1" fmla="*/ 9522 w 9522"/>
                    <a:gd name="connsiteY1" fmla="*/ 9273 h 10000"/>
                    <a:gd name="connsiteX2" fmla="*/ 8440 w 9522"/>
                    <a:gd name="connsiteY2" fmla="*/ 7807 h 10000"/>
                    <a:gd name="connsiteX3" fmla="*/ 8713 w 9522"/>
                    <a:gd name="connsiteY3" fmla="*/ 9077 h 10000"/>
                    <a:gd name="connsiteX4" fmla="*/ 8169 w 9522"/>
                    <a:gd name="connsiteY4" fmla="*/ 9697 h 10000"/>
                    <a:gd name="connsiteX5" fmla="*/ 8105 w 9522"/>
                    <a:gd name="connsiteY5" fmla="*/ 7941 h 10000"/>
                    <a:gd name="connsiteX6" fmla="*/ 7135 w 9522"/>
                    <a:gd name="connsiteY6" fmla="*/ 9381 h 10000"/>
                    <a:gd name="connsiteX7" fmla="*/ 7513 w 9522"/>
                    <a:gd name="connsiteY7" fmla="*/ 6870 h 10000"/>
                    <a:gd name="connsiteX8" fmla="*/ 7094 w 9522"/>
                    <a:gd name="connsiteY8" fmla="*/ 4065 h 10000"/>
                    <a:gd name="connsiteX9" fmla="*/ 7031 w 9522"/>
                    <a:gd name="connsiteY9" fmla="*/ 6365 h 10000"/>
                    <a:gd name="connsiteX10" fmla="*/ 6657 w 9522"/>
                    <a:gd name="connsiteY10" fmla="*/ 6870 h 10000"/>
                    <a:gd name="connsiteX11" fmla="*/ 6980 w 9522"/>
                    <a:gd name="connsiteY11" fmla="*/ 7941 h 10000"/>
                    <a:gd name="connsiteX12" fmla="*/ 5998 w 9522"/>
                    <a:gd name="connsiteY12" fmla="*/ 7080 h 10000"/>
                    <a:gd name="connsiteX13" fmla="*/ 6542 w 9522"/>
                    <a:gd name="connsiteY13" fmla="*/ 8874 h 10000"/>
                    <a:gd name="connsiteX14" fmla="*/ 5736 w 9522"/>
                    <a:gd name="connsiteY14" fmla="*/ 8030 h 10000"/>
                    <a:gd name="connsiteX15" fmla="*/ 5959 w 9522"/>
                    <a:gd name="connsiteY15" fmla="*/ 9796 h 10000"/>
                    <a:gd name="connsiteX16" fmla="*/ 5136 w 9522"/>
                    <a:gd name="connsiteY16" fmla="*/ 9381 h 10000"/>
                    <a:gd name="connsiteX17" fmla="*/ 5082 w 9522"/>
                    <a:gd name="connsiteY17" fmla="*/ 7807 h 10000"/>
                    <a:gd name="connsiteX18" fmla="*/ 4328 w 9522"/>
                    <a:gd name="connsiteY18" fmla="*/ 9176 h 10000"/>
                    <a:gd name="connsiteX19" fmla="*/ 4592 w 9522"/>
                    <a:gd name="connsiteY19" fmla="*/ 7392 h 10000"/>
                    <a:gd name="connsiteX20" fmla="*/ 4328 w 9522"/>
                    <a:gd name="connsiteY20" fmla="*/ 5335 h 10000"/>
                    <a:gd name="connsiteX21" fmla="*/ 3890 w 9522"/>
                    <a:gd name="connsiteY21" fmla="*/ 7807 h 10000"/>
                    <a:gd name="connsiteX22" fmla="*/ 3946 w 9522"/>
                    <a:gd name="connsiteY22" fmla="*/ 9077 h 10000"/>
                    <a:gd name="connsiteX23" fmla="*/ 3620 w 9522"/>
                    <a:gd name="connsiteY23" fmla="*/ 8350 h 10000"/>
                    <a:gd name="connsiteX24" fmla="*/ 3620 w 9522"/>
                    <a:gd name="connsiteY24" fmla="*/ 10000 h 10000"/>
                    <a:gd name="connsiteX25" fmla="*/ 3142 w 9522"/>
                    <a:gd name="connsiteY25" fmla="*/ 8874 h 10000"/>
                    <a:gd name="connsiteX26" fmla="*/ 4758 w 9522"/>
                    <a:gd name="connsiteY26" fmla="*/ 1668 h 10000"/>
                    <a:gd name="connsiteX27" fmla="*/ 5457 w 9522"/>
                    <a:gd name="connsiteY27" fmla="*/ 1464 h 10000"/>
                    <a:gd name="connsiteX28" fmla="*/ 4929 w 9522"/>
                    <a:gd name="connsiteY28" fmla="*/ 0 h 10000"/>
                    <a:gd name="connsiteX29" fmla="*/ 4929 w 9522"/>
                    <a:gd name="connsiteY29" fmla="*/ 0 h 10000"/>
                    <a:gd name="connsiteX30" fmla="*/ 4929 w 9522"/>
                    <a:gd name="connsiteY30" fmla="*/ 0 h 10000"/>
                    <a:gd name="connsiteX31" fmla="*/ 4223 w 9522"/>
                    <a:gd name="connsiteY31" fmla="*/ 0 h 10000"/>
                    <a:gd name="connsiteX32" fmla="*/ 4223 w 9522"/>
                    <a:gd name="connsiteY32" fmla="*/ 605 h 10000"/>
                    <a:gd name="connsiteX33" fmla="*/ 4434 w 9522"/>
                    <a:gd name="connsiteY33" fmla="*/ 605 h 10000"/>
                    <a:gd name="connsiteX34" fmla="*/ 2212 w 9522"/>
                    <a:gd name="connsiteY34" fmla="*/ 7807 h 10000"/>
                    <a:gd name="connsiteX35" fmla="*/ 2056 w 9522"/>
                    <a:gd name="connsiteY35" fmla="*/ 6779 h 10000"/>
                    <a:gd name="connsiteX36" fmla="*/ 1786 w 9522"/>
                    <a:gd name="connsiteY36" fmla="*/ 6982 h 10000"/>
                    <a:gd name="connsiteX37" fmla="*/ 1417 w 9522"/>
                    <a:gd name="connsiteY37" fmla="*/ 5937 h 10000"/>
                    <a:gd name="connsiteX38" fmla="*/ 1250 w 9522"/>
                    <a:gd name="connsiteY38" fmla="*/ 8128 h 10000"/>
                    <a:gd name="connsiteX39" fmla="*/ 930 w 9522"/>
                    <a:gd name="connsiteY39" fmla="*/ 7604 h 10000"/>
                    <a:gd name="connsiteX40" fmla="*/ 1026 w 9522"/>
                    <a:gd name="connsiteY40" fmla="*/ 9381 h 10000"/>
                    <a:gd name="connsiteX41" fmla="*/ 319 w 9522"/>
                    <a:gd name="connsiteY41" fmla="*/ 8572 h 10000"/>
                    <a:gd name="connsiteX42" fmla="*/ 692 w 9522"/>
                    <a:gd name="connsiteY42" fmla="*/ 9796 h 10000"/>
                    <a:gd name="connsiteX43" fmla="*/ 0 w 9522"/>
                    <a:gd name="connsiteY43" fmla="*/ 9273 h 10000"/>
                    <a:gd name="connsiteX0" fmla="*/ 392 w 9665"/>
                    <a:gd name="connsiteY0" fmla="*/ 9796 h 10000"/>
                    <a:gd name="connsiteX1" fmla="*/ 9665 w 9665"/>
                    <a:gd name="connsiteY1" fmla="*/ 9273 h 10000"/>
                    <a:gd name="connsiteX2" fmla="*/ 8529 w 9665"/>
                    <a:gd name="connsiteY2" fmla="*/ 7807 h 10000"/>
                    <a:gd name="connsiteX3" fmla="*/ 8815 w 9665"/>
                    <a:gd name="connsiteY3" fmla="*/ 9077 h 10000"/>
                    <a:gd name="connsiteX4" fmla="*/ 8244 w 9665"/>
                    <a:gd name="connsiteY4" fmla="*/ 9697 h 10000"/>
                    <a:gd name="connsiteX5" fmla="*/ 8177 w 9665"/>
                    <a:gd name="connsiteY5" fmla="*/ 7941 h 10000"/>
                    <a:gd name="connsiteX6" fmla="*/ 7158 w 9665"/>
                    <a:gd name="connsiteY6" fmla="*/ 9381 h 10000"/>
                    <a:gd name="connsiteX7" fmla="*/ 7555 w 9665"/>
                    <a:gd name="connsiteY7" fmla="*/ 6870 h 10000"/>
                    <a:gd name="connsiteX8" fmla="*/ 7115 w 9665"/>
                    <a:gd name="connsiteY8" fmla="*/ 4065 h 10000"/>
                    <a:gd name="connsiteX9" fmla="*/ 7049 w 9665"/>
                    <a:gd name="connsiteY9" fmla="*/ 6365 h 10000"/>
                    <a:gd name="connsiteX10" fmla="*/ 6656 w 9665"/>
                    <a:gd name="connsiteY10" fmla="*/ 6870 h 10000"/>
                    <a:gd name="connsiteX11" fmla="*/ 6995 w 9665"/>
                    <a:gd name="connsiteY11" fmla="*/ 7941 h 10000"/>
                    <a:gd name="connsiteX12" fmla="*/ 5964 w 9665"/>
                    <a:gd name="connsiteY12" fmla="*/ 7080 h 10000"/>
                    <a:gd name="connsiteX13" fmla="*/ 6535 w 9665"/>
                    <a:gd name="connsiteY13" fmla="*/ 8874 h 10000"/>
                    <a:gd name="connsiteX14" fmla="*/ 5689 w 9665"/>
                    <a:gd name="connsiteY14" fmla="*/ 8030 h 10000"/>
                    <a:gd name="connsiteX15" fmla="*/ 5923 w 9665"/>
                    <a:gd name="connsiteY15" fmla="*/ 9796 h 10000"/>
                    <a:gd name="connsiteX16" fmla="*/ 5059 w 9665"/>
                    <a:gd name="connsiteY16" fmla="*/ 9381 h 10000"/>
                    <a:gd name="connsiteX17" fmla="*/ 5002 w 9665"/>
                    <a:gd name="connsiteY17" fmla="*/ 7807 h 10000"/>
                    <a:gd name="connsiteX18" fmla="*/ 4210 w 9665"/>
                    <a:gd name="connsiteY18" fmla="*/ 9176 h 10000"/>
                    <a:gd name="connsiteX19" fmla="*/ 4488 w 9665"/>
                    <a:gd name="connsiteY19" fmla="*/ 7392 h 10000"/>
                    <a:gd name="connsiteX20" fmla="*/ 4210 w 9665"/>
                    <a:gd name="connsiteY20" fmla="*/ 5335 h 10000"/>
                    <a:gd name="connsiteX21" fmla="*/ 3750 w 9665"/>
                    <a:gd name="connsiteY21" fmla="*/ 7807 h 10000"/>
                    <a:gd name="connsiteX22" fmla="*/ 3809 w 9665"/>
                    <a:gd name="connsiteY22" fmla="*/ 9077 h 10000"/>
                    <a:gd name="connsiteX23" fmla="*/ 3467 w 9665"/>
                    <a:gd name="connsiteY23" fmla="*/ 8350 h 10000"/>
                    <a:gd name="connsiteX24" fmla="*/ 3467 w 9665"/>
                    <a:gd name="connsiteY24" fmla="*/ 10000 h 10000"/>
                    <a:gd name="connsiteX25" fmla="*/ 2965 w 9665"/>
                    <a:gd name="connsiteY25" fmla="*/ 8874 h 10000"/>
                    <a:gd name="connsiteX26" fmla="*/ 4662 w 9665"/>
                    <a:gd name="connsiteY26" fmla="*/ 1668 h 10000"/>
                    <a:gd name="connsiteX27" fmla="*/ 5396 w 9665"/>
                    <a:gd name="connsiteY27" fmla="*/ 1464 h 10000"/>
                    <a:gd name="connsiteX28" fmla="*/ 4841 w 9665"/>
                    <a:gd name="connsiteY28" fmla="*/ 0 h 10000"/>
                    <a:gd name="connsiteX29" fmla="*/ 4841 w 9665"/>
                    <a:gd name="connsiteY29" fmla="*/ 0 h 10000"/>
                    <a:gd name="connsiteX30" fmla="*/ 4841 w 9665"/>
                    <a:gd name="connsiteY30" fmla="*/ 0 h 10000"/>
                    <a:gd name="connsiteX31" fmla="*/ 4100 w 9665"/>
                    <a:gd name="connsiteY31" fmla="*/ 0 h 10000"/>
                    <a:gd name="connsiteX32" fmla="*/ 4100 w 9665"/>
                    <a:gd name="connsiteY32" fmla="*/ 605 h 10000"/>
                    <a:gd name="connsiteX33" fmla="*/ 4322 w 9665"/>
                    <a:gd name="connsiteY33" fmla="*/ 605 h 10000"/>
                    <a:gd name="connsiteX34" fmla="*/ 1988 w 9665"/>
                    <a:gd name="connsiteY34" fmla="*/ 7807 h 10000"/>
                    <a:gd name="connsiteX35" fmla="*/ 1824 w 9665"/>
                    <a:gd name="connsiteY35" fmla="*/ 6779 h 10000"/>
                    <a:gd name="connsiteX36" fmla="*/ 1541 w 9665"/>
                    <a:gd name="connsiteY36" fmla="*/ 6982 h 10000"/>
                    <a:gd name="connsiteX37" fmla="*/ 1153 w 9665"/>
                    <a:gd name="connsiteY37" fmla="*/ 5937 h 10000"/>
                    <a:gd name="connsiteX38" fmla="*/ 978 w 9665"/>
                    <a:gd name="connsiteY38" fmla="*/ 8128 h 10000"/>
                    <a:gd name="connsiteX39" fmla="*/ 642 w 9665"/>
                    <a:gd name="connsiteY39" fmla="*/ 7604 h 10000"/>
                    <a:gd name="connsiteX40" fmla="*/ 743 w 9665"/>
                    <a:gd name="connsiteY40" fmla="*/ 9381 h 10000"/>
                    <a:gd name="connsiteX41" fmla="*/ 0 w 9665"/>
                    <a:gd name="connsiteY41" fmla="*/ 8572 h 10000"/>
                    <a:gd name="connsiteX42" fmla="*/ 392 w 9665"/>
                    <a:gd name="connsiteY42" fmla="*/ 9796 h 10000"/>
                    <a:gd name="connsiteX0" fmla="*/ 0 w 10000"/>
                    <a:gd name="connsiteY0" fmla="*/ 8572 h 10000"/>
                    <a:gd name="connsiteX1" fmla="*/ 10000 w 10000"/>
                    <a:gd name="connsiteY1" fmla="*/ 9273 h 10000"/>
                    <a:gd name="connsiteX2" fmla="*/ 8825 w 10000"/>
                    <a:gd name="connsiteY2" fmla="*/ 7807 h 10000"/>
                    <a:gd name="connsiteX3" fmla="*/ 9121 w 10000"/>
                    <a:gd name="connsiteY3" fmla="*/ 9077 h 10000"/>
                    <a:gd name="connsiteX4" fmla="*/ 8530 w 10000"/>
                    <a:gd name="connsiteY4" fmla="*/ 9697 h 10000"/>
                    <a:gd name="connsiteX5" fmla="*/ 8460 w 10000"/>
                    <a:gd name="connsiteY5" fmla="*/ 7941 h 10000"/>
                    <a:gd name="connsiteX6" fmla="*/ 7406 w 10000"/>
                    <a:gd name="connsiteY6" fmla="*/ 9381 h 10000"/>
                    <a:gd name="connsiteX7" fmla="*/ 7817 w 10000"/>
                    <a:gd name="connsiteY7" fmla="*/ 6870 h 10000"/>
                    <a:gd name="connsiteX8" fmla="*/ 7362 w 10000"/>
                    <a:gd name="connsiteY8" fmla="*/ 4065 h 10000"/>
                    <a:gd name="connsiteX9" fmla="*/ 7293 w 10000"/>
                    <a:gd name="connsiteY9" fmla="*/ 6365 h 10000"/>
                    <a:gd name="connsiteX10" fmla="*/ 6887 w 10000"/>
                    <a:gd name="connsiteY10" fmla="*/ 6870 h 10000"/>
                    <a:gd name="connsiteX11" fmla="*/ 7237 w 10000"/>
                    <a:gd name="connsiteY11" fmla="*/ 7941 h 10000"/>
                    <a:gd name="connsiteX12" fmla="*/ 6171 w 10000"/>
                    <a:gd name="connsiteY12" fmla="*/ 7080 h 10000"/>
                    <a:gd name="connsiteX13" fmla="*/ 6762 w 10000"/>
                    <a:gd name="connsiteY13" fmla="*/ 8874 h 10000"/>
                    <a:gd name="connsiteX14" fmla="*/ 5886 w 10000"/>
                    <a:gd name="connsiteY14" fmla="*/ 8030 h 10000"/>
                    <a:gd name="connsiteX15" fmla="*/ 6128 w 10000"/>
                    <a:gd name="connsiteY15" fmla="*/ 9796 h 10000"/>
                    <a:gd name="connsiteX16" fmla="*/ 5234 w 10000"/>
                    <a:gd name="connsiteY16" fmla="*/ 9381 h 10000"/>
                    <a:gd name="connsiteX17" fmla="*/ 5175 w 10000"/>
                    <a:gd name="connsiteY17" fmla="*/ 7807 h 10000"/>
                    <a:gd name="connsiteX18" fmla="*/ 4356 w 10000"/>
                    <a:gd name="connsiteY18" fmla="*/ 9176 h 10000"/>
                    <a:gd name="connsiteX19" fmla="*/ 4644 w 10000"/>
                    <a:gd name="connsiteY19" fmla="*/ 7392 h 10000"/>
                    <a:gd name="connsiteX20" fmla="*/ 4356 w 10000"/>
                    <a:gd name="connsiteY20" fmla="*/ 5335 h 10000"/>
                    <a:gd name="connsiteX21" fmla="*/ 3880 w 10000"/>
                    <a:gd name="connsiteY21" fmla="*/ 7807 h 10000"/>
                    <a:gd name="connsiteX22" fmla="*/ 3941 w 10000"/>
                    <a:gd name="connsiteY22" fmla="*/ 9077 h 10000"/>
                    <a:gd name="connsiteX23" fmla="*/ 3587 w 10000"/>
                    <a:gd name="connsiteY23" fmla="*/ 8350 h 10000"/>
                    <a:gd name="connsiteX24" fmla="*/ 3587 w 10000"/>
                    <a:gd name="connsiteY24" fmla="*/ 10000 h 10000"/>
                    <a:gd name="connsiteX25" fmla="*/ 3068 w 10000"/>
                    <a:gd name="connsiteY25" fmla="*/ 8874 h 10000"/>
                    <a:gd name="connsiteX26" fmla="*/ 4824 w 10000"/>
                    <a:gd name="connsiteY26" fmla="*/ 1668 h 10000"/>
                    <a:gd name="connsiteX27" fmla="*/ 5583 w 10000"/>
                    <a:gd name="connsiteY27" fmla="*/ 1464 h 10000"/>
                    <a:gd name="connsiteX28" fmla="*/ 5009 w 10000"/>
                    <a:gd name="connsiteY28" fmla="*/ 0 h 10000"/>
                    <a:gd name="connsiteX29" fmla="*/ 5009 w 10000"/>
                    <a:gd name="connsiteY29" fmla="*/ 0 h 10000"/>
                    <a:gd name="connsiteX30" fmla="*/ 5009 w 10000"/>
                    <a:gd name="connsiteY30" fmla="*/ 0 h 10000"/>
                    <a:gd name="connsiteX31" fmla="*/ 4242 w 10000"/>
                    <a:gd name="connsiteY31" fmla="*/ 0 h 10000"/>
                    <a:gd name="connsiteX32" fmla="*/ 4242 w 10000"/>
                    <a:gd name="connsiteY32" fmla="*/ 605 h 10000"/>
                    <a:gd name="connsiteX33" fmla="*/ 4472 w 10000"/>
                    <a:gd name="connsiteY33" fmla="*/ 605 h 10000"/>
                    <a:gd name="connsiteX34" fmla="*/ 2057 w 10000"/>
                    <a:gd name="connsiteY34" fmla="*/ 7807 h 10000"/>
                    <a:gd name="connsiteX35" fmla="*/ 1887 w 10000"/>
                    <a:gd name="connsiteY35" fmla="*/ 6779 h 10000"/>
                    <a:gd name="connsiteX36" fmla="*/ 1594 w 10000"/>
                    <a:gd name="connsiteY36" fmla="*/ 6982 h 10000"/>
                    <a:gd name="connsiteX37" fmla="*/ 1193 w 10000"/>
                    <a:gd name="connsiteY37" fmla="*/ 5937 h 10000"/>
                    <a:gd name="connsiteX38" fmla="*/ 1012 w 10000"/>
                    <a:gd name="connsiteY38" fmla="*/ 8128 h 10000"/>
                    <a:gd name="connsiteX39" fmla="*/ 664 w 10000"/>
                    <a:gd name="connsiteY39" fmla="*/ 7604 h 10000"/>
                    <a:gd name="connsiteX40" fmla="*/ 769 w 10000"/>
                    <a:gd name="connsiteY40" fmla="*/ 9381 h 10000"/>
                    <a:gd name="connsiteX41" fmla="*/ 0 w 10000"/>
                    <a:gd name="connsiteY41" fmla="*/ 8572 h 10000"/>
                    <a:gd name="connsiteX0" fmla="*/ 105 w 9336"/>
                    <a:gd name="connsiteY0" fmla="*/ 9381 h 10000"/>
                    <a:gd name="connsiteX1" fmla="*/ 9336 w 9336"/>
                    <a:gd name="connsiteY1" fmla="*/ 9273 h 10000"/>
                    <a:gd name="connsiteX2" fmla="*/ 8161 w 9336"/>
                    <a:gd name="connsiteY2" fmla="*/ 7807 h 10000"/>
                    <a:gd name="connsiteX3" fmla="*/ 8457 w 9336"/>
                    <a:gd name="connsiteY3" fmla="*/ 9077 h 10000"/>
                    <a:gd name="connsiteX4" fmla="*/ 7866 w 9336"/>
                    <a:gd name="connsiteY4" fmla="*/ 9697 h 10000"/>
                    <a:gd name="connsiteX5" fmla="*/ 7796 w 9336"/>
                    <a:gd name="connsiteY5" fmla="*/ 7941 h 10000"/>
                    <a:gd name="connsiteX6" fmla="*/ 6742 w 9336"/>
                    <a:gd name="connsiteY6" fmla="*/ 9381 h 10000"/>
                    <a:gd name="connsiteX7" fmla="*/ 7153 w 9336"/>
                    <a:gd name="connsiteY7" fmla="*/ 6870 h 10000"/>
                    <a:gd name="connsiteX8" fmla="*/ 6698 w 9336"/>
                    <a:gd name="connsiteY8" fmla="*/ 4065 h 10000"/>
                    <a:gd name="connsiteX9" fmla="*/ 6629 w 9336"/>
                    <a:gd name="connsiteY9" fmla="*/ 6365 h 10000"/>
                    <a:gd name="connsiteX10" fmla="*/ 6223 w 9336"/>
                    <a:gd name="connsiteY10" fmla="*/ 6870 h 10000"/>
                    <a:gd name="connsiteX11" fmla="*/ 6573 w 9336"/>
                    <a:gd name="connsiteY11" fmla="*/ 7941 h 10000"/>
                    <a:gd name="connsiteX12" fmla="*/ 5507 w 9336"/>
                    <a:gd name="connsiteY12" fmla="*/ 7080 h 10000"/>
                    <a:gd name="connsiteX13" fmla="*/ 6098 w 9336"/>
                    <a:gd name="connsiteY13" fmla="*/ 8874 h 10000"/>
                    <a:gd name="connsiteX14" fmla="*/ 5222 w 9336"/>
                    <a:gd name="connsiteY14" fmla="*/ 8030 h 10000"/>
                    <a:gd name="connsiteX15" fmla="*/ 5464 w 9336"/>
                    <a:gd name="connsiteY15" fmla="*/ 9796 h 10000"/>
                    <a:gd name="connsiteX16" fmla="*/ 4570 w 9336"/>
                    <a:gd name="connsiteY16" fmla="*/ 9381 h 10000"/>
                    <a:gd name="connsiteX17" fmla="*/ 4511 w 9336"/>
                    <a:gd name="connsiteY17" fmla="*/ 7807 h 10000"/>
                    <a:gd name="connsiteX18" fmla="*/ 3692 w 9336"/>
                    <a:gd name="connsiteY18" fmla="*/ 9176 h 10000"/>
                    <a:gd name="connsiteX19" fmla="*/ 3980 w 9336"/>
                    <a:gd name="connsiteY19" fmla="*/ 7392 h 10000"/>
                    <a:gd name="connsiteX20" fmla="*/ 3692 w 9336"/>
                    <a:gd name="connsiteY20" fmla="*/ 5335 h 10000"/>
                    <a:gd name="connsiteX21" fmla="*/ 3216 w 9336"/>
                    <a:gd name="connsiteY21" fmla="*/ 7807 h 10000"/>
                    <a:gd name="connsiteX22" fmla="*/ 3277 w 9336"/>
                    <a:gd name="connsiteY22" fmla="*/ 9077 h 10000"/>
                    <a:gd name="connsiteX23" fmla="*/ 2923 w 9336"/>
                    <a:gd name="connsiteY23" fmla="*/ 8350 h 10000"/>
                    <a:gd name="connsiteX24" fmla="*/ 2923 w 9336"/>
                    <a:gd name="connsiteY24" fmla="*/ 10000 h 10000"/>
                    <a:gd name="connsiteX25" fmla="*/ 2404 w 9336"/>
                    <a:gd name="connsiteY25" fmla="*/ 8874 h 10000"/>
                    <a:gd name="connsiteX26" fmla="*/ 4160 w 9336"/>
                    <a:gd name="connsiteY26" fmla="*/ 1668 h 10000"/>
                    <a:gd name="connsiteX27" fmla="*/ 4919 w 9336"/>
                    <a:gd name="connsiteY27" fmla="*/ 1464 h 10000"/>
                    <a:gd name="connsiteX28" fmla="*/ 4345 w 9336"/>
                    <a:gd name="connsiteY28" fmla="*/ 0 h 10000"/>
                    <a:gd name="connsiteX29" fmla="*/ 4345 w 9336"/>
                    <a:gd name="connsiteY29" fmla="*/ 0 h 10000"/>
                    <a:gd name="connsiteX30" fmla="*/ 4345 w 9336"/>
                    <a:gd name="connsiteY30" fmla="*/ 0 h 10000"/>
                    <a:gd name="connsiteX31" fmla="*/ 3578 w 9336"/>
                    <a:gd name="connsiteY31" fmla="*/ 0 h 10000"/>
                    <a:gd name="connsiteX32" fmla="*/ 3578 w 9336"/>
                    <a:gd name="connsiteY32" fmla="*/ 605 h 10000"/>
                    <a:gd name="connsiteX33" fmla="*/ 3808 w 9336"/>
                    <a:gd name="connsiteY33" fmla="*/ 605 h 10000"/>
                    <a:gd name="connsiteX34" fmla="*/ 1393 w 9336"/>
                    <a:gd name="connsiteY34" fmla="*/ 7807 h 10000"/>
                    <a:gd name="connsiteX35" fmla="*/ 1223 w 9336"/>
                    <a:gd name="connsiteY35" fmla="*/ 6779 h 10000"/>
                    <a:gd name="connsiteX36" fmla="*/ 930 w 9336"/>
                    <a:gd name="connsiteY36" fmla="*/ 6982 h 10000"/>
                    <a:gd name="connsiteX37" fmla="*/ 529 w 9336"/>
                    <a:gd name="connsiteY37" fmla="*/ 5937 h 10000"/>
                    <a:gd name="connsiteX38" fmla="*/ 348 w 9336"/>
                    <a:gd name="connsiteY38" fmla="*/ 8128 h 10000"/>
                    <a:gd name="connsiteX39" fmla="*/ 0 w 9336"/>
                    <a:gd name="connsiteY39" fmla="*/ 7604 h 10000"/>
                    <a:gd name="connsiteX40" fmla="*/ 105 w 9336"/>
                    <a:gd name="connsiteY40" fmla="*/ 9381 h 10000"/>
                    <a:gd name="connsiteX0" fmla="*/ 0 w 10000"/>
                    <a:gd name="connsiteY0" fmla="*/ 7604 h 10000"/>
                    <a:gd name="connsiteX1" fmla="*/ 10000 w 10000"/>
                    <a:gd name="connsiteY1" fmla="*/ 9273 h 10000"/>
                    <a:gd name="connsiteX2" fmla="*/ 8741 w 10000"/>
                    <a:gd name="connsiteY2" fmla="*/ 7807 h 10000"/>
                    <a:gd name="connsiteX3" fmla="*/ 9058 w 10000"/>
                    <a:gd name="connsiteY3" fmla="*/ 9077 h 10000"/>
                    <a:gd name="connsiteX4" fmla="*/ 8425 w 10000"/>
                    <a:gd name="connsiteY4" fmla="*/ 9697 h 10000"/>
                    <a:gd name="connsiteX5" fmla="*/ 8350 w 10000"/>
                    <a:gd name="connsiteY5" fmla="*/ 7941 h 10000"/>
                    <a:gd name="connsiteX6" fmla="*/ 7222 w 10000"/>
                    <a:gd name="connsiteY6" fmla="*/ 9381 h 10000"/>
                    <a:gd name="connsiteX7" fmla="*/ 7662 w 10000"/>
                    <a:gd name="connsiteY7" fmla="*/ 6870 h 10000"/>
                    <a:gd name="connsiteX8" fmla="*/ 7174 w 10000"/>
                    <a:gd name="connsiteY8" fmla="*/ 4065 h 10000"/>
                    <a:gd name="connsiteX9" fmla="*/ 7100 w 10000"/>
                    <a:gd name="connsiteY9" fmla="*/ 6365 h 10000"/>
                    <a:gd name="connsiteX10" fmla="*/ 6666 w 10000"/>
                    <a:gd name="connsiteY10" fmla="*/ 6870 h 10000"/>
                    <a:gd name="connsiteX11" fmla="*/ 7040 w 10000"/>
                    <a:gd name="connsiteY11" fmla="*/ 7941 h 10000"/>
                    <a:gd name="connsiteX12" fmla="*/ 5899 w 10000"/>
                    <a:gd name="connsiteY12" fmla="*/ 7080 h 10000"/>
                    <a:gd name="connsiteX13" fmla="*/ 6532 w 10000"/>
                    <a:gd name="connsiteY13" fmla="*/ 8874 h 10000"/>
                    <a:gd name="connsiteX14" fmla="*/ 5593 w 10000"/>
                    <a:gd name="connsiteY14" fmla="*/ 8030 h 10000"/>
                    <a:gd name="connsiteX15" fmla="*/ 5853 w 10000"/>
                    <a:gd name="connsiteY15" fmla="*/ 9796 h 10000"/>
                    <a:gd name="connsiteX16" fmla="*/ 4895 w 10000"/>
                    <a:gd name="connsiteY16" fmla="*/ 9381 h 10000"/>
                    <a:gd name="connsiteX17" fmla="*/ 4832 w 10000"/>
                    <a:gd name="connsiteY17" fmla="*/ 7807 h 10000"/>
                    <a:gd name="connsiteX18" fmla="*/ 3955 w 10000"/>
                    <a:gd name="connsiteY18" fmla="*/ 9176 h 10000"/>
                    <a:gd name="connsiteX19" fmla="*/ 4263 w 10000"/>
                    <a:gd name="connsiteY19" fmla="*/ 7392 h 10000"/>
                    <a:gd name="connsiteX20" fmla="*/ 3955 w 10000"/>
                    <a:gd name="connsiteY20" fmla="*/ 5335 h 10000"/>
                    <a:gd name="connsiteX21" fmla="*/ 3445 w 10000"/>
                    <a:gd name="connsiteY21" fmla="*/ 7807 h 10000"/>
                    <a:gd name="connsiteX22" fmla="*/ 3510 w 10000"/>
                    <a:gd name="connsiteY22" fmla="*/ 9077 h 10000"/>
                    <a:gd name="connsiteX23" fmla="*/ 3131 w 10000"/>
                    <a:gd name="connsiteY23" fmla="*/ 8350 h 10000"/>
                    <a:gd name="connsiteX24" fmla="*/ 3131 w 10000"/>
                    <a:gd name="connsiteY24" fmla="*/ 10000 h 10000"/>
                    <a:gd name="connsiteX25" fmla="*/ 2575 w 10000"/>
                    <a:gd name="connsiteY25" fmla="*/ 8874 h 10000"/>
                    <a:gd name="connsiteX26" fmla="*/ 4456 w 10000"/>
                    <a:gd name="connsiteY26" fmla="*/ 1668 h 10000"/>
                    <a:gd name="connsiteX27" fmla="*/ 5269 w 10000"/>
                    <a:gd name="connsiteY27" fmla="*/ 1464 h 10000"/>
                    <a:gd name="connsiteX28" fmla="*/ 4654 w 10000"/>
                    <a:gd name="connsiteY28" fmla="*/ 0 h 10000"/>
                    <a:gd name="connsiteX29" fmla="*/ 4654 w 10000"/>
                    <a:gd name="connsiteY29" fmla="*/ 0 h 10000"/>
                    <a:gd name="connsiteX30" fmla="*/ 4654 w 10000"/>
                    <a:gd name="connsiteY30" fmla="*/ 0 h 10000"/>
                    <a:gd name="connsiteX31" fmla="*/ 3832 w 10000"/>
                    <a:gd name="connsiteY31" fmla="*/ 0 h 10000"/>
                    <a:gd name="connsiteX32" fmla="*/ 3832 w 10000"/>
                    <a:gd name="connsiteY32" fmla="*/ 605 h 10000"/>
                    <a:gd name="connsiteX33" fmla="*/ 4079 w 10000"/>
                    <a:gd name="connsiteY33" fmla="*/ 605 h 10000"/>
                    <a:gd name="connsiteX34" fmla="*/ 1492 w 10000"/>
                    <a:gd name="connsiteY34" fmla="*/ 7807 h 10000"/>
                    <a:gd name="connsiteX35" fmla="*/ 1310 w 10000"/>
                    <a:gd name="connsiteY35" fmla="*/ 6779 h 10000"/>
                    <a:gd name="connsiteX36" fmla="*/ 996 w 10000"/>
                    <a:gd name="connsiteY36" fmla="*/ 6982 h 10000"/>
                    <a:gd name="connsiteX37" fmla="*/ 567 w 10000"/>
                    <a:gd name="connsiteY37" fmla="*/ 5937 h 10000"/>
                    <a:gd name="connsiteX38" fmla="*/ 373 w 10000"/>
                    <a:gd name="connsiteY38" fmla="*/ 8128 h 10000"/>
                    <a:gd name="connsiteX39" fmla="*/ 0 w 10000"/>
                    <a:gd name="connsiteY39" fmla="*/ 7604 h 10000"/>
                    <a:gd name="connsiteX0" fmla="*/ 0 w 9627"/>
                    <a:gd name="connsiteY0" fmla="*/ 8128 h 10000"/>
                    <a:gd name="connsiteX1" fmla="*/ 9627 w 9627"/>
                    <a:gd name="connsiteY1" fmla="*/ 9273 h 10000"/>
                    <a:gd name="connsiteX2" fmla="*/ 8368 w 9627"/>
                    <a:gd name="connsiteY2" fmla="*/ 7807 h 10000"/>
                    <a:gd name="connsiteX3" fmla="*/ 8685 w 9627"/>
                    <a:gd name="connsiteY3" fmla="*/ 9077 h 10000"/>
                    <a:gd name="connsiteX4" fmla="*/ 8052 w 9627"/>
                    <a:gd name="connsiteY4" fmla="*/ 9697 h 10000"/>
                    <a:gd name="connsiteX5" fmla="*/ 7977 w 9627"/>
                    <a:gd name="connsiteY5" fmla="*/ 7941 h 10000"/>
                    <a:gd name="connsiteX6" fmla="*/ 6849 w 9627"/>
                    <a:gd name="connsiteY6" fmla="*/ 9381 h 10000"/>
                    <a:gd name="connsiteX7" fmla="*/ 7289 w 9627"/>
                    <a:gd name="connsiteY7" fmla="*/ 6870 h 10000"/>
                    <a:gd name="connsiteX8" fmla="*/ 6801 w 9627"/>
                    <a:gd name="connsiteY8" fmla="*/ 4065 h 10000"/>
                    <a:gd name="connsiteX9" fmla="*/ 6727 w 9627"/>
                    <a:gd name="connsiteY9" fmla="*/ 6365 h 10000"/>
                    <a:gd name="connsiteX10" fmla="*/ 6293 w 9627"/>
                    <a:gd name="connsiteY10" fmla="*/ 6870 h 10000"/>
                    <a:gd name="connsiteX11" fmla="*/ 6667 w 9627"/>
                    <a:gd name="connsiteY11" fmla="*/ 7941 h 10000"/>
                    <a:gd name="connsiteX12" fmla="*/ 5526 w 9627"/>
                    <a:gd name="connsiteY12" fmla="*/ 7080 h 10000"/>
                    <a:gd name="connsiteX13" fmla="*/ 6159 w 9627"/>
                    <a:gd name="connsiteY13" fmla="*/ 8874 h 10000"/>
                    <a:gd name="connsiteX14" fmla="*/ 5220 w 9627"/>
                    <a:gd name="connsiteY14" fmla="*/ 8030 h 10000"/>
                    <a:gd name="connsiteX15" fmla="*/ 5480 w 9627"/>
                    <a:gd name="connsiteY15" fmla="*/ 9796 h 10000"/>
                    <a:gd name="connsiteX16" fmla="*/ 4522 w 9627"/>
                    <a:gd name="connsiteY16" fmla="*/ 9381 h 10000"/>
                    <a:gd name="connsiteX17" fmla="*/ 4459 w 9627"/>
                    <a:gd name="connsiteY17" fmla="*/ 7807 h 10000"/>
                    <a:gd name="connsiteX18" fmla="*/ 3582 w 9627"/>
                    <a:gd name="connsiteY18" fmla="*/ 9176 h 10000"/>
                    <a:gd name="connsiteX19" fmla="*/ 3890 w 9627"/>
                    <a:gd name="connsiteY19" fmla="*/ 7392 h 10000"/>
                    <a:gd name="connsiteX20" fmla="*/ 3582 w 9627"/>
                    <a:gd name="connsiteY20" fmla="*/ 5335 h 10000"/>
                    <a:gd name="connsiteX21" fmla="*/ 3072 w 9627"/>
                    <a:gd name="connsiteY21" fmla="*/ 7807 h 10000"/>
                    <a:gd name="connsiteX22" fmla="*/ 3137 w 9627"/>
                    <a:gd name="connsiteY22" fmla="*/ 9077 h 10000"/>
                    <a:gd name="connsiteX23" fmla="*/ 2758 w 9627"/>
                    <a:gd name="connsiteY23" fmla="*/ 8350 h 10000"/>
                    <a:gd name="connsiteX24" fmla="*/ 2758 w 9627"/>
                    <a:gd name="connsiteY24" fmla="*/ 10000 h 10000"/>
                    <a:gd name="connsiteX25" fmla="*/ 2202 w 9627"/>
                    <a:gd name="connsiteY25" fmla="*/ 8874 h 10000"/>
                    <a:gd name="connsiteX26" fmla="*/ 4083 w 9627"/>
                    <a:gd name="connsiteY26" fmla="*/ 1668 h 10000"/>
                    <a:gd name="connsiteX27" fmla="*/ 4896 w 9627"/>
                    <a:gd name="connsiteY27" fmla="*/ 1464 h 10000"/>
                    <a:gd name="connsiteX28" fmla="*/ 4281 w 9627"/>
                    <a:gd name="connsiteY28" fmla="*/ 0 h 10000"/>
                    <a:gd name="connsiteX29" fmla="*/ 4281 w 9627"/>
                    <a:gd name="connsiteY29" fmla="*/ 0 h 10000"/>
                    <a:gd name="connsiteX30" fmla="*/ 4281 w 9627"/>
                    <a:gd name="connsiteY30" fmla="*/ 0 h 10000"/>
                    <a:gd name="connsiteX31" fmla="*/ 3459 w 9627"/>
                    <a:gd name="connsiteY31" fmla="*/ 0 h 10000"/>
                    <a:gd name="connsiteX32" fmla="*/ 3459 w 9627"/>
                    <a:gd name="connsiteY32" fmla="*/ 605 h 10000"/>
                    <a:gd name="connsiteX33" fmla="*/ 3706 w 9627"/>
                    <a:gd name="connsiteY33" fmla="*/ 605 h 10000"/>
                    <a:gd name="connsiteX34" fmla="*/ 1119 w 9627"/>
                    <a:gd name="connsiteY34" fmla="*/ 7807 h 10000"/>
                    <a:gd name="connsiteX35" fmla="*/ 937 w 9627"/>
                    <a:gd name="connsiteY35" fmla="*/ 6779 h 10000"/>
                    <a:gd name="connsiteX36" fmla="*/ 623 w 9627"/>
                    <a:gd name="connsiteY36" fmla="*/ 6982 h 10000"/>
                    <a:gd name="connsiteX37" fmla="*/ 194 w 9627"/>
                    <a:gd name="connsiteY37" fmla="*/ 5937 h 10000"/>
                    <a:gd name="connsiteX38" fmla="*/ 0 w 9627"/>
                    <a:gd name="connsiteY38" fmla="*/ 8128 h 10000"/>
                    <a:gd name="connsiteX0" fmla="*/ 0 w 9798"/>
                    <a:gd name="connsiteY0" fmla="*/ 5937 h 10000"/>
                    <a:gd name="connsiteX1" fmla="*/ 9798 w 9798"/>
                    <a:gd name="connsiteY1" fmla="*/ 9273 h 10000"/>
                    <a:gd name="connsiteX2" fmla="*/ 8490 w 9798"/>
                    <a:gd name="connsiteY2" fmla="*/ 7807 h 10000"/>
                    <a:gd name="connsiteX3" fmla="*/ 8820 w 9798"/>
                    <a:gd name="connsiteY3" fmla="*/ 9077 h 10000"/>
                    <a:gd name="connsiteX4" fmla="*/ 8162 w 9798"/>
                    <a:gd name="connsiteY4" fmla="*/ 9697 h 10000"/>
                    <a:gd name="connsiteX5" fmla="*/ 8084 w 9798"/>
                    <a:gd name="connsiteY5" fmla="*/ 7941 h 10000"/>
                    <a:gd name="connsiteX6" fmla="*/ 6912 w 9798"/>
                    <a:gd name="connsiteY6" fmla="*/ 9381 h 10000"/>
                    <a:gd name="connsiteX7" fmla="*/ 7369 w 9798"/>
                    <a:gd name="connsiteY7" fmla="*/ 6870 h 10000"/>
                    <a:gd name="connsiteX8" fmla="*/ 6863 w 9798"/>
                    <a:gd name="connsiteY8" fmla="*/ 4065 h 10000"/>
                    <a:gd name="connsiteX9" fmla="*/ 6786 w 9798"/>
                    <a:gd name="connsiteY9" fmla="*/ 6365 h 10000"/>
                    <a:gd name="connsiteX10" fmla="*/ 6335 w 9798"/>
                    <a:gd name="connsiteY10" fmla="*/ 6870 h 10000"/>
                    <a:gd name="connsiteX11" fmla="*/ 6723 w 9798"/>
                    <a:gd name="connsiteY11" fmla="*/ 7941 h 10000"/>
                    <a:gd name="connsiteX12" fmla="*/ 5538 w 9798"/>
                    <a:gd name="connsiteY12" fmla="*/ 7080 h 10000"/>
                    <a:gd name="connsiteX13" fmla="*/ 6196 w 9798"/>
                    <a:gd name="connsiteY13" fmla="*/ 8874 h 10000"/>
                    <a:gd name="connsiteX14" fmla="*/ 5220 w 9798"/>
                    <a:gd name="connsiteY14" fmla="*/ 8030 h 10000"/>
                    <a:gd name="connsiteX15" fmla="*/ 5490 w 9798"/>
                    <a:gd name="connsiteY15" fmla="*/ 9796 h 10000"/>
                    <a:gd name="connsiteX16" fmla="*/ 4495 w 9798"/>
                    <a:gd name="connsiteY16" fmla="*/ 9381 h 10000"/>
                    <a:gd name="connsiteX17" fmla="*/ 4430 w 9798"/>
                    <a:gd name="connsiteY17" fmla="*/ 7807 h 10000"/>
                    <a:gd name="connsiteX18" fmla="*/ 3519 w 9798"/>
                    <a:gd name="connsiteY18" fmla="*/ 9176 h 10000"/>
                    <a:gd name="connsiteX19" fmla="*/ 3839 w 9798"/>
                    <a:gd name="connsiteY19" fmla="*/ 7392 h 10000"/>
                    <a:gd name="connsiteX20" fmla="*/ 3519 w 9798"/>
                    <a:gd name="connsiteY20" fmla="*/ 5335 h 10000"/>
                    <a:gd name="connsiteX21" fmla="*/ 2989 w 9798"/>
                    <a:gd name="connsiteY21" fmla="*/ 7807 h 10000"/>
                    <a:gd name="connsiteX22" fmla="*/ 3057 w 9798"/>
                    <a:gd name="connsiteY22" fmla="*/ 9077 h 10000"/>
                    <a:gd name="connsiteX23" fmla="*/ 2663 w 9798"/>
                    <a:gd name="connsiteY23" fmla="*/ 8350 h 10000"/>
                    <a:gd name="connsiteX24" fmla="*/ 2663 w 9798"/>
                    <a:gd name="connsiteY24" fmla="*/ 10000 h 10000"/>
                    <a:gd name="connsiteX25" fmla="*/ 2085 w 9798"/>
                    <a:gd name="connsiteY25" fmla="*/ 8874 h 10000"/>
                    <a:gd name="connsiteX26" fmla="*/ 4039 w 9798"/>
                    <a:gd name="connsiteY26" fmla="*/ 1668 h 10000"/>
                    <a:gd name="connsiteX27" fmla="*/ 4884 w 9798"/>
                    <a:gd name="connsiteY27" fmla="*/ 1464 h 10000"/>
                    <a:gd name="connsiteX28" fmla="*/ 4245 w 9798"/>
                    <a:gd name="connsiteY28" fmla="*/ 0 h 10000"/>
                    <a:gd name="connsiteX29" fmla="*/ 4245 w 9798"/>
                    <a:gd name="connsiteY29" fmla="*/ 0 h 10000"/>
                    <a:gd name="connsiteX30" fmla="*/ 4245 w 9798"/>
                    <a:gd name="connsiteY30" fmla="*/ 0 h 10000"/>
                    <a:gd name="connsiteX31" fmla="*/ 3391 w 9798"/>
                    <a:gd name="connsiteY31" fmla="*/ 0 h 10000"/>
                    <a:gd name="connsiteX32" fmla="*/ 3391 w 9798"/>
                    <a:gd name="connsiteY32" fmla="*/ 605 h 10000"/>
                    <a:gd name="connsiteX33" fmla="*/ 3648 w 9798"/>
                    <a:gd name="connsiteY33" fmla="*/ 605 h 10000"/>
                    <a:gd name="connsiteX34" fmla="*/ 960 w 9798"/>
                    <a:gd name="connsiteY34" fmla="*/ 7807 h 10000"/>
                    <a:gd name="connsiteX35" fmla="*/ 771 w 9798"/>
                    <a:gd name="connsiteY35" fmla="*/ 6779 h 10000"/>
                    <a:gd name="connsiteX36" fmla="*/ 445 w 9798"/>
                    <a:gd name="connsiteY36" fmla="*/ 6982 h 10000"/>
                    <a:gd name="connsiteX37" fmla="*/ 0 w 9798"/>
                    <a:gd name="connsiteY37" fmla="*/ 5937 h 10000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1147 w 10360"/>
                    <a:gd name="connsiteY35" fmla="*/ 6779 h 10075"/>
                    <a:gd name="connsiteX36" fmla="*/ 814 w 10360"/>
                    <a:gd name="connsiteY36" fmla="*/ 6982 h 10075"/>
                    <a:gd name="connsiteX37" fmla="*/ 0 w 10360"/>
                    <a:gd name="connsiteY37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814 w 10360"/>
                    <a:gd name="connsiteY35" fmla="*/ 6982 h 10075"/>
                    <a:gd name="connsiteX36" fmla="*/ 0 w 10360"/>
                    <a:gd name="connsiteY36" fmla="*/ 9693 h 10075"/>
                    <a:gd name="connsiteX0" fmla="*/ 1503 w 11863"/>
                    <a:gd name="connsiteY0" fmla="*/ 9693 h 10075"/>
                    <a:gd name="connsiteX1" fmla="*/ 11863 w 11863"/>
                    <a:gd name="connsiteY1" fmla="*/ 9273 h 10075"/>
                    <a:gd name="connsiteX2" fmla="*/ 10528 w 11863"/>
                    <a:gd name="connsiteY2" fmla="*/ 7807 h 10075"/>
                    <a:gd name="connsiteX3" fmla="*/ 10865 w 11863"/>
                    <a:gd name="connsiteY3" fmla="*/ 9077 h 10075"/>
                    <a:gd name="connsiteX4" fmla="*/ 10193 w 11863"/>
                    <a:gd name="connsiteY4" fmla="*/ 9697 h 10075"/>
                    <a:gd name="connsiteX5" fmla="*/ 10114 w 11863"/>
                    <a:gd name="connsiteY5" fmla="*/ 7941 h 10075"/>
                    <a:gd name="connsiteX6" fmla="*/ 8918 w 11863"/>
                    <a:gd name="connsiteY6" fmla="*/ 9381 h 10075"/>
                    <a:gd name="connsiteX7" fmla="*/ 9384 w 11863"/>
                    <a:gd name="connsiteY7" fmla="*/ 6870 h 10075"/>
                    <a:gd name="connsiteX8" fmla="*/ 8867 w 11863"/>
                    <a:gd name="connsiteY8" fmla="*/ 4065 h 10075"/>
                    <a:gd name="connsiteX9" fmla="*/ 8789 w 11863"/>
                    <a:gd name="connsiteY9" fmla="*/ 6365 h 10075"/>
                    <a:gd name="connsiteX10" fmla="*/ 8329 w 11863"/>
                    <a:gd name="connsiteY10" fmla="*/ 6870 h 10075"/>
                    <a:gd name="connsiteX11" fmla="*/ 8725 w 11863"/>
                    <a:gd name="connsiteY11" fmla="*/ 7941 h 10075"/>
                    <a:gd name="connsiteX12" fmla="*/ 7515 w 11863"/>
                    <a:gd name="connsiteY12" fmla="*/ 7080 h 10075"/>
                    <a:gd name="connsiteX13" fmla="*/ 8187 w 11863"/>
                    <a:gd name="connsiteY13" fmla="*/ 8874 h 10075"/>
                    <a:gd name="connsiteX14" fmla="*/ 7191 w 11863"/>
                    <a:gd name="connsiteY14" fmla="*/ 8030 h 10075"/>
                    <a:gd name="connsiteX15" fmla="*/ 7466 w 11863"/>
                    <a:gd name="connsiteY15" fmla="*/ 9796 h 10075"/>
                    <a:gd name="connsiteX16" fmla="*/ 6451 w 11863"/>
                    <a:gd name="connsiteY16" fmla="*/ 9381 h 10075"/>
                    <a:gd name="connsiteX17" fmla="*/ 6384 w 11863"/>
                    <a:gd name="connsiteY17" fmla="*/ 7807 h 10075"/>
                    <a:gd name="connsiteX18" fmla="*/ 5455 w 11863"/>
                    <a:gd name="connsiteY18" fmla="*/ 9176 h 10075"/>
                    <a:gd name="connsiteX19" fmla="*/ 5781 w 11863"/>
                    <a:gd name="connsiteY19" fmla="*/ 7392 h 10075"/>
                    <a:gd name="connsiteX20" fmla="*/ 5455 w 11863"/>
                    <a:gd name="connsiteY20" fmla="*/ 5335 h 10075"/>
                    <a:gd name="connsiteX21" fmla="*/ 4914 w 11863"/>
                    <a:gd name="connsiteY21" fmla="*/ 7807 h 10075"/>
                    <a:gd name="connsiteX22" fmla="*/ 4983 w 11863"/>
                    <a:gd name="connsiteY22" fmla="*/ 9077 h 10075"/>
                    <a:gd name="connsiteX23" fmla="*/ 4581 w 11863"/>
                    <a:gd name="connsiteY23" fmla="*/ 8350 h 10075"/>
                    <a:gd name="connsiteX24" fmla="*/ 4581 w 11863"/>
                    <a:gd name="connsiteY24" fmla="*/ 10000 h 10075"/>
                    <a:gd name="connsiteX25" fmla="*/ 3991 w 11863"/>
                    <a:gd name="connsiteY25" fmla="*/ 8874 h 10075"/>
                    <a:gd name="connsiteX26" fmla="*/ 5985 w 11863"/>
                    <a:gd name="connsiteY26" fmla="*/ 1668 h 10075"/>
                    <a:gd name="connsiteX27" fmla="*/ 6848 w 11863"/>
                    <a:gd name="connsiteY27" fmla="*/ 1464 h 10075"/>
                    <a:gd name="connsiteX28" fmla="*/ 6196 w 11863"/>
                    <a:gd name="connsiteY28" fmla="*/ 0 h 10075"/>
                    <a:gd name="connsiteX29" fmla="*/ 6196 w 11863"/>
                    <a:gd name="connsiteY29" fmla="*/ 0 h 10075"/>
                    <a:gd name="connsiteX30" fmla="*/ 6196 w 11863"/>
                    <a:gd name="connsiteY30" fmla="*/ 0 h 10075"/>
                    <a:gd name="connsiteX31" fmla="*/ 5324 w 11863"/>
                    <a:gd name="connsiteY31" fmla="*/ 0 h 10075"/>
                    <a:gd name="connsiteX32" fmla="*/ 5324 w 11863"/>
                    <a:gd name="connsiteY32" fmla="*/ 605 h 10075"/>
                    <a:gd name="connsiteX33" fmla="*/ 5586 w 11863"/>
                    <a:gd name="connsiteY33" fmla="*/ 605 h 10075"/>
                    <a:gd name="connsiteX34" fmla="*/ 2843 w 11863"/>
                    <a:gd name="connsiteY34" fmla="*/ 7807 h 10075"/>
                    <a:gd name="connsiteX35" fmla="*/ 1503 w 11863"/>
                    <a:gd name="connsiteY35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0 w 10360"/>
                    <a:gd name="connsiteY34" fmla="*/ 9693 h 10075"/>
                    <a:gd name="connsiteX0" fmla="*/ 0 w 9331"/>
                    <a:gd name="connsiteY0" fmla="*/ 9693 h 10075"/>
                    <a:gd name="connsiteX1" fmla="*/ 9331 w 9331"/>
                    <a:gd name="connsiteY1" fmla="*/ 9273 h 10075"/>
                    <a:gd name="connsiteX2" fmla="*/ 7996 w 9331"/>
                    <a:gd name="connsiteY2" fmla="*/ 7807 h 10075"/>
                    <a:gd name="connsiteX3" fmla="*/ 8333 w 9331"/>
                    <a:gd name="connsiteY3" fmla="*/ 9077 h 10075"/>
                    <a:gd name="connsiteX4" fmla="*/ 7661 w 9331"/>
                    <a:gd name="connsiteY4" fmla="*/ 9697 h 10075"/>
                    <a:gd name="connsiteX5" fmla="*/ 7582 w 9331"/>
                    <a:gd name="connsiteY5" fmla="*/ 7941 h 10075"/>
                    <a:gd name="connsiteX6" fmla="*/ 6386 w 9331"/>
                    <a:gd name="connsiteY6" fmla="*/ 9381 h 10075"/>
                    <a:gd name="connsiteX7" fmla="*/ 6852 w 9331"/>
                    <a:gd name="connsiteY7" fmla="*/ 6870 h 10075"/>
                    <a:gd name="connsiteX8" fmla="*/ 6335 w 9331"/>
                    <a:gd name="connsiteY8" fmla="*/ 4065 h 10075"/>
                    <a:gd name="connsiteX9" fmla="*/ 6257 w 9331"/>
                    <a:gd name="connsiteY9" fmla="*/ 6365 h 10075"/>
                    <a:gd name="connsiteX10" fmla="*/ 5797 w 9331"/>
                    <a:gd name="connsiteY10" fmla="*/ 6870 h 10075"/>
                    <a:gd name="connsiteX11" fmla="*/ 6193 w 9331"/>
                    <a:gd name="connsiteY11" fmla="*/ 7941 h 10075"/>
                    <a:gd name="connsiteX12" fmla="*/ 4983 w 9331"/>
                    <a:gd name="connsiteY12" fmla="*/ 7080 h 10075"/>
                    <a:gd name="connsiteX13" fmla="*/ 5655 w 9331"/>
                    <a:gd name="connsiteY13" fmla="*/ 8874 h 10075"/>
                    <a:gd name="connsiteX14" fmla="*/ 4659 w 9331"/>
                    <a:gd name="connsiteY14" fmla="*/ 8030 h 10075"/>
                    <a:gd name="connsiteX15" fmla="*/ 4934 w 9331"/>
                    <a:gd name="connsiteY15" fmla="*/ 9796 h 10075"/>
                    <a:gd name="connsiteX16" fmla="*/ 3919 w 9331"/>
                    <a:gd name="connsiteY16" fmla="*/ 9381 h 10075"/>
                    <a:gd name="connsiteX17" fmla="*/ 3852 w 9331"/>
                    <a:gd name="connsiteY17" fmla="*/ 7807 h 10075"/>
                    <a:gd name="connsiteX18" fmla="*/ 2923 w 9331"/>
                    <a:gd name="connsiteY18" fmla="*/ 9176 h 10075"/>
                    <a:gd name="connsiteX19" fmla="*/ 3249 w 9331"/>
                    <a:gd name="connsiteY19" fmla="*/ 7392 h 10075"/>
                    <a:gd name="connsiteX20" fmla="*/ 2923 w 9331"/>
                    <a:gd name="connsiteY20" fmla="*/ 5335 h 10075"/>
                    <a:gd name="connsiteX21" fmla="*/ 2382 w 9331"/>
                    <a:gd name="connsiteY21" fmla="*/ 7807 h 10075"/>
                    <a:gd name="connsiteX22" fmla="*/ 2451 w 9331"/>
                    <a:gd name="connsiteY22" fmla="*/ 9077 h 10075"/>
                    <a:gd name="connsiteX23" fmla="*/ 2049 w 9331"/>
                    <a:gd name="connsiteY23" fmla="*/ 8350 h 10075"/>
                    <a:gd name="connsiteX24" fmla="*/ 2049 w 9331"/>
                    <a:gd name="connsiteY24" fmla="*/ 10000 h 10075"/>
                    <a:gd name="connsiteX25" fmla="*/ 1459 w 9331"/>
                    <a:gd name="connsiteY25" fmla="*/ 8874 h 10075"/>
                    <a:gd name="connsiteX26" fmla="*/ 3453 w 9331"/>
                    <a:gd name="connsiteY26" fmla="*/ 1668 h 10075"/>
                    <a:gd name="connsiteX27" fmla="*/ 4316 w 9331"/>
                    <a:gd name="connsiteY27" fmla="*/ 1464 h 10075"/>
                    <a:gd name="connsiteX28" fmla="*/ 3664 w 9331"/>
                    <a:gd name="connsiteY28" fmla="*/ 0 h 10075"/>
                    <a:gd name="connsiteX29" fmla="*/ 3664 w 9331"/>
                    <a:gd name="connsiteY29" fmla="*/ 0 h 10075"/>
                    <a:gd name="connsiteX30" fmla="*/ 3664 w 9331"/>
                    <a:gd name="connsiteY30" fmla="*/ 0 h 10075"/>
                    <a:gd name="connsiteX31" fmla="*/ 2792 w 9331"/>
                    <a:gd name="connsiteY31" fmla="*/ 0 h 10075"/>
                    <a:gd name="connsiteX32" fmla="*/ 2792 w 9331"/>
                    <a:gd name="connsiteY32" fmla="*/ 605 h 10075"/>
                    <a:gd name="connsiteX33" fmla="*/ 3054 w 9331"/>
                    <a:gd name="connsiteY33" fmla="*/ 605 h 10075"/>
                    <a:gd name="connsiteX34" fmla="*/ 0 w 9331"/>
                    <a:gd name="connsiteY34" fmla="*/ 9693 h 10075"/>
                    <a:gd name="connsiteX0" fmla="*/ 0 w 10000"/>
                    <a:gd name="connsiteY0" fmla="*/ 9621 h 10000"/>
                    <a:gd name="connsiteX1" fmla="*/ 10000 w 10000"/>
                    <a:gd name="connsiteY1" fmla="*/ 9204 h 10000"/>
                    <a:gd name="connsiteX2" fmla="*/ 8569 w 10000"/>
                    <a:gd name="connsiteY2" fmla="*/ 7749 h 10000"/>
                    <a:gd name="connsiteX3" fmla="*/ 8930 w 10000"/>
                    <a:gd name="connsiteY3" fmla="*/ 9009 h 10000"/>
                    <a:gd name="connsiteX4" fmla="*/ 8210 w 10000"/>
                    <a:gd name="connsiteY4" fmla="*/ 9625 h 10000"/>
                    <a:gd name="connsiteX5" fmla="*/ 8126 w 10000"/>
                    <a:gd name="connsiteY5" fmla="*/ 7882 h 10000"/>
                    <a:gd name="connsiteX6" fmla="*/ 6844 w 10000"/>
                    <a:gd name="connsiteY6" fmla="*/ 9311 h 10000"/>
                    <a:gd name="connsiteX7" fmla="*/ 7343 w 10000"/>
                    <a:gd name="connsiteY7" fmla="*/ 6819 h 10000"/>
                    <a:gd name="connsiteX8" fmla="*/ 6789 w 10000"/>
                    <a:gd name="connsiteY8" fmla="*/ 4035 h 10000"/>
                    <a:gd name="connsiteX9" fmla="*/ 6706 w 10000"/>
                    <a:gd name="connsiteY9" fmla="*/ 6318 h 10000"/>
                    <a:gd name="connsiteX10" fmla="*/ 6213 w 10000"/>
                    <a:gd name="connsiteY10" fmla="*/ 6819 h 10000"/>
                    <a:gd name="connsiteX11" fmla="*/ 6637 w 10000"/>
                    <a:gd name="connsiteY11" fmla="*/ 7882 h 10000"/>
                    <a:gd name="connsiteX12" fmla="*/ 5340 w 10000"/>
                    <a:gd name="connsiteY12" fmla="*/ 7027 h 10000"/>
                    <a:gd name="connsiteX13" fmla="*/ 6060 w 10000"/>
                    <a:gd name="connsiteY13" fmla="*/ 8808 h 10000"/>
                    <a:gd name="connsiteX14" fmla="*/ 4993 w 10000"/>
                    <a:gd name="connsiteY14" fmla="*/ 7970 h 10000"/>
                    <a:gd name="connsiteX15" fmla="*/ 5288 w 10000"/>
                    <a:gd name="connsiteY15" fmla="*/ 9723 h 10000"/>
                    <a:gd name="connsiteX16" fmla="*/ 4200 w 10000"/>
                    <a:gd name="connsiteY16" fmla="*/ 9311 h 10000"/>
                    <a:gd name="connsiteX17" fmla="*/ 4128 w 10000"/>
                    <a:gd name="connsiteY17" fmla="*/ 7749 h 10000"/>
                    <a:gd name="connsiteX18" fmla="*/ 3133 w 10000"/>
                    <a:gd name="connsiteY18" fmla="*/ 9108 h 10000"/>
                    <a:gd name="connsiteX19" fmla="*/ 3482 w 10000"/>
                    <a:gd name="connsiteY19" fmla="*/ 7337 h 10000"/>
                    <a:gd name="connsiteX20" fmla="*/ 3133 w 10000"/>
                    <a:gd name="connsiteY20" fmla="*/ 5295 h 10000"/>
                    <a:gd name="connsiteX21" fmla="*/ 2553 w 10000"/>
                    <a:gd name="connsiteY21" fmla="*/ 7749 h 10000"/>
                    <a:gd name="connsiteX22" fmla="*/ 2627 w 10000"/>
                    <a:gd name="connsiteY22" fmla="*/ 9009 h 10000"/>
                    <a:gd name="connsiteX23" fmla="*/ 2196 w 10000"/>
                    <a:gd name="connsiteY23" fmla="*/ 8288 h 10000"/>
                    <a:gd name="connsiteX24" fmla="*/ 1564 w 10000"/>
                    <a:gd name="connsiteY24" fmla="*/ 8808 h 10000"/>
                    <a:gd name="connsiteX25" fmla="*/ 3701 w 10000"/>
                    <a:gd name="connsiteY25" fmla="*/ 1656 h 10000"/>
                    <a:gd name="connsiteX26" fmla="*/ 4625 w 10000"/>
                    <a:gd name="connsiteY26" fmla="*/ 1453 h 10000"/>
                    <a:gd name="connsiteX27" fmla="*/ 3927 w 10000"/>
                    <a:gd name="connsiteY27" fmla="*/ 0 h 10000"/>
                    <a:gd name="connsiteX28" fmla="*/ 3927 w 10000"/>
                    <a:gd name="connsiteY28" fmla="*/ 0 h 10000"/>
                    <a:gd name="connsiteX29" fmla="*/ 3927 w 10000"/>
                    <a:gd name="connsiteY29" fmla="*/ 0 h 10000"/>
                    <a:gd name="connsiteX30" fmla="*/ 2992 w 10000"/>
                    <a:gd name="connsiteY30" fmla="*/ 0 h 10000"/>
                    <a:gd name="connsiteX31" fmla="*/ 2992 w 10000"/>
                    <a:gd name="connsiteY31" fmla="*/ 600 h 10000"/>
                    <a:gd name="connsiteX32" fmla="*/ 3273 w 10000"/>
                    <a:gd name="connsiteY32" fmla="*/ 600 h 10000"/>
                    <a:gd name="connsiteX33" fmla="*/ 0 w 10000"/>
                    <a:gd name="connsiteY33" fmla="*/ 9621 h 10000"/>
                    <a:gd name="connsiteX0" fmla="*/ 0 w 8930"/>
                    <a:gd name="connsiteY0" fmla="*/ 9621 h 10000"/>
                    <a:gd name="connsiteX1" fmla="*/ 1656 w 8930"/>
                    <a:gd name="connsiteY1" fmla="*/ 9621 h 10000"/>
                    <a:gd name="connsiteX2" fmla="*/ 8569 w 8930"/>
                    <a:gd name="connsiteY2" fmla="*/ 7749 h 10000"/>
                    <a:gd name="connsiteX3" fmla="*/ 8930 w 8930"/>
                    <a:gd name="connsiteY3" fmla="*/ 9009 h 10000"/>
                    <a:gd name="connsiteX4" fmla="*/ 8210 w 8930"/>
                    <a:gd name="connsiteY4" fmla="*/ 9625 h 10000"/>
                    <a:gd name="connsiteX5" fmla="*/ 8126 w 8930"/>
                    <a:gd name="connsiteY5" fmla="*/ 7882 h 10000"/>
                    <a:gd name="connsiteX6" fmla="*/ 6844 w 8930"/>
                    <a:gd name="connsiteY6" fmla="*/ 9311 h 10000"/>
                    <a:gd name="connsiteX7" fmla="*/ 7343 w 8930"/>
                    <a:gd name="connsiteY7" fmla="*/ 6819 h 10000"/>
                    <a:gd name="connsiteX8" fmla="*/ 6789 w 8930"/>
                    <a:gd name="connsiteY8" fmla="*/ 4035 h 10000"/>
                    <a:gd name="connsiteX9" fmla="*/ 6706 w 8930"/>
                    <a:gd name="connsiteY9" fmla="*/ 6318 h 10000"/>
                    <a:gd name="connsiteX10" fmla="*/ 6213 w 8930"/>
                    <a:gd name="connsiteY10" fmla="*/ 6819 h 10000"/>
                    <a:gd name="connsiteX11" fmla="*/ 6637 w 8930"/>
                    <a:gd name="connsiteY11" fmla="*/ 7882 h 10000"/>
                    <a:gd name="connsiteX12" fmla="*/ 5340 w 8930"/>
                    <a:gd name="connsiteY12" fmla="*/ 7027 h 10000"/>
                    <a:gd name="connsiteX13" fmla="*/ 6060 w 8930"/>
                    <a:gd name="connsiteY13" fmla="*/ 8808 h 10000"/>
                    <a:gd name="connsiteX14" fmla="*/ 4993 w 8930"/>
                    <a:gd name="connsiteY14" fmla="*/ 7970 h 10000"/>
                    <a:gd name="connsiteX15" fmla="*/ 5288 w 8930"/>
                    <a:gd name="connsiteY15" fmla="*/ 9723 h 10000"/>
                    <a:gd name="connsiteX16" fmla="*/ 4200 w 8930"/>
                    <a:gd name="connsiteY16" fmla="*/ 9311 h 10000"/>
                    <a:gd name="connsiteX17" fmla="*/ 4128 w 8930"/>
                    <a:gd name="connsiteY17" fmla="*/ 7749 h 10000"/>
                    <a:gd name="connsiteX18" fmla="*/ 3133 w 8930"/>
                    <a:gd name="connsiteY18" fmla="*/ 9108 h 10000"/>
                    <a:gd name="connsiteX19" fmla="*/ 3482 w 8930"/>
                    <a:gd name="connsiteY19" fmla="*/ 7337 h 10000"/>
                    <a:gd name="connsiteX20" fmla="*/ 3133 w 8930"/>
                    <a:gd name="connsiteY20" fmla="*/ 5295 h 10000"/>
                    <a:gd name="connsiteX21" fmla="*/ 2553 w 8930"/>
                    <a:gd name="connsiteY21" fmla="*/ 7749 h 10000"/>
                    <a:gd name="connsiteX22" fmla="*/ 2627 w 8930"/>
                    <a:gd name="connsiteY22" fmla="*/ 9009 h 10000"/>
                    <a:gd name="connsiteX23" fmla="*/ 2196 w 8930"/>
                    <a:gd name="connsiteY23" fmla="*/ 8288 h 10000"/>
                    <a:gd name="connsiteX24" fmla="*/ 1564 w 8930"/>
                    <a:gd name="connsiteY24" fmla="*/ 8808 h 10000"/>
                    <a:gd name="connsiteX25" fmla="*/ 3701 w 8930"/>
                    <a:gd name="connsiteY25" fmla="*/ 1656 h 10000"/>
                    <a:gd name="connsiteX26" fmla="*/ 4625 w 8930"/>
                    <a:gd name="connsiteY26" fmla="*/ 1453 h 10000"/>
                    <a:gd name="connsiteX27" fmla="*/ 3927 w 8930"/>
                    <a:gd name="connsiteY27" fmla="*/ 0 h 10000"/>
                    <a:gd name="connsiteX28" fmla="*/ 3927 w 8930"/>
                    <a:gd name="connsiteY28" fmla="*/ 0 h 10000"/>
                    <a:gd name="connsiteX29" fmla="*/ 3927 w 8930"/>
                    <a:gd name="connsiteY29" fmla="*/ 0 h 10000"/>
                    <a:gd name="connsiteX30" fmla="*/ 2992 w 8930"/>
                    <a:gd name="connsiteY30" fmla="*/ 0 h 10000"/>
                    <a:gd name="connsiteX31" fmla="*/ 2992 w 8930"/>
                    <a:gd name="connsiteY31" fmla="*/ 600 h 10000"/>
                    <a:gd name="connsiteX32" fmla="*/ 3273 w 8930"/>
                    <a:gd name="connsiteY32" fmla="*/ 600 h 10000"/>
                    <a:gd name="connsiteX33" fmla="*/ 0 w 8930"/>
                    <a:gd name="connsiteY3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5591 w 10000"/>
                    <a:gd name="connsiteY14" fmla="*/ 7970 h 10000"/>
                    <a:gd name="connsiteX15" fmla="*/ 4703 w 10000"/>
                    <a:gd name="connsiteY15" fmla="*/ 9311 h 10000"/>
                    <a:gd name="connsiteX16" fmla="*/ 4623 w 10000"/>
                    <a:gd name="connsiteY16" fmla="*/ 7749 h 10000"/>
                    <a:gd name="connsiteX17" fmla="*/ 3508 w 10000"/>
                    <a:gd name="connsiteY17" fmla="*/ 9108 h 10000"/>
                    <a:gd name="connsiteX18" fmla="*/ 3899 w 10000"/>
                    <a:gd name="connsiteY18" fmla="*/ 7337 h 10000"/>
                    <a:gd name="connsiteX19" fmla="*/ 3508 w 10000"/>
                    <a:gd name="connsiteY19" fmla="*/ 5295 h 10000"/>
                    <a:gd name="connsiteX20" fmla="*/ 2859 w 10000"/>
                    <a:gd name="connsiteY20" fmla="*/ 7749 h 10000"/>
                    <a:gd name="connsiteX21" fmla="*/ 2942 w 10000"/>
                    <a:gd name="connsiteY21" fmla="*/ 9009 h 10000"/>
                    <a:gd name="connsiteX22" fmla="*/ 2459 w 10000"/>
                    <a:gd name="connsiteY22" fmla="*/ 8288 h 10000"/>
                    <a:gd name="connsiteX23" fmla="*/ 1751 w 10000"/>
                    <a:gd name="connsiteY23" fmla="*/ 8808 h 10000"/>
                    <a:gd name="connsiteX24" fmla="*/ 4144 w 10000"/>
                    <a:gd name="connsiteY24" fmla="*/ 1656 h 10000"/>
                    <a:gd name="connsiteX25" fmla="*/ 5179 w 10000"/>
                    <a:gd name="connsiteY25" fmla="*/ 1453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4398 w 10000"/>
                    <a:gd name="connsiteY28" fmla="*/ 0 h 10000"/>
                    <a:gd name="connsiteX29" fmla="*/ 3351 w 10000"/>
                    <a:gd name="connsiteY29" fmla="*/ 0 h 10000"/>
                    <a:gd name="connsiteX30" fmla="*/ 3351 w 10000"/>
                    <a:gd name="connsiteY30" fmla="*/ 600 h 10000"/>
                    <a:gd name="connsiteX31" fmla="*/ 3665 w 10000"/>
                    <a:gd name="connsiteY31" fmla="*/ 600 h 10000"/>
                    <a:gd name="connsiteX32" fmla="*/ 0 w 10000"/>
                    <a:gd name="connsiteY3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4623 w 10000"/>
                    <a:gd name="connsiteY15" fmla="*/ 7749 h 10000"/>
                    <a:gd name="connsiteX16" fmla="*/ 3508 w 10000"/>
                    <a:gd name="connsiteY16" fmla="*/ 9108 h 10000"/>
                    <a:gd name="connsiteX17" fmla="*/ 3899 w 10000"/>
                    <a:gd name="connsiteY17" fmla="*/ 7337 h 10000"/>
                    <a:gd name="connsiteX18" fmla="*/ 3508 w 10000"/>
                    <a:gd name="connsiteY18" fmla="*/ 5295 h 10000"/>
                    <a:gd name="connsiteX19" fmla="*/ 2859 w 10000"/>
                    <a:gd name="connsiteY19" fmla="*/ 7749 h 10000"/>
                    <a:gd name="connsiteX20" fmla="*/ 2942 w 10000"/>
                    <a:gd name="connsiteY20" fmla="*/ 9009 h 10000"/>
                    <a:gd name="connsiteX21" fmla="*/ 2459 w 10000"/>
                    <a:gd name="connsiteY21" fmla="*/ 8288 h 10000"/>
                    <a:gd name="connsiteX22" fmla="*/ 1751 w 10000"/>
                    <a:gd name="connsiteY22" fmla="*/ 8808 h 10000"/>
                    <a:gd name="connsiteX23" fmla="*/ 4144 w 10000"/>
                    <a:gd name="connsiteY23" fmla="*/ 1656 h 10000"/>
                    <a:gd name="connsiteX24" fmla="*/ 5179 w 10000"/>
                    <a:gd name="connsiteY24" fmla="*/ 1453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3351 w 10000"/>
                    <a:gd name="connsiteY28" fmla="*/ 0 h 10000"/>
                    <a:gd name="connsiteX29" fmla="*/ 3351 w 10000"/>
                    <a:gd name="connsiteY29" fmla="*/ 600 h 10000"/>
                    <a:gd name="connsiteX30" fmla="*/ 3665 w 10000"/>
                    <a:gd name="connsiteY30" fmla="*/ 600 h 10000"/>
                    <a:gd name="connsiteX31" fmla="*/ 0 w 10000"/>
                    <a:gd name="connsiteY3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3508 w 10000"/>
                    <a:gd name="connsiteY17" fmla="*/ 5295 h 10000"/>
                    <a:gd name="connsiteX18" fmla="*/ 2859 w 10000"/>
                    <a:gd name="connsiteY18" fmla="*/ 7749 h 10000"/>
                    <a:gd name="connsiteX19" fmla="*/ 2942 w 10000"/>
                    <a:gd name="connsiteY19" fmla="*/ 9009 h 10000"/>
                    <a:gd name="connsiteX20" fmla="*/ 2459 w 10000"/>
                    <a:gd name="connsiteY20" fmla="*/ 8288 h 10000"/>
                    <a:gd name="connsiteX21" fmla="*/ 1751 w 10000"/>
                    <a:gd name="connsiteY21" fmla="*/ 8808 h 10000"/>
                    <a:gd name="connsiteX22" fmla="*/ 4144 w 10000"/>
                    <a:gd name="connsiteY22" fmla="*/ 1656 h 10000"/>
                    <a:gd name="connsiteX23" fmla="*/ 5179 w 10000"/>
                    <a:gd name="connsiteY23" fmla="*/ 1453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3351 w 10000"/>
                    <a:gd name="connsiteY27" fmla="*/ 0 h 10000"/>
                    <a:gd name="connsiteX28" fmla="*/ 3351 w 10000"/>
                    <a:gd name="connsiteY28" fmla="*/ 600 h 10000"/>
                    <a:gd name="connsiteX29" fmla="*/ 3665 w 10000"/>
                    <a:gd name="connsiteY29" fmla="*/ 600 h 10000"/>
                    <a:gd name="connsiteX30" fmla="*/ 0 w 10000"/>
                    <a:gd name="connsiteY3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2859 w 10000"/>
                    <a:gd name="connsiteY17" fmla="*/ 7749 h 10000"/>
                    <a:gd name="connsiteX18" fmla="*/ 2942 w 10000"/>
                    <a:gd name="connsiteY18" fmla="*/ 9009 h 10000"/>
                    <a:gd name="connsiteX19" fmla="*/ 2459 w 10000"/>
                    <a:gd name="connsiteY19" fmla="*/ 8288 h 10000"/>
                    <a:gd name="connsiteX20" fmla="*/ 1751 w 10000"/>
                    <a:gd name="connsiteY20" fmla="*/ 8808 h 10000"/>
                    <a:gd name="connsiteX21" fmla="*/ 4144 w 10000"/>
                    <a:gd name="connsiteY21" fmla="*/ 1656 h 10000"/>
                    <a:gd name="connsiteX22" fmla="*/ 5179 w 10000"/>
                    <a:gd name="connsiteY22" fmla="*/ 1453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3351 w 10000"/>
                    <a:gd name="connsiteY26" fmla="*/ 0 h 10000"/>
                    <a:gd name="connsiteX27" fmla="*/ 3351 w 10000"/>
                    <a:gd name="connsiteY27" fmla="*/ 600 h 10000"/>
                    <a:gd name="connsiteX28" fmla="*/ 3665 w 10000"/>
                    <a:gd name="connsiteY28" fmla="*/ 600 h 10000"/>
                    <a:gd name="connsiteX29" fmla="*/ 0 w 10000"/>
                    <a:gd name="connsiteY2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859 w 10000"/>
                    <a:gd name="connsiteY16" fmla="*/ 7749 h 10000"/>
                    <a:gd name="connsiteX17" fmla="*/ 2942 w 10000"/>
                    <a:gd name="connsiteY17" fmla="*/ 9009 h 10000"/>
                    <a:gd name="connsiteX18" fmla="*/ 2459 w 10000"/>
                    <a:gd name="connsiteY18" fmla="*/ 8288 h 10000"/>
                    <a:gd name="connsiteX19" fmla="*/ 1751 w 10000"/>
                    <a:gd name="connsiteY19" fmla="*/ 8808 h 10000"/>
                    <a:gd name="connsiteX20" fmla="*/ 4144 w 10000"/>
                    <a:gd name="connsiteY20" fmla="*/ 1656 h 10000"/>
                    <a:gd name="connsiteX21" fmla="*/ 5179 w 10000"/>
                    <a:gd name="connsiteY21" fmla="*/ 1453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3351 w 10000"/>
                    <a:gd name="connsiteY25" fmla="*/ 0 h 10000"/>
                    <a:gd name="connsiteX26" fmla="*/ 3351 w 10000"/>
                    <a:gd name="connsiteY26" fmla="*/ 600 h 10000"/>
                    <a:gd name="connsiteX27" fmla="*/ 3665 w 10000"/>
                    <a:gd name="connsiteY27" fmla="*/ 600 h 10000"/>
                    <a:gd name="connsiteX28" fmla="*/ 0 w 10000"/>
                    <a:gd name="connsiteY2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2459 w 10000"/>
                    <a:gd name="connsiteY17" fmla="*/ 8288 h 10000"/>
                    <a:gd name="connsiteX18" fmla="*/ 1751 w 10000"/>
                    <a:gd name="connsiteY18" fmla="*/ 8808 h 10000"/>
                    <a:gd name="connsiteX19" fmla="*/ 4144 w 10000"/>
                    <a:gd name="connsiteY19" fmla="*/ 1656 h 10000"/>
                    <a:gd name="connsiteX20" fmla="*/ 5179 w 10000"/>
                    <a:gd name="connsiteY20" fmla="*/ 1453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3351 w 10000"/>
                    <a:gd name="connsiteY24" fmla="*/ 0 h 10000"/>
                    <a:gd name="connsiteX25" fmla="*/ 3351 w 10000"/>
                    <a:gd name="connsiteY25" fmla="*/ 600 h 10000"/>
                    <a:gd name="connsiteX26" fmla="*/ 3665 w 10000"/>
                    <a:gd name="connsiteY26" fmla="*/ 600 h 10000"/>
                    <a:gd name="connsiteX27" fmla="*/ 0 w 10000"/>
                    <a:gd name="connsiteY27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1751 w 10000"/>
                    <a:gd name="connsiteY17" fmla="*/ 8808 h 10000"/>
                    <a:gd name="connsiteX18" fmla="*/ 4144 w 10000"/>
                    <a:gd name="connsiteY18" fmla="*/ 1656 h 10000"/>
                    <a:gd name="connsiteX19" fmla="*/ 5179 w 10000"/>
                    <a:gd name="connsiteY19" fmla="*/ 1453 h 10000"/>
                    <a:gd name="connsiteX20" fmla="*/ 4398 w 10000"/>
                    <a:gd name="connsiteY20" fmla="*/ 0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3351 w 10000"/>
                    <a:gd name="connsiteY23" fmla="*/ 0 h 10000"/>
                    <a:gd name="connsiteX24" fmla="*/ 3351 w 10000"/>
                    <a:gd name="connsiteY24" fmla="*/ 600 h 10000"/>
                    <a:gd name="connsiteX25" fmla="*/ 3665 w 10000"/>
                    <a:gd name="connsiteY25" fmla="*/ 600 h 10000"/>
                    <a:gd name="connsiteX26" fmla="*/ 0 w 10000"/>
                    <a:gd name="connsiteY26" fmla="*/ 9621 h 10000"/>
                    <a:gd name="connsiteX0" fmla="*/ 0 w 10000"/>
                    <a:gd name="connsiteY0" fmla="*/ 9621 h 10050"/>
                    <a:gd name="connsiteX1" fmla="*/ 1854 w 10000"/>
                    <a:gd name="connsiteY1" fmla="*/ 9621 h 10050"/>
                    <a:gd name="connsiteX2" fmla="*/ 9596 w 10000"/>
                    <a:gd name="connsiteY2" fmla="*/ 7749 h 10050"/>
                    <a:gd name="connsiteX3" fmla="*/ 10000 w 10000"/>
                    <a:gd name="connsiteY3" fmla="*/ 9009 h 10050"/>
                    <a:gd name="connsiteX4" fmla="*/ 9194 w 10000"/>
                    <a:gd name="connsiteY4" fmla="*/ 9625 h 10050"/>
                    <a:gd name="connsiteX5" fmla="*/ 9100 w 10000"/>
                    <a:gd name="connsiteY5" fmla="*/ 7882 h 10050"/>
                    <a:gd name="connsiteX6" fmla="*/ 7664 w 10000"/>
                    <a:gd name="connsiteY6" fmla="*/ 9311 h 10050"/>
                    <a:gd name="connsiteX7" fmla="*/ 8223 w 10000"/>
                    <a:gd name="connsiteY7" fmla="*/ 6819 h 10050"/>
                    <a:gd name="connsiteX8" fmla="*/ 7602 w 10000"/>
                    <a:gd name="connsiteY8" fmla="*/ 4035 h 10050"/>
                    <a:gd name="connsiteX9" fmla="*/ 7510 w 10000"/>
                    <a:gd name="connsiteY9" fmla="*/ 6318 h 10050"/>
                    <a:gd name="connsiteX10" fmla="*/ 6957 w 10000"/>
                    <a:gd name="connsiteY10" fmla="*/ 6819 h 10050"/>
                    <a:gd name="connsiteX11" fmla="*/ 7432 w 10000"/>
                    <a:gd name="connsiteY11" fmla="*/ 7882 h 10050"/>
                    <a:gd name="connsiteX12" fmla="*/ 5980 w 10000"/>
                    <a:gd name="connsiteY12" fmla="*/ 7027 h 10050"/>
                    <a:gd name="connsiteX13" fmla="*/ 6786 w 10000"/>
                    <a:gd name="connsiteY13" fmla="*/ 8808 h 10050"/>
                    <a:gd name="connsiteX14" fmla="*/ 4703 w 10000"/>
                    <a:gd name="connsiteY14" fmla="*/ 9311 h 10050"/>
                    <a:gd name="connsiteX15" fmla="*/ 3508 w 10000"/>
                    <a:gd name="connsiteY15" fmla="*/ 9108 h 10050"/>
                    <a:gd name="connsiteX16" fmla="*/ 1751 w 10000"/>
                    <a:gd name="connsiteY16" fmla="*/ 8808 h 10050"/>
                    <a:gd name="connsiteX17" fmla="*/ 4144 w 10000"/>
                    <a:gd name="connsiteY17" fmla="*/ 1656 h 10050"/>
                    <a:gd name="connsiteX18" fmla="*/ 5179 w 10000"/>
                    <a:gd name="connsiteY18" fmla="*/ 1453 h 10050"/>
                    <a:gd name="connsiteX19" fmla="*/ 4398 w 10000"/>
                    <a:gd name="connsiteY19" fmla="*/ 0 h 10050"/>
                    <a:gd name="connsiteX20" fmla="*/ 4398 w 10000"/>
                    <a:gd name="connsiteY20" fmla="*/ 0 h 10050"/>
                    <a:gd name="connsiteX21" fmla="*/ 4398 w 10000"/>
                    <a:gd name="connsiteY21" fmla="*/ 0 h 10050"/>
                    <a:gd name="connsiteX22" fmla="*/ 3351 w 10000"/>
                    <a:gd name="connsiteY22" fmla="*/ 0 h 10050"/>
                    <a:gd name="connsiteX23" fmla="*/ 3351 w 10000"/>
                    <a:gd name="connsiteY23" fmla="*/ 600 h 10050"/>
                    <a:gd name="connsiteX24" fmla="*/ 3665 w 10000"/>
                    <a:gd name="connsiteY24" fmla="*/ 600 h 10050"/>
                    <a:gd name="connsiteX25" fmla="*/ 0 w 10000"/>
                    <a:gd name="connsiteY25" fmla="*/ 9621 h 1005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8223 w 10000"/>
                    <a:gd name="connsiteY7" fmla="*/ 6819 h 10084"/>
                    <a:gd name="connsiteX8" fmla="*/ 7602 w 10000"/>
                    <a:gd name="connsiteY8" fmla="*/ 4035 h 10084"/>
                    <a:gd name="connsiteX9" fmla="*/ 7510 w 10000"/>
                    <a:gd name="connsiteY9" fmla="*/ 6318 h 10084"/>
                    <a:gd name="connsiteX10" fmla="*/ 6957 w 10000"/>
                    <a:gd name="connsiteY10" fmla="*/ 6819 h 10084"/>
                    <a:gd name="connsiteX11" fmla="*/ 7432 w 10000"/>
                    <a:gd name="connsiteY11" fmla="*/ 7882 h 10084"/>
                    <a:gd name="connsiteX12" fmla="*/ 5980 w 10000"/>
                    <a:gd name="connsiteY12" fmla="*/ 7027 h 10084"/>
                    <a:gd name="connsiteX13" fmla="*/ 6786 w 10000"/>
                    <a:gd name="connsiteY13" fmla="*/ 8808 h 10084"/>
                    <a:gd name="connsiteX14" fmla="*/ 4703 w 10000"/>
                    <a:gd name="connsiteY14" fmla="*/ 9311 h 10084"/>
                    <a:gd name="connsiteX15" fmla="*/ 1751 w 10000"/>
                    <a:gd name="connsiteY15" fmla="*/ 8808 h 10084"/>
                    <a:gd name="connsiteX16" fmla="*/ 4144 w 10000"/>
                    <a:gd name="connsiteY16" fmla="*/ 1656 h 10084"/>
                    <a:gd name="connsiteX17" fmla="*/ 5179 w 10000"/>
                    <a:gd name="connsiteY17" fmla="*/ 1453 h 10084"/>
                    <a:gd name="connsiteX18" fmla="*/ 4398 w 10000"/>
                    <a:gd name="connsiteY18" fmla="*/ 0 h 10084"/>
                    <a:gd name="connsiteX19" fmla="*/ 4398 w 10000"/>
                    <a:gd name="connsiteY19" fmla="*/ 0 h 10084"/>
                    <a:gd name="connsiteX20" fmla="*/ 4398 w 10000"/>
                    <a:gd name="connsiteY20" fmla="*/ 0 h 10084"/>
                    <a:gd name="connsiteX21" fmla="*/ 3351 w 10000"/>
                    <a:gd name="connsiteY21" fmla="*/ 0 h 10084"/>
                    <a:gd name="connsiteX22" fmla="*/ 3351 w 10000"/>
                    <a:gd name="connsiteY22" fmla="*/ 600 h 10084"/>
                    <a:gd name="connsiteX23" fmla="*/ 3665 w 10000"/>
                    <a:gd name="connsiteY23" fmla="*/ 600 h 10084"/>
                    <a:gd name="connsiteX24" fmla="*/ 0 w 10000"/>
                    <a:gd name="connsiteY24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1751 w 10000"/>
                    <a:gd name="connsiteY14" fmla="*/ 8808 h 10000"/>
                    <a:gd name="connsiteX15" fmla="*/ 4144 w 10000"/>
                    <a:gd name="connsiteY15" fmla="*/ 1656 h 10000"/>
                    <a:gd name="connsiteX16" fmla="*/ 5179 w 10000"/>
                    <a:gd name="connsiteY16" fmla="*/ 1453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4398 w 10000"/>
                    <a:gd name="connsiteY19" fmla="*/ 0 h 10000"/>
                    <a:gd name="connsiteX20" fmla="*/ 3351 w 10000"/>
                    <a:gd name="connsiteY20" fmla="*/ 0 h 10000"/>
                    <a:gd name="connsiteX21" fmla="*/ 3351 w 10000"/>
                    <a:gd name="connsiteY21" fmla="*/ 600 h 10000"/>
                    <a:gd name="connsiteX22" fmla="*/ 3665 w 10000"/>
                    <a:gd name="connsiteY22" fmla="*/ 600 h 10000"/>
                    <a:gd name="connsiteX23" fmla="*/ 0 w 10000"/>
                    <a:gd name="connsiteY2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1751 w 10000"/>
                    <a:gd name="connsiteY13" fmla="*/ 8808 h 10000"/>
                    <a:gd name="connsiteX14" fmla="*/ 4144 w 10000"/>
                    <a:gd name="connsiteY14" fmla="*/ 1656 h 10000"/>
                    <a:gd name="connsiteX15" fmla="*/ 5179 w 10000"/>
                    <a:gd name="connsiteY15" fmla="*/ 1453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3351 w 10000"/>
                    <a:gd name="connsiteY19" fmla="*/ 0 h 10000"/>
                    <a:gd name="connsiteX20" fmla="*/ 3351 w 10000"/>
                    <a:gd name="connsiteY20" fmla="*/ 600 h 10000"/>
                    <a:gd name="connsiteX21" fmla="*/ 3665 w 10000"/>
                    <a:gd name="connsiteY21" fmla="*/ 600 h 10000"/>
                    <a:gd name="connsiteX22" fmla="*/ 0 w 10000"/>
                    <a:gd name="connsiteY2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1751 w 10000"/>
                    <a:gd name="connsiteY12" fmla="*/ 8808 h 10000"/>
                    <a:gd name="connsiteX13" fmla="*/ 4144 w 10000"/>
                    <a:gd name="connsiteY13" fmla="*/ 1656 h 10000"/>
                    <a:gd name="connsiteX14" fmla="*/ 5179 w 10000"/>
                    <a:gd name="connsiteY14" fmla="*/ 1453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3351 w 10000"/>
                    <a:gd name="connsiteY18" fmla="*/ 0 h 10000"/>
                    <a:gd name="connsiteX19" fmla="*/ 3351 w 10000"/>
                    <a:gd name="connsiteY19" fmla="*/ 600 h 10000"/>
                    <a:gd name="connsiteX20" fmla="*/ 3665 w 10000"/>
                    <a:gd name="connsiteY20" fmla="*/ 600 h 10000"/>
                    <a:gd name="connsiteX21" fmla="*/ 0 w 10000"/>
                    <a:gd name="connsiteY2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7432 w 10000"/>
                    <a:gd name="connsiteY10" fmla="*/ 7882 h 10000"/>
                    <a:gd name="connsiteX11" fmla="*/ 1751 w 10000"/>
                    <a:gd name="connsiteY11" fmla="*/ 8808 h 10000"/>
                    <a:gd name="connsiteX12" fmla="*/ 4144 w 10000"/>
                    <a:gd name="connsiteY12" fmla="*/ 1656 h 10000"/>
                    <a:gd name="connsiteX13" fmla="*/ 5179 w 10000"/>
                    <a:gd name="connsiteY13" fmla="*/ 1453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3351 w 10000"/>
                    <a:gd name="connsiteY17" fmla="*/ 0 h 10000"/>
                    <a:gd name="connsiteX18" fmla="*/ 3351 w 10000"/>
                    <a:gd name="connsiteY18" fmla="*/ 600 h 10000"/>
                    <a:gd name="connsiteX19" fmla="*/ 3665 w 10000"/>
                    <a:gd name="connsiteY19" fmla="*/ 600 h 10000"/>
                    <a:gd name="connsiteX20" fmla="*/ 0 w 10000"/>
                    <a:gd name="connsiteY2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510 w 10000"/>
                    <a:gd name="connsiteY8" fmla="*/ 6318 h 10000"/>
                    <a:gd name="connsiteX9" fmla="*/ 7432 w 10000"/>
                    <a:gd name="connsiteY9" fmla="*/ 7882 h 10000"/>
                    <a:gd name="connsiteX10" fmla="*/ 1751 w 10000"/>
                    <a:gd name="connsiteY10" fmla="*/ 8808 h 10000"/>
                    <a:gd name="connsiteX11" fmla="*/ 4144 w 10000"/>
                    <a:gd name="connsiteY11" fmla="*/ 1656 h 10000"/>
                    <a:gd name="connsiteX12" fmla="*/ 5179 w 10000"/>
                    <a:gd name="connsiteY12" fmla="*/ 1453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3351 w 10000"/>
                    <a:gd name="connsiteY16" fmla="*/ 0 h 10000"/>
                    <a:gd name="connsiteX17" fmla="*/ 3351 w 10000"/>
                    <a:gd name="connsiteY17" fmla="*/ 600 h 10000"/>
                    <a:gd name="connsiteX18" fmla="*/ 3665 w 10000"/>
                    <a:gd name="connsiteY18" fmla="*/ 600 h 10000"/>
                    <a:gd name="connsiteX19" fmla="*/ 0 w 10000"/>
                    <a:gd name="connsiteY1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432 w 10000"/>
                    <a:gd name="connsiteY8" fmla="*/ 7882 h 10000"/>
                    <a:gd name="connsiteX9" fmla="*/ 1751 w 10000"/>
                    <a:gd name="connsiteY9" fmla="*/ 8808 h 10000"/>
                    <a:gd name="connsiteX10" fmla="*/ 4144 w 10000"/>
                    <a:gd name="connsiteY10" fmla="*/ 1656 h 10000"/>
                    <a:gd name="connsiteX11" fmla="*/ 5179 w 10000"/>
                    <a:gd name="connsiteY11" fmla="*/ 1453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3351 w 10000"/>
                    <a:gd name="connsiteY15" fmla="*/ 0 h 10000"/>
                    <a:gd name="connsiteX16" fmla="*/ 3351 w 10000"/>
                    <a:gd name="connsiteY16" fmla="*/ 600 h 10000"/>
                    <a:gd name="connsiteX17" fmla="*/ 3665 w 10000"/>
                    <a:gd name="connsiteY17" fmla="*/ 600 h 10000"/>
                    <a:gd name="connsiteX18" fmla="*/ 0 w 10000"/>
                    <a:gd name="connsiteY1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7432 w 10000"/>
                    <a:gd name="connsiteY7" fmla="*/ 7882 h 10000"/>
                    <a:gd name="connsiteX8" fmla="*/ 1751 w 10000"/>
                    <a:gd name="connsiteY8" fmla="*/ 8808 h 10000"/>
                    <a:gd name="connsiteX9" fmla="*/ 4144 w 10000"/>
                    <a:gd name="connsiteY9" fmla="*/ 1656 h 10000"/>
                    <a:gd name="connsiteX10" fmla="*/ 5179 w 10000"/>
                    <a:gd name="connsiteY10" fmla="*/ 1453 h 10000"/>
                    <a:gd name="connsiteX11" fmla="*/ 4398 w 10000"/>
                    <a:gd name="connsiteY11" fmla="*/ 0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3351 w 10000"/>
                    <a:gd name="connsiteY14" fmla="*/ 0 h 10000"/>
                    <a:gd name="connsiteX15" fmla="*/ 3351 w 10000"/>
                    <a:gd name="connsiteY15" fmla="*/ 600 h 10000"/>
                    <a:gd name="connsiteX16" fmla="*/ 3665 w 10000"/>
                    <a:gd name="connsiteY16" fmla="*/ 600 h 10000"/>
                    <a:gd name="connsiteX17" fmla="*/ 0 w 10000"/>
                    <a:gd name="connsiteY17" fmla="*/ 9621 h 1000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1751 w 10000"/>
                    <a:gd name="connsiteY7" fmla="*/ 8808 h 10084"/>
                    <a:gd name="connsiteX8" fmla="*/ 4144 w 10000"/>
                    <a:gd name="connsiteY8" fmla="*/ 1656 h 10084"/>
                    <a:gd name="connsiteX9" fmla="*/ 5179 w 10000"/>
                    <a:gd name="connsiteY9" fmla="*/ 1453 h 10084"/>
                    <a:gd name="connsiteX10" fmla="*/ 4398 w 10000"/>
                    <a:gd name="connsiteY10" fmla="*/ 0 h 10084"/>
                    <a:gd name="connsiteX11" fmla="*/ 4398 w 10000"/>
                    <a:gd name="connsiteY11" fmla="*/ 0 h 10084"/>
                    <a:gd name="connsiteX12" fmla="*/ 4398 w 10000"/>
                    <a:gd name="connsiteY12" fmla="*/ 0 h 10084"/>
                    <a:gd name="connsiteX13" fmla="*/ 3351 w 10000"/>
                    <a:gd name="connsiteY13" fmla="*/ 0 h 10084"/>
                    <a:gd name="connsiteX14" fmla="*/ 3351 w 10000"/>
                    <a:gd name="connsiteY14" fmla="*/ 600 h 10084"/>
                    <a:gd name="connsiteX15" fmla="*/ 3665 w 10000"/>
                    <a:gd name="connsiteY15" fmla="*/ 600 h 10084"/>
                    <a:gd name="connsiteX16" fmla="*/ 0 w 10000"/>
                    <a:gd name="connsiteY16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1751 w 10000"/>
                    <a:gd name="connsiteY6" fmla="*/ 8808 h 10000"/>
                    <a:gd name="connsiteX7" fmla="*/ 4144 w 10000"/>
                    <a:gd name="connsiteY7" fmla="*/ 1656 h 10000"/>
                    <a:gd name="connsiteX8" fmla="*/ 5179 w 10000"/>
                    <a:gd name="connsiteY8" fmla="*/ 1453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4398 w 10000"/>
                    <a:gd name="connsiteY11" fmla="*/ 0 h 10000"/>
                    <a:gd name="connsiteX12" fmla="*/ 3351 w 10000"/>
                    <a:gd name="connsiteY12" fmla="*/ 0 h 10000"/>
                    <a:gd name="connsiteX13" fmla="*/ 3351 w 10000"/>
                    <a:gd name="connsiteY13" fmla="*/ 600 h 10000"/>
                    <a:gd name="connsiteX14" fmla="*/ 3665 w 10000"/>
                    <a:gd name="connsiteY14" fmla="*/ 600 h 10000"/>
                    <a:gd name="connsiteX15" fmla="*/ 0 w 10000"/>
                    <a:gd name="connsiteY15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00 w 10000"/>
                    <a:gd name="connsiteY4" fmla="*/ 7882 h 10000"/>
                    <a:gd name="connsiteX5" fmla="*/ 1751 w 10000"/>
                    <a:gd name="connsiteY5" fmla="*/ 8808 h 10000"/>
                    <a:gd name="connsiteX6" fmla="*/ 4144 w 10000"/>
                    <a:gd name="connsiteY6" fmla="*/ 1656 h 10000"/>
                    <a:gd name="connsiteX7" fmla="*/ 5179 w 10000"/>
                    <a:gd name="connsiteY7" fmla="*/ 1453 h 10000"/>
                    <a:gd name="connsiteX8" fmla="*/ 4398 w 10000"/>
                    <a:gd name="connsiteY8" fmla="*/ 0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3351 w 10000"/>
                    <a:gd name="connsiteY11" fmla="*/ 0 h 10000"/>
                    <a:gd name="connsiteX12" fmla="*/ 3351 w 10000"/>
                    <a:gd name="connsiteY12" fmla="*/ 600 h 10000"/>
                    <a:gd name="connsiteX13" fmla="*/ 3665 w 10000"/>
                    <a:gd name="connsiteY13" fmla="*/ 600 h 10000"/>
                    <a:gd name="connsiteX14" fmla="*/ 0 w 10000"/>
                    <a:gd name="connsiteY14" fmla="*/ 9621 h 10000"/>
                    <a:gd name="connsiteX0" fmla="*/ 0 w 10804"/>
                    <a:gd name="connsiteY0" fmla="*/ 9621 h 10000"/>
                    <a:gd name="connsiteX1" fmla="*/ 1854 w 10804"/>
                    <a:gd name="connsiteY1" fmla="*/ 9621 h 10000"/>
                    <a:gd name="connsiteX2" fmla="*/ 9596 w 10804"/>
                    <a:gd name="connsiteY2" fmla="*/ 7749 h 10000"/>
                    <a:gd name="connsiteX3" fmla="*/ 9100 w 10804"/>
                    <a:gd name="connsiteY3" fmla="*/ 7882 h 10000"/>
                    <a:gd name="connsiteX4" fmla="*/ 1751 w 10804"/>
                    <a:gd name="connsiteY4" fmla="*/ 8808 h 10000"/>
                    <a:gd name="connsiteX5" fmla="*/ 4144 w 10804"/>
                    <a:gd name="connsiteY5" fmla="*/ 1656 h 10000"/>
                    <a:gd name="connsiteX6" fmla="*/ 5179 w 10804"/>
                    <a:gd name="connsiteY6" fmla="*/ 1453 h 10000"/>
                    <a:gd name="connsiteX7" fmla="*/ 4398 w 10804"/>
                    <a:gd name="connsiteY7" fmla="*/ 0 h 10000"/>
                    <a:gd name="connsiteX8" fmla="*/ 4398 w 10804"/>
                    <a:gd name="connsiteY8" fmla="*/ 0 h 10000"/>
                    <a:gd name="connsiteX9" fmla="*/ 4398 w 10804"/>
                    <a:gd name="connsiteY9" fmla="*/ 0 h 10000"/>
                    <a:gd name="connsiteX10" fmla="*/ 3351 w 10804"/>
                    <a:gd name="connsiteY10" fmla="*/ 0 h 10000"/>
                    <a:gd name="connsiteX11" fmla="*/ 3351 w 10804"/>
                    <a:gd name="connsiteY11" fmla="*/ 600 h 10000"/>
                    <a:gd name="connsiteX12" fmla="*/ 3665 w 10804"/>
                    <a:gd name="connsiteY12" fmla="*/ 600 h 10000"/>
                    <a:gd name="connsiteX13" fmla="*/ 0 w 10804"/>
                    <a:gd name="connsiteY13" fmla="*/ 9621 h 10000"/>
                    <a:gd name="connsiteX0" fmla="*/ 0 w 9100"/>
                    <a:gd name="connsiteY0" fmla="*/ 9621 h 10000"/>
                    <a:gd name="connsiteX1" fmla="*/ 1854 w 9100"/>
                    <a:gd name="connsiteY1" fmla="*/ 9621 h 10000"/>
                    <a:gd name="connsiteX2" fmla="*/ 9100 w 9100"/>
                    <a:gd name="connsiteY2" fmla="*/ 7882 h 10000"/>
                    <a:gd name="connsiteX3" fmla="*/ 1751 w 9100"/>
                    <a:gd name="connsiteY3" fmla="*/ 8808 h 10000"/>
                    <a:gd name="connsiteX4" fmla="*/ 4144 w 9100"/>
                    <a:gd name="connsiteY4" fmla="*/ 1656 h 10000"/>
                    <a:gd name="connsiteX5" fmla="*/ 5179 w 9100"/>
                    <a:gd name="connsiteY5" fmla="*/ 1453 h 10000"/>
                    <a:gd name="connsiteX6" fmla="*/ 4398 w 9100"/>
                    <a:gd name="connsiteY6" fmla="*/ 0 h 10000"/>
                    <a:gd name="connsiteX7" fmla="*/ 4398 w 9100"/>
                    <a:gd name="connsiteY7" fmla="*/ 0 h 10000"/>
                    <a:gd name="connsiteX8" fmla="*/ 4398 w 9100"/>
                    <a:gd name="connsiteY8" fmla="*/ 0 h 10000"/>
                    <a:gd name="connsiteX9" fmla="*/ 3351 w 9100"/>
                    <a:gd name="connsiteY9" fmla="*/ 0 h 10000"/>
                    <a:gd name="connsiteX10" fmla="*/ 3351 w 9100"/>
                    <a:gd name="connsiteY10" fmla="*/ 600 h 10000"/>
                    <a:gd name="connsiteX11" fmla="*/ 3665 w 9100"/>
                    <a:gd name="connsiteY11" fmla="*/ 600 h 10000"/>
                    <a:gd name="connsiteX12" fmla="*/ 0 w 9100"/>
                    <a:gd name="connsiteY12" fmla="*/ 9621 h 10000"/>
                    <a:gd name="connsiteX0" fmla="*/ 0 w 5691"/>
                    <a:gd name="connsiteY0" fmla="*/ 9621 h 10000"/>
                    <a:gd name="connsiteX1" fmla="*/ 2037 w 5691"/>
                    <a:gd name="connsiteY1" fmla="*/ 9621 h 10000"/>
                    <a:gd name="connsiteX2" fmla="*/ 1924 w 5691"/>
                    <a:gd name="connsiteY2" fmla="*/ 8808 h 10000"/>
                    <a:gd name="connsiteX3" fmla="*/ 4554 w 5691"/>
                    <a:gd name="connsiteY3" fmla="*/ 1656 h 10000"/>
                    <a:gd name="connsiteX4" fmla="*/ 5691 w 5691"/>
                    <a:gd name="connsiteY4" fmla="*/ 1453 h 10000"/>
                    <a:gd name="connsiteX5" fmla="*/ 4833 w 5691"/>
                    <a:gd name="connsiteY5" fmla="*/ 0 h 10000"/>
                    <a:gd name="connsiteX6" fmla="*/ 4833 w 5691"/>
                    <a:gd name="connsiteY6" fmla="*/ 0 h 10000"/>
                    <a:gd name="connsiteX7" fmla="*/ 4833 w 5691"/>
                    <a:gd name="connsiteY7" fmla="*/ 0 h 10000"/>
                    <a:gd name="connsiteX8" fmla="*/ 3682 w 5691"/>
                    <a:gd name="connsiteY8" fmla="*/ 0 h 10000"/>
                    <a:gd name="connsiteX9" fmla="*/ 3682 w 5691"/>
                    <a:gd name="connsiteY9" fmla="*/ 600 h 10000"/>
                    <a:gd name="connsiteX10" fmla="*/ 4027 w 5691"/>
                    <a:gd name="connsiteY10" fmla="*/ 600 h 10000"/>
                    <a:gd name="connsiteX11" fmla="*/ 0 w 5691"/>
                    <a:gd name="connsiteY11" fmla="*/ 9621 h 10000"/>
                    <a:gd name="connsiteX0" fmla="*/ 0 w 10000"/>
                    <a:gd name="connsiteY0" fmla="*/ 9621 h 10000"/>
                    <a:gd name="connsiteX1" fmla="*/ 3579 w 10000"/>
                    <a:gd name="connsiteY1" fmla="*/ 9621 h 10000"/>
                    <a:gd name="connsiteX2" fmla="*/ 4773 w 10000"/>
                    <a:gd name="connsiteY2" fmla="*/ 8822 h 10000"/>
                    <a:gd name="connsiteX3" fmla="*/ 8002 w 10000"/>
                    <a:gd name="connsiteY3" fmla="*/ 1656 h 10000"/>
                    <a:gd name="connsiteX4" fmla="*/ 10000 w 10000"/>
                    <a:gd name="connsiteY4" fmla="*/ 1453 h 10000"/>
                    <a:gd name="connsiteX5" fmla="*/ 8492 w 10000"/>
                    <a:gd name="connsiteY5" fmla="*/ 0 h 10000"/>
                    <a:gd name="connsiteX6" fmla="*/ 8492 w 10000"/>
                    <a:gd name="connsiteY6" fmla="*/ 0 h 10000"/>
                    <a:gd name="connsiteX7" fmla="*/ 8492 w 10000"/>
                    <a:gd name="connsiteY7" fmla="*/ 0 h 10000"/>
                    <a:gd name="connsiteX8" fmla="*/ 6470 w 10000"/>
                    <a:gd name="connsiteY8" fmla="*/ 0 h 10000"/>
                    <a:gd name="connsiteX9" fmla="*/ 6470 w 10000"/>
                    <a:gd name="connsiteY9" fmla="*/ 600 h 10000"/>
                    <a:gd name="connsiteX10" fmla="*/ 7076 w 10000"/>
                    <a:gd name="connsiteY10" fmla="*/ 600 h 10000"/>
                    <a:gd name="connsiteX11" fmla="*/ 0 w 10000"/>
                    <a:gd name="connsiteY11" fmla="*/ 9621 h 10000"/>
                    <a:gd name="connsiteX0" fmla="*/ 384 w 10384"/>
                    <a:gd name="connsiteY0" fmla="*/ 9621 h 10991"/>
                    <a:gd name="connsiteX1" fmla="*/ 5157 w 10384"/>
                    <a:gd name="connsiteY1" fmla="*/ 8822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  <a:gd name="connsiteX0" fmla="*/ 384 w 10384"/>
                    <a:gd name="connsiteY0" fmla="*/ 9621 h 11747"/>
                    <a:gd name="connsiteX1" fmla="*/ 3964 w 10384"/>
                    <a:gd name="connsiteY1" fmla="*/ 10420 h 11747"/>
                    <a:gd name="connsiteX2" fmla="*/ 8386 w 10384"/>
                    <a:gd name="connsiteY2" fmla="*/ 1656 h 11747"/>
                    <a:gd name="connsiteX3" fmla="*/ 10384 w 10384"/>
                    <a:gd name="connsiteY3" fmla="*/ 1453 h 11747"/>
                    <a:gd name="connsiteX4" fmla="*/ 8876 w 10384"/>
                    <a:gd name="connsiteY4" fmla="*/ 0 h 11747"/>
                    <a:gd name="connsiteX5" fmla="*/ 8876 w 10384"/>
                    <a:gd name="connsiteY5" fmla="*/ 0 h 11747"/>
                    <a:gd name="connsiteX6" fmla="*/ 8876 w 10384"/>
                    <a:gd name="connsiteY6" fmla="*/ 0 h 11747"/>
                    <a:gd name="connsiteX7" fmla="*/ 6854 w 10384"/>
                    <a:gd name="connsiteY7" fmla="*/ 0 h 11747"/>
                    <a:gd name="connsiteX8" fmla="*/ 6854 w 10384"/>
                    <a:gd name="connsiteY8" fmla="*/ 600 h 11747"/>
                    <a:gd name="connsiteX9" fmla="*/ 7460 w 10384"/>
                    <a:gd name="connsiteY9" fmla="*/ 600 h 11747"/>
                    <a:gd name="connsiteX10" fmla="*/ 384 w 10384"/>
                    <a:gd name="connsiteY10" fmla="*/ 9621 h 11747"/>
                    <a:gd name="connsiteX0" fmla="*/ 384 w 10384"/>
                    <a:gd name="connsiteY0" fmla="*/ 9621 h 10991"/>
                    <a:gd name="connsiteX1" fmla="*/ 3964 w 10384"/>
                    <a:gd name="connsiteY1" fmla="*/ 10420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84" h="10991">
                      <a:moveTo>
                        <a:pt x="384" y="9621"/>
                      </a:moveTo>
                      <a:cubicBezTo>
                        <a:pt x="0" y="10991"/>
                        <a:pt x="1323" y="9845"/>
                        <a:pt x="3964" y="10420"/>
                      </a:cubicBezTo>
                      <a:lnTo>
                        <a:pt x="8386" y="1656"/>
                      </a:lnTo>
                      <a:lnTo>
                        <a:pt x="10384" y="1453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6854" y="0"/>
                      </a:lnTo>
                      <a:lnTo>
                        <a:pt x="6854" y="600"/>
                      </a:lnTo>
                      <a:lnTo>
                        <a:pt x="7460" y="600"/>
                      </a:lnTo>
                      <a:lnTo>
                        <a:pt x="384" y="96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 dirty="0">
                    <a:solidFill>
                      <a:srgbClr val="002060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11" name="Picture 2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516" y="3233552"/>
              <a:ext cx="1349375" cy="134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직선 화살표 연결선 11"/>
            <p:cNvCxnSpPr/>
            <p:nvPr/>
          </p:nvCxnSpPr>
          <p:spPr>
            <a:xfrm rot="16200000" flipH="1">
              <a:off x="3303777" y="2892948"/>
              <a:ext cx="1368852" cy="115233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/>
            <p:cNvCxnSpPr/>
            <p:nvPr/>
          </p:nvCxnSpPr>
          <p:spPr>
            <a:xfrm rot="16200000" flipH="1">
              <a:off x="3484773" y="2784964"/>
              <a:ext cx="1295804" cy="1152334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그룹 11"/>
            <p:cNvGrpSpPr>
              <a:grpSpLocks/>
            </p:cNvGrpSpPr>
            <p:nvPr/>
          </p:nvGrpSpPr>
          <p:grpSpPr bwMode="auto">
            <a:xfrm>
              <a:off x="1756278" y="2691141"/>
              <a:ext cx="720080" cy="813856"/>
              <a:chOff x="1403648" y="2039080"/>
              <a:chExt cx="720080" cy="813856"/>
            </a:xfrm>
          </p:grpSpPr>
          <p:sp>
            <p:nvSpPr>
              <p:cNvPr id="23" name="원호 22"/>
              <p:cNvSpPr/>
              <p:nvPr/>
            </p:nvSpPr>
            <p:spPr>
              <a:xfrm>
                <a:off x="1403648" y="2276872"/>
                <a:ext cx="576064" cy="576064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24" name="원호 23"/>
              <p:cNvSpPr/>
              <p:nvPr/>
            </p:nvSpPr>
            <p:spPr>
              <a:xfrm>
                <a:off x="1619672" y="2132856"/>
                <a:ext cx="432048" cy="432048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  <p:sp>
            <p:nvSpPr>
              <p:cNvPr id="25" name="원호 24"/>
              <p:cNvSpPr/>
              <p:nvPr/>
            </p:nvSpPr>
            <p:spPr>
              <a:xfrm>
                <a:off x="1835696" y="2039080"/>
                <a:ext cx="288032" cy="288032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srgbClr val="00206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15" name="Picture 3" descr="coms_3_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1" t="16281" r="23878" b="13817"/>
            <a:stretch>
              <a:fillRect/>
            </a:stretch>
          </p:blipFill>
          <p:spPr bwMode="auto">
            <a:xfrm>
              <a:off x="2841569" y="1895412"/>
              <a:ext cx="1703444" cy="9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그룹 15"/>
            <p:cNvGrpSpPr>
              <a:grpSpLocks/>
            </p:cNvGrpSpPr>
            <p:nvPr/>
          </p:nvGrpSpPr>
          <p:grpSpPr bwMode="auto">
            <a:xfrm>
              <a:off x="6188482" y="4286256"/>
              <a:ext cx="1679817" cy="988409"/>
              <a:chOff x="6117044" y="4429132"/>
              <a:chExt cx="1679817" cy="988409"/>
            </a:xfrm>
          </p:grpSpPr>
          <p:pic>
            <p:nvPicPr>
              <p:cNvPr id="18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7044" y="4429132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4938" y="4487273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0826" y="453573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9986" y="4570434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9469" y="463014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7" name="직선 연결선 16"/>
            <p:cNvCxnSpPr/>
            <p:nvPr/>
          </p:nvCxnSpPr>
          <p:spPr>
            <a:xfrm>
              <a:off x="5143976" y="4714103"/>
              <a:ext cx="999263" cy="1587"/>
            </a:xfrm>
            <a:prstGeom prst="line">
              <a:avLst/>
            </a:prstGeom>
            <a:ln w="508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822281" y="6215256"/>
            <a:ext cx="19352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Ground Segment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998821" y="6214326"/>
            <a:ext cx="252825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1600" b="1" kern="0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Data Processing System</a:t>
            </a:r>
            <a:endParaRPr kumimoji="0" lang="ko-KR" altLang="en-US" sz="1600" b="1" kern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17496" y="2483660"/>
            <a:ext cx="1503938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b="1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NMSC/KMA</a:t>
            </a:r>
            <a:endParaRPr kumimoji="0" lang="en-US" altLang="ko-KR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pic>
        <p:nvPicPr>
          <p:cNvPr id="54" name="Picture 2" descr="D:\박준동\report\2011\업무보고\후속위성\COMS2-B.gif"/>
          <p:cNvPicPr>
            <a:picLocks noChangeAspect="1" noChangeArrowheads="1"/>
          </p:cNvPicPr>
          <p:nvPr/>
        </p:nvPicPr>
        <p:blipFill>
          <a:blip r:embed="rId5" cstate="print">
            <a:lum bright="35000" contrast="-35000"/>
          </a:blip>
          <a:srcRect/>
          <a:stretch>
            <a:fillRect/>
          </a:stretch>
        </p:blipFill>
        <p:spPr bwMode="auto">
          <a:xfrm>
            <a:off x="6682074" y="3133792"/>
            <a:ext cx="1414474" cy="9286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6189540" y="4730270"/>
            <a:ext cx="2447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Ocean /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Environmental Sensor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2805264" y="4377743"/>
            <a:ext cx="2520950" cy="33855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Geo-KOMPSAT-2A</a:t>
            </a: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6018363" y="4377743"/>
            <a:ext cx="2759075" cy="338554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6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Geo-KOMPSAT-2B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95536" y="5809865"/>
            <a:ext cx="269766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lvl="1" algn="ctr" latinLnBrk="0">
              <a:spcBef>
                <a:spcPct val="20000"/>
              </a:spcBef>
            </a:pPr>
            <a:r>
              <a:rPr kumimoji="0" lang="en-US" altLang="ko-KR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2012 </a:t>
            </a:r>
            <a:r>
              <a:rPr kumimoji="0" lang="en-US" altLang="ko-KR" b="1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~ </a:t>
            </a:r>
            <a:r>
              <a:rPr kumimoji="0" lang="en-US" altLang="ko-KR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2018 </a:t>
            </a:r>
          </a:p>
          <a:p>
            <a:pPr marL="0" lvl="1" algn="ctr" latinLnBrk="0">
              <a:spcBef>
                <a:spcPct val="20000"/>
              </a:spcBef>
            </a:pPr>
            <a:r>
              <a:rPr kumimoji="0" lang="en-US" altLang="ko-KR" b="1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(7 years development)</a:t>
            </a:r>
            <a:endParaRPr kumimoji="0" lang="en-US" altLang="ko-KR" b="1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Geo-KOMPSAT-2A Programs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946800"/>
            <a:ext cx="8507288" cy="500141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AMI (Advanced Meteorological Imager)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97850"/>
              </p:ext>
            </p:extLst>
          </p:nvPr>
        </p:nvGraphicFramePr>
        <p:xfrm>
          <a:off x="538530" y="1542278"/>
          <a:ext cx="5184575" cy="3913678"/>
        </p:xfrm>
        <a:graphic>
          <a:graphicData uri="http://schemas.openxmlformats.org/drawingml/2006/table">
            <a:tbl>
              <a:tblPr bandCol="1"/>
              <a:tblGrid>
                <a:gridCol w="10819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2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299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99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2468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Center wavelength</a:t>
                      </a:r>
                      <a:r>
                        <a:rPr lang="en-US" altLang="ko-KR" sz="1200" b="1" baseline="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(</a:t>
                      </a:r>
                      <a:r>
                        <a:rPr lang="el-GR" altLang="ko-KR" sz="120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μ</a:t>
                      </a:r>
                      <a:r>
                        <a:rPr lang="en-US" altLang="ko-KR" sz="120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m)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bg1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1686" marR="11686" marT="11686" marB="1168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68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AMI (Resolution)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FF0000"/>
                        </a:solidFill>
                        <a:latin typeface="Arial Unicode MS" pitchFamily="50" charset="-127"/>
                        <a:ea typeface="Arial Unicode MS" pitchFamily="50" charset="-127"/>
                        <a:cs typeface="Arial Unicode MS" pitchFamily="50" charset="-127"/>
                      </a:endParaRPr>
                    </a:p>
                  </a:txBody>
                  <a:tcPr marL="11686" marR="11686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ABI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AHI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</a:t>
                      </a:r>
                      <a:r>
                        <a:rPr lang="en-US" altLang="ko-KR" sz="105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blue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0.47  (1km)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0.47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0.46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 green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0.511 (1km)</a:t>
                      </a:r>
                      <a:endParaRPr lang="ko-KR" alt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0.51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 </a:t>
                      </a:r>
                      <a:r>
                        <a:rPr lang="en-US" altLang="ko-KR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red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 (0.5km)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0.64</a:t>
                      </a:r>
                      <a:endParaRPr lang="en-US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4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0.856 (1km)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0.865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0.86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5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1.38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1.378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1.61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1.61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1.6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2.25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2.3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3.830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3.90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3.9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6.241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6.185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6.2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6.952 (2km)</a:t>
                      </a: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6.95</a:t>
                      </a: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7.0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7.344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7.34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7.3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8.592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8.50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8.6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9.625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9.61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9.6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10.403 (2lkm)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10.35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10.4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14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11.212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11.2</a:t>
                      </a:r>
                      <a:endParaRPr lang="ko-KR" alt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15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12.364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12.3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4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16</a:t>
                      </a:r>
                      <a:endParaRPr lang="en-US" sz="1050" b="1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13.31 (2km)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solidFill>
                            <a:srgbClr val="002060"/>
                          </a:solidFill>
                          <a:latin typeface="나눔고딕" pitchFamily="50" charset="-127"/>
                          <a:ea typeface="나눔고딕" pitchFamily="50" charset="-127"/>
                          <a:cs typeface="Arial" pitchFamily="34" charset="0"/>
                        </a:rPr>
                        <a:t>13.3</a:t>
                      </a:r>
                      <a:endParaRPr lang="en-US" sz="1050" dirty="0">
                        <a:solidFill>
                          <a:srgbClr val="002060"/>
                        </a:solidFill>
                        <a:latin typeface="나눔고딕" pitchFamily="50" charset="-127"/>
                        <a:ea typeface="나눔고딕" pitchFamily="50" charset="-127"/>
                        <a:cs typeface="Arial" pitchFamily="34" charset="0"/>
                      </a:endParaRPr>
                    </a:p>
                  </a:txBody>
                  <a:tcPr marL="14383" marR="14383" marT="11686" marB="11686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5580010"/>
            <a:ext cx="6840760" cy="107483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v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s. AHI : addition : 1.38 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m (NIR),  subtraction 2.3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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m</a:t>
            </a:r>
            <a:r>
              <a:rPr lang="ko-KR" altLang="en-US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(NIR)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- 1.38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m </a:t>
            </a:r>
            <a:r>
              <a:rPr lang="en-US" altLang="ko-KR" sz="14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: favorable for  cirrus cloud detection, cloud type and amount</a:t>
            </a:r>
          </a:p>
          <a:p>
            <a:pPr marL="360000" indent="-457200">
              <a:spcBef>
                <a:spcPts val="600"/>
              </a:spcBef>
            </a:pP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  - 2.3</a:t>
            </a:r>
            <a:r>
              <a:rPr lang="en-US" altLang="ko-KR" sz="14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ko-KR" sz="14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m </a:t>
            </a:r>
            <a:r>
              <a:rPr lang="en-US" altLang="ko-KR" sz="14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anose="020B0604020202020204" pitchFamily="34" charset="0"/>
              </a:rPr>
              <a:t>: favorable for Land/cloud Properties</a:t>
            </a:r>
            <a:endParaRPr lang="ko-KR" altLang="en-US" sz="1400" dirty="0" smtClean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189" y="2105095"/>
            <a:ext cx="2808312" cy="214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6102772" y="4329214"/>
            <a:ext cx="2856729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ct val="20000"/>
              </a:spcBef>
            </a:pPr>
            <a:r>
              <a:rPr lang="en-US" altLang="ko-KR" sz="12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KSEM(Korea Space </a:t>
            </a:r>
            <a:r>
              <a:rPr lang="en-US" altLang="ko-KR" sz="1200" b="1" dirty="0" err="1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wEather</a:t>
            </a:r>
            <a:r>
              <a:rPr lang="en-US" altLang="ko-KR" sz="12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Monitor)</a:t>
            </a:r>
          </a:p>
          <a:p>
            <a:pPr marL="128588" indent="-128588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2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PD : Particle Detector</a:t>
            </a:r>
          </a:p>
          <a:p>
            <a:pPr marL="128588" indent="-128588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2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MG : Magnetometer</a:t>
            </a:r>
          </a:p>
          <a:p>
            <a:pPr marL="128588" indent="-128588" latinLnBrk="0">
              <a:spcBef>
                <a:spcPct val="20000"/>
              </a:spcBef>
              <a:buFont typeface="Arial"/>
              <a:buChar char="•"/>
            </a:pPr>
            <a:r>
              <a:rPr lang="en-US" altLang="ko-KR" sz="120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CM : Charging Monitor</a:t>
            </a:r>
            <a:endParaRPr lang="en-US" altLang="ko-KR" sz="1200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9" name="포인트가 5개인 별 8"/>
          <p:cNvSpPr/>
          <p:nvPr/>
        </p:nvSpPr>
        <p:spPr>
          <a:xfrm>
            <a:off x="355217" y="2168088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10" name="포인트가 5개인 별 9"/>
          <p:cNvSpPr/>
          <p:nvPr/>
        </p:nvSpPr>
        <p:spPr>
          <a:xfrm>
            <a:off x="355217" y="2944730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11" name="포인트가 5개인 별 10"/>
          <p:cNvSpPr/>
          <p:nvPr/>
        </p:nvSpPr>
        <p:spPr>
          <a:xfrm>
            <a:off x="355217" y="3333051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206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017147" y="1795035"/>
            <a:ext cx="3019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spcBef>
                <a:spcPct val="20000"/>
              </a:spcBef>
            </a:pP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&lt;</a:t>
            </a:r>
            <a:r>
              <a:rPr kumimoji="0" lang="en-US" altLang="ko-KR" b="1" kern="0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Space weather </a:t>
            </a:r>
            <a:r>
              <a:rPr kumimoji="0" lang="en-US" altLang="ko-KR" b="1" kern="0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Sensor</a:t>
            </a:r>
            <a:r>
              <a:rPr lang="en-US" altLang="ko-KR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&gt;</a:t>
            </a:r>
            <a:endParaRPr lang="en-US" altLang="ko-KR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Payloads for Geo-KOMPSAT-2A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77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52 Meteorological Products</a:t>
            </a:r>
            <a:endParaRPr lang="ko-KR" altLang="en-US" sz="28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graphicFrame>
        <p:nvGraphicFramePr>
          <p:cNvPr id="128" name="표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92909"/>
              </p:ext>
            </p:extLst>
          </p:nvPr>
        </p:nvGraphicFramePr>
        <p:xfrm>
          <a:off x="107504" y="1196752"/>
          <a:ext cx="8856984" cy="55714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49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Sce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ne &amp; Surface Analysis (13)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&amp; Precipitation (14)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Aerosol &amp; Radiation (14)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Atmospheric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condition &amp; Aviation (11)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detection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Top Temperature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Aerosol Detection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FF00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Atmospheric</a:t>
                      </a:r>
                      <a:r>
                        <a:rPr lang="en-US" altLang="ko-KR" sz="1200" b="1" baseline="0" dirty="0" smtClean="0">
                          <a:solidFill>
                            <a:srgbClr val="FF00FF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Motion Vector</a:t>
                      </a:r>
                      <a:endParaRPr lang="ko-KR" altLang="en-US" sz="1200" b="1" dirty="0">
                        <a:solidFill>
                          <a:srgbClr val="FF00FF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Snow Cover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Top Pressure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Aerosol Optical Depth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Vertical Temperature Profile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036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 Ice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Cover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Top Height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Asian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Dust Detection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Vertical Moisture Profile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36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Fog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Type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Asian Dust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Optical Depth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Stability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Index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36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Sea Surface Temperature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Phase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Aerosol Particle Size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Total </a:t>
                      </a:r>
                      <a:r>
                        <a:rPr lang="en-US" altLang="ko-KR" sz="12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Precipitable</a:t>
                      </a: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Water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Land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Surface Temperature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Amount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Volcanic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Ash Detection and Height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Tropopause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Folding Turbulence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0361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Surface Emissivity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Optical Depth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Visibility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Total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Ozone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697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Surface Albedo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Effective Radius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Radiances</a:t>
                      </a:r>
                      <a:endParaRPr lang="ko-KR" altLang="en-US" sz="1200" b="1" dirty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SO</a:t>
                      </a:r>
                      <a:r>
                        <a:rPr lang="en-US" altLang="ko-KR" sz="1200" baseline="-250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Detection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Fire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Detection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Liquid Water Path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Downward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SW Radiation (SFC)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Convective</a:t>
                      </a:r>
                      <a:r>
                        <a:rPr lang="en-US" altLang="ko-KR" sz="1200" b="1" baseline="0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Initiation</a:t>
                      </a:r>
                      <a:endParaRPr lang="ko-KR" altLang="en-US" sz="1200" b="1" dirty="0" smtClean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Vegetation Index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Ice Water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Path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Reflected SW Radiation (TOA)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Overshooting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Top Detection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Vegetation Green Fraction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Cloud Layer/Height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Absorbed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SW Radiation (SFC)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Aircraft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Icing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Snow Depth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smtClean="0">
                          <a:solidFill>
                            <a:srgbClr val="0033CC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Rainfall Rate</a:t>
                      </a:r>
                      <a:endParaRPr lang="ko-KR" altLang="en-US" sz="1200" b="1" dirty="0" smtClean="0">
                        <a:solidFill>
                          <a:srgbClr val="0033CC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Upward LW Radiation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(TOA)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9496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Ocean Current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Rainfall Potential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Downward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LW Radiation (SFC)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36979"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Probability of Rainfall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Upward LW Radiation</a:t>
                      </a:r>
                      <a:r>
                        <a:rPr lang="en-US" altLang="ko-KR" sz="1200" baseline="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(SFC)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9" name="TextBox 128"/>
          <p:cNvSpPr txBox="1"/>
          <p:nvPr/>
        </p:nvSpPr>
        <p:spPr>
          <a:xfrm>
            <a:off x="107504" y="809004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solidFill>
                  <a:srgbClr val="0033CC"/>
                </a:solidFill>
                <a:latin typeface="맑은 고딕" pitchFamily="50" charset="-127"/>
                <a:ea typeface="맑은 고딕" pitchFamily="50" charset="-127"/>
              </a:rPr>
              <a:t>23 Primary Products </a:t>
            </a: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&amp; 29 Secondary Products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094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51520" y="116632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함초롬돋움" pitchFamily="50" charset="-127"/>
                <a:cs typeface="함초롬돋움" pitchFamily="50" charset="-127"/>
              </a:rPr>
              <a:t>GK-2A AMV algorithm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함초롬돋움" pitchFamily="50" charset="-127"/>
              <a:cs typeface="함초롬돋움" pitchFamily="50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379891"/>
              </p:ext>
            </p:extLst>
          </p:nvPr>
        </p:nvGraphicFramePr>
        <p:xfrm>
          <a:off x="323528" y="1340768"/>
          <a:ext cx="468052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120225"/>
                <a:gridCol w="607283"/>
                <a:gridCol w="1584860"/>
              </a:tblGrid>
              <a:tr h="144677">
                <a:tc>
                  <a:txBody>
                    <a:bodyPr/>
                    <a:lstStyle/>
                    <a:p>
                      <a:pPr algn="ctr" latinLnBrk="1"/>
                      <a:endParaRPr lang="ko-KR" altLang="en-US" sz="900" b="1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latin typeface="Cambria Math" pitchFamily="18" charset="0"/>
                          <a:ea typeface="Cambria Math" pitchFamily="18" charset="0"/>
                        </a:rPr>
                        <a:t>GK-2A</a:t>
                      </a:r>
                      <a:r>
                        <a:rPr lang="en-US" altLang="ko-KR" sz="900" b="1" baseline="0" dirty="0" smtClean="0">
                          <a:latin typeface="Cambria Math" pitchFamily="18" charset="0"/>
                          <a:ea typeface="Cambria Math" pitchFamily="18" charset="0"/>
                        </a:rPr>
                        <a:t> AMV</a:t>
                      </a:r>
                      <a:endParaRPr lang="ko-KR" altLang="en-US" sz="900" b="1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7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</a:rPr>
                        <a:t>Channels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VIS(03),  SWIR(07),  IR(13, 14),</a:t>
                      </a:r>
                      <a:r>
                        <a:rPr lang="en-US" altLang="ko-KR" sz="900" b="0" kern="1200" baseline="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 </a:t>
                      </a:r>
                      <a:r>
                        <a:rPr lang="en-US" altLang="ko-KR" sz="900" b="0" kern="12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WV(08, 09, 10)</a:t>
                      </a:r>
                      <a:endParaRPr lang="ko-KR" altLang="en-US" sz="900" b="0" kern="1200" dirty="0" smtClean="0">
                        <a:solidFill>
                          <a:srgbClr val="0000FF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771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Input L1b images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3 images (proxy: Himawari8/AHI)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Time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interval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Normal</a:t>
                      </a:r>
                      <a:r>
                        <a:rPr lang="en-US" altLang="ko-KR" sz="900" b="0" kern="1200" baseline="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 scan(FD)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10 minute</a:t>
                      </a:r>
                      <a:endParaRPr lang="ko-KR" altLang="en-US" sz="900" b="0" kern="1200" dirty="0" smtClean="0">
                        <a:solidFill>
                          <a:srgbClr val="0000FF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rgbClr val="002060"/>
                          </a:solidFill>
                          <a:latin typeface="Cambria Math" pitchFamily="18" charset="0"/>
                          <a:ea typeface="+mn-ea"/>
                          <a:cs typeface="+mn-cs"/>
                        </a:rPr>
                        <a:t>Rapid scan</a:t>
                      </a:r>
                      <a:endParaRPr lang="ko-KR" altLang="en-US" sz="900" b="0" kern="1200" dirty="0" smtClean="0">
                        <a:solidFill>
                          <a:srgbClr val="002060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kern="1200" dirty="0" smtClean="0">
                          <a:solidFill>
                            <a:srgbClr val="002060"/>
                          </a:solidFill>
                          <a:latin typeface="Cambria Math" pitchFamily="18" charset="0"/>
                          <a:ea typeface="+mn-ea"/>
                          <a:cs typeface="+mn-cs"/>
                        </a:rPr>
                        <a:t>2 minute</a:t>
                      </a:r>
                      <a:endParaRPr lang="ko-KR" altLang="en-US" sz="900" b="0" kern="1200" dirty="0" smtClean="0">
                        <a:solidFill>
                          <a:srgbClr val="002060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Model /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RTM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UM N768/</a:t>
                      </a:r>
                      <a:r>
                        <a:rPr lang="en-US" altLang="ko-KR" sz="900" b="0" kern="1200" dirty="0" err="1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rttov</a:t>
                      </a:r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 11.2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2994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Target box size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Cloudy target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VIS        : </a:t>
                      </a:r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 </a:t>
                      </a:r>
                      <a:r>
                        <a:rPr lang="en-US" altLang="ko-KR" sz="9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32by32</a:t>
                      </a:r>
                    </a:p>
                    <a:p>
                      <a:pPr latinLnBrk="1"/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SWIR    :  </a:t>
                      </a:r>
                      <a:r>
                        <a:rPr lang="en-US" altLang="ko-KR" sz="9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16by16</a:t>
                      </a:r>
                    </a:p>
                    <a:p>
                      <a:pPr latinLnBrk="1"/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IR          :  </a:t>
                      </a:r>
                      <a:r>
                        <a:rPr lang="en-US" altLang="ko-KR" sz="9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16by16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WV       :  </a:t>
                      </a:r>
                      <a:r>
                        <a:rPr lang="en-US" altLang="ko-KR" sz="9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16by16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Clear-air target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WV</a:t>
                      </a:r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        :  </a:t>
                      </a:r>
                      <a:r>
                        <a:rPr lang="en-US" altLang="ko-KR" sz="90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16by16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Target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selection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Optimal (Statistic)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Grid step size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Same</a:t>
                      </a:r>
                      <a:r>
                        <a:rPr lang="en-US" altLang="ko-KR" sz="900" b="0" kern="1200" baseline="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 with target box size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Search box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size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Cloudy target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VIS        :  185by185</a:t>
                      </a:r>
                      <a:endParaRPr lang="en-US" altLang="ko-KR" sz="900" baseline="0" dirty="0" smtClean="0">
                        <a:latin typeface="Cambria Math" pitchFamily="18" charset="0"/>
                        <a:ea typeface="Cambria Math" pitchFamily="18" charset="0"/>
                      </a:endParaRPr>
                    </a:p>
                    <a:p>
                      <a:pPr latinLnBrk="1"/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SWIR    :  54by54</a:t>
                      </a:r>
                    </a:p>
                    <a:p>
                      <a:pPr latinLnBrk="1"/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IR          :  54by54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WV       :  54by54</a:t>
                      </a:r>
                      <a:endParaRPr lang="en-US" altLang="ko-KR" sz="900" baseline="0" dirty="0" smtClean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Cambria Math" pitchFamily="18" charset="0"/>
                          <a:ea typeface="Cambria Math" pitchFamily="18" charset="0"/>
                          <a:cs typeface="+mn-cs"/>
                        </a:rPr>
                        <a:t>Clear-air target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WV</a:t>
                      </a:r>
                      <a:r>
                        <a:rPr lang="en-US" altLang="ko-KR" sz="900" baseline="0" dirty="0" smtClean="0">
                          <a:latin typeface="Cambria Math" pitchFamily="18" charset="0"/>
                          <a:ea typeface="Cambria Math" pitchFamily="18" charset="0"/>
                        </a:rPr>
                        <a:t>       :  54by54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Center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of  search area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Cambria Math" pitchFamily="18" charset="0"/>
                          <a:ea typeface="Cambria Math" pitchFamily="18" charset="0"/>
                        </a:rPr>
                        <a:t>Regular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2880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Target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tracking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latin typeface="Cambria Math" pitchFamily="18" charset="0"/>
                          <a:ea typeface="Cambria Math" pitchFamily="18" charset="0"/>
                        </a:rPr>
                        <a:t>CC</a:t>
                      </a:r>
                      <a:endParaRPr lang="ko-KR" altLang="en-US" sz="900" b="0" kern="1200" dirty="0" smtClean="0">
                        <a:solidFill>
                          <a:schemeClr val="dk1"/>
                        </a:solidFill>
                        <a:latin typeface="Cambria Math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77343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Height assignment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latin typeface="Cambria Math" pitchFamily="18" charset="0"/>
                          <a:ea typeface="Cambria Math" pitchFamily="18" charset="0"/>
                        </a:rPr>
                        <a:t>Cloudy target</a:t>
                      </a:r>
                      <a:endParaRPr lang="ko-KR" altLang="en-US" sz="900" b="1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1. CCC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2.</a:t>
                      </a:r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EBBT(Cloud base correction)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Cambria Math" pitchFamily="18" charset="0"/>
                          <a:ea typeface="Cambria Math" pitchFamily="18" charset="0"/>
                        </a:rPr>
                        <a:t>3. IR/WV rationing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latin typeface="Cambria Math" pitchFamily="18" charset="0"/>
                          <a:ea typeface="Cambria Math" pitchFamily="18" charset="0"/>
                        </a:rPr>
                        <a:t>4. </a:t>
                      </a:r>
                      <a:r>
                        <a:rPr lang="en-US" altLang="ko-KR" sz="900" b="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CO2 slicing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baseline="0" dirty="0" smtClean="0">
                          <a:solidFill>
                            <a:srgbClr val="0000FF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(+Inversion layer correction)</a:t>
                      </a:r>
                      <a:endParaRPr lang="ko-KR" altLang="en-US" sz="900" b="0" dirty="0" smtClean="0">
                        <a:solidFill>
                          <a:srgbClr val="0000FF"/>
                        </a:solidFill>
                        <a:latin typeface="Cambria Math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1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latin typeface="Cambria Math" pitchFamily="18" charset="0"/>
                          <a:ea typeface="Cambria Math" pitchFamily="18" charset="0"/>
                        </a:rPr>
                        <a:t>Clear-air target</a:t>
                      </a:r>
                      <a:endParaRPr lang="ko-KR" altLang="en-US" sz="900" b="1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 algn="just" latinLnBrk="1">
                        <a:buNone/>
                      </a:pPr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1. NTC</a:t>
                      </a:r>
                    </a:p>
                    <a:p>
                      <a:pPr algn="just" latinLnBrk="1"/>
                      <a:r>
                        <a:rPr lang="en-US" altLang="ko-KR" sz="900" dirty="0" smtClean="0">
                          <a:latin typeface="Cambria Math" pitchFamily="18" charset="0"/>
                          <a:ea typeface="Cambria Math" pitchFamily="18" charset="0"/>
                        </a:rPr>
                        <a:t>2. NTCC</a:t>
                      </a:r>
                      <a:endParaRPr lang="ko-KR" altLang="en-US" sz="900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Quality</a:t>
                      </a:r>
                      <a:r>
                        <a:rPr lang="en-US" altLang="ko-KR" sz="900" b="1" baseline="0" dirty="0" smtClean="0">
                          <a:solidFill>
                            <a:schemeClr val="bg1"/>
                          </a:solidFill>
                          <a:latin typeface="Cambria Math" pitchFamily="18" charset="0"/>
                          <a:ea typeface="Cambria Math" pitchFamily="18" charset="0"/>
                        </a:rPr>
                        <a:t> control</a:t>
                      </a:r>
                      <a:endParaRPr lang="ko-KR" altLang="en-US" sz="900" b="1" dirty="0">
                        <a:solidFill>
                          <a:schemeClr val="bg1"/>
                        </a:solidFill>
                        <a:latin typeface="Cambria Math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buFont typeface="Arial" pitchFamily="34" charset="0"/>
                        <a:buNone/>
                      </a:pPr>
                      <a:r>
                        <a:rPr lang="en-US" altLang="ko-KR" sz="900" b="0" dirty="0" smtClean="0">
                          <a:latin typeface="Cambria Math" pitchFamily="18" charset="0"/>
                          <a:ea typeface="Cambria Math" pitchFamily="18" charset="0"/>
                        </a:rPr>
                        <a:t>QI, EE</a:t>
                      </a:r>
                      <a:endParaRPr lang="ko-KR" altLang="en-US" sz="900" b="0" dirty="0">
                        <a:latin typeface="Cambria Math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80605" y="1091560"/>
            <a:ext cx="148470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GK-2A AMV start</a:t>
            </a:r>
            <a:endParaRPr lang="ko-KR" altLang="en-US" sz="1400" dirty="0">
              <a:solidFill>
                <a:prstClr val="black"/>
              </a:solidFill>
              <a:latin typeface="Cambria Math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2443" y="2172261"/>
            <a:ext cx="1400512" cy="49244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Target selection</a:t>
            </a:r>
          </a:p>
          <a:p>
            <a:pPr algn="ctr"/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(Optimal method)</a:t>
            </a:r>
            <a:endParaRPr lang="ko-KR" altLang="en-US" sz="1100" dirty="0">
              <a:solidFill>
                <a:prstClr val="black"/>
              </a:solidFill>
              <a:latin typeface="Cambria Math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27650" y="5618659"/>
            <a:ext cx="1619030" cy="64633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Quality Control</a:t>
            </a:r>
          </a:p>
          <a:p>
            <a:pPr algn="just"/>
            <a:r>
              <a:rPr lang="en-US" altLang="ko-KR" sz="11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1. Quality indicator</a:t>
            </a:r>
          </a:p>
          <a:p>
            <a:pPr algn="just"/>
            <a:r>
              <a:rPr lang="en-US" altLang="ko-KR" sz="11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2. Expected error</a:t>
            </a:r>
            <a:endParaRPr lang="ko-KR" altLang="en-US" sz="1100" dirty="0">
              <a:solidFill>
                <a:srgbClr val="0000FF"/>
              </a:solidFill>
              <a:latin typeface="Cambria Math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73679" y="6449293"/>
            <a:ext cx="1122422" cy="307777"/>
          </a:xfrm>
          <a:prstGeom prst="rect">
            <a:avLst/>
          </a:prstGeom>
          <a:solidFill>
            <a:schemeClr val="bg2">
              <a:lumMod val="9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Final output</a:t>
            </a:r>
            <a:endParaRPr lang="ko-KR" altLang="en-US" sz="1400" dirty="0">
              <a:solidFill>
                <a:prstClr val="black"/>
              </a:solidFill>
              <a:latin typeface="Cambria Math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81869" y="3051329"/>
            <a:ext cx="1702800" cy="115416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Cloudy target HA</a:t>
            </a:r>
            <a:endParaRPr lang="en-US" altLang="ko-KR" sz="1100" dirty="0" smtClean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1. CCC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2. EBBT(CBC)&amp;IR/WV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3. EBBT(CBC)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4. IR/WV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5. </a:t>
            </a:r>
            <a:r>
              <a:rPr lang="en-US" altLang="ko-KR" sz="11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CO2 slicing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90311" y="3051329"/>
            <a:ext cx="1701198" cy="1154162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Clear-air target HA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1. NTC&amp;NTCC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2. NTC</a:t>
            </a:r>
          </a:p>
          <a:p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3. NTCC</a:t>
            </a:r>
            <a:endParaRPr lang="en-US" altLang="ko-KR" sz="1100" dirty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  <a:p>
            <a:endParaRPr lang="en-US" altLang="ko-KR" sz="1100" dirty="0" smtClean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  <a:p>
            <a:endParaRPr lang="en-US" altLang="ko-KR" sz="1100" dirty="0" smtClean="0">
              <a:solidFill>
                <a:prstClr val="black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57300" y="4384876"/>
            <a:ext cx="1750799" cy="26161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Inversion layer correction</a:t>
            </a:r>
            <a:endParaRPr lang="ko-KR" altLang="en-US" sz="1100" dirty="0">
              <a:solidFill>
                <a:srgbClr val="0000FF"/>
              </a:solidFill>
              <a:latin typeface="Cambria Math" pitchFamily="18" charset="0"/>
            </a:endParaRPr>
          </a:p>
        </p:txBody>
      </p:sp>
      <p:cxnSp>
        <p:nvCxnSpPr>
          <p:cNvPr id="35" name="직선 화살표 연결선 34"/>
          <p:cNvCxnSpPr>
            <a:stCxn id="21" idx="2"/>
            <a:endCxn id="32" idx="0"/>
          </p:cNvCxnSpPr>
          <p:nvPr/>
        </p:nvCxnSpPr>
        <p:spPr>
          <a:xfrm>
            <a:off x="6032699" y="2664704"/>
            <a:ext cx="570" cy="3866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화살표 연결선 35"/>
          <p:cNvCxnSpPr>
            <a:stCxn id="32" idx="2"/>
            <a:endCxn id="34" idx="0"/>
          </p:cNvCxnSpPr>
          <p:nvPr/>
        </p:nvCxnSpPr>
        <p:spPr>
          <a:xfrm flipH="1">
            <a:off x="6032700" y="4205491"/>
            <a:ext cx="569" cy="17938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꺾인 연결선 36"/>
          <p:cNvCxnSpPr>
            <a:stCxn id="34" idx="2"/>
            <a:endCxn id="33" idx="2"/>
          </p:cNvCxnSpPr>
          <p:nvPr/>
        </p:nvCxnSpPr>
        <p:spPr>
          <a:xfrm rot="5400000" flipH="1" flipV="1">
            <a:off x="6916307" y="3321884"/>
            <a:ext cx="440995" cy="2208210"/>
          </a:xfrm>
          <a:prstGeom prst="bentConnector3">
            <a:avLst>
              <a:gd name="adj1" fmla="val -31318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36058" y="4961063"/>
            <a:ext cx="1997663" cy="47705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Tracking</a:t>
            </a:r>
          </a:p>
          <a:p>
            <a:pPr algn="ctr"/>
            <a:r>
              <a:rPr lang="en-US" altLang="ko-KR" sz="11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(Cross correlation coefficient)</a:t>
            </a:r>
            <a:endParaRPr lang="ko-KR" altLang="en-US" sz="1100" dirty="0">
              <a:solidFill>
                <a:prstClr val="black"/>
              </a:solidFill>
              <a:latin typeface="Cambria Math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57931" y="1681019"/>
            <a:ext cx="1349537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VIS, SWIR, IRW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27628" y="1681019"/>
            <a:ext cx="623376" cy="30777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IRWV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39060" y="2172261"/>
            <a:ext cx="1400512" cy="49244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Target selection</a:t>
            </a:r>
          </a:p>
          <a:p>
            <a:pPr algn="ctr"/>
            <a:r>
              <a:rPr lang="en-US" altLang="ko-KR" sz="1100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(Optimal method)</a:t>
            </a:r>
            <a:endParaRPr lang="ko-KR" altLang="en-US" sz="1100" dirty="0">
              <a:solidFill>
                <a:prstClr val="black"/>
              </a:solidFill>
              <a:latin typeface="Cambria Math" pitchFamily="18" charset="0"/>
            </a:endParaRPr>
          </a:p>
        </p:txBody>
      </p:sp>
      <p:cxnSp>
        <p:nvCxnSpPr>
          <p:cNvPr id="43" name="직선 화살표 연결선 42"/>
          <p:cNvCxnSpPr>
            <a:stCxn id="42" idx="2"/>
            <a:endCxn id="33" idx="0"/>
          </p:cNvCxnSpPr>
          <p:nvPr/>
        </p:nvCxnSpPr>
        <p:spPr>
          <a:xfrm>
            <a:off x="8239316" y="2664704"/>
            <a:ext cx="1594" cy="38662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>
            <a:off x="6244525" y="2835305"/>
            <a:ext cx="0" cy="216024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꺾인 연결선 44"/>
          <p:cNvCxnSpPr>
            <a:stCxn id="42" idx="2"/>
          </p:cNvCxnSpPr>
          <p:nvPr/>
        </p:nvCxnSpPr>
        <p:spPr>
          <a:xfrm rot="5400000">
            <a:off x="7155032" y="1751022"/>
            <a:ext cx="170603" cy="1997966"/>
          </a:xfrm>
          <a:prstGeom prst="bentConnector2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>
            <a:stCxn id="40" idx="2"/>
            <a:endCxn id="21" idx="0"/>
          </p:cNvCxnSpPr>
          <p:nvPr/>
        </p:nvCxnSpPr>
        <p:spPr>
          <a:xfrm flipH="1">
            <a:off x="6032699" y="1988796"/>
            <a:ext cx="1" cy="18346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>
            <a:stCxn id="41" idx="2"/>
            <a:endCxn id="42" idx="0"/>
          </p:cNvCxnSpPr>
          <p:nvPr/>
        </p:nvCxnSpPr>
        <p:spPr>
          <a:xfrm>
            <a:off x="8239316" y="1988796"/>
            <a:ext cx="0" cy="183465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꺾인 연결선 47"/>
          <p:cNvCxnSpPr>
            <a:stCxn id="16" idx="2"/>
            <a:endCxn id="40" idx="0"/>
          </p:cNvCxnSpPr>
          <p:nvPr/>
        </p:nvCxnSpPr>
        <p:spPr>
          <a:xfrm rot="5400000">
            <a:off x="6436987" y="995050"/>
            <a:ext cx="281682" cy="1090256"/>
          </a:xfrm>
          <a:prstGeom prst="bentConnector3">
            <a:avLst>
              <a:gd name="adj1" fmla="val 40701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꺾인 연결선 48"/>
          <p:cNvCxnSpPr>
            <a:stCxn id="16" idx="2"/>
            <a:endCxn id="41" idx="0"/>
          </p:cNvCxnSpPr>
          <p:nvPr/>
        </p:nvCxnSpPr>
        <p:spPr>
          <a:xfrm rot="16200000" flipH="1">
            <a:off x="7540295" y="981998"/>
            <a:ext cx="281682" cy="1116360"/>
          </a:xfrm>
          <a:prstGeom prst="bentConnector3">
            <a:avLst>
              <a:gd name="adj1" fmla="val 40701"/>
            </a:avLst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>
            <a:endCxn id="38" idx="0"/>
          </p:cNvCxnSpPr>
          <p:nvPr/>
        </p:nvCxnSpPr>
        <p:spPr>
          <a:xfrm>
            <a:off x="7134890" y="4783713"/>
            <a:ext cx="0" cy="17735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>
            <a:stCxn id="38" idx="2"/>
            <a:endCxn id="22" idx="0"/>
          </p:cNvCxnSpPr>
          <p:nvPr/>
        </p:nvCxnSpPr>
        <p:spPr>
          <a:xfrm>
            <a:off x="7134890" y="5438117"/>
            <a:ext cx="2275" cy="18054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>
            <a:stCxn id="22" idx="2"/>
            <a:endCxn id="27" idx="0"/>
          </p:cNvCxnSpPr>
          <p:nvPr/>
        </p:nvCxnSpPr>
        <p:spPr>
          <a:xfrm flipH="1">
            <a:off x="7134890" y="6264990"/>
            <a:ext cx="2275" cy="18430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내용 개체 틀 2"/>
          <p:cNvSpPr txBox="1">
            <a:spLocks/>
          </p:cNvSpPr>
          <p:nvPr/>
        </p:nvSpPr>
        <p:spPr>
          <a:xfrm>
            <a:off x="457200" y="946800"/>
            <a:ext cx="8507288" cy="500141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Specification and flow chart</a:t>
            </a:r>
            <a:endParaRPr lang="ko-KR" altLang="en-US" sz="20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510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테마">
  <a:themeElements>
    <a:clrScheme name="KMA">
      <a:dk1>
        <a:sysClr val="windowText" lastClr="000000"/>
      </a:dk1>
      <a:lt1>
        <a:sysClr val="window" lastClr="FFFFFF"/>
      </a:lt1>
      <a:dk2>
        <a:srgbClr val="0F298F"/>
      </a:dk2>
      <a:lt2>
        <a:srgbClr val="BFE7F1"/>
      </a:lt2>
      <a:accent1>
        <a:srgbClr val="0098BC"/>
      </a:accent1>
      <a:accent2>
        <a:srgbClr val="0A58A5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MA">
      <a:majorFont>
        <a:latin typeface="Frutiger67-Condensed"/>
        <a:ea typeface="Cre고딕 B"/>
        <a:cs typeface=""/>
      </a:majorFont>
      <a:minorFont>
        <a:latin typeface="Frutiger 55 Roman"/>
        <a:ea typeface="-윤고딕120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5786</TotalTime>
  <Words>1600</Words>
  <Application>Microsoft Office PowerPoint</Application>
  <PresentationFormat>화면 슬라이드 쇼(4:3)</PresentationFormat>
  <Paragraphs>592</Paragraphs>
  <Slides>22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22</vt:i4>
      </vt:variant>
    </vt:vector>
  </HeadingPairs>
  <TitlesOfParts>
    <vt:vector size="42" baseType="lpstr">
      <vt:lpstr>Arial Unicode MS</vt:lpstr>
      <vt:lpstr>Cre고딕 B</vt:lpstr>
      <vt:lpstr>Daum_Regular</vt:lpstr>
      <vt:lpstr>Frutiger 55 Roman</vt:lpstr>
      <vt:lpstr>Frutiger67-Condensed</vt:lpstr>
      <vt:lpstr>HY강B</vt:lpstr>
      <vt:lpstr>HY헤드라인M</vt:lpstr>
      <vt:lpstr>MD아트체</vt:lpstr>
      <vt:lpstr>나눔고딕</vt:lpstr>
      <vt:lpstr>맑은 고딕</vt:lpstr>
      <vt:lpstr>-윤고딕120</vt:lpstr>
      <vt:lpstr>함초롬돋움</vt:lpstr>
      <vt:lpstr>Arial</vt:lpstr>
      <vt:lpstr>Arial Black</vt:lpstr>
      <vt:lpstr>Cambria Math</vt:lpstr>
      <vt:lpstr>Symbol</vt:lpstr>
      <vt:lpstr>Tahoma</vt:lpstr>
      <vt:lpstr>Wingdings</vt:lpstr>
      <vt:lpstr>1_Office 테마</vt:lpstr>
      <vt:lpstr>2_Office 테마</vt:lpstr>
      <vt:lpstr>Current status of GK-2A AMV algorithm in NMSC/KMA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Summary</vt:lpstr>
      <vt:lpstr>Thank you!!!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Windows User</cp:lastModifiedBy>
  <cp:revision>221</cp:revision>
  <dcterms:created xsi:type="dcterms:W3CDTF">2017-12-06T00:21:28Z</dcterms:created>
  <dcterms:modified xsi:type="dcterms:W3CDTF">2018-04-23T04:24:52Z</dcterms:modified>
</cp:coreProperties>
</file>