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320" r:id="rId5"/>
    <p:sldId id="330" r:id="rId6"/>
    <p:sldId id="335" r:id="rId7"/>
    <p:sldId id="332" r:id="rId8"/>
    <p:sldId id="333" r:id="rId9"/>
    <p:sldId id="334" r:id="rId10"/>
    <p:sldId id="331" r:id="rId11"/>
    <p:sldId id="329" r:id="rId12"/>
    <p:sldId id="281" r:id="rId13"/>
    <p:sldId id="328" r:id="rId14"/>
    <p:sldId id="336" r:id="rId15"/>
    <p:sldId id="337" r:id="rId16"/>
    <p:sldId id="289" r:id="rId17"/>
    <p:sldId id="327" r:id="rId18"/>
    <p:sldId id="338" r:id="rId19"/>
    <p:sldId id="322" r:id="rId20"/>
    <p:sldId id="341" r:id="rId21"/>
    <p:sldId id="342" r:id="rId22"/>
    <p:sldId id="343" r:id="rId23"/>
    <p:sldId id="319" r:id="rId24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60"/>
  </p:normalViewPr>
  <p:slideViewPr>
    <p:cSldViewPr>
      <p:cViewPr varScale="1">
        <p:scale>
          <a:sx n="103" d="100"/>
          <a:sy n="103" d="100"/>
        </p:scale>
        <p:origin x="31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7" rIns="91432" bIns="45717" anchor="ctr"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3075480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7" rIns="91432" bIns="45717" anchor="ctr"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023821" y="0"/>
            <a:ext cx="3075479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7" rIns="91432" bIns="45717" anchor="ctr"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9938"/>
            <a:ext cx="5111750" cy="383381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8342" y="4862792"/>
            <a:ext cx="5200959" cy="4604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672" tIns="47516" rIns="94672" bIns="47516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 smtClean="0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9722309"/>
            <a:ext cx="3075480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7" rIns="91432" bIns="45717" anchor="ctr"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3822" y="9722309"/>
            <a:ext cx="3073821" cy="5106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672" tIns="47516" rIns="94672" bIns="47516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914326" algn="l"/>
                <a:tab pos="1828651" algn="l"/>
                <a:tab pos="2742977" algn="l"/>
                <a:tab pos="3657302" algn="l"/>
                <a:tab pos="4571629" algn="l"/>
                <a:tab pos="5485954" algn="l"/>
                <a:tab pos="6400280" algn="l"/>
                <a:tab pos="7314605" algn="l"/>
                <a:tab pos="8228931" algn="l"/>
                <a:tab pos="9143257" algn="l"/>
                <a:tab pos="10057582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90D4A092-CC1A-48FA-A4F1-9614ED7D957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93578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6F8D1000-BA58-43A4-9656-CC743B831A6C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58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4"/>
              </a:spcBef>
              <a:buClrTx/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</a:pPr>
            <a:endParaRPr lang="es-ES" altLang="es-ES" smtClean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68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D1469BE-26AB-4159-9FBE-E413BCB03009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84198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D1469BE-26AB-4159-9FBE-E413BCB03009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878893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D1469BE-26AB-4159-9FBE-E413BCB03009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938520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D1469BE-26AB-4159-9FBE-E413BCB03009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192191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804D76D-53AA-4E58-AB42-33BB7370D0E0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98858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D1469BE-26AB-4159-9FBE-E413BCB03009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5350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7C9A9502-CD8F-4847-A12F-05CD8BE30607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48034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85326383-A8E8-4126-8F15-DFC5AD0C51A6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88619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D1469BE-26AB-4159-9FBE-E413BCB03009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32248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A4634B14-D0DC-4706-8EB6-FB877AE7EA76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35981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DB00A248-5B97-4B9A-9D5B-FF378DEA7253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345730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30F43A8A-F9CE-4942-BDAA-911517D5B9C3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13738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D1469BE-26AB-4159-9FBE-E413BCB03009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357826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27110" indent="-37471366"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06131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079974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553816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27658" indent="-236921" defTabSz="46561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3134" algn="l"/>
                <a:tab pos="1827912" algn="l"/>
                <a:tab pos="2742691" algn="l"/>
                <a:tab pos="3655823" algn="l"/>
                <a:tab pos="4570602" algn="l"/>
                <a:tab pos="5485380" algn="l"/>
                <a:tab pos="6400159" algn="l"/>
                <a:tab pos="7313292" algn="l"/>
                <a:tab pos="8228071" algn="l"/>
                <a:tab pos="9142849" algn="l"/>
                <a:tab pos="10055982" algn="l"/>
              </a:tabLst>
              <a:defRPr sz="15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FD1469BE-26AB-4159-9FBE-E413BCB03009}" type="slidenum">
              <a:rPr lang="es-ES" altLang="es-E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s-ES" altLang="es-E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9938"/>
            <a:ext cx="5113337" cy="383540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8343" y="4862792"/>
            <a:ext cx="5202616" cy="46074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80814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19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EE95-EE87-42F2-84BA-019D8599C87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759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0" y="0"/>
          <a:ext cx="9155113" cy="686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r:id="rId5" imgW="9378987" imgH="7313041" progId="">
                  <p:embed/>
                </p:oleObj>
              </mc:Choice>
              <mc:Fallback>
                <p:oleObj r:id="rId5" imgW="9378987" imgH="7313041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55113" cy="686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172450" y="6400800"/>
            <a:ext cx="42862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100000"/>
              <a:defRPr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7BD40D21-70C0-44AB-BA49-8DA6B5D5A48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609600" y="6400800"/>
            <a:ext cx="8001000" cy="1588"/>
          </a:xfrm>
          <a:prstGeom prst="line">
            <a:avLst/>
          </a:prstGeom>
          <a:noFill/>
          <a:ln w="1908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609600" y="838200"/>
            <a:ext cx="8001000" cy="1588"/>
          </a:xfrm>
          <a:prstGeom prst="line">
            <a:avLst/>
          </a:prstGeom>
          <a:noFill/>
          <a:ln w="1908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048000" y="62484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aphicFrame>
        <p:nvGraphicFramePr>
          <p:cNvPr id="1031" name="Object 6"/>
          <p:cNvGraphicFramePr>
            <a:graphicFrameLocks noChangeAspect="1"/>
          </p:cNvGraphicFramePr>
          <p:nvPr/>
        </p:nvGraphicFramePr>
        <p:xfrm>
          <a:off x="5940425" y="115888"/>
          <a:ext cx="9858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r:id="rId7" imgW="1991003" imgH="1333333" progId="">
                  <p:embed/>
                </p:oleObj>
              </mc:Choice>
              <mc:Fallback>
                <p:oleObj r:id="rId7" imgW="1991003" imgH="133333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15888"/>
                        <a:ext cx="98583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15888"/>
            <a:ext cx="17383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47800" y="6400800"/>
            <a:ext cx="6172200" cy="222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s-ES" altLang="es-ES" sz="1000" b="1" dirty="0" err="1" smtClean="0">
                <a:solidFill>
                  <a:srgbClr val="333399"/>
                </a:solidFill>
                <a:latin typeface="Trebuchet MS" panose="020B0603020202020204" pitchFamily="34" charset="0"/>
              </a:rPr>
              <a:t>Fourteenth</a:t>
            </a:r>
            <a:r>
              <a:rPr lang="es-ES" altLang="es-ES" sz="1000" b="1" dirty="0" smtClean="0">
                <a:solidFill>
                  <a:srgbClr val="333399"/>
                </a:solidFill>
                <a:latin typeface="Trebuchet MS" panose="020B0603020202020204" pitchFamily="34" charset="0"/>
              </a:rPr>
              <a:t> International </a:t>
            </a:r>
            <a:r>
              <a:rPr lang="es-ES" altLang="es-ES" sz="1000" b="1" dirty="0" err="1" smtClean="0">
                <a:solidFill>
                  <a:srgbClr val="333399"/>
                </a:solidFill>
                <a:latin typeface="Trebuchet MS" panose="020B0603020202020204" pitchFamily="34" charset="0"/>
              </a:rPr>
              <a:t>Winds</a:t>
            </a:r>
            <a:r>
              <a:rPr lang="es-ES" altLang="es-ES" sz="1000" b="1" dirty="0" smtClean="0">
                <a:solidFill>
                  <a:srgbClr val="333399"/>
                </a:solidFill>
                <a:latin typeface="Trebuchet MS" panose="020B0603020202020204" pitchFamily="34" charset="0"/>
              </a:rPr>
              <a:t> Workshop      -     </a:t>
            </a:r>
            <a:r>
              <a:rPr lang="es-ES" altLang="es-ES" sz="1000" b="1" dirty="0" err="1" smtClean="0">
                <a:solidFill>
                  <a:srgbClr val="333399"/>
                </a:solidFill>
                <a:latin typeface="Trebuchet MS" panose="020B0603020202020204" pitchFamily="34" charset="0"/>
              </a:rPr>
              <a:t>Jeju</a:t>
            </a:r>
            <a:r>
              <a:rPr lang="es-ES" altLang="es-ES" sz="1000" b="1" dirty="0" smtClean="0">
                <a:solidFill>
                  <a:srgbClr val="333399"/>
                </a:solidFill>
                <a:latin typeface="Trebuchet MS" panose="020B0603020202020204" pitchFamily="34" charset="0"/>
              </a:rPr>
              <a:t>, </a:t>
            </a:r>
            <a:r>
              <a:rPr lang="es-ES" altLang="es-ES" sz="1000" b="1" dirty="0" err="1" smtClean="0">
                <a:solidFill>
                  <a:srgbClr val="333399"/>
                </a:solidFill>
                <a:latin typeface="Trebuchet MS" panose="020B0603020202020204" pitchFamily="34" charset="0"/>
              </a:rPr>
              <a:t>Korea</a:t>
            </a:r>
            <a:r>
              <a:rPr lang="es-ES" altLang="es-ES" sz="1000" b="1" dirty="0" smtClean="0">
                <a:solidFill>
                  <a:srgbClr val="333399"/>
                </a:solidFill>
                <a:latin typeface="Trebuchet MS" panose="020B0603020202020204" pitchFamily="34" charset="0"/>
              </a:rPr>
              <a:t>, </a:t>
            </a:r>
            <a:r>
              <a:rPr lang="es-ES" altLang="es-ES" sz="1000" b="1" dirty="0" err="1" smtClean="0">
                <a:solidFill>
                  <a:srgbClr val="333399"/>
                </a:solidFill>
                <a:latin typeface="Trebuchet MS" panose="020B0603020202020204" pitchFamily="34" charset="0"/>
              </a:rPr>
              <a:t>April</a:t>
            </a:r>
            <a:r>
              <a:rPr lang="es-ES" altLang="es-ES" sz="1000" b="1" dirty="0" smtClean="0">
                <a:solidFill>
                  <a:srgbClr val="333399"/>
                </a:solidFill>
                <a:latin typeface="Trebuchet MS" panose="020B0603020202020204" pitchFamily="34" charset="0"/>
              </a:rPr>
              <a:t> 2018</a:t>
            </a:r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7308850" y="2708275"/>
            <a:ext cx="215900" cy="2159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BD3632"/>
          </a:solidFill>
          <a:latin typeface="+mj-lt"/>
          <a:ea typeface="+mj-ea"/>
          <a:cs typeface="SimSun" charset="-122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BD3632"/>
          </a:solidFill>
          <a:latin typeface="Trebuchet MS" panose="020B0603020202020204" pitchFamily="34" charset="0"/>
          <a:ea typeface="SimSun" panose="02010600030101010101" pitchFamily="2" charset="-122"/>
          <a:cs typeface="SimSun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BD3632"/>
          </a:solidFill>
          <a:latin typeface="Trebuchet MS" panose="020B0603020202020204" pitchFamily="34" charset="0"/>
          <a:ea typeface="SimSun" panose="02010600030101010101" pitchFamily="2" charset="-122"/>
          <a:cs typeface="SimSun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BD3632"/>
          </a:solidFill>
          <a:latin typeface="Trebuchet MS" panose="020B0603020202020204" pitchFamily="34" charset="0"/>
          <a:ea typeface="SimSun" panose="02010600030101010101" pitchFamily="2" charset="-122"/>
          <a:cs typeface="SimSun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BD3632"/>
          </a:solidFill>
          <a:latin typeface="Trebuchet MS" panose="020B0603020202020204" pitchFamily="34" charset="0"/>
          <a:ea typeface="SimSun" panose="02010600030101010101" pitchFamily="2" charset="-122"/>
          <a:cs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BD3632"/>
          </a:solidFill>
          <a:latin typeface="Trebuchet MS" panose="020B0603020202020204" pitchFamily="34" charset="0"/>
          <a:ea typeface="SimSun" panose="02010600030101010101" pitchFamily="2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BD3632"/>
          </a:solidFill>
          <a:latin typeface="Trebuchet MS" panose="020B0603020202020204" pitchFamily="34" charset="0"/>
          <a:ea typeface="SimSun" panose="02010600030101010101" pitchFamily="2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BD3632"/>
          </a:solidFill>
          <a:latin typeface="Trebuchet MS" panose="020B0603020202020204" pitchFamily="34" charset="0"/>
          <a:ea typeface="SimSun" panose="02010600030101010101" pitchFamily="2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BD3632"/>
          </a:solidFill>
          <a:latin typeface="Trebuchet MS" panose="020B0603020202020204" pitchFamily="34" charset="0"/>
          <a:ea typeface="SimSun" panose="02010600030101010101" pitchFamily="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338D"/>
          </a:solidFill>
          <a:latin typeface="+mn-lt"/>
          <a:ea typeface="+mn-ea"/>
          <a:cs typeface="SimSun" charset="-122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338D"/>
          </a:solidFill>
          <a:latin typeface="+mn-lt"/>
          <a:ea typeface="+mn-ea"/>
          <a:cs typeface="SimSun" charset="-122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338D"/>
          </a:solidFill>
          <a:latin typeface="+mn-lt"/>
          <a:ea typeface="+mn-ea"/>
          <a:cs typeface="SimSun" charset="-122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338D"/>
          </a:solidFill>
          <a:latin typeface="+mn-lt"/>
          <a:ea typeface="+mn-ea"/>
          <a:cs typeface="SimSun" charset="-122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338D"/>
          </a:solidFill>
          <a:latin typeface="+mn-lt"/>
          <a:ea typeface="+mn-ea"/>
          <a:cs typeface="SimSun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395288" y="2565400"/>
            <a:ext cx="8153400" cy="833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SzPct val="100000"/>
            </a:pPr>
            <a:r>
              <a:rPr lang="es-ES" altLang="es-ES" sz="2400" b="1" dirty="0" smtClean="0">
                <a:solidFill>
                  <a:srgbClr val="333399"/>
                </a:solidFill>
                <a:latin typeface="Trebuchet MS" panose="020B0603020202020204" pitchFamily="34" charset="0"/>
              </a:rPr>
              <a:t>NWCSAF/High </a:t>
            </a:r>
            <a:r>
              <a:rPr lang="es-ES" altLang="es-ES" sz="2400" b="1" dirty="0" err="1">
                <a:solidFill>
                  <a:srgbClr val="333399"/>
                </a:solidFill>
                <a:latin typeface="Trebuchet MS" panose="020B0603020202020204" pitchFamily="34" charset="0"/>
              </a:rPr>
              <a:t>Resolution</a:t>
            </a:r>
            <a:r>
              <a:rPr lang="es-ES" altLang="es-ES" sz="2400" b="1" dirty="0">
                <a:solidFill>
                  <a:srgbClr val="333399"/>
                </a:solidFill>
                <a:latin typeface="Trebuchet MS" panose="020B0603020202020204" pitchFamily="34" charset="0"/>
              </a:rPr>
              <a:t> </a:t>
            </a:r>
            <a:r>
              <a:rPr lang="es-ES" altLang="es-ES" sz="2400" b="1" dirty="0" err="1">
                <a:solidFill>
                  <a:srgbClr val="333399"/>
                </a:solidFill>
                <a:latin typeface="Trebuchet MS" panose="020B0603020202020204" pitchFamily="34" charset="0"/>
              </a:rPr>
              <a:t>Winds</a:t>
            </a:r>
            <a:r>
              <a:rPr lang="es-ES" altLang="es-ES" sz="2400" b="1" dirty="0">
                <a:solidFill>
                  <a:srgbClr val="333399"/>
                </a:solidFill>
                <a:latin typeface="Trebuchet MS" panose="020B0603020202020204" pitchFamily="34" charset="0"/>
              </a:rPr>
              <a:t/>
            </a:r>
            <a:br>
              <a:rPr lang="es-ES" altLang="es-ES" sz="2400" b="1" dirty="0">
                <a:solidFill>
                  <a:srgbClr val="333399"/>
                </a:solidFill>
                <a:latin typeface="Trebuchet MS" panose="020B0603020202020204" pitchFamily="34" charset="0"/>
              </a:rPr>
            </a:br>
            <a:r>
              <a:rPr lang="es-ES" altLang="es-ES" sz="2400" b="1" dirty="0">
                <a:solidFill>
                  <a:srgbClr val="333399"/>
                </a:solidFill>
                <a:latin typeface="Trebuchet MS" panose="020B0603020202020204" pitchFamily="34" charset="0"/>
              </a:rPr>
              <a:t>AMV Software </a:t>
            </a:r>
            <a:r>
              <a:rPr lang="es-ES" altLang="es-ES" sz="2400" b="1" dirty="0" err="1">
                <a:solidFill>
                  <a:srgbClr val="333399"/>
                </a:solidFill>
                <a:latin typeface="Trebuchet MS" panose="020B0603020202020204" pitchFamily="34" charset="0"/>
              </a:rPr>
              <a:t>Version</a:t>
            </a:r>
            <a:r>
              <a:rPr lang="es-ES" altLang="es-ES" sz="2400" b="1" dirty="0">
                <a:solidFill>
                  <a:srgbClr val="333399"/>
                </a:solidFill>
                <a:latin typeface="Trebuchet MS" panose="020B0603020202020204" pitchFamily="34" charset="0"/>
              </a:rPr>
              <a:t> </a:t>
            </a:r>
            <a:r>
              <a:rPr lang="es-ES" altLang="es-ES" sz="2400" b="1" dirty="0" smtClean="0">
                <a:solidFill>
                  <a:srgbClr val="333399"/>
                </a:solidFill>
                <a:latin typeface="Trebuchet MS" panose="020B0603020202020204" pitchFamily="34" charset="0"/>
              </a:rPr>
              <a:t>2018</a:t>
            </a:r>
            <a:endParaRPr lang="es-ES" altLang="es-ES" sz="2400" b="1" dirty="0">
              <a:solidFill>
                <a:srgbClr val="333399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39750" y="3500438"/>
            <a:ext cx="8077200" cy="1693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450"/>
              </a:spcBef>
              <a:buSzPct val="100000"/>
            </a:pPr>
            <a:r>
              <a:rPr lang="es-ES" altLang="es-ES" sz="180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24th </a:t>
            </a:r>
            <a:r>
              <a:rPr lang="es-ES" altLang="es-ES" sz="180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April</a:t>
            </a:r>
            <a:r>
              <a:rPr lang="es-ES" altLang="es-ES" sz="180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2018</a:t>
            </a:r>
            <a:endParaRPr lang="es-ES" altLang="es-ES" sz="1800" dirty="0">
              <a:solidFill>
                <a:srgbClr val="CC33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450"/>
              </a:spcBef>
              <a:buSzPct val="100000"/>
            </a:pPr>
            <a:r>
              <a:rPr lang="es-ES" altLang="es-ES" sz="180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Fourteenth</a:t>
            </a:r>
            <a:r>
              <a:rPr lang="es-ES" altLang="es-ES" sz="180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 </a:t>
            </a:r>
            <a:r>
              <a:rPr lang="es-ES" altLang="es-ES" sz="1800" dirty="0">
                <a:solidFill>
                  <a:srgbClr val="CC3300"/>
                </a:solidFill>
                <a:latin typeface="Trebuchet MS" panose="020B0603020202020204" pitchFamily="34" charset="0"/>
              </a:rPr>
              <a:t>International </a:t>
            </a:r>
            <a:r>
              <a:rPr lang="es-ES" altLang="es-ES" sz="1800" dirty="0" err="1">
                <a:solidFill>
                  <a:srgbClr val="CC3300"/>
                </a:solidFill>
                <a:latin typeface="Trebuchet MS" panose="020B0603020202020204" pitchFamily="34" charset="0"/>
              </a:rPr>
              <a:t>Winds</a:t>
            </a:r>
            <a:r>
              <a:rPr lang="es-ES" altLang="es-ES" sz="1800" dirty="0">
                <a:solidFill>
                  <a:srgbClr val="CC3300"/>
                </a:solidFill>
                <a:latin typeface="Trebuchet MS" panose="020B0603020202020204" pitchFamily="34" charset="0"/>
              </a:rPr>
              <a:t> Workshop</a:t>
            </a:r>
          </a:p>
          <a:p>
            <a:pPr algn="ctr">
              <a:spcBef>
                <a:spcPts val="450"/>
              </a:spcBef>
              <a:buSzPct val="100000"/>
            </a:pPr>
            <a:r>
              <a:rPr lang="es-ES" altLang="es-ES" sz="180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Jeju</a:t>
            </a:r>
            <a:r>
              <a:rPr lang="es-ES" altLang="es-ES" sz="1800" dirty="0" smtClean="0">
                <a:solidFill>
                  <a:srgbClr val="CC3300"/>
                </a:solidFill>
                <a:latin typeface="Trebuchet MS" panose="020B0603020202020204" pitchFamily="34" charset="0"/>
              </a:rPr>
              <a:t>, </a:t>
            </a:r>
            <a:r>
              <a:rPr lang="es-ES" altLang="es-ES" sz="1800" dirty="0" err="1" smtClean="0">
                <a:solidFill>
                  <a:srgbClr val="CC3300"/>
                </a:solidFill>
                <a:latin typeface="Trebuchet MS" panose="020B0603020202020204" pitchFamily="34" charset="0"/>
              </a:rPr>
              <a:t>Korea</a:t>
            </a:r>
            <a:endParaRPr lang="es-ES" altLang="es-ES" sz="1800" dirty="0">
              <a:solidFill>
                <a:srgbClr val="CC33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450"/>
              </a:spcBef>
              <a:buSzPct val="100000"/>
            </a:pPr>
            <a:endParaRPr lang="es-ES" altLang="es-ES" sz="1800" dirty="0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337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1600200" y="4572000"/>
            <a:ext cx="5867400" cy="1588"/>
          </a:xfrm>
          <a:prstGeom prst="line">
            <a:avLst/>
          </a:prstGeom>
          <a:noFill/>
          <a:ln w="126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095910" y="4725144"/>
            <a:ext cx="2807717" cy="122488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ts val="400"/>
              </a:spcBef>
              <a:buSzPct val="100000"/>
            </a:pPr>
            <a:r>
              <a:rPr lang="es-ES" altLang="es-ES" sz="1600" dirty="0">
                <a:solidFill>
                  <a:srgbClr val="336600"/>
                </a:solidFill>
                <a:latin typeface="Trebuchet MS" panose="020B0603020202020204" pitchFamily="34" charset="0"/>
              </a:rPr>
              <a:t>Javier </a:t>
            </a:r>
            <a:r>
              <a:rPr lang="es-ES" altLang="es-ES" sz="1600" dirty="0" smtClean="0">
                <a:solidFill>
                  <a:srgbClr val="336600"/>
                </a:solidFill>
                <a:latin typeface="Trebuchet MS" panose="020B0603020202020204" pitchFamily="34" charset="0"/>
              </a:rPr>
              <a:t>García-Pereda</a:t>
            </a:r>
          </a:p>
          <a:p>
            <a:pPr algn="ctr">
              <a:spcBef>
                <a:spcPts val="400"/>
              </a:spcBef>
              <a:buSzPct val="100000"/>
            </a:pPr>
            <a:r>
              <a:rPr lang="es-ES" altLang="es-ES" sz="1600" dirty="0" smtClean="0">
                <a:solidFill>
                  <a:srgbClr val="336600"/>
                </a:solidFill>
                <a:latin typeface="Trebuchet MS" panose="020B0603020202020204" pitchFamily="34" charset="0"/>
              </a:rPr>
              <a:t>NWCSAF/AEMET</a:t>
            </a:r>
          </a:p>
          <a:p>
            <a:pPr algn="ctr">
              <a:spcBef>
                <a:spcPts val="400"/>
              </a:spcBef>
              <a:buSzPct val="100000"/>
            </a:pPr>
            <a:r>
              <a:rPr lang="es-ES" altLang="es-ES" sz="1600" dirty="0" smtClean="0">
                <a:solidFill>
                  <a:srgbClr val="336600"/>
                </a:solidFill>
                <a:latin typeface="Trebuchet MS" panose="020B0603020202020204" pitchFamily="34" charset="0"/>
              </a:rPr>
              <a:t>Madrid, </a:t>
            </a:r>
            <a:r>
              <a:rPr lang="es-ES" altLang="es-ES" sz="1600" dirty="0" err="1" smtClean="0">
                <a:solidFill>
                  <a:srgbClr val="336600"/>
                </a:solidFill>
                <a:latin typeface="Trebuchet MS" panose="020B0603020202020204" pitchFamily="34" charset="0"/>
              </a:rPr>
              <a:t>Spain</a:t>
            </a:r>
            <a:endParaRPr lang="es-ES" altLang="es-ES" sz="1600" dirty="0" smtClean="0">
              <a:solidFill>
                <a:srgbClr val="336600"/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400"/>
              </a:spcBef>
              <a:buSzPct val="100000"/>
            </a:pPr>
            <a:r>
              <a:rPr lang="es-ES" altLang="es-ES" sz="1600" dirty="0" smtClean="0">
                <a:solidFill>
                  <a:srgbClr val="336600"/>
                </a:solidFill>
                <a:latin typeface="Trebuchet MS" panose="020B0603020202020204" pitchFamily="34" charset="0"/>
              </a:rPr>
              <a:t>(jgarciap@aemet.es</a:t>
            </a:r>
            <a:r>
              <a:rPr lang="es-ES" altLang="es-ES" sz="1600" dirty="0">
                <a:solidFill>
                  <a:srgbClr val="336600"/>
                </a:solidFill>
                <a:latin typeface="Trebuchet MS" panose="020B0603020202020204" pitchFamily="34" charset="0"/>
              </a:rPr>
              <a:t>)</a:t>
            </a:r>
          </a:p>
        </p:txBody>
      </p:sp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5888"/>
            <a:ext cx="2663825" cy="690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57338"/>
            <a:ext cx="230346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8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888"/>
            <a:ext cx="26003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104485"/>
            <a:ext cx="4392488" cy="6811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8281292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u="sng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3.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Option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a “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Mixed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scanning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processing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”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considering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short 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and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long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time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intervals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(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with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Rapid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scan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and Nominal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scan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):</a:t>
            </a:r>
            <a:endParaRPr lang="es-ES" altLang="es-ES" sz="2000" b="1" u="sng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&gt; </a:t>
            </a:r>
            <a:r>
              <a:rPr lang="es-ES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Small </a:t>
            </a:r>
            <a:r>
              <a:rPr lang="es-ES" altLang="es-ES" sz="2000" b="1" dirty="0" err="1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intervals</a:t>
            </a:r>
            <a:r>
              <a:rPr lang="es-ES" altLang="es-ES" sz="2000" b="1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of </a:t>
            </a:r>
            <a:r>
              <a:rPr lang="es-ES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time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s-ES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between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initial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and final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image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</a:t>
            </a:r>
            <a:r>
              <a:rPr lang="en-GB" alt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increase the amount of AMVs and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</a:t>
            </a:r>
            <a:r>
              <a:rPr lang="en-GB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</a:t>
            </a:r>
            <a:r>
              <a:rPr lang="en-GB" alt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the quality of the tracking process</a:t>
            </a: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due to the smaller changes in the tracers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endParaRPr lang="en-GB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&gt; B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ut </a:t>
            </a: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this way, </a:t>
            </a:r>
            <a:r>
              <a:rPr lang="en-GB" altLang="es-ES" sz="2000" b="1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problems occur with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</a:t>
            </a:r>
            <a:r>
              <a:rPr lang="en-GB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the </a:t>
            </a:r>
            <a:r>
              <a:rPr lang="en-GB" altLang="es-ES" sz="2000" b="1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calculation of the displacement</a:t>
            </a: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,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due </a:t>
            </a: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to the spatial resolution of the images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(</a:t>
            </a: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often, displacement smaller than a pixel).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endParaRPr lang="en-GB" altLang="es-ES" sz="2000" b="1" dirty="0" smtClean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&gt; </a:t>
            </a:r>
            <a:r>
              <a:rPr lang="en-GB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The </a:t>
            </a:r>
            <a:r>
              <a:rPr lang="en-GB" altLang="es-ES" sz="2000" b="1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situation is much better</a:t>
            </a: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: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</a:t>
            </a: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Verifying the tracking process with “short time intervals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”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 </a:t>
            </a:r>
            <a:r>
              <a:rPr lang="en-GB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(</a:t>
            </a:r>
            <a:r>
              <a:rPr lang="en-GB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f.ex</a:t>
            </a:r>
            <a:r>
              <a:rPr lang="en-GB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 5 min</a:t>
            </a:r>
            <a:r>
              <a:rPr lang="en-GB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 for MSG – 2.5 min. for </a:t>
            </a:r>
            <a:r>
              <a:rPr lang="en-GB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Himawari</a:t>
            </a:r>
            <a:r>
              <a:rPr lang="en-GB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  <a:endParaRPr lang="en-GB" altLang="es-ES" sz="2000" b="1" dirty="0">
              <a:solidFill>
                <a:srgbClr val="00B050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</a:t>
            </a: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Calculating the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displacement of the AMVs </a:t>
            </a: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with “long time intervals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”</a:t>
            </a:r>
          </a:p>
          <a:p>
            <a:pPr>
              <a:lnSpc>
                <a:spcPct val="75000"/>
              </a:lnSpc>
              <a:spcBef>
                <a:spcPts val="375"/>
              </a:spcBef>
              <a:buSzPct val="2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 </a:t>
            </a:r>
            <a:r>
              <a:rPr lang="en-GB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(</a:t>
            </a:r>
            <a:r>
              <a:rPr lang="en-GB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f.ex</a:t>
            </a:r>
            <a:r>
              <a:rPr lang="en-GB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 15 min</a:t>
            </a:r>
            <a:r>
              <a:rPr lang="en-GB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 for MSG – 10 min. for </a:t>
            </a:r>
            <a:r>
              <a:rPr lang="en-GB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Himawari</a:t>
            </a:r>
            <a:r>
              <a:rPr lang="en-GB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)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v2018: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10</a:t>
            </a:r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3193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538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8281292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SzPct val="100000"/>
              <a:buFont typeface="Times New Roman" panose="02020603050405020304" pitchFamily="18" charset="0"/>
              <a:buNone/>
            </a:pPr>
            <a:r>
              <a:rPr lang="es-ES" altLang="es-ES" sz="20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s-ES" altLang="es-ES" sz="2000" b="1" u="sng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4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.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Inclusion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“IWWG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Common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Quality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Control module”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as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additional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parameter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HRW outputs.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&gt;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Three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Quality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indices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are so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provided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each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AMV: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- </a:t>
            </a:r>
            <a:r>
              <a:rPr lang="en-GB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HRW Quality index with forecast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- </a:t>
            </a:r>
            <a:r>
              <a:rPr lang="en-GB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HRW Quality index without forecast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- </a:t>
            </a:r>
            <a:r>
              <a:rPr lang="en-GB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IWWG Common Quality index without forecast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n-GB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&gt; The </a:t>
            </a:r>
            <a:r>
              <a:rPr lang="en-GB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current “AMV Intercomparison”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(to be shown next Thursday)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shows this parameter has a real skill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to </a:t>
            </a:r>
            <a:r>
              <a:rPr lang="en-GB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increase the homogeneity between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       AMVs from different centres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However, </a:t>
            </a:r>
            <a:r>
              <a:rPr lang="en-GB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use it with care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- Its </a:t>
            </a:r>
            <a:r>
              <a:rPr lang="en-GB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value distribution is limited!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n-GB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        </a:t>
            </a:r>
            <a:endParaRPr lang="en-GB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n-GB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v2018: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11</a:t>
            </a:r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573016"/>
            <a:ext cx="3690120" cy="214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38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1560" y="836712"/>
            <a:ext cx="8281292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u="sng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5.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Autovalidation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calculated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AMVs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during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running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of HRW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algorithm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&gt; 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NWP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model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forecast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/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analysis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at AMV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level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/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best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fit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level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as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reference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(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NWP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analysis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generally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not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available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GB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real time tasks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&gt; This information can be very useful for real time processing of HRW data.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n-GB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&gt; Statistics defined by configuration for 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whole AMV dataset, the different layers, the different satellite channels.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&gt;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Exam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pl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e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of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statistics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shown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HRW log file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each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slot of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HRW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algorithm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(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Himawari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satellite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against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NWP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analysis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): 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3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HRWDATE:20171102T000000Z NWPCONF:ANA </a:t>
            </a:r>
            <a:r>
              <a:rPr lang="es-ES" sz="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*** AMV:BAS      CHA:TOTAL LAY:ALL *** NC: 20052 SPD[M/S]:22.290 NBIAS:+0.066 NMVD:0.198 </a:t>
            </a:r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NRMSVD:0.250</a:t>
            </a:r>
            <a:endParaRPr lang="es-ES" sz="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HRWDATE:20171102T000000Z NWPCONF:ANA </a:t>
            </a:r>
            <a:r>
              <a:rPr lang="es-ES" sz="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*** AMV:BASCLEAR CHA:TOTAL LAY:ALL *** NC:  1952 SPD[M/S]:23.901 NBIAS:-0.042 NMVD:0.220 </a:t>
            </a:r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NRMSVD:0.267</a:t>
            </a:r>
            <a:endParaRPr lang="es-ES" sz="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HRWDATE:20171102T000000Z NWPCONF:ANA </a:t>
            </a:r>
            <a:r>
              <a:rPr lang="es-ES" sz="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*** AMV:BASCLOUD CHA:VIS06 LAY:ALL *** NC:   483 SPD[M/S]:23.689 NBIAS:+0.053 NMVD:0.164 </a:t>
            </a:r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NRMSVD:0.203</a:t>
            </a:r>
            <a:endParaRPr lang="es-ES" sz="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HRWDATE:20171102T000000Z NWPCONF:ANA </a:t>
            </a:r>
            <a:r>
              <a:rPr lang="es-ES" sz="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*** AMV:BASCLOUD CHA:VIS08 LAY:ALL *** NC:  1285 SPD[M/S]:16.443 NBIAS:+0.096 NMVD:0.211 </a:t>
            </a:r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NRMSVD:0.268</a:t>
            </a:r>
          </a:p>
          <a:p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HRWDATE:20171102T000000Z NWPCONF:ANA </a:t>
            </a:r>
            <a:r>
              <a:rPr lang="es-ES" sz="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*** AMV:BASCLOUD CHA:IR112 LAY:ALL *** NC:  5490 SPD[M/S]:18.687 NBIAS:+0.074 NMVD:0.211 </a:t>
            </a:r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NRMSVD:0.267</a:t>
            </a:r>
          </a:p>
          <a:p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HRWDATE:20171102T000000Z NWPCONF:ANA </a:t>
            </a:r>
            <a:r>
              <a:rPr lang="es-ES" sz="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*** AMV:BASCLOUD CHA:WV062 LAY:ALL *** NC:  2241 SPD[M/S]:27.804 NBIAS:+0.077 NMVD:0.169 </a:t>
            </a:r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NRMSVD:0.214</a:t>
            </a:r>
          </a:p>
          <a:p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HRWDATE:20171102T000000Z NWPCONF:ANA </a:t>
            </a:r>
            <a:r>
              <a:rPr lang="es-ES" sz="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*** AMV:BASCLOUD CHA:WV069 LAY:ALL *** NC:  3648 SPD[M/S]:24.710 NBIAS:+0.087 NMVD:0.195 </a:t>
            </a:r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NRMSVD:0.248</a:t>
            </a:r>
            <a:endParaRPr lang="es-ES" sz="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HRWDATE:20171102T000000Z NWPCONF:ANA </a:t>
            </a:r>
            <a:r>
              <a:rPr lang="es-ES" sz="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*** AMV:BASCLOUD CHA:WV073 LAY:ALL *** NC:  4953 SPD[M/S]:22.750 NBIAS:+0.078 NMVD:0.196 </a:t>
            </a:r>
            <a:r>
              <a:rPr lang="es-ES" sz="8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NRMSVD:0.245</a:t>
            </a:r>
            <a:endParaRPr lang="es-ES" altLang="es-ES" sz="800" b="1" u="sng" dirty="0" smtClean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3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Corresponding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information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“NWP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wind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at AMV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level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/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best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fit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level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”</a:t>
            </a: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is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also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stored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 HRW outputs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for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further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processing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of HRW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statistics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v2018: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12</a:t>
            </a:r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u="sng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6.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Parallax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correction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position and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displacement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AMV: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&gt;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Consequences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more formal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than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real: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         (General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reduction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speed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AMV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reduction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smaller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than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 3%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always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smaller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than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 1% in 99% of cases). 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u="sng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7.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Simplification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HRW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running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files: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Reduction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number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of default HRW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configuration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files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to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one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per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satellite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series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only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.</a:t>
            </a: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v2018: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13</a:t>
            </a:r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81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To be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developed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this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summer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release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also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Autumn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2018: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8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.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Implementation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“New IWWG AMV BUFR” output: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HRW output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is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configured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by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NWCSAF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user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&gt; 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Up to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four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output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options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can be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defined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parallel</a:t>
            </a: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same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running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of HRW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algorithm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This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way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user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of HRW v2018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will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decide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very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easily</a:t>
            </a:r>
            <a:endParaRPr lang="es-ES" altLang="es-ES" sz="20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when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to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change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its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HRW output to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“New IWWG AMV BUFR”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format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u="sng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9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.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Parallelization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of HRW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code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: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&gt;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Processing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times of HRW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algorithm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increase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visibly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especially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with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new 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“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very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high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resolution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satellite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channels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”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parallelization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will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allow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to reduce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processing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times,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if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user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has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corresponding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computer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resources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process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will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be done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considering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largest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reductions</a:t>
            </a:r>
            <a:endParaRPr lang="es-ES" altLang="es-ES" sz="20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         in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processing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times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with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least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changes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HRW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code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v2018: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14</a:t>
            </a:r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0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8209284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To be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developed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later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release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first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half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of 2019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10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.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Adaptation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of HRW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algorithm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to 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GOES-R/S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satellite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series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to be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very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similar to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one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Himawari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using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equivalent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satellite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channels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(VIS06, VIS08, WV062, WV070, WV074, IR112)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&gt;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Release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after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full AMV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validation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This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way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NWCSAF/HRW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will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be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able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in 2019 to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</a:t>
            </a:r>
            <a:r>
              <a:rPr lang="es-ES" altLang="es-ES" sz="2000" b="1" u="sng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run </a:t>
            </a:r>
            <a:r>
              <a:rPr lang="es-ES" altLang="es-ES" sz="2000" b="1" u="sng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operationally</a:t>
            </a:r>
            <a:r>
              <a:rPr lang="es-ES" altLang="es-ES" sz="2000" b="1" u="sng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u="sng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</a:rPr>
              <a:t>first</a:t>
            </a:r>
            <a:r>
              <a:rPr lang="es-ES" altLang="es-ES" sz="2000" b="1" u="sng" dirty="0">
                <a:solidFill>
                  <a:srgbClr val="CC3300"/>
                </a:solidFill>
                <a:latin typeface="Arial Narrow" panose="020B0606020202030204" pitchFamily="34" charset="0"/>
              </a:rPr>
              <a:t> time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</a:rPr>
              <a:t>all</a:t>
            </a:r>
            <a:r>
              <a:rPr lang="es-ES" altLang="es-ES" sz="2000" b="1" u="sng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</a:rPr>
              <a:t>around</a:t>
            </a:r>
            <a:r>
              <a:rPr lang="es-ES" altLang="es-ES" sz="2000" b="1" u="sng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</a:rPr>
              <a:t>planet</a:t>
            </a:r>
            <a:r>
              <a:rPr lang="es-ES" altLang="es-ES" sz="2000" b="1" u="sng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</a:rPr>
              <a:t>Earth</a:t>
            </a:r>
            <a:endParaRPr lang="es-ES" altLang="es-ES" sz="2000" b="1" u="sng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        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with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5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geostationary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satellites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- 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2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MSGs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over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Europe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/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Africa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and West Asia.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-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Himawari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over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East Asia.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- 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GOES-R and -S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over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Americas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n-U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v2018: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15</a:t>
            </a:r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75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fld id="{F6145155-0AAF-46B7-A174-6D9D6B6A537C}" type="slidenum">
              <a:rPr lang="es-ES" altLang="es-ES" sz="1200" b="1">
                <a:solidFill>
                  <a:srgbClr val="333399"/>
                </a:solidFill>
                <a:latin typeface="Arial Narrow" panose="020B0606020202030204" pitchFamily="34" charset="0"/>
              </a:rPr>
              <a:pPr algn="r" eaLnBrk="1" hangingPunct="1">
                <a:buSzPct val="100000"/>
              </a:pPr>
              <a:t>16</a:t>
            </a:fld>
            <a:endParaRPr lang="es-ES" altLang="es-ES" sz="1200" b="1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11188" y="908050"/>
            <a:ext cx="8208962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8013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period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2019-2022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next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activity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will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be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objective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Version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“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day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1”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MTG-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Imager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first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satellite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(in 2021-2022):</a:t>
            </a:r>
            <a:endParaRPr lang="es-ES" altLang="es-ES" sz="2000" b="1" u="sng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experience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of HRW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algorithm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with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Himawari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and GOES-R/S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satellites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will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be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very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helpful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for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this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adaptation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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Currently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,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main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difficulties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expected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to be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related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to: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-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optimal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use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for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AMV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extraction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of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high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resolution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visible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channels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  (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good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AMV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densities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,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optimization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of time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processing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,…)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-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improvement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of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AMVs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at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low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levels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</a:t>
            </a:r>
            <a:r>
              <a:rPr lang="es-ES" altLang="es-ES" sz="22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later</a:t>
            </a: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up to 2022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188" y="908050"/>
            <a:ext cx="7993260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About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the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extension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of 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HRW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algorithm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to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other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options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with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GEO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satellites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:</a:t>
            </a: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- </a:t>
            </a:r>
            <a:r>
              <a:rPr lang="en-U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Extens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ion to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other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GEO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satellites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,…</a:t>
            </a:r>
          </a:p>
          <a:p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-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Integration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other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methods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developed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other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AMV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algorithms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,...</a:t>
            </a:r>
          </a:p>
          <a:p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Specific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resources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are at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this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moment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not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allocated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that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up to 2022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- Suggestion of collaboration with other institutions</a:t>
            </a:r>
          </a:p>
          <a:p>
            <a:r>
              <a:rPr lang="en-GB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GB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to integrate these options inside HRW algorithm.</a:t>
            </a:r>
            <a:endParaRPr lang="es-ES" altLang="es-ES" sz="1200" b="1" dirty="0">
              <a:solidFill>
                <a:srgbClr val="339966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endParaRPr lang="es-ES" altLang="es-ES" sz="1200" b="1" dirty="0" smtClean="0">
              <a:solidFill>
                <a:srgbClr val="339966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endParaRPr lang="es-ES" altLang="es-ES" sz="1200" b="1" dirty="0" smtClean="0">
              <a:solidFill>
                <a:srgbClr val="339966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r>
              <a:rPr lang="es-ES" altLang="es-ES" sz="1200" b="1" dirty="0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                                              </a:t>
            </a:r>
            <a:r>
              <a:rPr lang="es-ES" altLang="es-ES" sz="2000" b="1" dirty="0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</a:t>
            </a:r>
            <a:r>
              <a:rPr lang="es-ES" altLang="es-ES" sz="2000" b="1" dirty="0" err="1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Financiation</a:t>
            </a:r>
            <a:r>
              <a:rPr lang="es-ES" altLang="es-ES" sz="2000" b="1" dirty="0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of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tasks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posible</a:t>
            </a:r>
            <a:endParaRPr lang="es-ES" altLang="es-ES" sz="2000" b="1" dirty="0">
              <a:solidFill>
                <a:srgbClr val="339966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r>
              <a:rPr lang="es-ES" altLang="es-ES" sz="2000" b="1" dirty="0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               </a:t>
            </a:r>
            <a:r>
              <a:rPr lang="es-ES" altLang="es-ES" sz="2000" b="1" dirty="0" err="1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through</a:t>
            </a:r>
            <a:r>
              <a:rPr lang="es-ES" altLang="es-ES" sz="2000" b="1" dirty="0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NWCSAF </a:t>
            </a:r>
            <a:r>
              <a:rPr lang="es-ES" altLang="es-ES" sz="2000" b="1" dirty="0" err="1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Visiting</a:t>
            </a:r>
            <a:r>
              <a:rPr lang="es-ES" altLang="es-ES" sz="2000" b="1" dirty="0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Scientist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</a:t>
            </a:r>
            <a:r>
              <a:rPr lang="es-ES" altLang="es-ES" sz="2000" b="1" dirty="0" err="1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ctivities</a:t>
            </a:r>
            <a:r>
              <a:rPr lang="es-ES" altLang="es-ES" sz="2000" b="1" dirty="0" smtClean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!</a:t>
            </a:r>
            <a:endParaRPr lang="es-ES" altLang="es-ES" sz="2000" b="1" u="sng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188" y="260350"/>
            <a:ext cx="62658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NWCSAF/HRW </a:t>
            </a:r>
            <a:r>
              <a:rPr lang="es-ES" altLang="es-ES" sz="22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later</a:t>
            </a: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up 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to 2022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7704" y="3429000"/>
            <a:ext cx="4896544" cy="864096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17</a:t>
            </a:r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7921252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Several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suggestions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have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been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received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n-GB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extention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of HRW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algorithm</a:t>
            </a:r>
            <a:endParaRPr lang="es-ES" altLang="es-ES" sz="2000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to polar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satellites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inside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parallel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NWCSAF/PPS software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package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User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requirements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evolve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for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a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quick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calculation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of polar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AMVs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in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hourly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cyclings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      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</a:t>
            </a: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This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adaptation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would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be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reasonable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Both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HRW-GEO and HRW-PPS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would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be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based</a:t>
            </a:r>
            <a:endParaRPr lang="es-ES" altLang="es-ES" sz="2000" b="1" dirty="0" smtClean="0">
              <a:solidFill>
                <a:srgbClr val="CC3300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on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NWCSAF/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Clouds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,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with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similar outputs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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For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maintenance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reasons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,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it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would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be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important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there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would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be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an</a:t>
            </a:r>
            <a:r>
              <a:rPr lang="es-ES" altLang="es-ES" sz="2000" b="1" u="sng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only</a:t>
            </a:r>
            <a:r>
              <a:rPr lang="es-ES" altLang="es-ES" sz="2000" b="1" u="sng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HRW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code</a:t>
            </a:r>
            <a:r>
              <a:rPr lang="es-ES" altLang="es-ES" sz="2000" b="1" u="sng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,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integrated</a:t>
            </a:r>
            <a:r>
              <a:rPr lang="es-ES" altLang="es-ES" sz="2000" b="1" u="sng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in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both</a:t>
            </a:r>
            <a:r>
              <a:rPr lang="es-ES" altLang="es-ES" sz="2000" b="1" u="sng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software </a:t>
            </a:r>
            <a:r>
              <a:rPr lang="es-ES" altLang="es-ES" sz="2000" b="1" u="sng" dirty="0" err="1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packages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</a:t>
            </a:r>
            <a:endParaRPr lang="es-ES" altLang="es-ES" sz="2000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This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is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now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not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in NWCSAF plan,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but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this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could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be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changed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if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interest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is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shown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by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IWWG!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An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analysis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this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is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9966"/>
                </a:solidFill>
                <a:latin typeface="Arial Narrow" panose="020B0606020202030204" pitchFamily="34" charset="0"/>
              </a:rPr>
              <a:t>currently</a:t>
            </a:r>
            <a:r>
              <a:rPr lang="es-ES" altLang="es-ES" sz="20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 done </a:t>
            </a:r>
            <a:r>
              <a:rPr lang="es-ES" altLang="es-ES" sz="2000" b="1" dirty="0" err="1" smtClean="0">
                <a:solidFill>
                  <a:srgbClr val="339966"/>
                </a:solidFill>
                <a:latin typeface="Arial Narrow" panose="020B0606020202030204" pitchFamily="34" charset="0"/>
              </a:rPr>
              <a:t>inside</a:t>
            </a:r>
            <a:r>
              <a:rPr lang="es-ES" altLang="es-ES" sz="20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NWCSAF Project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Team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</a:t>
            </a:r>
            <a:r>
              <a:rPr lang="es-ES" altLang="es-ES" sz="22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later</a:t>
            </a: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up to 2022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18</a:t>
            </a:r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71600" y="4581128"/>
            <a:ext cx="7128792" cy="1224136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36218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BD3632"/>
              </a:buClr>
              <a:buFont typeface="Wingdings" panose="05000000000000000000" pitchFamily="2" charset="2"/>
              <a:buChar char="Ø"/>
            </a:pPr>
            <a:endParaRPr lang="es-ES" altLang="es-ES" sz="18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NWCSAF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will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also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develop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a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specific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NWCSAF/GEO-S software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package</a:t>
            </a:r>
            <a:endParaRPr lang="es-ES" altLang="es-ES" sz="2000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“IRS –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Infrared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Sounder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Instrument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”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board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MTG-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Sounder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satellites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(≥ 2023).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s-ES" altLang="es-ES" sz="2000" b="1" dirty="0" smtClean="0">
              <a:solidFill>
                <a:srgbClr val="339966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NWCSAF/GEO-S software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package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to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include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“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wind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retrieval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”</a:t>
            </a: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in a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version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“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day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2”.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    </a:t>
            </a: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19</a:t>
            </a:r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1188" y="333375"/>
            <a:ext cx="62658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Other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activities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involving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fld id="{24F0A9D4-7CF5-4D36-ADAC-4EFDF7E798E9}" type="slidenum">
              <a:rPr lang="es-ES" altLang="es-ES" sz="1200" b="1">
                <a:solidFill>
                  <a:srgbClr val="333399"/>
                </a:solidFill>
                <a:latin typeface="Arial Narrow" panose="020B0606020202030204" pitchFamily="34" charset="0"/>
              </a:rPr>
              <a:pPr algn="r" eaLnBrk="1" hangingPunct="1">
                <a:buSzPct val="100000"/>
              </a:pPr>
              <a:t>2</a:t>
            </a:fld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684213" y="908050"/>
            <a:ext cx="79898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buSzPct val="200000"/>
            </a:pPr>
            <a:endParaRPr lang="es-ES" altLang="es-ES" sz="2000" b="1" dirty="0">
              <a:solidFill>
                <a:srgbClr val="CC0066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200000"/>
            </a:pP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I.	NWCSAF/HRW </a:t>
            </a:r>
            <a:r>
              <a:rPr lang="es-ES" altLang="es-ES" sz="2400" b="1" dirty="0" err="1">
                <a:solidFill>
                  <a:srgbClr val="CC0066"/>
                </a:solidFill>
                <a:latin typeface="Arial Narrow" panose="020B0606020202030204" pitchFamily="34" charset="0"/>
              </a:rPr>
              <a:t>c</a:t>
            </a:r>
            <a:r>
              <a:rPr lang="es-ES" altLang="es-ES" sz="2400" b="1" dirty="0" err="1" smtClean="0">
                <a:solidFill>
                  <a:srgbClr val="CC0066"/>
                </a:solidFill>
                <a:latin typeface="Arial Narrow" panose="020B0606020202030204" pitchFamily="34" charset="0"/>
              </a:rPr>
              <a:t>urrent</a:t>
            </a: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status</a:t>
            </a:r>
          </a:p>
          <a:p>
            <a:pPr>
              <a:spcBef>
                <a:spcPts val="500"/>
              </a:spcBef>
              <a:buSzPct val="200000"/>
            </a:pPr>
            <a:endParaRPr lang="es-ES" altLang="es-ES" sz="2400" b="1" dirty="0" smtClean="0">
              <a:solidFill>
                <a:srgbClr val="CC0066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200000"/>
            </a:pP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II.	NWCSAF/HRW v2018 </a:t>
            </a:r>
          </a:p>
          <a:p>
            <a:pPr>
              <a:spcBef>
                <a:spcPts val="500"/>
              </a:spcBef>
              <a:buSzPct val="200000"/>
              <a:buFont typeface="Times New Roman" panose="02020603050405020304" pitchFamily="18" charset="0"/>
              <a:buNone/>
            </a:pPr>
            <a:endParaRPr lang="es-ES" altLang="es-ES" sz="2400" b="1" dirty="0" smtClean="0">
              <a:solidFill>
                <a:srgbClr val="CC0066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200000"/>
              <a:buFont typeface="Times New Roman" panose="02020603050405020304" pitchFamily="18" charset="0"/>
              <a:buNone/>
            </a:pP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III. NWCSAF/HRW </a:t>
            </a:r>
            <a:r>
              <a:rPr lang="es-ES" altLang="es-ES" sz="2400" b="1" dirty="0" err="1" smtClean="0">
                <a:solidFill>
                  <a:srgbClr val="CC0066"/>
                </a:solidFill>
                <a:latin typeface="Arial Narrow" panose="020B0606020202030204" pitchFamily="34" charset="0"/>
              </a:rPr>
              <a:t>later</a:t>
            </a: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up to 2022</a:t>
            </a:r>
          </a:p>
          <a:p>
            <a:pPr>
              <a:spcBef>
                <a:spcPts val="500"/>
              </a:spcBef>
              <a:buSzPct val="200000"/>
              <a:buFont typeface="Times New Roman" panose="02020603050405020304" pitchFamily="18" charset="0"/>
              <a:buNone/>
            </a:pPr>
            <a:endParaRPr lang="es-ES" altLang="es-ES" sz="2400" b="1" dirty="0">
              <a:solidFill>
                <a:srgbClr val="CC0066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200000"/>
            </a:pP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IV. </a:t>
            </a:r>
            <a:r>
              <a:rPr lang="es-ES" altLang="es-ES" sz="2400" b="1" dirty="0" err="1" smtClean="0">
                <a:solidFill>
                  <a:srgbClr val="CC0066"/>
                </a:solidFill>
                <a:latin typeface="Arial Narrow" panose="020B0606020202030204" pitchFamily="34" charset="0"/>
              </a:rPr>
              <a:t>Other</a:t>
            </a: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400" b="1" dirty="0" err="1" smtClean="0">
                <a:solidFill>
                  <a:srgbClr val="CC0066"/>
                </a:solidFill>
                <a:latin typeface="Arial Narrow" panose="020B0606020202030204" pitchFamily="34" charset="0"/>
              </a:rPr>
              <a:t>activities</a:t>
            </a: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400" b="1" dirty="0" err="1" smtClean="0">
                <a:solidFill>
                  <a:srgbClr val="CC0066"/>
                </a:solidFill>
                <a:latin typeface="Arial Narrow" panose="020B0606020202030204" pitchFamily="34" charset="0"/>
              </a:rPr>
              <a:t>involving</a:t>
            </a: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NWCSAF/HRW</a:t>
            </a:r>
            <a:endParaRPr lang="es-ES" altLang="es-ES" sz="2400" b="1" dirty="0">
              <a:solidFill>
                <a:srgbClr val="CC0066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200000"/>
            </a:pPr>
            <a:endParaRPr lang="es-ES" altLang="es-ES" sz="2400" b="1" dirty="0">
              <a:solidFill>
                <a:srgbClr val="CC0066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200000"/>
            </a:pP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V</a:t>
            </a:r>
            <a:r>
              <a:rPr lang="es-ES" altLang="es-ES" sz="2400" b="1" dirty="0">
                <a:solidFill>
                  <a:srgbClr val="CC0066"/>
                </a:solidFill>
                <a:latin typeface="Arial Narrow" panose="020B0606020202030204" pitchFamily="34" charset="0"/>
              </a:rPr>
              <a:t>. </a:t>
            </a: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NWCSAF/High </a:t>
            </a:r>
            <a:r>
              <a:rPr lang="es-ES" altLang="es-ES" sz="2400" b="1" dirty="0" err="1" smtClean="0">
                <a:solidFill>
                  <a:srgbClr val="CC0066"/>
                </a:solidFill>
                <a:latin typeface="Arial Narrow" panose="020B0606020202030204" pitchFamily="34" charset="0"/>
              </a:rPr>
              <a:t>Resolution</a:t>
            </a: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400" b="1" dirty="0" err="1" smtClean="0">
                <a:solidFill>
                  <a:srgbClr val="CC0066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as</a:t>
            </a:r>
          </a:p>
          <a:p>
            <a:pPr>
              <a:spcBef>
                <a:spcPts val="500"/>
              </a:spcBef>
              <a:buSzPct val="200000"/>
            </a:pPr>
            <a:r>
              <a:rPr lang="es-ES" altLang="es-ES" sz="2400" b="1" dirty="0" smtClean="0">
                <a:solidFill>
                  <a:srgbClr val="CC0066"/>
                </a:solidFill>
                <a:latin typeface="Arial Narrow" panose="020B0606020202030204" pitchFamily="34" charset="0"/>
              </a:rPr>
              <a:t>    “Stand </a:t>
            </a:r>
            <a:r>
              <a:rPr lang="es-ES" altLang="es-ES" sz="2400" b="1" dirty="0" err="1">
                <a:solidFill>
                  <a:srgbClr val="CC0066"/>
                </a:solidFill>
                <a:latin typeface="Arial Narrow" panose="020B0606020202030204" pitchFamily="34" charset="0"/>
              </a:rPr>
              <a:t>alone</a:t>
            </a:r>
            <a:r>
              <a:rPr lang="es-ES" altLang="es-ES" sz="2400" b="1" dirty="0">
                <a:solidFill>
                  <a:srgbClr val="CC0066"/>
                </a:solidFill>
                <a:latin typeface="Arial Narrow" panose="020B0606020202030204" pitchFamily="34" charset="0"/>
              </a:rPr>
              <a:t> AMV </a:t>
            </a:r>
            <a:r>
              <a:rPr lang="es-ES" altLang="es-ES" sz="2400" b="1" dirty="0" err="1">
                <a:solidFill>
                  <a:srgbClr val="CC0066"/>
                </a:solidFill>
                <a:latin typeface="Arial Narrow" panose="020B0606020202030204" pitchFamily="34" charset="0"/>
              </a:rPr>
              <a:t>calculation</a:t>
            </a:r>
            <a:r>
              <a:rPr lang="es-ES" altLang="es-ES" sz="2400" b="1" dirty="0">
                <a:solidFill>
                  <a:srgbClr val="CC0066"/>
                </a:solidFill>
                <a:latin typeface="Arial Narrow" panose="020B0606020202030204" pitchFamily="34" charset="0"/>
              </a:rPr>
              <a:t> software”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611188" y="188913"/>
            <a:ext cx="1054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buSzPct val="100000"/>
            </a:pPr>
            <a:r>
              <a:rPr lang="es-ES" altLang="es-ES" sz="3200" b="1">
                <a:solidFill>
                  <a:srgbClr val="333399"/>
                </a:solidFill>
                <a:latin typeface="Arial Narrow" panose="020B0606020202030204" pitchFamily="34" charset="0"/>
              </a:rPr>
              <a:t>Index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 txBox="1">
            <a:spLocks noGrp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D1AD64F9-3592-4595-BB16-57B9B0E1308F}" type="slidenum">
              <a:rPr lang="es-ES" altLang="es-ES" sz="1200" b="1">
                <a:solidFill>
                  <a:schemeClr val="accent2"/>
                </a:solidFill>
                <a:latin typeface="Arial Narrow" panose="020B0606020202030204" pitchFamily="34" charset="0"/>
              </a:rPr>
              <a:pPr eaLnBrk="1" hangingPunct="1"/>
              <a:t>20</a:t>
            </a:fld>
            <a:endParaRPr lang="es-ES" altLang="es-ES" sz="1200" b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BD3632"/>
              </a:buClr>
              <a:buFont typeface="Wingdings" panose="05000000000000000000" pitchFamily="2" charset="2"/>
              <a:buChar char="Ø"/>
            </a:pPr>
            <a:endParaRPr lang="es-ES" altLang="es-ES" sz="18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11188" y="908050"/>
            <a:ext cx="8281987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About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retrieval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with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MTG-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Sounder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data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-   A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study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was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done in 2017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considering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proxy data (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from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IASI)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for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MTG-</a:t>
            </a:r>
            <a:r>
              <a:rPr lang="es-ES" altLang="es-ES" sz="2000" b="1" u="sng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Sounder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L2 vertical </a:t>
            </a:r>
            <a:r>
              <a:rPr lang="es-ES" altLang="es-ES" sz="2000" b="1" u="sng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temperature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and </a:t>
            </a:r>
            <a:r>
              <a:rPr lang="es-ES" altLang="es-ES" sz="2000" b="1" u="sng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moisture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profiles</a:t>
            </a:r>
            <a:endParaRPr lang="es-ES" altLang="es-ES" sz="2000" b="1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 </a:t>
            </a:r>
            <a:r>
              <a:rPr lang="en-U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It is </a:t>
            </a:r>
            <a:r>
              <a:rPr lang="en-US" altLang="es-E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possible to extract AMVs from these Temperature/Humidity fields</a:t>
            </a:r>
            <a:r>
              <a:rPr lang="en-U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</a:t>
            </a:r>
            <a:r>
              <a:rPr lang="en-US" altLang="es-ES" sz="20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at medium and low levels (400-1000 hPa)</a:t>
            </a:r>
            <a:r>
              <a:rPr lang="en-U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n-U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I</a:t>
            </a: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t is </a:t>
            </a:r>
            <a:r>
              <a:rPr lang="en-US" alt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much more difficult to obtain representative AMVs at </a:t>
            </a:r>
            <a:r>
              <a:rPr lang="en-US" altLang="es-ES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high levels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due to the low values of specific humidity, and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difficulties to define good gradients and trackable features at those levels</a:t>
            </a:r>
            <a:r>
              <a:rPr lang="en-U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611188" y="333375"/>
            <a:ext cx="62658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Other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activities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involving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2867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558006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ángulo 2"/>
          <p:cNvSpPr>
            <a:spLocks noChangeArrowheads="1"/>
          </p:cNvSpPr>
          <p:nvPr/>
        </p:nvSpPr>
        <p:spPr bwMode="auto">
          <a:xfrm>
            <a:off x="6443663" y="4581525"/>
            <a:ext cx="19446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17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Example for the                                                                                                                        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17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Iberian Peninsula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17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(6 May 2016, 12:00Z)                                                                                                                           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17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- Left: </a:t>
            </a:r>
            <a:r>
              <a:rPr lang="en-US" altLang="es-ES" sz="17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Temp.field</a:t>
            </a:r>
            <a:endParaRPr lang="en-US" altLang="es-ES" sz="17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17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- Right: </a:t>
            </a:r>
            <a:r>
              <a:rPr lang="en-US" altLang="es-ES" sz="17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Hum.field</a:t>
            </a:r>
            <a:endParaRPr lang="en-US" altLang="es-ES" sz="17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 txBox="1">
            <a:spLocks noGrp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755F5E77-2C82-4565-BAC9-EC3D6178CF4E}" type="slidenum">
              <a:rPr lang="es-ES" altLang="es-ES" sz="1200" b="1">
                <a:solidFill>
                  <a:schemeClr val="accent2"/>
                </a:solidFill>
                <a:latin typeface="Arial Narrow" panose="020B0606020202030204" pitchFamily="34" charset="0"/>
              </a:rPr>
              <a:pPr eaLnBrk="1" hangingPunct="1"/>
              <a:t>21</a:t>
            </a:fld>
            <a:endParaRPr lang="es-ES" altLang="es-ES" sz="1200" b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BD3632"/>
              </a:buClr>
              <a:buFont typeface="Wingdings" panose="05000000000000000000" pitchFamily="2" charset="2"/>
              <a:buChar char="Ø"/>
            </a:pPr>
            <a:endParaRPr lang="es-ES" altLang="es-ES" sz="18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11188" y="908050"/>
            <a:ext cx="8281987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About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retrieval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with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MTG-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Sounder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data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n-US" altLang="es-ES" sz="2000" b="1" dirty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n-US" altLang="es-ES" sz="2000" b="1" dirty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 There is </a:t>
            </a:r>
            <a:r>
              <a:rPr lang="en-US" alt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 real option to obtain AMV profiles </a:t>
            </a:r>
            <a:r>
              <a:rPr lang="en-US" altLang="es-ES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in some locations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(i.e., AMVs at all high, medium and low layers),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giving the option to calculate wind shear in these locations.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n-U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But t</a:t>
            </a: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he </a:t>
            </a:r>
            <a:r>
              <a:rPr lang="en-US" alt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horizontal density of AMV profiles is </a:t>
            </a:r>
            <a:r>
              <a:rPr lang="en-US" altLang="es-ES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clearly not homogeneous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(but </a:t>
            </a:r>
            <a:r>
              <a:rPr lang="en-U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this is a general property of AMVs which never denied their usability!</a:t>
            </a: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</a:t>
            </a:r>
            <a:r>
              <a:rPr lang="en-US" altLang="es-ES" sz="17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Example for the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17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vicinity of Lisbon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17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(6 May 2016, 12:00Z)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17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- Left: </a:t>
            </a:r>
            <a:r>
              <a:rPr lang="en-US" altLang="es-ES" sz="17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Temp.field</a:t>
            </a:r>
            <a:endParaRPr lang="en-US" altLang="es-ES" sz="17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17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- Right: </a:t>
            </a:r>
            <a:r>
              <a:rPr lang="en-US" altLang="es-ES" sz="1700" b="1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Hum.field</a:t>
            </a:r>
            <a:endParaRPr lang="en-US" altLang="es-ES" sz="17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</a:t>
            </a:r>
          </a:p>
        </p:txBody>
      </p:sp>
      <p:pic>
        <p:nvPicPr>
          <p:cNvPr id="2970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575945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11188" y="333375"/>
            <a:ext cx="62658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Other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activities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involving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 txBox="1">
            <a:spLocks noGrp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D9A40769-B2D3-443F-8688-EF668A37AEC4}" type="slidenum">
              <a:rPr lang="es-ES" altLang="es-ES" sz="1200" b="1">
                <a:solidFill>
                  <a:schemeClr val="accent2"/>
                </a:solidFill>
                <a:latin typeface="Arial Narrow" panose="020B0606020202030204" pitchFamily="34" charset="0"/>
              </a:rPr>
              <a:pPr eaLnBrk="1" hangingPunct="1"/>
              <a:t>22</a:t>
            </a:fld>
            <a:endParaRPr lang="es-ES" altLang="es-ES" sz="1200" b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BD3632"/>
              </a:buClr>
              <a:buFont typeface="Wingdings" panose="05000000000000000000" pitchFamily="2" charset="2"/>
              <a:buChar char="Ø"/>
            </a:pPr>
            <a:endParaRPr lang="es-ES" altLang="es-ES" sz="18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11188" y="908050"/>
            <a:ext cx="8208962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About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retrieval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with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MTG-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Sounder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data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n-US" altLang="es-ES" sz="2000" b="1" dirty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n-US" altLang="es-ES" sz="2000" b="1" dirty="0">
              <a:solidFill>
                <a:schemeClr val="tx1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      These data </a:t>
            </a:r>
            <a:r>
              <a:rPr lang="en-US" altLang="es-ES" sz="2000" b="1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would </a:t>
            </a:r>
            <a:r>
              <a:rPr lang="en-US" alt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provide additional meteorological information</a:t>
            </a: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useful for analysis and forecasting,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beyond the one provided by AMVs calculated with satellite images.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n-U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But </a:t>
            </a:r>
            <a:r>
              <a:rPr lang="en-US" altLang="es-E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they would be </a:t>
            </a:r>
            <a:r>
              <a:rPr lang="en-US" altLang="es-ES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complementary information</a:t>
            </a: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and </a:t>
            </a:r>
            <a:r>
              <a:rPr lang="en-U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would not substitute AMVs calculated with satellite images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(or </a:t>
            </a:r>
            <a:r>
              <a:rPr lang="en-U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wind data/profiles obtained with other schemes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                 </a:t>
            </a: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like</a:t>
            </a:r>
            <a:r>
              <a:rPr lang="en-U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n-U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“Optical flow” by </a:t>
            </a:r>
            <a:r>
              <a:rPr lang="en-U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Olivier </a:t>
            </a:r>
            <a:r>
              <a:rPr lang="en-U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Hautecoeur</a:t>
            </a:r>
            <a:r>
              <a:rPr lang="en-U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/EUMETSAT </a:t>
            </a:r>
            <a:endParaRPr lang="en-US" altLang="es-ES" sz="2000" b="1" u="sng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n-U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                                                 </a:t>
            </a:r>
            <a:r>
              <a:rPr lang="en-U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or </a:t>
            </a:r>
            <a:r>
              <a:rPr lang="en-U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Miguel </a:t>
            </a:r>
            <a:r>
              <a:rPr lang="en-U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Ángel</a:t>
            </a:r>
            <a:r>
              <a:rPr lang="en-U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n-U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Martínez</a:t>
            </a:r>
            <a:r>
              <a:rPr lang="en-U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/NWCSAF</a:t>
            </a:r>
            <a:r>
              <a:rPr lang="en-U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).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188" y="333375"/>
            <a:ext cx="62658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Other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activities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involving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1188" y="908050"/>
            <a:ext cx="8929364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BD3632"/>
              </a:buClr>
              <a:buFont typeface="Wingdings" panose="05000000000000000000" pitchFamily="2" charset="2"/>
              <a:buChar char="Ø"/>
            </a:pPr>
            <a:endParaRPr lang="es-ES" altLang="es-ES" sz="1800" b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Due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to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its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characteristics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and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its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ease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to be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obtained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/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understood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/run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locally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,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NWCSAF/HRW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was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proposed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at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previous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“International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Winds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Workshops”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as </a:t>
            </a:r>
            <a:r>
              <a:rPr lang="es-ES" altLang="es-ES" sz="2000" b="1" u="sng" dirty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“Stand </a:t>
            </a:r>
            <a:r>
              <a:rPr lang="es-ES" altLang="es-ES" sz="2000" b="1" u="sng" dirty="0" err="1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alone</a:t>
            </a:r>
            <a:r>
              <a:rPr lang="es-ES" altLang="es-ES" sz="2000" b="1" u="sng" dirty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AMV </a:t>
            </a:r>
            <a:r>
              <a:rPr lang="es-ES" altLang="es-ES" sz="2000" b="1" u="sng" dirty="0" err="1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calculation</a:t>
            </a:r>
            <a:r>
              <a:rPr lang="es-ES" altLang="es-ES" sz="2000" b="1" u="sng" dirty="0">
                <a:solidFill>
                  <a:srgbClr val="3399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software”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u="sng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available</a:t>
            </a:r>
            <a:r>
              <a:rPr lang="es-ES" altLang="es-ES" sz="2000" b="1" u="sng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u="sng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for</a:t>
            </a:r>
            <a:r>
              <a:rPr lang="es-ES" altLang="es-ES" sz="2000" b="1" u="sng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u="sng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all</a:t>
            </a:r>
            <a:r>
              <a:rPr lang="es-ES" altLang="es-ES" sz="2000" b="1" u="sng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AMV </a:t>
            </a:r>
            <a:r>
              <a:rPr lang="es-ES" altLang="es-ES" sz="2000" b="1" u="sng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researchers</a:t>
            </a:r>
            <a:r>
              <a:rPr lang="es-ES" altLang="es-ES" sz="2000" b="1" u="sng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and </a:t>
            </a:r>
            <a:r>
              <a:rPr lang="es-ES" altLang="es-ES" sz="2000" b="1" u="sng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users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Its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good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validation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results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by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independent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studies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:</a:t>
            </a: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- 2014 AMV intercomparison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with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MSG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- 2017 AMV intercomparison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with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Himawari</a:t>
            </a:r>
            <a:endParaRPr lang="es-ES" altLang="es-ES" sz="2000" b="1" dirty="0" smtClean="0">
              <a:solidFill>
                <a:srgbClr val="CC3300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should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be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enough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to </a:t>
            </a:r>
            <a:r>
              <a:rPr lang="es-ES" altLang="es-ES" sz="2000" b="1" u="sng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convince</a:t>
            </a:r>
            <a:r>
              <a:rPr lang="es-ES" altLang="es-ES" sz="2000" b="1" u="sng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u="sng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any</a:t>
            </a:r>
            <a:r>
              <a:rPr lang="es-ES" altLang="es-ES" sz="2000" b="1" u="sng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u="sng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researchers</a:t>
            </a:r>
            <a:r>
              <a:rPr lang="es-ES" altLang="es-ES" sz="2000" b="1" u="sng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u="sng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about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s-ES" altLang="es-ES" sz="2000" b="1" u="sng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the</a:t>
            </a:r>
            <a:r>
              <a:rPr lang="es-ES" altLang="es-ES" sz="2000" b="1" u="sng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use of </a:t>
            </a:r>
            <a:r>
              <a:rPr lang="es-ES" altLang="es-ES" sz="2000" b="1" u="sng" dirty="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HRW </a:t>
            </a:r>
            <a:r>
              <a:rPr lang="es-ES" altLang="es-ES" sz="2000" b="1" u="sng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algorithm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s-ES" altLang="es-ES" sz="2000" b="1" dirty="0" smtClean="0">
              <a:solidFill>
                <a:srgbClr val="333399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 err="1" smtClean="0">
                <a:solidFill>
                  <a:srgbClr val="339966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any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questions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/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suggestions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please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contact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me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here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at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any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moment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9966"/>
                </a:solidFill>
                <a:latin typeface="Arial Narrow" panose="020B0606020202030204" pitchFamily="34" charset="0"/>
              </a:rPr>
              <a:t>or</a:t>
            </a: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at:</a:t>
            </a:r>
          </a:p>
          <a:p>
            <a:pPr algn="ctr"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u="sng" dirty="0">
                <a:solidFill>
                  <a:srgbClr val="339966"/>
                </a:solidFill>
                <a:latin typeface="Arial Narrow" panose="020B0606020202030204" pitchFamily="34" charset="0"/>
              </a:rPr>
              <a:t>Javier García Pereda</a:t>
            </a:r>
          </a:p>
          <a:p>
            <a:pPr algn="ctr"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u="sng" dirty="0">
                <a:solidFill>
                  <a:srgbClr val="339966"/>
                </a:solidFill>
                <a:latin typeface="Arial Narrow" panose="020B0606020202030204" pitchFamily="34" charset="0"/>
              </a:rPr>
              <a:t>jgarciap@aemet.es</a:t>
            </a:r>
          </a:p>
          <a:p>
            <a:pPr algn="ctr"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u="sng" dirty="0">
                <a:solidFill>
                  <a:srgbClr val="339966"/>
                </a:solidFill>
                <a:latin typeface="Arial Narrow" panose="020B0606020202030204" pitchFamily="34" charset="0"/>
              </a:rPr>
              <a:t>www.nwcsaf.org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20000"/>
              </a:spcBef>
              <a:buClr>
                <a:srgbClr val="BD3632"/>
              </a:buClr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		</a:t>
            </a: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BD3632"/>
              </a:buClr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188" y="333375"/>
            <a:ext cx="62658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endParaRPr lang="es-ES" altLang="es-ES" sz="2200" b="1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82963" y="4941888"/>
            <a:ext cx="2593975" cy="1150937"/>
          </a:xfrm>
          <a:prstGeom prst="rect">
            <a:avLst/>
          </a:prstGeom>
          <a:noFill/>
          <a:ln w="2556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188" y="260350"/>
            <a:ext cx="62658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HRW as </a:t>
            </a: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“Stand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alone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AMV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calculation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software”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23</a:t>
            </a:r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611188" y="836042"/>
            <a:ext cx="8209284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EUMETSAT’s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Satellite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Application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Facility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on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Support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to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Nowcasting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(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)</a:t>
            </a:r>
          </a:p>
          <a:p>
            <a:pPr eaLnBrk="1" hangingPunct="1">
              <a:buSzPct val="100000"/>
            </a:pP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develops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and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distributes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to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Meteorological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Services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and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Researchers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r>
              <a:rPr lang="es-ES" altLang="es-E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NWCSAF/GEO Software </a:t>
            </a:r>
            <a:r>
              <a:rPr lang="es-ES" altLang="es-ES" sz="20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Package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es-ES" altLang="es-ES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This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software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provides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its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users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calculation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locally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and in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near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real time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of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a 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total of 15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meteorological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products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: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</a:t>
            </a:r>
            <a:r>
              <a:rPr lang="es-ES" altLang="es-ES" sz="20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Clouds</a:t>
            </a: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   </a:t>
            </a:r>
            <a:r>
              <a:rPr lang="es-ES" altLang="es-ES" sz="20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Precipitation</a:t>
            </a: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</a:t>
            </a:r>
            <a:r>
              <a:rPr lang="es-ES" altLang="es-ES" sz="20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Convection</a:t>
            </a:r>
            <a:endParaRPr lang="es-ES" altLang="es-ES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</a:t>
            </a:r>
            <a:r>
              <a:rPr lang="es-ES" altLang="es-ES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Humidity</a:t>
            </a:r>
            <a:r>
              <a:rPr lang="es-ES" altLang="es-E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and </a:t>
            </a:r>
            <a:r>
              <a:rPr lang="es-ES" altLang="es-ES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Stability</a:t>
            </a:r>
            <a:r>
              <a:rPr lang="es-ES" altLang="es-E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   </a:t>
            </a: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</a:t>
            </a:r>
            <a:r>
              <a:rPr lang="es-ES" altLang="es-E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Dynamics       </a:t>
            </a:r>
            <a:r>
              <a:rPr lang="es-ES" altLang="es-E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</a:t>
            </a:r>
            <a:r>
              <a:rPr lang="es-ES" altLang="es-E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Conceptual </a:t>
            </a:r>
            <a:r>
              <a:rPr lang="es-ES" altLang="es-ES" sz="20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models</a:t>
            </a:r>
            <a:endParaRPr lang="es-ES" altLang="es-ES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sz="20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Among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them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sz="1200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SzPct val="100000"/>
            </a:pP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High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Resolution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(HRW):</a:t>
            </a:r>
          </a:p>
          <a:p>
            <a:pPr algn="ctr" eaLnBrk="1" hangingPunct="1">
              <a:buSzPct val="100000"/>
            </a:pP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High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density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sets of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Atmospheric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Motion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Vectors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(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AMVs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)</a:t>
            </a:r>
          </a:p>
          <a:p>
            <a:pPr algn="ctr" eaLnBrk="1" hangingPunct="1">
              <a:buSzPct val="100000"/>
            </a:pP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and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Trajectories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near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real time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applications</a:t>
            </a: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981575" y="3800475"/>
            <a:ext cx="30464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endParaRPr lang="es-ES" altLang="es-ES" sz="1600" b="1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c</a:t>
            </a:r>
            <a:r>
              <a:rPr lang="es-ES" altLang="es-ES" sz="22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urrent</a:t>
            </a: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status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63688" y="4005064"/>
            <a:ext cx="5904656" cy="1150937"/>
          </a:xfrm>
          <a:prstGeom prst="rect">
            <a:avLst/>
          </a:prstGeom>
          <a:noFill/>
          <a:ln w="2556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6088" y="836613"/>
            <a:ext cx="84470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endParaRPr lang="es-ES" altLang="es-ES" sz="2000" b="1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endParaRPr lang="es-ES" altLang="es-ES" sz="2000" b="1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5733256"/>
            <a:ext cx="777240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SzPct val="100000"/>
            </a:pP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Example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v2016 outputs at 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www.nwcsaf.org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webpage</a:t>
            </a: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algn="ctr" eaLnBrk="1" hangingPunct="1">
              <a:buSzPct val="100000"/>
            </a:pP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05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April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2018, 0730Z</a:t>
            </a: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Meteosat</a:t>
            </a: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11, </a:t>
            </a:r>
            <a:r>
              <a:rPr lang="es-ES" altLang="es-ES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European</a:t>
            </a: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&amp; 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North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Atlantic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region</a:t>
            </a: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NWCSAF/HRW </a:t>
            </a:r>
            <a:r>
              <a:rPr lang="es-ES" altLang="es-ES" sz="22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current</a:t>
            </a: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status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>
                <a:solidFill>
                  <a:srgbClr val="333399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39552" y="90872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00000"/>
            </a:pP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Currently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operational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version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of High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Resolution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v2016</a:t>
            </a:r>
          </a:p>
          <a:p>
            <a:pPr eaLnBrk="1" hangingPunct="1"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es-ES" altLang="es-ES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released</a:t>
            </a:r>
            <a:r>
              <a:rPr lang="es-ES" altLang="es-E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November</a:t>
            </a:r>
            <a:r>
              <a:rPr lang="es-ES" altLang="es-E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2016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shown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previous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Workshop).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6696744" cy="41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1188" y="908050"/>
            <a:ext cx="8281292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SzPct val="100000"/>
            </a:pP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NWCSAF/High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Resolution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v2018  </a:t>
            </a: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 eaLnBrk="1" hangingPunct="1">
              <a:buSzPct val="100000"/>
            </a:pP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now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being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prepared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release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u="sng" dirty="0" err="1">
                <a:solidFill>
                  <a:srgbClr val="C00000"/>
                </a:solidFill>
                <a:latin typeface="Arial Narrow" panose="020B0606020202030204" pitchFamily="34" charset="0"/>
              </a:rPr>
              <a:t>Autumn</a:t>
            </a:r>
            <a:r>
              <a:rPr lang="es-ES" altLang="es-ES" sz="20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 2018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  <a:buFont typeface="Times New Roman" panose="02020603050405020304" pitchFamily="18" charset="0"/>
              <a:buNone/>
            </a:pPr>
            <a:endParaRPr lang="es-ES" altLang="es-ES" sz="2000" b="1" u="sng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  <a:buFont typeface="Times New Roman" panose="02020603050405020304" pitchFamily="18" charset="0"/>
              <a:buNone/>
            </a:pP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NWCSAF/HRW v2018:</a:t>
            </a:r>
            <a:r>
              <a:rPr lang="es-ES" altLang="es-ES" sz="2000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s-ES" altLang="es-ES" sz="2000" b="1" u="sng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1. More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AMVs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at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low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levels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Requirement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from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users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Defined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reducing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to 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a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half</a:t>
            </a:r>
            <a:endParaRPr lang="es-ES" altLang="es-ES" sz="20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  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separation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of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Very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low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&amp;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Low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cloud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tracers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Comparing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this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example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of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HRW 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v2016 (up), v2018 (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down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30 Sept. 2009 at 1200Z: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Higher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density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of 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   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low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level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AMVs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(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blue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colours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)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is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clear</a:t>
            </a:r>
            <a:endParaRPr lang="es-ES" altLang="es-ES" sz="20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clear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many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locations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v2018: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r>
              <a:rPr lang="es-ES" altLang="es-ES" sz="1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5</a:t>
            </a:r>
            <a:endParaRPr lang="es-ES" altLang="es-ES" sz="1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293096"/>
            <a:ext cx="4392488" cy="205550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276872"/>
            <a:ext cx="4392488" cy="20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09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fld id="{4C63F818-A3CD-42F7-986C-BA6FE6ABA7DA}" type="slidenum">
              <a:rPr lang="es-ES" altLang="es-ES" sz="1200" b="1">
                <a:solidFill>
                  <a:srgbClr val="333399"/>
                </a:solidFill>
                <a:latin typeface="Arial Narrow" panose="020B0606020202030204" pitchFamily="34" charset="0"/>
              </a:rPr>
              <a:pPr algn="r" eaLnBrk="1" hangingPunct="1">
                <a:buSzPct val="100000"/>
              </a:pPr>
              <a:t>6</a:t>
            </a:fld>
            <a:endParaRPr lang="es-ES" altLang="es-ES" sz="1200" b="1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11188" y="836712"/>
            <a:ext cx="8532812" cy="5328592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8013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Comparing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AMV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statistics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against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Radiosounding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HRW v2016/v2018: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(MSG-2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satellite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Europe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&amp;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Mediterranean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region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July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09-June 10):</a:t>
            </a: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There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absolute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increase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of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Low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level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AMVs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and a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relative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increase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of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Low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level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AMVs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(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from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14% to a 23%)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between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HRW v2016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and v2018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process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a bit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slower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total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number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AMVs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reduces 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a bit 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(a 24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%)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Considering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validation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statistics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-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Basically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same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three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layers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with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slight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reduction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NBIAS.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       </a:t>
            </a:r>
            <a:endParaRPr lang="es-ES" altLang="es-ES" sz="2000" b="1" u="sng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513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v2018: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556792"/>
            <a:ext cx="7560000" cy="12913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924944"/>
            <a:ext cx="7560000" cy="12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8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fld id="{86E2D360-FA91-42EA-BA93-2A4144DC8B3D}" type="slidenum">
              <a:rPr lang="es-ES" altLang="es-ES" sz="1200" b="1">
                <a:solidFill>
                  <a:srgbClr val="333399"/>
                </a:solidFill>
                <a:latin typeface="Arial Narrow" panose="020B0606020202030204" pitchFamily="34" charset="0"/>
              </a:rPr>
              <a:pPr algn="r" eaLnBrk="1" hangingPunct="1">
                <a:buSzPct val="100000"/>
              </a:pPr>
              <a:t>7</a:t>
            </a:fld>
            <a:endParaRPr lang="es-ES" altLang="es-ES" sz="1200" b="1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8013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buSzPct val="100000"/>
            </a:pPr>
            <a:endParaRPr lang="es-ES" altLang="es-ES" sz="2000" b="1" u="sng" dirty="0" smtClean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2.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Adaptation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of HRW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algorithm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to 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Himawari-8/9 </a:t>
            </a:r>
            <a:r>
              <a:rPr lang="es-ES" altLang="es-ES" sz="2000" b="1" u="sng" dirty="0" err="1">
                <a:solidFill>
                  <a:srgbClr val="333399"/>
                </a:solidFill>
                <a:latin typeface="Arial Narrow" panose="020B0606020202030204" pitchFamily="34" charset="0"/>
              </a:rPr>
              <a:t>satellite</a:t>
            </a:r>
            <a:r>
              <a:rPr lang="es-ES" altLang="es-ES" sz="2000" b="1" u="sng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u="sng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series:</a:t>
            </a:r>
            <a:endParaRPr lang="es-ES" altLang="es-ES" sz="2000" b="1" u="sng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AMVs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extracted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from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      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- 0.6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μm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Visible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channel</a:t>
            </a: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(0.5 </a:t>
            </a: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km </a:t>
            </a:r>
            <a:r>
              <a:rPr lang="es-ES" altLang="es-ES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resolution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).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rgbClr val="339966"/>
                </a:solidFill>
                <a:latin typeface="Arial Narrow" panose="020B0606020202030204" pitchFamily="34" charset="0"/>
              </a:rPr>
              <a:t>       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- 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0.8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μm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Visible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channel</a:t>
            </a: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(1.0 </a:t>
            </a: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km </a:t>
            </a:r>
            <a:r>
              <a:rPr lang="es-ES" altLang="es-ES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resolution</a:t>
            </a: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).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    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- 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11.2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μm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Infrared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channel</a:t>
            </a: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(2.0 </a:t>
            </a: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km </a:t>
            </a:r>
            <a:r>
              <a:rPr lang="es-ES" altLang="es-ES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resolution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).</a:t>
            </a: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    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- 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6.2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μm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, 6.9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μm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, 7.3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μm</a:t>
            </a:r>
            <a:r>
              <a:rPr lang="es-ES" altLang="es-ES" sz="2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Water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vapour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channels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(2.0 </a:t>
            </a: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km </a:t>
            </a:r>
            <a:r>
              <a:rPr lang="es-ES" altLang="es-ES" sz="20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resolution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).</a:t>
            </a: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&gt;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All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processes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AMV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extraction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equivalent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to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those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MSG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using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“CCC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method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with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Microphysics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correction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” as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height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assignment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  &gt; A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retuning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“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Microphysics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correction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” has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been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done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Himawari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   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due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to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differences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in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NWCSAF/Cloud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products</a:t>
            </a: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MSG and </a:t>
            </a:r>
            <a:r>
              <a:rPr lang="es-ES" altLang="es-ES" sz="20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Himawari</a:t>
            </a:r>
            <a:r>
              <a:rPr lang="es-ES" altLang="es-ES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u="sng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339966"/>
                </a:solidFill>
                <a:latin typeface="Arial Narrow" panose="020B0606020202030204" pitchFamily="34" charset="0"/>
              </a:rPr>
              <a:t>   </a:t>
            </a: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v2018: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81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fld id="{CF359EAD-4E57-402F-9E7D-1D295064EF1C}" type="slidenum">
              <a:rPr lang="es-ES" altLang="es-ES" sz="1200" b="1">
                <a:solidFill>
                  <a:srgbClr val="333399"/>
                </a:solidFill>
                <a:latin typeface="Arial Narrow" panose="020B0606020202030204" pitchFamily="34" charset="0"/>
              </a:rPr>
              <a:pPr algn="r" eaLnBrk="1" hangingPunct="1">
                <a:buSzPct val="100000"/>
              </a:pPr>
              <a:t>8</a:t>
            </a:fld>
            <a:endParaRPr lang="es-ES" altLang="es-ES" sz="1200" b="1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39552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8013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buSzPct val="100000"/>
            </a:pPr>
            <a:endParaRPr lang="es-ES" altLang="es-ES" sz="2000" b="1">
              <a:solidFill>
                <a:srgbClr val="339966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>
              <a:solidFill>
                <a:srgbClr val="339966"/>
              </a:solidFill>
              <a:latin typeface="Arial Narrow" panose="020B0606020202030204" pitchFamily="34" charset="0"/>
            </a:endParaRPr>
          </a:p>
        </p:txBody>
      </p:sp>
      <p:sp>
        <p:nvSpPr>
          <p:cNvPr id="25607" name="Rectángulo 1"/>
          <p:cNvSpPr>
            <a:spLocks noChangeArrowheads="1"/>
          </p:cNvSpPr>
          <p:nvPr/>
        </p:nvSpPr>
        <p:spPr bwMode="auto">
          <a:xfrm>
            <a:off x="1115616" y="5301208"/>
            <a:ext cx="6696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SzPct val="100000"/>
            </a:pP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Example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of 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AMVs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Himawari-8</a:t>
            </a:r>
          </a:p>
          <a:p>
            <a:pPr algn="ctr" eaLnBrk="1" hangingPunct="1">
              <a:buSzPct val="100000"/>
            </a:pP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 30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December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2017, 0000Z, China-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Korea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-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Japan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region</a:t>
            </a: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v2018: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D:\Desktop\SAFNWC-HRW-VALIDA-20173640000-HIMAv20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00000" cy="415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47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8229600" y="6400800"/>
            <a:ext cx="3730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buSzPct val="100000"/>
            </a:pPr>
            <a:fld id="{69F72650-33E7-40E4-B7CA-6D417410867B}" type="slidenum">
              <a:rPr lang="es-ES" altLang="es-ES" sz="1200" b="1">
                <a:solidFill>
                  <a:srgbClr val="333399"/>
                </a:solidFill>
                <a:latin typeface="Arial Narrow" panose="020B0606020202030204" pitchFamily="34" charset="0"/>
              </a:rPr>
              <a:pPr algn="r" eaLnBrk="1" hangingPunct="1">
                <a:buSzPct val="100000"/>
              </a:pPr>
              <a:t>9</a:t>
            </a:fld>
            <a:endParaRPr lang="es-ES" altLang="es-ES" sz="1200" b="1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611188" y="908050"/>
            <a:ext cx="8137525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11188" y="884238"/>
            <a:ext cx="8532812" cy="54102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8013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524000" algn="l"/>
                <a:tab pos="2438400" algn="l"/>
                <a:tab pos="3352800" algn="l"/>
                <a:tab pos="4267200" algn="l"/>
                <a:tab pos="5181600" algn="l"/>
                <a:tab pos="6096000" algn="l"/>
                <a:tab pos="7010400" algn="l"/>
                <a:tab pos="7924800" algn="l"/>
                <a:tab pos="8839200" algn="l"/>
                <a:tab pos="9753600" algn="l"/>
                <a:tab pos="106680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Considering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AMV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Validation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against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Radiosounding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winds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Himawari</a:t>
            </a: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(Himawari-8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satellite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China-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Korea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Japan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region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Nov 2017-Feb 2018):</a:t>
            </a: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		                                                	       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and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comparing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against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commented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AMV </a:t>
            </a:r>
            <a:r>
              <a:rPr lang="es-ES" altLang="es-ES" sz="20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Validation</a:t>
            </a:r>
            <a:r>
              <a:rPr lang="es-ES" altLang="es-ES" sz="20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333399"/>
                </a:solidFill>
                <a:latin typeface="Arial Narrow" panose="020B0606020202030204" pitchFamily="34" charset="0"/>
              </a:rPr>
              <a:t>for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MSG:</a:t>
            </a: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There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is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a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significant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improvement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all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validation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parameters</a:t>
            </a: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(NBIAS reduces to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zero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; NMVD/NRMSVD reduces a 15%-30%)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at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high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and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medium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layers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</a:t>
            </a: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&gt;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There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slight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worsening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of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all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validation</a:t>
            </a:r>
            <a:r>
              <a:rPr lang="es-ES" altLang="es-ES" sz="2000" b="1" dirty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>
                <a:solidFill>
                  <a:srgbClr val="CC3300"/>
                </a:solidFill>
                <a:latin typeface="Arial Narrow" panose="020B0606020202030204" pitchFamily="34" charset="0"/>
              </a:rPr>
              <a:t>parameters</a:t>
            </a:r>
            <a:endParaRPr lang="es-ES" altLang="es-ES" sz="2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(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NBIAS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increases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a 30%;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NMVD/NRMSVD </a:t>
            </a:r>
            <a:r>
              <a:rPr lang="es-ES" altLang="es-ES" sz="20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increase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a 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5%) </a:t>
            </a:r>
            <a:r>
              <a:rPr lang="es-ES" altLang="es-E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at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low</a:t>
            </a:r>
            <a:r>
              <a:rPr lang="es-ES" altLang="es-ES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0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layer</a:t>
            </a:r>
            <a:r>
              <a:rPr lang="es-ES" altLang="es-ES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endParaRPr lang="es-ES" altLang="es-ES" sz="20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  <a:p>
            <a:pPr>
              <a:spcBef>
                <a:spcPts val="500"/>
              </a:spcBef>
              <a:buSzPct val="100000"/>
            </a:pPr>
            <a:r>
              <a:rPr lang="es-ES" altLang="es-E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endParaRPr lang="es-ES" altLang="es-ES" sz="2000" b="1" u="sng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656" name="Rectangle 3"/>
          <p:cNvSpPr>
            <a:spLocks noChangeArrowheads="1"/>
          </p:cNvSpPr>
          <p:nvPr/>
        </p:nvSpPr>
        <p:spPr bwMode="auto">
          <a:xfrm>
            <a:off x="611188" y="1889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37931725" indent="-374745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es-ES" altLang="es-ES" sz="2200" b="1" dirty="0" smtClean="0">
                <a:solidFill>
                  <a:srgbClr val="333399"/>
                </a:solidFill>
                <a:latin typeface="Arial Narrow" panose="020B0606020202030204" pitchFamily="34" charset="0"/>
              </a:rPr>
              <a:t>NWCSAF/HRW v2018: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Main</a:t>
            </a:r>
            <a:r>
              <a:rPr lang="es-ES" altLang="es-ES" sz="2200" b="1" dirty="0">
                <a:solidFill>
                  <a:srgbClr val="333399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200" b="1" dirty="0" err="1">
                <a:solidFill>
                  <a:srgbClr val="333399"/>
                </a:solidFill>
                <a:latin typeface="Arial Narrow" panose="020B0606020202030204" pitchFamily="34" charset="0"/>
              </a:rPr>
              <a:t>improvements</a:t>
            </a:r>
            <a:endParaRPr lang="es-ES" altLang="es-ES" sz="2200" b="1" dirty="0">
              <a:solidFill>
                <a:srgbClr val="33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140968"/>
            <a:ext cx="7560000" cy="12734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56792"/>
            <a:ext cx="6849900" cy="12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rebuchet MS"/>
        <a:ea typeface="SimSun"/>
        <a:cs typeface=""/>
      </a:majorFont>
      <a:minorFont>
        <a:latin typeface="Trebuchet MS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33319</TotalTime>
  <Words>2301</Words>
  <Application>Microsoft Office PowerPoint</Application>
  <PresentationFormat>Presentación en pantalla (4:3)</PresentationFormat>
  <Paragraphs>394</Paragraphs>
  <Slides>23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 Unicode MS</vt:lpstr>
      <vt:lpstr>MS PGothic</vt:lpstr>
      <vt:lpstr>SimSun</vt:lpstr>
      <vt:lpstr>Arial</vt:lpstr>
      <vt:lpstr>Arial Narrow</vt:lpstr>
      <vt:lpstr>Consolas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MSG/NWCSAF PGE09 Validation</dc:title>
  <dc:creator>Javier García Pereda</dc:creator>
  <cp:lastModifiedBy>Javier García Pereda</cp:lastModifiedBy>
  <cp:revision>1021</cp:revision>
  <cp:lastPrinted>2016-06-22T11:39:50Z</cp:lastPrinted>
  <dcterms:created xsi:type="dcterms:W3CDTF">2002-05-06T06:36:26Z</dcterms:created>
  <dcterms:modified xsi:type="dcterms:W3CDTF">2018-04-18T13:40:38Z</dcterms:modified>
</cp:coreProperties>
</file>