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9.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0.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1.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2.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3.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4.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5.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6.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7.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18.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1" r:id="rId1"/>
    <p:sldMasterId id="2147484557" r:id="rId2"/>
    <p:sldMasterId id="2147484571" r:id="rId3"/>
    <p:sldMasterId id="2147484837" r:id="rId4"/>
    <p:sldMasterId id="2147484860" r:id="rId5"/>
    <p:sldMasterId id="2147484872" r:id="rId6"/>
    <p:sldMasterId id="2147484885" r:id="rId7"/>
    <p:sldMasterId id="2147484901" r:id="rId8"/>
    <p:sldMasterId id="2147484915" r:id="rId9"/>
    <p:sldMasterId id="2147484948" r:id="rId10"/>
    <p:sldMasterId id="2147484963" r:id="rId11"/>
    <p:sldMasterId id="2147484968" r:id="rId12"/>
    <p:sldMasterId id="2147484982" r:id="rId13"/>
    <p:sldMasterId id="2147484995" r:id="rId14"/>
    <p:sldMasterId id="2147485035" r:id="rId15"/>
    <p:sldMasterId id="2147485087" r:id="rId16"/>
    <p:sldMasterId id="2147485101" r:id="rId17"/>
    <p:sldMasterId id="2147485115" r:id="rId18"/>
    <p:sldMasterId id="2147485127" r:id="rId19"/>
  </p:sldMasterIdLst>
  <p:notesMasterIdLst>
    <p:notesMasterId r:id="rId42"/>
  </p:notesMasterIdLst>
  <p:handoutMasterIdLst>
    <p:handoutMasterId r:id="rId43"/>
  </p:handoutMasterIdLst>
  <p:sldIdLst>
    <p:sldId id="353" r:id="rId20"/>
    <p:sldId id="348" r:id="rId21"/>
    <p:sldId id="400" r:id="rId22"/>
    <p:sldId id="393" r:id="rId23"/>
    <p:sldId id="399" r:id="rId24"/>
    <p:sldId id="401" r:id="rId25"/>
    <p:sldId id="402" r:id="rId26"/>
    <p:sldId id="403" r:id="rId27"/>
    <p:sldId id="390" r:id="rId28"/>
    <p:sldId id="411" r:id="rId29"/>
    <p:sldId id="417" r:id="rId30"/>
    <p:sldId id="412" r:id="rId31"/>
    <p:sldId id="413" r:id="rId32"/>
    <p:sldId id="408" r:id="rId33"/>
    <p:sldId id="414" r:id="rId34"/>
    <p:sldId id="409" r:id="rId35"/>
    <p:sldId id="415" r:id="rId36"/>
    <p:sldId id="416" r:id="rId37"/>
    <p:sldId id="410" r:id="rId38"/>
    <p:sldId id="405" r:id="rId39"/>
    <p:sldId id="406" r:id="rId40"/>
    <p:sldId id="407" r:id="rId41"/>
  </p:sldIdLst>
  <p:sldSz cx="9144000" cy="5143500" type="screen16x9"/>
  <p:notesSz cx="6669088" cy="9926638"/>
  <p:defaultTextStyle>
    <a:defPPr>
      <a:defRPr lang="en-GB"/>
    </a:defPPr>
    <a:lvl1pPr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1pPr>
    <a:lvl2pPr marL="4572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2pPr>
    <a:lvl3pPr marL="9144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3pPr>
    <a:lvl4pPr marL="13716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4pPr>
    <a:lvl5pPr marL="18288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5pPr>
    <a:lvl6pPr marL="2286000" algn="l" defTabSz="457200" rtl="0" eaLnBrk="1" latinLnBrk="0" hangingPunct="1">
      <a:defRPr sz="4400" kern="1200">
        <a:solidFill>
          <a:schemeClr val="tx2"/>
        </a:solidFill>
        <a:latin typeface="Arial" charset="0"/>
        <a:ea typeface="ＭＳ Ｐゴシック" charset="0"/>
        <a:cs typeface="ＭＳ Ｐゴシック" charset="0"/>
      </a:defRPr>
    </a:lvl6pPr>
    <a:lvl7pPr marL="2743200" algn="l" defTabSz="457200" rtl="0" eaLnBrk="1" latinLnBrk="0" hangingPunct="1">
      <a:defRPr sz="4400" kern="1200">
        <a:solidFill>
          <a:schemeClr val="tx2"/>
        </a:solidFill>
        <a:latin typeface="Arial" charset="0"/>
        <a:ea typeface="ＭＳ Ｐゴシック" charset="0"/>
        <a:cs typeface="ＭＳ Ｐゴシック" charset="0"/>
      </a:defRPr>
    </a:lvl7pPr>
    <a:lvl8pPr marL="3200400" algn="l" defTabSz="457200" rtl="0" eaLnBrk="1" latinLnBrk="0" hangingPunct="1">
      <a:defRPr sz="4400" kern="1200">
        <a:solidFill>
          <a:schemeClr val="tx2"/>
        </a:solidFill>
        <a:latin typeface="Arial" charset="0"/>
        <a:ea typeface="ＭＳ Ｐゴシック" charset="0"/>
        <a:cs typeface="ＭＳ Ｐゴシック" charset="0"/>
      </a:defRPr>
    </a:lvl8pPr>
    <a:lvl9pPr marL="3657600" algn="l" defTabSz="457200" rtl="0" eaLnBrk="1" latinLnBrk="0" hangingPunct="1">
      <a:defRPr sz="4400" kern="1200">
        <a:solidFill>
          <a:schemeClr val="tx2"/>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847">
          <p15:clr>
            <a:srgbClr val="A4A3A4"/>
          </p15:clr>
        </p15:guide>
        <p15:guide id="2" pos="1066">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15" autoAdjust="0"/>
  </p:normalViewPr>
  <p:slideViewPr>
    <p:cSldViewPr snapToGrid="0">
      <p:cViewPr>
        <p:scale>
          <a:sx n="120" d="100"/>
          <a:sy n="120" d="100"/>
        </p:scale>
        <p:origin x="-198" y="-60"/>
      </p:cViewPr>
      <p:guideLst>
        <p:guide orient="horz" pos="1847"/>
        <p:guide pos="106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25" d="100"/>
          <a:sy n="125" d="100"/>
        </p:scale>
        <p:origin x="-5224" y="-104"/>
      </p:cViewPr>
      <p:guideLst>
        <p:guide orient="horz" pos="3127"/>
        <p:guide pos="2101"/>
      </p:guideLst>
    </p:cSldViewPr>
  </p:notes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pPr>
              <a:defRPr/>
            </a:pPr>
            <a:fld id="{989ADC8C-1E3A-2945-A7D6-CC00FC91EAFF}" type="datetimeFigureOut">
              <a:rPr lang="en-US"/>
              <a:pPr>
                <a:defRPr/>
              </a:pPr>
              <a:t>4/23/2018</a:t>
            </a:fld>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pPr>
              <a:defRPr/>
            </a:pPr>
            <a:fld id="{7FD0BDEC-C160-8148-AEBB-FFF99A656892}" type="slidenum">
              <a:rPr lang="en-US"/>
              <a:pPr>
                <a:defRPr/>
              </a:pPr>
              <a:t>‹#›</a:t>
            </a:fld>
            <a:endParaRPr lang="en-US"/>
          </a:p>
        </p:txBody>
      </p:sp>
    </p:spTree>
    <p:extLst>
      <p:ext uri="{BB962C8B-B14F-4D97-AF65-F5344CB8AC3E}">
        <p14:creationId xmlns:p14="http://schemas.microsoft.com/office/powerpoint/2010/main" val="3817666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ea typeface="+mn-ea"/>
                <a:cs typeface="+mn-cs"/>
              </a:defRPr>
            </a:lvl1pPr>
          </a:lstStyle>
          <a:p>
            <a:pPr>
              <a:defRPr/>
            </a:pPr>
            <a:endParaRPr lang="en-GB"/>
          </a:p>
        </p:txBody>
      </p:sp>
      <p:sp>
        <p:nvSpPr>
          <p:cNvPr id="55299" name="Rectangle 3"/>
          <p:cNvSpPr>
            <a:spLocks noGrp="1" noChangeArrowheads="1"/>
          </p:cNvSpPr>
          <p:nvPr>
            <p:ph type="dt" idx="1"/>
          </p:nvPr>
        </p:nvSpPr>
        <p:spPr bwMode="auto">
          <a:xfrm>
            <a:off x="3777607"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ea typeface="+mn-ea"/>
                <a:cs typeface="+mn-cs"/>
              </a:defRPr>
            </a:lvl1pPr>
          </a:lstStyle>
          <a:p>
            <a:pPr>
              <a:defRPr/>
            </a:pPr>
            <a:endParaRPr lang="en-GB"/>
          </a:p>
        </p:txBody>
      </p:sp>
      <p:sp>
        <p:nvSpPr>
          <p:cNvPr id="6148" name="Rectangle 4"/>
          <p:cNvSpPr>
            <a:spLocks noGrp="1" noRot="1" noChangeAspect="1" noChangeArrowheads="1" noTextEdit="1"/>
          </p:cNvSpPr>
          <p:nvPr>
            <p:ph type="sldImg" idx="2"/>
          </p:nvPr>
        </p:nvSpPr>
        <p:spPr bwMode="auto">
          <a:xfrm>
            <a:off x="26988" y="744538"/>
            <a:ext cx="6615112"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301" name="Rectangle 5"/>
          <p:cNvSpPr>
            <a:spLocks noGrp="1" noChangeArrowheads="1"/>
          </p:cNvSpPr>
          <p:nvPr>
            <p:ph type="body" sz="quarter" idx="3"/>
          </p:nvPr>
        </p:nvSpPr>
        <p:spPr bwMode="auto">
          <a:xfrm>
            <a:off x="666909" y="4715153"/>
            <a:ext cx="533527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5302" name="Rectangle 6"/>
          <p:cNvSpPr>
            <a:spLocks noGrp="1" noChangeArrowheads="1"/>
          </p:cNvSpPr>
          <p:nvPr>
            <p:ph type="ftr" sz="quarter" idx="4"/>
          </p:nvPr>
        </p:nvSpPr>
        <p:spPr bwMode="auto">
          <a:xfrm>
            <a:off x="0"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ea typeface="+mn-ea"/>
                <a:cs typeface="+mn-cs"/>
              </a:defRPr>
            </a:lvl1pPr>
          </a:lstStyle>
          <a:p>
            <a:pPr>
              <a:defRPr/>
            </a:pPr>
            <a:endParaRPr lang="en-GB"/>
          </a:p>
        </p:txBody>
      </p:sp>
      <p:sp>
        <p:nvSpPr>
          <p:cNvPr id="55303" name="Rectangle 7"/>
          <p:cNvSpPr>
            <a:spLocks noGrp="1" noChangeArrowheads="1"/>
          </p:cNvSpPr>
          <p:nvPr>
            <p:ph type="sldNum" sz="quarter" idx="5"/>
          </p:nvPr>
        </p:nvSpPr>
        <p:spPr bwMode="auto">
          <a:xfrm>
            <a:off x="3777607"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cs typeface="+mn-cs"/>
              </a:defRPr>
            </a:lvl1pPr>
          </a:lstStyle>
          <a:p>
            <a:pPr>
              <a:defRPr/>
            </a:pPr>
            <a:fld id="{A16EAAF3-6EDB-0042-867C-F4C68D082B54}" type="slidenum">
              <a:rPr lang="en-GB"/>
              <a:pPr>
                <a:defRPr/>
              </a:pPr>
              <a:t>‹#›</a:t>
            </a:fld>
            <a:endParaRPr lang="en-GB"/>
          </a:p>
        </p:txBody>
      </p:sp>
    </p:spTree>
    <p:extLst>
      <p:ext uri="{BB962C8B-B14F-4D97-AF65-F5344CB8AC3E}">
        <p14:creationId xmlns:p14="http://schemas.microsoft.com/office/powerpoint/2010/main" val="1342000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16EAAF3-6EDB-0042-867C-F4C68D082B54}" type="slidenum">
              <a:rPr lang="en-GB" smtClean="0"/>
              <a:pPr>
                <a:defRPr/>
              </a:pPr>
              <a:t>1</a:t>
            </a:fld>
            <a:endParaRPr lang="en-GB"/>
          </a:p>
        </p:txBody>
      </p:sp>
    </p:spTree>
    <p:extLst>
      <p:ext uri="{BB962C8B-B14F-4D97-AF65-F5344CB8AC3E}">
        <p14:creationId xmlns:p14="http://schemas.microsoft.com/office/powerpoint/2010/main" val="200369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B25CFB-7CFE-411B-A0C3-D9B605A9DBC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80679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B25CFB-7CFE-411B-A0C3-D9B605A9DBC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32469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B25CFB-7CFE-411B-A0C3-D9B605A9DBC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84473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26988" y="744538"/>
            <a:ext cx="6615112" cy="3722687"/>
          </a:xfrm>
          <a:ln/>
        </p:spPr>
      </p:sp>
      <p:sp>
        <p:nvSpPr>
          <p:cNvPr id="15053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65143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B25CFB-7CFE-411B-A0C3-D9B605A9DBC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46527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B25CFB-7CFE-411B-A0C3-D9B605A9DBC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23488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B25CFB-7CFE-411B-A0C3-D9B605A9DBC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65219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B25CFB-7CFE-411B-A0C3-D9B605A9DBC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58162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EB25CFB-7CFE-411B-A0C3-D9B605A9DBC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46234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26988" y="744538"/>
            <a:ext cx="6615112" cy="3722687"/>
          </a:xfrm>
          <a:ln/>
        </p:spPr>
      </p:sp>
      <p:sp>
        <p:nvSpPr>
          <p:cNvPr id="15053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066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B25CFB-7CFE-411B-A0C3-D9B605A9DBC9}" type="slidenum">
              <a:rPr lang="en-GB" smtClean="0">
                <a:solidFill>
                  <a:srgbClr val="1F497D"/>
                </a:solidFill>
              </a:rPr>
              <a:pPr>
                <a:defRPr/>
              </a:pPr>
              <a:t>2</a:t>
            </a:fld>
            <a:endParaRPr lang="en-GB">
              <a:solidFill>
                <a:srgbClr val="1F497D"/>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26988" y="744538"/>
            <a:ext cx="6615112" cy="3722687"/>
          </a:xfrm>
          <a:ln/>
        </p:spPr>
      </p:sp>
      <p:sp>
        <p:nvSpPr>
          <p:cNvPr id="15053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49808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26988" y="744538"/>
            <a:ext cx="6615112" cy="3722687"/>
          </a:xfrm>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D56FAC74-3873-4867-9644-C2AA43538A5C}" type="slidenum">
              <a:rPr lang="en-GB">
                <a:solidFill>
                  <a:srgbClr val="1F497D"/>
                </a:solidFill>
              </a:rPr>
              <a:pPr/>
              <a:t>4</a:t>
            </a:fld>
            <a:endParaRPr lang="en-GB">
              <a:solidFill>
                <a:srgbClr val="1F497D"/>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26988" y="744538"/>
            <a:ext cx="6615112" cy="3722687"/>
          </a:xfrm>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D56FAC74-3873-4867-9644-C2AA43538A5C}" type="slidenum">
              <a:rPr lang="en-GB">
                <a:solidFill>
                  <a:srgbClr val="1F497D"/>
                </a:solidFill>
              </a:rPr>
              <a:pPr/>
              <a:t>5</a:t>
            </a:fld>
            <a:endParaRPr lang="en-GB">
              <a:solidFill>
                <a:srgbClr val="1F497D"/>
              </a:solidFill>
            </a:endParaRPr>
          </a:p>
        </p:txBody>
      </p:sp>
    </p:spTree>
    <p:extLst>
      <p:ext uri="{BB962C8B-B14F-4D97-AF65-F5344CB8AC3E}">
        <p14:creationId xmlns:p14="http://schemas.microsoft.com/office/powerpoint/2010/main" val="1800797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26988" y="744538"/>
            <a:ext cx="6615112" cy="3722687"/>
          </a:xfrm>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D56FAC74-3873-4867-9644-C2AA43538A5C}" type="slidenum">
              <a:rPr lang="en-GB">
                <a:solidFill>
                  <a:srgbClr val="1F497D"/>
                </a:solidFill>
              </a:rPr>
              <a:pPr/>
              <a:t>6</a:t>
            </a:fld>
            <a:endParaRPr lang="en-GB">
              <a:solidFill>
                <a:srgbClr val="1F497D"/>
              </a:solidFill>
            </a:endParaRPr>
          </a:p>
        </p:txBody>
      </p:sp>
    </p:spTree>
    <p:extLst>
      <p:ext uri="{BB962C8B-B14F-4D97-AF65-F5344CB8AC3E}">
        <p14:creationId xmlns:p14="http://schemas.microsoft.com/office/powerpoint/2010/main" val="1895210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26988" y="744538"/>
            <a:ext cx="6615112" cy="3722687"/>
          </a:xfrm>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D56FAC74-3873-4867-9644-C2AA43538A5C}" type="slidenum">
              <a:rPr lang="en-GB">
                <a:solidFill>
                  <a:srgbClr val="1F497D"/>
                </a:solidFill>
              </a:rPr>
              <a:pPr/>
              <a:t>7</a:t>
            </a:fld>
            <a:endParaRPr lang="en-GB">
              <a:solidFill>
                <a:srgbClr val="1F497D"/>
              </a:solidFill>
            </a:endParaRPr>
          </a:p>
        </p:txBody>
      </p:sp>
    </p:spTree>
    <p:extLst>
      <p:ext uri="{BB962C8B-B14F-4D97-AF65-F5344CB8AC3E}">
        <p14:creationId xmlns:p14="http://schemas.microsoft.com/office/powerpoint/2010/main" val="3293285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xfrm>
            <a:off x="26988" y="744538"/>
            <a:ext cx="6615112" cy="3722687"/>
          </a:xfrm>
          <a:ln/>
        </p:spPr>
      </p:sp>
      <p:sp>
        <p:nvSpPr>
          <p:cNvPr id="153603" name="Notes Placeholder 2"/>
          <p:cNvSpPr>
            <a:spLocks noGrp="1"/>
          </p:cNvSpPr>
          <p:nvPr>
            <p:ph type="body" idx="1"/>
          </p:nvPr>
        </p:nvSpPr>
        <p:spPr>
          <a:noFill/>
          <a:ln/>
        </p:spPr>
        <p:txBody>
          <a:bodyPr/>
          <a:lstStyle/>
          <a:p>
            <a:endParaRPr lang="en-US" dirty="0" smtClean="0"/>
          </a:p>
        </p:txBody>
      </p:sp>
      <p:sp>
        <p:nvSpPr>
          <p:cNvPr id="153604" name="Slide Number Placeholder 3"/>
          <p:cNvSpPr>
            <a:spLocks noGrp="1"/>
          </p:cNvSpPr>
          <p:nvPr>
            <p:ph type="sldNum" sz="quarter" idx="5"/>
          </p:nvPr>
        </p:nvSpPr>
        <p:spPr>
          <a:noFill/>
        </p:spPr>
        <p:txBody>
          <a:bodyPr/>
          <a:lstStyle/>
          <a:p>
            <a:fld id="{D56FAC74-3873-4867-9644-C2AA43538A5C}" type="slidenum">
              <a:rPr lang="en-GB">
                <a:solidFill>
                  <a:srgbClr val="1F497D"/>
                </a:solidFill>
              </a:rPr>
              <a:pPr/>
              <a:t>8</a:t>
            </a:fld>
            <a:endParaRPr lang="en-GB">
              <a:solidFill>
                <a:srgbClr val="1F497D"/>
              </a:solidFill>
            </a:endParaRPr>
          </a:p>
        </p:txBody>
      </p:sp>
    </p:spTree>
    <p:extLst>
      <p:ext uri="{BB962C8B-B14F-4D97-AF65-F5344CB8AC3E}">
        <p14:creationId xmlns:p14="http://schemas.microsoft.com/office/powerpoint/2010/main" val="561385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26988" y="744538"/>
            <a:ext cx="6615112" cy="3722687"/>
          </a:xfrm>
          <a:ln/>
        </p:spPr>
      </p:sp>
      <p:sp>
        <p:nvSpPr>
          <p:cNvPr id="1505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74"/>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2364263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14480" y="205980"/>
            <a:ext cx="476252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425690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30"/>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itle 10"/>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0" y="261938"/>
            <a:ext cx="6972300" cy="10287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714500" y="1331119"/>
            <a:ext cx="340995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276850" y="1331120"/>
            <a:ext cx="340995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276850" y="3084915"/>
            <a:ext cx="340995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7"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3540257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825342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62323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0531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fontAlgn="auto" hangingPunct="0">
              <a:lnSpc>
                <a:spcPct val="100000"/>
              </a:lnSpc>
              <a:spcBef>
                <a:spcPts val="0"/>
              </a:spcBef>
              <a:spcAft>
                <a:spcPts val="0"/>
              </a:spcAft>
              <a:defRPr sz="3200"/>
            </a:pPr>
            <a:endParaRPr sz="1200" kern="0" dirty="0">
              <a:solidFill>
                <a:srgbClr val="2A2A2A"/>
              </a:solidFill>
              <a:sym typeface="Helvetica Light"/>
            </a:endParaRPr>
          </a:p>
        </p:txBody>
      </p:sp>
      <p:sp>
        <p:nvSpPr>
          <p:cNvPr id="68" name="Shape 68"/>
          <p:cNvSpPr/>
          <p:nvPr/>
        </p:nvSpPr>
        <p:spPr>
          <a:xfrm>
            <a:off x="753109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defTabSz="342900" fontAlgn="auto" hangingPunct="0">
              <a:lnSpc>
                <a:spcPct val="90000"/>
              </a:lnSpc>
              <a:spcBef>
                <a:spcPts val="300"/>
              </a:spcBef>
              <a:spcAft>
                <a:spcPts val="0"/>
              </a:spcAft>
              <a:defRPr sz="2100">
                <a:solidFill>
                  <a:srgbClr val="2A2A2A"/>
                </a:solidFill>
                <a:latin typeface="Arial"/>
                <a:ea typeface="Arial"/>
                <a:cs typeface="Arial"/>
                <a:sym typeface="Arial"/>
              </a:defRPr>
            </a:pPr>
            <a:r>
              <a:rPr sz="800" kern="0" dirty="0">
                <a:solidFill>
                  <a:srgbClr val="2A2A2A"/>
                </a:solidFill>
                <a:latin typeface="Arial"/>
                <a:ea typeface="Arial"/>
                <a:cs typeface="Arial"/>
                <a:sym typeface="Arial"/>
              </a:rPr>
              <a:t>Working together </a:t>
            </a:r>
            <a:br>
              <a:rPr sz="800" kern="0" dirty="0">
                <a:solidFill>
                  <a:srgbClr val="2A2A2A"/>
                </a:solidFill>
                <a:latin typeface="Arial"/>
                <a:ea typeface="Arial"/>
                <a:cs typeface="Arial"/>
                <a:sym typeface="Arial"/>
              </a:rPr>
            </a:br>
            <a:r>
              <a:rPr sz="800" kern="0" dirty="0">
                <a:solidFill>
                  <a:srgbClr val="2A2A2A"/>
                </a:solidFill>
                <a:latin typeface="Arial"/>
                <a:ea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70" name="Shape 70"/>
          <p:cNvSpPr>
            <a:spLocks noGrp="1"/>
          </p:cNvSpPr>
          <p:nvPr>
            <p:ph type="pic" sz="quarter" idx="14"/>
          </p:nvPr>
        </p:nvSpPr>
        <p:spPr>
          <a:xfrm>
            <a:off x="3577947"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71" name="Shape 71"/>
          <p:cNvSpPr>
            <a:spLocks noGrp="1"/>
          </p:cNvSpPr>
          <p:nvPr>
            <p:ph type="pic" sz="quarter" idx="15"/>
          </p:nvPr>
        </p:nvSpPr>
        <p:spPr>
          <a:xfrm>
            <a:off x="492811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fontAlgn="auto" hangingPunct="0">
              <a:lnSpc>
                <a:spcPct val="100000"/>
              </a:lnSpc>
              <a:spcBef>
                <a:spcPts val="0"/>
              </a:spcBef>
              <a:spcAft>
                <a:spcPts val="0"/>
              </a:spcAft>
              <a:defRPr sz="3200"/>
            </a:pPr>
            <a:endParaRPr sz="1200" kern="0" dirty="0">
              <a:solidFill>
                <a:srgbClr val="2A2A2A"/>
              </a:solidFil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fontAlgn="auto" hangingPunct="0">
              <a:lnSpc>
                <a:spcPct val="100000"/>
              </a:lnSpc>
              <a:spcBef>
                <a:spcPts val="0"/>
              </a:spcBef>
              <a:spcAft>
                <a:spcPts val="0"/>
              </a:spcAft>
              <a:defRPr sz="3200"/>
            </a:pPr>
            <a:endParaRPr sz="1200" kern="0" dirty="0">
              <a:solidFill>
                <a:srgbClr val="2A2A2A"/>
              </a:solidFil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fontAlgn="auto" hangingPunct="0">
              <a:lnSpc>
                <a:spcPct val="100000"/>
              </a:lnSpc>
              <a:spcBef>
                <a:spcPts val="0"/>
              </a:spcBef>
              <a:spcAft>
                <a:spcPts val="0"/>
              </a:spcAft>
              <a:defRPr sz="3200"/>
            </a:pPr>
            <a:endParaRPr sz="1200" kern="0" dirty="0">
              <a:solidFill>
                <a:srgbClr val="2A2A2A"/>
              </a:solidFill>
              <a:sym typeface="Helvetica Light"/>
            </a:endParaRPr>
          </a:p>
        </p:txBody>
      </p:sp>
      <p:sp>
        <p:nvSpPr>
          <p:cNvPr id="18" name="Shape 71"/>
          <p:cNvSpPr>
            <a:spLocks noGrp="1"/>
          </p:cNvSpPr>
          <p:nvPr>
            <p:ph type="pic" sz="quarter" idx="17"/>
          </p:nvPr>
        </p:nvSpPr>
        <p:spPr>
          <a:xfrm>
            <a:off x="6273714"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9701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6"/>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algn="ctr" defTabSz="219075" fontAlgn="auto" hangingPunct="0">
              <a:lnSpc>
                <a:spcPct val="100000"/>
              </a:lnSpc>
              <a:spcBef>
                <a:spcPts val="0"/>
              </a:spcBef>
              <a:spcAft>
                <a:spcPts val="0"/>
              </a:spcAft>
              <a:defRPr/>
            </a:pPr>
            <a:r>
              <a:rPr sz="1200" kern="0" dirty="0">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1518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6"/>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algn="ctr" defTabSz="219075" fontAlgn="auto" hangingPunct="0">
              <a:lnSpc>
                <a:spcPct val="100000"/>
              </a:lnSpc>
              <a:spcBef>
                <a:spcPts val="0"/>
              </a:spcBef>
              <a:spcAft>
                <a:spcPts val="0"/>
              </a:spcAft>
              <a:defRPr/>
            </a:pPr>
            <a:r>
              <a:rPr sz="1200" kern="0" dirty="0">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fontAlgn="auto" hangingPunct="0">
              <a:lnSpc>
                <a:spcPct val="100000"/>
              </a:lnSpc>
              <a:spcBef>
                <a:spcPts val="0"/>
              </a:spcBef>
              <a:spcAft>
                <a:spcPts val="0"/>
              </a:spcAft>
              <a:defRPr sz="3200"/>
            </a:pPr>
            <a:endParaRPr sz="1200" kern="0" dirty="0">
              <a:solidFill>
                <a:srgbClr val="2A2A2A"/>
              </a:solidFill>
              <a:sym typeface="Helvetica Light"/>
            </a:endParaRPr>
          </a:p>
        </p:txBody>
      </p:sp>
      <p:sp>
        <p:nvSpPr>
          <p:cNvPr id="10" name="Shape 68"/>
          <p:cNvSpPr/>
          <p:nvPr userDrawn="1"/>
        </p:nvSpPr>
        <p:spPr>
          <a:xfrm>
            <a:off x="753109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defTabSz="342900" fontAlgn="auto" hangingPunct="0">
              <a:lnSpc>
                <a:spcPct val="90000"/>
              </a:lnSpc>
              <a:spcBef>
                <a:spcPts val="300"/>
              </a:spcBef>
              <a:spcAft>
                <a:spcPts val="0"/>
              </a:spcAft>
              <a:defRPr sz="2100">
                <a:solidFill>
                  <a:srgbClr val="2A2A2A"/>
                </a:solidFill>
                <a:latin typeface="Arial"/>
                <a:ea typeface="Arial"/>
                <a:cs typeface="Arial"/>
                <a:sym typeface="Arial"/>
              </a:defRPr>
            </a:pPr>
            <a:r>
              <a:rPr sz="800" kern="0" dirty="0">
                <a:solidFill>
                  <a:srgbClr val="FFFFFF"/>
                </a:solidFill>
                <a:latin typeface="Arial"/>
                <a:ea typeface="Arial"/>
                <a:cs typeface="Arial"/>
                <a:sym typeface="Arial"/>
              </a:rPr>
              <a:t>Working together </a:t>
            </a:r>
            <a:br>
              <a:rPr sz="800" kern="0" dirty="0">
                <a:solidFill>
                  <a:srgbClr val="FFFFFF"/>
                </a:solidFill>
                <a:latin typeface="Arial"/>
                <a:ea typeface="Arial"/>
                <a:cs typeface="Arial"/>
                <a:sym typeface="Arial"/>
              </a:rPr>
            </a:br>
            <a:r>
              <a:rPr sz="800" kern="0" dirty="0">
                <a:solidFill>
                  <a:srgbClr val="FFFFFF"/>
                </a:solidFill>
                <a:latin typeface="Arial"/>
                <a:ea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14" name="Shape 70"/>
          <p:cNvSpPr>
            <a:spLocks noGrp="1"/>
          </p:cNvSpPr>
          <p:nvPr>
            <p:ph type="pic" sz="quarter" idx="14"/>
          </p:nvPr>
        </p:nvSpPr>
        <p:spPr>
          <a:xfrm>
            <a:off x="3577947"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5" name="Shape 71"/>
          <p:cNvSpPr>
            <a:spLocks noGrp="1"/>
          </p:cNvSpPr>
          <p:nvPr>
            <p:ph type="pic" sz="quarter" idx="15"/>
          </p:nvPr>
        </p:nvSpPr>
        <p:spPr>
          <a:xfrm>
            <a:off x="492811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fontAlgn="auto" hangingPunct="0">
              <a:lnSpc>
                <a:spcPct val="100000"/>
              </a:lnSpc>
              <a:spcBef>
                <a:spcPts val="0"/>
              </a:spcBef>
              <a:spcAft>
                <a:spcPts val="0"/>
              </a:spcAft>
              <a:defRPr sz="3200"/>
            </a:pPr>
            <a:endParaRPr sz="1200" kern="0" dirty="0">
              <a:solidFill>
                <a:srgbClr val="2A2A2A"/>
              </a:solidFil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fontAlgn="auto" hangingPunct="0">
              <a:lnSpc>
                <a:spcPct val="100000"/>
              </a:lnSpc>
              <a:spcBef>
                <a:spcPts val="0"/>
              </a:spcBef>
              <a:spcAft>
                <a:spcPts val="0"/>
              </a:spcAft>
              <a:defRPr sz="3200"/>
            </a:pPr>
            <a:endParaRPr sz="1200" kern="0" dirty="0">
              <a:solidFill>
                <a:srgbClr val="2A2A2A"/>
              </a:solidFil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fontAlgn="auto" hangingPunct="0">
              <a:lnSpc>
                <a:spcPct val="100000"/>
              </a:lnSpc>
              <a:spcBef>
                <a:spcPts val="0"/>
              </a:spcBef>
              <a:spcAft>
                <a:spcPts val="0"/>
              </a:spcAft>
              <a:defRPr sz="3200"/>
            </a:pPr>
            <a:endParaRPr sz="1200" kern="0" dirty="0">
              <a:solidFill>
                <a:srgbClr val="2A2A2A"/>
              </a:solidFill>
              <a:sym typeface="Helvetica Light"/>
            </a:endParaRPr>
          </a:p>
        </p:txBody>
      </p:sp>
      <p:sp>
        <p:nvSpPr>
          <p:cNvPr id="19" name="Shape 71"/>
          <p:cNvSpPr>
            <a:spLocks noGrp="1"/>
          </p:cNvSpPr>
          <p:nvPr>
            <p:ph type="pic" sz="quarter" idx="17"/>
          </p:nvPr>
        </p:nvSpPr>
        <p:spPr>
          <a:xfrm>
            <a:off x="6273714"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820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31"/>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36562801"/>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smtClean="0"/>
              <a:t>updraught</a:t>
            </a:r>
            <a:r>
              <a:rPr lang="en-GB" dirty="0" smtClean="0"/>
              <a:t> </a:t>
            </a:r>
            <a:r>
              <a:rPr lang="en-GB" dirty="0"/>
              <a:t>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387650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1353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2422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7"/>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01116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3" y="1761532"/>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89483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105163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61532"/>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2219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2"/>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2"/>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59385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Picture Placeholder 4"/>
          <p:cNvSpPr>
            <a:spLocks noGrp="1"/>
          </p:cNvSpPr>
          <p:nvPr>
            <p:ph type="pic" sz="quarter" idx="16" hasCustomPrompt="1"/>
          </p:nvPr>
        </p:nvSpPr>
        <p:spPr>
          <a:xfrm>
            <a:off x="4572000" y="7"/>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2"/>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71243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able Placeholder 5"/>
          <p:cNvSpPr>
            <a:spLocks noGrp="1"/>
          </p:cNvSpPr>
          <p:nvPr>
            <p:ph type="tbl" sz="quarter" idx="17" hasCustomPrompt="1"/>
          </p:nvPr>
        </p:nvSpPr>
        <p:spPr>
          <a:xfrm>
            <a:off x="4572003" y="1761532"/>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2"/>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3783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956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2"/>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17" y="1761532"/>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140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17" y="1761532"/>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56848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ext Placeholder 4"/>
          <p:cNvSpPr>
            <a:spLocks noGrp="1"/>
          </p:cNvSpPr>
          <p:nvPr>
            <p:ph type="body" sz="quarter" idx="11" hasCustomPrompt="1"/>
          </p:nvPr>
        </p:nvSpPr>
        <p:spPr>
          <a:xfrm>
            <a:off x="197647"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567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algn="ctr" defTabSz="219075" fontAlgn="auto" hangingPunct="0">
              <a:lnSpc>
                <a:spcPct val="100000"/>
              </a:lnSpc>
              <a:spcBef>
                <a:spcPts val="0"/>
              </a:spcBef>
              <a:spcAft>
                <a:spcPts val="0"/>
              </a:spcAft>
              <a:defRPr/>
            </a:pPr>
            <a:r>
              <a:rPr sz="1200" kern="0" dirty="0">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166122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algn="ctr" defTabSz="219075" fontAlgn="auto" hangingPunct="0">
              <a:lnSpc>
                <a:spcPct val="100000"/>
              </a:lnSpc>
              <a:spcBef>
                <a:spcPts val="0"/>
              </a:spcBef>
              <a:spcAft>
                <a:spcPts val="0"/>
              </a:spcAft>
              <a:defRPr/>
            </a:pPr>
            <a:r>
              <a:rPr sz="1200" kern="0" dirty="0">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1958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algn="ctr" defTabSz="219075" fontAlgn="auto" hangingPunct="0">
              <a:lnSpc>
                <a:spcPct val="100000"/>
              </a:lnSpc>
              <a:spcBef>
                <a:spcPts val="0"/>
              </a:spcBef>
              <a:spcAft>
                <a:spcPts val="0"/>
              </a:spcAft>
              <a:defRPr/>
            </a:pPr>
            <a:r>
              <a:rPr sz="1200" kern="0" dirty="0">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71950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algn="ctr" defTabSz="219075" fontAlgn="auto" hangingPunct="0">
              <a:lnSpc>
                <a:spcPct val="100000"/>
              </a:lnSpc>
              <a:spcBef>
                <a:spcPts val="0"/>
              </a:spcBef>
              <a:spcAft>
                <a:spcPts val="0"/>
              </a:spcAft>
              <a:defRPr/>
            </a:pPr>
            <a:r>
              <a:rPr sz="1200" kern="0" dirty="0">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6860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algn="ctr" defTabSz="219075" fontAlgn="auto" hangingPunct="0">
              <a:lnSpc>
                <a:spcPct val="100000"/>
              </a:lnSpc>
              <a:spcBef>
                <a:spcPts val="0"/>
              </a:spcBef>
              <a:spcAft>
                <a:spcPts val="0"/>
              </a:spcAft>
              <a:defRPr/>
            </a:pPr>
            <a:r>
              <a:rPr sz="1200" kern="0" dirty="0">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306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t" anchorCtr="0"/>
          <a:lstStyle>
            <a:lvl1pPr>
              <a:defRPr sz="3200">
                <a:solidFill>
                  <a:srgbClr val="FFFFFF"/>
                </a:solidFill>
              </a:defRPr>
            </a:lvl1pPr>
          </a:lstStyle>
          <a:p>
            <a:pPr algn="ctr" defTabSz="219075" fontAlgn="auto" hangingPunct="0">
              <a:lnSpc>
                <a:spcPct val="100000"/>
              </a:lnSpc>
              <a:spcBef>
                <a:spcPts val="0"/>
              </a:spcBef>
              <a:spcAft>
                <a:spcPts val="0"/>
              </a:spcAft>
              <a:defRPr/>
            </a:pPr>
            <a:r>
              <a:rPr sz="1200" kern="0" dirty="0">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224463" y="3131815"/>
            <a:ext cx="350571" cy="386900"/>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197503" y="2617309"/>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2"/>
            <a:ext cx="7837739" cy="415498"/>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5" y="3107335"/>
            <a:ext cx="7830741" cy="415498"/>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8"/>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2"/>
            <a:ext cx="1691733" cy="415498"/>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8" y="3663118"/>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34" y="3663118"/>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8308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Tree>
    <p:extLst>
      <p:ext uri="{BB962C8B-B14F-4D97-AF65-F5344CB8AC3E}">
        <p14:creationId xmlns:p14="http://schemas.microsoft.com/office/powerpoint/2010/main" val="173788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15"/>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transition>
    <p:wip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14480" y="205979"/>
            <a:ext cx="476252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wip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30"/>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itle 10"/>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323850" y="2683670"/>
            <a:ext cx="8591550" cy="1514475"/>
          </a:xfrm>
        </p:spPr>
        <p:txBody>
          <a:bodyPr anchor="b"/>
          <a:lstStyle>
            <a:lvl1pPr>
              <a:defRPr/>
            </a:lvl1pPr>
          </a:lstStyle>
          <a:p>
            <a:r>
              <a:rPr lang="en-US"/>
              <a:t>Section slide heading Arial 40</a:t>
            </a:r>
          </a:p>
        </p:txBody>
      </p:sp>
      <p:sp>
        <p:nvSpPr>
          <p:cNvPr id="106499" name="Rectangle 3"/>
          <p:cNvSpPr>
            <a:spLocks noGrp="1" noChangeArrowheads="1"/>
          </p:cNvSpPr>
          <p:nvPr>
            <p:ph type="subTitle" idx="1"/>
          </p:nvPr>
        </p:nvSpPr>
        <p:spPr>
          <a:xfrm>
            <a:off x="323851" y="4233871"/>
            <a:ext cx="7896225" cy="497681"/>
          </a:xfrm>
        </p:spPr>
        <p:txBody>
          <a:bodyPr/>
          <a:lstStyle>
            <a:lvl1pPr marL="0" indent="0">
              <a:buFontTx/>
              <a:buNone/>
              <a:defRPr sz="2000"/>
            </a:lvl1pPr>
          </a:lstStyle>
          <a:p>
            <a:r>
              <a:rPr lang="en-US"/>
              <a:t>Section slide subtitle heading Arial 20</a:t>
            </a:r>
          </a:p>
        </p:txBody>
      </p:sp>
    </p:spTree>
  </p:cSld>
  <p:clrMapOvr>
    <a:masterClrMapping/>
  </p:clrMapOvr>
  <p:transition>
    <p:wip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wip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vi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323850" y="2683670"/>
            <a:ext cx="8591550" cy="1514475"/>
          </a:xfrm>
        </p:spPr>
        <p:txBody>
          <a:bodyPr anchor="b"/>
          <a:lstStyle>
            <a:lvl1pPr>
              <a:defRPr sz="3600"/>
            </a:lvl1pPr>
          </a:lstStyle>
          <a:p>
            <a:r>
              <a:rPr lang="en-US" smtClean="0"/>
              <a:t>Click to edit Master title style</a:t>
            </a:r>
            <a:endParaRPr lang="en-US" dirty="0"/>
          </a:p>
        </p:txBody>
      </p:sp>
      <p:sp>
        <p:nvSpPr>
          <p:cNvPr id="106499" name="Rectangle 3"/>
          <p:cNvSpPr>
            <a:spLocks noGrp="1" noChangeArrowheads="1"/>
          </p:cNvSpPr>
          <p:nvPr>
            <p:ph type="subTitle" idx="1"/>
          </p:nvPr>
        </p:nvSpPr>
        <p:spPr>
          <a:xfrm>
            <a:off x="323851" y="4233871"/>
            <a:ext cx="7896225" cy="497681"/>
          </a:xfrm>
        </p:spPr>
        <p:txBody>
          <a:bodyPr/>
          <a:lstStyle>
            <a:lvl1pPr marL="0" indent="0">
              <a:buFontTx/>
              <a:buNone/>
              <a:defRPr sz="2000"/>
            </a:lvl1pPr>
          </a:lstStyle>
          <a:p>
            <a:r>
              <a:rPr lang="en-US" dirty="0"/>
              <a:t>Section slide subtitle heading Arial 20</a:t>
            </a:r>
          </a:p>
        </p:txBody>
      </p:sp>
    </p:spTree>
  </p:cSld>
  <p:clrMapOvr>
    <a:masterClrMapping/>
  </p:clrMapOvr>
  <p:transition>
    <p:wip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wip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402551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14480" y="205979"/>
            <a:ext cx="476252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30"/>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itle 10"/>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0" y="261938"/>
            <a:ext cx="6972300" cy="10287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714500" y="1331119"/>
            <a:ext cx="340995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276850" y="1331120"/>
            <a:ext cx="340995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276850" y="3084915"/>
            <a:ext cx="340995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14480" y="205979"/>
            <a:ext cx="476252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30"/>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itle 10"/>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wip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14480" y="205979"/>
            <a:ext cx="476252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30"/>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itle 10"/>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87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14480" y="205979"/>
            <a:ext cx="476252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30"/>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itle 10"/>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22635"/>
            <a:ext cx="7620000" cy="3429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74688" y="1372791"/>
            <a:ext cx="7772400" cy="3543300"/>
          </a:xfrm>
        </p:spPr>
        <p:txBody>
          <a:bodyPr/>
          <a:lstStyle/>
          <a:p>
            <a:pPr lvl="0"/>
            <a:endParaRPr lang="en-GB" noProof="0"/>
          </a:p>
        </p:txBody>
      </p:sp>
      <p:sp>
        <p:nvSpPr>
          <p:cNvPr id="4" name="Date Placeholder 3"/>
          <p:cNvSpPr>
            <a:spLocks noGrp="1"/>
          </p:cNvSpPr>
          <p:nvPr>
            <p:ph type="dt" sz="half" idx="10"/>
          </p:nvPr>
        </p:nvSpPr>
        <p:spPr>
          <a:xfrm>
            <a:off x="685800" y="4881562"/>
            <a:ext cx="3124200" cy="90488"/>
          </a:xfrm>
          <a:prstGeom prst="rect">
            <a:avLst/>
          </a:prstGeom>
        </p:spPr>
        <p:txBody>
          <a:bodyPr/>
          <a:lstStyle>
            <a:lvl1pPr>
              <a:defRPr sz="4400">
                <a:solidFill>
                  <a:srgbClr val="B9DB0E"/>
                </a:solidFill>
              </a:defRPr>
            </a:lvl1pPr>
          </a:lstStyle>
          <a:p>
            <a:pPr>
              <a:defRPr/>
            </a:pPr>
            <a:r>
              <a:rPr lang="en-GB">
                <a:cs typeface="+mn-cs"/>
              </a:rPr>
              <a:t>© Crown copyright 2007</a:t>
            </a:r>
            <a:endParaRPr lang="en-GB" sz="800">
              <a:cs typeface="+mn-cs"/>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765458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402559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14480" y="205979"/>
            <a:ext cx="476252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30"/>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itle 10"/>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22635"/>
            <a:ext cx="8142288" cy="4793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685800" y="4881562"/>
            <a:ext cx="3124200" cy="90488"/>
          </a:xfrm>
          <a:prstGeom prst="rect">
            <a:avLst/>
          </a:prstGeom>
        </p:spPr>
        <p:txBody>
          <a:bodyPr/>
          <a:lstStyle>
            <a:lvl1pPr>
              <a:defRPr sz="4400">
                <a:solidFill>
                  <a:srgbClr val="B9DB0E"/>
                </a:solidFill>
              </a:defRPr>
            </a:lvl1pPr>
          </a:lstStyle>
          <a:p>
            <a:pPr>
              <a:defRPr/>
            </a:pPr>
            <a:r>
              <a:rPr lang="en-GB">
                <a:cs typeface="+mn-cs"/>
              </a:rPr>
              <a:t>© Crown copyright 2007</a:t>
            </a:r>
            <a:endParaRPr lang="en-GB" sz="800">
              <a:cs typeface="+mn-cs"/>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14480" y="205979"/>
            <a:ext cx="476252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30"/>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itle 10"/>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14480" y="205980"/>
            <a:ext cx="476252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22635"/>
            <a:ext cx="8142288" cy="4793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685800" y="4881562"/>
            <a:ext cx="3124200" cy="90488"/>
          </a:xfrm>
          <a:prstGeom prst="rect">
            <a:avLst/>
          </a:prstGeom>
        </p:spPr>
        <p:txBody>
          <a:bodyPr/>
          <a:lstStyle>
            <a:lvl1pPr>
              <a:defRPr sz="4400">
                <a:solidFill>
                  <a:srgbClr val="B9DB0E"/>
                </a:solidFill>
              </a:defRPr>
            </a:lvl1pPr>
          </a:lstStyle>
          <a:p>
            <a:pPr>
              <a:defRPr/>
            </a:pPr>
            <a:r>
              <a:rPr lang="en-GB">
                <a:cs typeface="+mn-cs"/>
              </a:rPr>
              <a:t>© Crown copyright 2007</a:t>
            </a:r>
            <a:endParaRPr lang="en-GB" sz="800">
              <a:cs typeface="+mn-cs"/>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ltLang="en-US"/>
              <a:t>© Crown copyright   Met Office</a:t>
            </a:r>
            <a:endParaRPr lang="en-GB" altLang="en-US" sz="1050">
              <a:latin typeface="Times" panose="02020603050405020304" pitchFamily="18" charset="0"/>
            </a:endParaRPr>
          </a:p>
        </p:txBody>
      </p:sp>
    </p:spTree>
    <p:extLst>
      <p:ext uri="{BB962C8B-B14F-4D97-AF65-F5344CB8AC3E}">
        <p14:creationId xmlns:p14="http://schemas.microsoft.com/office/powerpoint/2010/main" val="3975040057"/>
      </p:ext>
    </p:extLst>
  </p:cSld>
  <p:clrMapOvr>
    <a:masterClrMapping/>
  </p:clrMapOvr>
  <p:transition>
    <p:wip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t>© Crown copyright   Met Office</a:t>
            </a:r>
            <a:endParaRPr lang="en-GB" altLang="en-US" sz="1050">
              <a:latin typeface="Times" panose="02020603050405020304" pitchFamily="18" charset="0"/>
            </a:endParaRPr>
          </a:p>
        </p:txBody>
      </p:sp>
    </p:spTree>
    <p:extLst>
      <p:ext uri="{BB962C8B-B14F-4D97-AF65-F5344CB8AC3E}">
        <p14:creationId xmlns:p14="http://schemas.microsoft.com/office/powerpoint/2010/main" val="1891872129"/>
      </p:ext>
    </p:extLst>
  </p:cSld>
  <p:clrMapOvr>
    <a:masterClrMapping/>
  </p:clrMapOvr>
  <p:transition>
    <p:wip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Edit Master text styles</a:t>
            </a:r>
          </a:p>
        </p:txBody>
      </p:sp>
      <p:sp>
        <p:nvSpPr>
          <p:cNvPr id="4" name="Footer Placeholder 3"/>
          <p:cNvSpPr>
            <a:spLocks noGrp="1"/>
          </p:cNvSpPr>
          <p:nvPr>
            <p:ph type="ftr" sz="quarter" idx="10"/>
          </p:nvPr>
        </p:nvSpPr>
        <p:spPr/>
        <p:txBody>
          <a:bodyPr/>
          <a:lstStyle>
            <a:lvl1pPr>
              <a:defRPr/>
            </a:lvl1pPr>
          </a:lstStyle>
          <a:p>
            <a:r>
              <a:rPr lang="en-GB" altLang="en-US"/>
              <a:t>© Crown copyright   Met Office</a:t>
            </a:r>
            <a:endParaRPr lang="en-GB" altLang="en-US" sz="1050">
              <a:latin typeface="Times" panose="02020603050405020304" pitchFamily="18" charset="0"/>
            </a:endParaRPr>
          </a:p>
        </p:txBody>
      </p:sp>
    </p:spTree>
    <p:extLst>
      <p:ext uri="{BB962C8B-B14F-4D97-AF65-F5344CB8AC3E}">
        <p14:creationId xmlns:p14="http://schemas.microsoft.com/office/powerpoint/2010/main" val="1902402603"/>
      </p:ext>
    </p:extLst>
  </p:cSld>
  <p:clrMapOvr>
    <a:masterClrMapping/>
  </p:clrMapOvr>
  <p:transition>
    <p:wip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52600" y="1329929"/>
            <a:ext cx="3390900" cy="356354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95900" y="1329929"/>
            <a:ext cx="3390900" cy="356354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a:t>© Crown copyright   Met Office</a:t>
            </a:r>
            <a:endParaRPr lang="en-GB" altLang="en-US" sz="1050">
              <a:latin typeface="Times" panose="02020603050405020304" pitchFamily="18" charset="0"/>
            </a:endParaRPr>
          </a:p>
        </p:txBody>
      </p:sp>
    </p:spTree>
    <p:extLst>
      <p:ext uri="{BB962C8B-B14F-4D97-AF65-F5344CB8AC3E}">
        <p14:creationId xmlns:p14="http://schemas.microsoft.com/office/powerpoint/2010/main" val="1493323642"/>
      </p:ext>
    </p:extLst>
  </p:cSld>
  <p:clrMapOvr>
    <a:masterClrMapping/>
  </p:clrMapOvr>
  <p:transition>
    <p:wip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altLang="en-US"/>
              <a:t>© Crown copyright   Met Office</a:t>
            </a:r>
            <a:endParaRPr lang="en-GB" altLang="en-US" sz="1050">
              <a:latin typeface="Times" panose="02020603050405020304" pitchFamily="18" charset="0"/>
            </a:endParaRPr>
          </a:p>
        </p:txBody>
      </p:sp>
    </p:spTree>
    <p:extLst>
      <p:ext uri="{BB962C8B-B14F-4D97-AF65-F5344CB8AC3E}">
        <p14:creationId xmlns:p14="http://schemas.microsoft.com/office/powerpoint/2010/main" val="837597831"/>
      </p:ext>
    </p:extLst>
  </p:cSld>
  <p:clrMapOvr>
    <a:masterClrMapping/>
  </p:clrMapOvr>
  <p:transition>
    <p:wip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ltLang="en-US"/>
              <a:t>© Crown copyright   Met Office</a:t>
            </a:r>
            <a:endParaRPr lang="en-GB" altLang="en-US" sz="1050">
              <a:latin typeface="Times" panose="02020603050405020304" pitchFamily="18" charset="0"/>
            </a:endParaRPr>
          </a:p>
        </p:txBody>
      </p:sp>
    </p:spTree>
    <p:extLst>
      <p:ext uri="{BB962C8B-B14F-4D97-AF65-F5344CB8AC3E}">
        <p14:creationId xmlns:p14="http://schemas.microsoft.com/office/powerpoint/2010/main" val="3267176981"/>
      </p:ext>
    </p:extLst>
  </p:cSld>
  <p:clrMapOvr>
    <a:masterClrMapping/>
  </p:clrMapOvr>
  <p:transition>
    <p:wip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ltLang="en-US"/>
              <a:t>© Crown copyright   Met Office</a:t>
            </a:r>
            <a:endParaRPr lang="en-GB" altLang="en-US" sz="1050">
              <a:latin typeface="Times" panose="02020603050405020304" pitchFamily="18" charset="0"/>
            </a:endParaRPr>
          </a:p>
        </p:txBody>
      </p:sp>
    </p:spTree>
    <p:extLst>
      <p:ext uri="{BB962C8B-B14F-4D97-AF65-F5344CB8AC3E}">
        <p14:creationId xmlns:p14="http://schemas.microsoft.com/office/powerpoint/2010/main" val="418325267"/>
      </p:ext>
    </p:extLst>
  </p:cSld>
  <p:clrMapOvr>
    <a:masterClrMapping/>
  </p:clrMapOvr>
  <p:transition>
    <p:wip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Footer Placeholder 4"/>
          <p:cNvSpPr>
            <a:spLocks noGrp="1"/>
          </p:cNvSpPr>
          <p:nvPr>
            <p:ph type="ftr" sz="quarter" idx="10"/>
          </p:nvPr>
        </p:nvSpPr>
        <p:spPr/>
        <p:txBody>
          <a:bodyPr/>
          <a:lstStyle>
            <a:lvl1pPr>
              <a:defRPr/>
            </a:lvl1pPr>
          </a:lstStyle>
          <a:p>
            <a:r>
              <a:rPr lang="en-GB" altLang="en-US"/>
              <a:t>© Crown copyright   Met Office</a:t>
            </a:r>
            <a:endParaRPr lang="en-GB" altLang="en-US" sz="1050">
              <a:latin typeface="Times" panose="02020603050405020304" pitchFamily="18" charset="0"/>
            </a:endParaRPr>
          </a:p>
        </p:txBody>
      </p:sp>
    </p:spTree>
    <p:extLst>
      <p:ext uri="{BB962C8B-B14F-4D97-AF65-F5344CB8AC3E}">
        <p14:creationId xmlns:p14="http://schemas.microsoft.com/office/powerpoint/2010/main" val="1807712728"/>
      </p:ext>
    </p:extLst>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31"/>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itle 10"/>
          <p:cNvSpPr>
            <a:spLocks noGrp="1"/>
          </p:cNvSpPr>
          <p:nvPr>
            <p:ph type="title"/>
          </p:nvPr>
        </p:nvSpPr>
        <p:spPr/>
        <p:txBody>
          <a:bodyPr/>
          <a:lstStyle/>
          <a:p>
            <a:r>
              <a:rPr lang="en-US" smtClean="0"/>
              <a:t>Click to edit Master title style</a:t>
            </a:r>
            <a:endParaRPr lang="en-GB"/>
          </a:p>
        </p:txBody>
      </p:sp>
    </p:spTree>
  </p:cSld>
  <p:clrMapOvr>
    <a:masterClrMapping/>
  </p:clrMapOvr>
  <p:transition/>
  <p:hf sldNum="0" hdr="0" dt="0"/>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Footer Placeholder 4"/>
          <p:cNvSpPr>
            <a:spLocks noGrp="1"/>
          </p:cNvSpPr>
          <p:nvPr>
            <p:ph type="ftr" sz="quarter" idx="10"/>
          </p:nvPr>
        </p:nvSpPr>
        <p:spPr/>
        <p:txBody>
          <a:bodyPr/>
          <a:lstStyle>
            <a:lvl1pPr>
              <a:defRPr/>
            </a:lvl1pPr>
          </a:lstStyle>
          <a:p>
            <a:r>
              <a:rPr lang="en-GB" altLang="en-US"/>
              <a:t>© Crown copyright   Met Office</a:t>
            </a:r>
            <a:endParaRPr lang="en-GB" altLang="en-US" sz="1050">
              <a:latin typeface="Times" panose="02020603050405020304" pitchFamily="18" charset="0"/>
            </a:endParaRPr>
          </a:p>
        </p:txBody>
      </p:sp>
    </p:spTree>
    <p:extLst>
      <p:ext uri="{BB962C8B-B14F-4D97-AF65-F5344CB8AC3E}">
        <p14:creationId xmlns:p14="http://schemas.microsoft.com/office/powerpoint/2010/main" val="3908603714"/>
      </p:ext>
    </p:extLst>
  </p:cSld>
  <p:clrMapOvr>
    <a:masterClrMapping/>
  </p:clrMapOvr>
  <p:transition>
    <p:wip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t>© Crown copyright   Met Office</a:t>
            </a:r>
            <a:endParaRPr lang="en-GB" altLang="en-US" sz="1050">
              <a:latin typeface="Times" panose="02020603050405020304" pitchFamily="18" charset="0"/>
            </a:endParaRPr>
          </a:p>
        </p:txBody>
      </p:sp>
    </p:spTree>
    <p:extLst>
      <p:ext uri="{BB962C8B-B14F-4D97-AF65-F5344CB8AC3E}">
        <p14:creationId xmlns:p14="http://schemas.microsoft.com/office/powerpoint/2010/main" val="3564206529"/>
      </p:ext>
    </p:extLst>
  </p:cSld>
  <p:clrMapOvr>
    <a:masterClrMapping/>
  </p:clrMapOvr>
  <p:transition>
    <p:wip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60747"/>
            <a:ext cx="1733550" cy="463272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52600" y="260747"/>
            <a:ext cx="5048250" cy="463272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t>© Crown copyright   Met Office</a:t>
            </a:r>
            <a:endParaRPr lang="en-GB" altLang="en-US" sz="1050">
              <a:latin typeface="Times" panose="02020603050405020304" pitchFamily="18" charset="0"/>
            </a:endParaRPr>
          </a:p>
        </p:txBody>
      </p:sp>
    </p:spTree>
    <p:extLst>
      <p:ext uri="{BB962C8B-B14F-4D97-AF65-F5344CB8AC3E}">
        <p14:creationId xmlns:p14="http://schemas.microsoft.com/office/powerpoint/2010/main" val="3936345513"/>
      </p:ext>
    </p:extLst>
  </p:cSld>
  <p:clrMapOvr>
    <a:masterClrMapping/>
  </p:clrMapOvr>
  <p:transition>
    <p:wip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267795205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0446139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5610127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7730517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1251167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24745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247298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hf sldNum="0" hdr="0" dt="0"/>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54712071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1861666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14480" y="205979"/>
            <a:ext cx="476252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7280543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29"/>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35869925"/>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98685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22635"/>
            <a:ext cx="8142288" cy="4793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685800" y="4881562"/>
            <a:ext cx="3124200" cy="90488"/>
          </a:xfrm>
          <a:prstGeom prst="rect">
            <a:avLst/>
          </a:prstGeom>
        </p:spPr>
        <p:txBody>
          <a:bodyPr/>
          <a:lstStyle>
            <a:lvl1pPr>
              <a:defRPr/>
            </a:lvl1pPr>
          </a:lstStyle>
          <a:p>
            <a:r>
              <a:rPr lang="en-GB"/>
              <a:t>© Crown copyright 2007</a:t>
            </a:r>
            <a:endParaRPr lang="en-GB" sz="600"/>
          </a:p>
        </p:txBody>
      </p:sp>
    </p:spTree>
    <p:extLst>
      <p:ext uri="{BB962C8B-B14F-4D97-AF65-F5344CB8AC3E}">
        <p14:creationId xmlns:p14="http://schemas.microsoft.com/office/powerpoint/2010/main" val="178170099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22635"/>
            <a:ext cx="7620000" cy="3429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74688" y="1372791"/>
            <a:ext cx="7772400" cy="3543300"/>
          </a:xfrm>
        </p:spPr>
        <p:txBody>
          <a:bodyPr/>
          <a:lstStyle/>
          <a:p>
            <a:endParaRPr lang="en-GB"/>
          </a:p>
        </p:txBody>
      </p:sp>
      <p:sp>
        <p:nvSpPr>
          <p:cNvPr id="4" name="Date Placeholder 3"/>
          <p:cNvSpPr>
            <a:spLocks noGrp="1"/>
          </p:cNvSpPr>
          <p:nvPr>
            <p:ph type="dt" sz="half" idx="10"/>
          </p:nvPr>
        </p:nvSpPr>
        <p:spPr>
          <a:xfrm>
            <a:off x="685800" y="4881562"/>
            <a:ext cx="3124200" cy="90488"/>
          </a:xfrm>
          <a:prstGeom prst="rect">
            <a:avLst/>
          </a:prstGeom>
        </p:spPr>
        <p:txBody>
          <a:bodyPr/>
          <a:lstStyle>
            <a:lvl1pPr>
              <a:defRPr/>
            </a:lvl1pPr>
          </a:lstStyle>
          <a:p>
            <a:r>
              <a:rPr lang="en-GB"/>
              <a:t>© Crown copyright 2007</a:t>
            </a:r>
            <a:endParaRPr lang="en-GB" sz="600"/>
          </a:p>
        </p:txBody>
      </p:sp>
    </p:spTree>
    <p:extLst>
      <p:ext uri="{BB962C8B-B14F-4D97-AF65-F5344CB8AC3E}">
        <p14:creationId xmlns:p14="http://schemas.microsoft.com/office/powerpoint/2010/main" val="114223005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22635"/>
            <a:ext cx="7620000" cy="3429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74688" y="1372791"/>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37088" y="1372791"/>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37088" y="3201591"/>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685800" y="4881562"/>
            <a:ext cx="3124200" cy="90488"/>
          </a:xfrm>
          <a:prstGeom prst="rect">
            <a:avLst/>
          </a:prstGeom>
        </p:spPr>
        <p:txBody>
          <a:bodyPr/>
          <a:lstStyle>
            <a:lvl1pPr>
              <a:defRPr/>
            </a:lvl1pPr>
          </a:lstStyle>
          <a:p>
            <a:r>
              <a:rPr lang="en-GB"/>
              <a:t>© Crown copyright 2007</a:t>
            </a:r>
            <a:endParaRPr lang="en-GB" sz="600"/>
          </a:p>
        </p:txBody>
      </p:sp>
    </p:spTree>
    <p:extLst>
      <p:ext uri="{BB962C8B-B14F-4D97-AF65-F5344CB8AC3E}">
        <p14:creationId xmlns:p14="http://schemas.microsoft.com/office/powerpoint/2010/main" val="4108664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714500" y="261938"/>
            <a:ext cx="6972300" cy="10287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714500" y="1331119"/>
            <a:ext cx="340995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276850" y="1331119"/>
            <a:ext cx="340995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15"/>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38851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87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402559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14480" y="205980"/>
            <a:ext cx="476252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31"/>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itle 10"/>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52600" y="260749"/>
            <a:ext cx="6934200" cy="46327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Footer Placeholder 2"/>
          <p:cNvSpPr>
            <a:spLocks noGrp="1" noChangeArrowheads="1"/>
          </p:cNvSpPr>
          <p:nvPr>
            <p:ph type="ftr" sz="quarter" idx="10"/>
          </p:nvPr>
        </p:nvSpPr>
        <p:spPr>
          <a:xfrm>
            <a:off x="323850" y="4914900"/>
            <a:ext cx="3257550" cy="171450"/>
          </a:xfrm>
          <a:prstGeom prst="rect">
            <a:avLst/>
          </a:prstGeom>
        </p:spPr>
        <p:txBody>
          <a:bodyPr vert="horz" wrap="square" lIns="91440" tIns="45720" rIns="91440" bIns="45720" numCol="1" anchor="t" anchorCtr="0" compatLnSpc="1">
            <a:prstTxWarp prst="textNoShape">
              <a:avLst/>
            </a:prstTxWarp>
          </a:bodyPr>
          <a:lstStyle>
            <a:lvl1pPr>
              <a:lnSpc>
                <a:spcPct val="100000"/>
              </a:lnSpc>
              <a:defRPr sz="1800">
                <a:solidFill>
                  <a:srgbClr val="000000"/>
                </a:solidFill>
              </a:defRPr>
            </a:lvl1pPr>
          </a:lstStyle>
          <a:p>
            <a:r>
              <a:rPr lang="en-GB" smtClean="0">
                <a:latin typeface="Arial" pitchFamily="34" charset="0"/>
                <a:ea typeface="ＭＳ Ｐゴシック" pitchFamily="34" charset="-128"/>
                <a:cs typeface="+mn-cs"/>
              </a:rPr>
              <a:t>© Crown copyright   Met Office</a:t>
            </a:r>
            <a:endParaRPr lang="en-GB" sz="1400" smtClean="0">
              <a:latin typeface="Times" charset="0"/>
              <a:ea typeface="ＭＳ Ｐゴシック" pitchFamily="34" charset="-128"/>
              <a:cs typeface="+mn-cs"/>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15"/>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213501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364435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31320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376642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849658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280021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61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87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40567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402559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1090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43535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14480" y="205980"/>
            <a:ext cx="476252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923090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31"/>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itle 10"/>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205579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985982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6397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22635"/>
            <a:ext cx="7620000" cy="3429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74688" y="1372791"/>
            <a:ext cx="7772400" cy="3543300"/>
          </a:xfrm>
        </p:spPr>
        <p:txBody>
          <a:bodyPr/>
          <a:lstStyle/>
          <a:p>
            <a:pPr lvl="0"/>
            <a:endParaRPr lang="en-GB" noProof="0"/>
          </a:p>
        </p:txBody>
      </p:sp>
      <p:sp>
        <p:nvSpPr>
          <p:cNvPr id="4" name="Date Placeholder 3"/>
          <p:cNvSpPr>
            <a:spLocks noGrp="1"/>
          </p:cNvSpPr>
          <p:nvPr>
            <p:ph type="dt" sz="half" idx="10"/>
          </p:nvPr>
        </p:nvSpPr>
        <p:spPr>
          <a:xfrm>
            <a:off x="685800" y="4881562"/>
            <a:ext cx="3124200" cy="90488"/>
          </a:xfrm>
          <a:prstGeom prst="rect">
            <a:avLst/>
          </a:prstGeom>
        </p:spPr>
        <p:txBody>
          <a:bodyPr vert="horz" wrap="square" lIns="91440" tIns="45720" rIns="91440" bIns="45720" numCol="1" anchor="t" anchorCtr="0" compatLnSpc="1">
            <a:prstTxWarp prst="textNoShape">
              <a:avLst/>
            </a:prstTxWarp>
          </a:bodyPr>
          <a:lstStyle>
            <a:lvl1pPr>
              <a:defRPr sz="4400">
                <a:solidFill>
                  <a:srgbClr val="B9DB0E"/>
                </a:solidFill>
                <a:cs typeface="+mn-cs"/>
              </a:defRPr>
            </a:lvl1pPr>
          </a:lstStyle>
          <a:p>
            <a:pPr>
              <a:defRPr/>
            </a:pPr>
            <a:r>
              <a:rPr lang="en-GB"/>
              <a:t>© Crown copyright 2007</a:t>
            </a:r>
            <a:endParaRPr lang="en-GB" sz="800"/>
          </a:p>
        </p:txBody>
      </p:sp>
    </p:spTree>
    <p:extLst>
      <p:ext uri="{BB962C8B-B14F-4D97-AF65-F5344CB8AC3E}">
        <p14:creationId xmlns:p14="http://schemas.microsoft.com/office/powerpoint/2010/main" val="24363172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323850" y="2683670"/>
            <a:ext cx="8591550" cy="1514475"/>
          </a:xfrm>
        </p:spPr>
        <p:txBody>
          <a:bodyPr anchor="b"/>
          <a:lstStyle>
            <a:lvl1pPr>
              <a:defRPr/>
            </a:lvl1pPr>
          </a:lstStyle>
          <a:p>
            <a:pPr lvl="0"/>
            <a:r>
              <a:rPr lang="en-US" noProof="0" smtClean="0"/>
              <a:t>Section slide heading Arial 40</a:t>
            </a:r>
          </a:p>
        </p:txBody>
      </p:sp>
      <p:sp>
        <p:nvSpPr>
          <p:cNvPr id="10243" name="Rectangle 3"/>
          <p:cNvSpPr>
            <a:spLocks noGrp="1" noChangeArrowheads="1"/>
          </p:cNvSpPr>
          <p:nvPr>
            <p:ph type="subTitle" idx="1"/>
          </p:nvPr>
        </p:nvSpPr>
        <p:spPr>
          <a:xfrm>
            <a:off x="324035" y="4233961"/>
            <a:ext cx="7896225" cy="497681"/>
          </a:xfrm>
        </p:spPr>
        <p:txBody>
          <a:bodyPr/>
          <a:lstStyle>
            <a:lvl1pPr marL="0" indent="0">
              <a:buFontTx/>
              <a:buNone/>
              <a:defRPr sz="2000"/>
            </a:lvl1pPr>
          </a:lstStyle>
          <a:p>
            <a:pPr lvl="0"/>
            <a:r>
              <a:rPr lang="en-US" noProof="0" smtClean="0"/>
              <a:t>Section slide subtitle heading Arial 20</a:t>
            </a:r>
          </a:p>
        </p:txBody>
      </p:sp>
      <p:sp>
        <p:nvSpPr>
          <p:cNvPr id="4" name="Footer Placeholder 3"/>
          <p:cNvSpPr>
            <a:spLocks noGrp="1" noChangeArrowheads="1"/>
          </p:cNvSpPr>
          <p:nvPr>
            <p:ph type="ftr" sz="quarter" idx="10"/>
          </p:nvPr>
        </p:nvSpPr>
        <p:spPr bwMode="auto">
          <a:xfrm>
            <a:off x="323850" y="4914900"/>
            <a:ext cx="2895600" cy="17145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000">
                <a:latin typeface="Arial" charset="0"/>
              </a:defRPr>
            </a:lvl1pPr>
          </a:lstStyle>
          <a:p>
            <a:pPr>
              <a:lnSpc>
                <a:spcPct val="100000"/>
              </a:lnSpc>
              <a:defRPr/>
            </a:pPr>
            <a:r>
              <a:rPr lang="en-GB">
                <a:solidFill>
                  <a:srgbClr val="FFFFFF"/>
                </a:solidFill>
                <a:cs typeface="+mn-cs"/>
              </a:rPr>
              <a:t>© Crown copyright   Met Office</a:t>
            </a:r>
          </a:p>
        </p:txBody>
      </p:sp>
    </p:spTree>
  </p:cSld>
  <p:clrMapOvr>
    <a:masterClrMapping/>
  </p:clrMapOvr>
  <p:transition>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329931"/>
            <a:ext cx="3390900" cy="35635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329931"/>
            <a:ext cx="3390900" cy="35635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8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9973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60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60749"/>
            <a:ext cx="1733550" cy="46327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260749"/>
            <a:ext cx="5048250" cy="46327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84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92617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14480" y="205980"/>
            <a:ext cx="476252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31"/>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itle 10"/>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402555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00401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14480" y="205979"/>
            <a:ext cx="476252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29930"/>
            <a:ext cx="6934200" cy="356354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itle 10"/>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122635"/>
            <a:ext cx="8142288" cy="4793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685800" y="4881562"/>
            <a:ext cx="3124200" cy="90488"/>
          </a:xfrm>
          <a:prstGeom prst="rect">
            <a:avLst/>
          </a:prstGeom>
        </p:spPr>
        <p:txBody>
          <a:bodyPr/>
          <a:lstStyle>
            <a:lvl1pPr>
              <a:defRPr/>
            </a:lvl1pPr>
          </a:lstStyle>
          <a:p>
            <a:r>
              <a:rPr lang="en-GB">
                <a:solidFill>
                  <a:srgbClr val="B9DB0E"/>
                </a:solidFill>
                <a:ea typeface="+mn-ea"/>
                <a:cs typeface="+mn-cs"/>
              </a:rPr>
              <a:t>© Crown copyright 2007</a:t>
            </a:r>
            <a:endParaRPr lang="en-GB" sz="800">
              <a:solidFill>
                <a:srgbClr val="B9DB0E"/>
              </a:solidFill>
              <a:ea typeface="+mn-ea"/>
              <a:cs typeface="+mn-cs"/>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22635"/>
            <a:ext cx="7620000" cy="3429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74688" y="1372791"/>
            <a:ext cx="7772400" cy="3543300"/>
          </a:xfrm>
        </p:spPr>
        <p:txBody>
          <a:bodyPr/>
          <a:lstStyle/>
          <a:p>
            <a:endParaRPr lang="en-GB"/>
          </a:p>
        </p:txBody>
      </p:sp>
      <p:sp>
        <p:nvSpPr>
          <p:cNvPr id="4" name="Date Placeholder 3"/>
          <p:cNvSpPr>
            <a:spLocks noGrp="1"/>
          </p:cNvSpPr>
          <p:nvPr>
            <p:ph type="dt" sz="half" idx="10"/>
          </p:nvPr>
        </p:nvSpPr>
        <p:spPr>
          <a:xfrm>
            <a:off x="685800" y="4881562"/>
            <a:ext cx="3124200" cy="90488"/>
          </a:xfrm>
          <a:prstGeom prst="rect">
            <a:avLst/>
          </a:prstGeom>
        </p:spPr>
        <p:txBody>
          <a:bodyPr/>
          <a:lstStyle>
            <a:lvl1pPr>
              <a:defRPr/>
            </a:lvl1pPr>
          </a:lstStyle>
          <a:p>
            <a:r>
              <a:rPr lang="en-GB">
                <a:solidFill>
                  <a:srgbClr val="B9DB0E"/>
                </a:solidFill>
                <a:ea typeface="+mn-ea"/>
                <a:cs typeface="+mn-cs"/>
              </a:rPr>
              <a:t>© Crown copyright 2007</a:t>
            </a:r>
            <a:endParaRPr lang="en-GB" sz="800">
              <a:solidFill>
                <a:srgbClr val="B9DB0E"/>
              </a:solidFill>
              <a:ea typeface="+mn-ea"/>
              <a:cs typeface="+mn-cs"/>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22635"/>
            <a:ext cx="7620000" cy="3429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74688" y="1372791"/>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37088" y="1372791"/>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37088" y="3201591"/>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685800" y="4881562"/>
            <a:ext cx="3124200" cy="90488"/>
          </a:xfrm>
          <a:prstGeom prst="rect">
            <a:avLst/>
          </a:prstGeom>
        </p:spPr>
        <p:txBody>
          <a:bodyPr/>
          <a:lstStyle>
            <a:lvl1pPr>
              <a:defRPr/>
            </a:lvl1pPr>
          </a:lstStyle>
          <a:p>
            <a:r>
              <a:rPr lang="en-GB">
                <a:solidFill>
                  <a:srgbClr val="B9DB0E"/>
                </a:solidFill>
                <a:ea typeface="+mn-ea"/>
                <a:cs typeface="+mn-cs"/>
              </a:rPr>
              <a:t>© Crown copyright 2007</a:t>
            </a:r>
            <a:endParaRPr lang="en-GB" sz="800">
              <a:solidFill>
                <a:srgbClr val="B9DB0E"/>
              </a:solidFill>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49435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14480" y="205979"/>
            <a:ext cx="476252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10.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44.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image" Target="../media/image2.png"/><Relationship Id="rId5" Type="http://schemas.openxmlformats.org/officeDocument/2006/relationships/theme" Target="../theme/theme11.xml"/><Relationship Id="rId4" Type="http://schemas.openxmlformats.org/officeDocument/2006/relationships/slideLayout" Target="../slideLayouts/slideLayout14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image" Target="../media/image1.png"/><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theme" Target="../theme/theme13.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theme" Target="../theme/theme14.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image" Target="../media/image1.png"/><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image" Target="../media/image1.png"/><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5" Type="http://schemas.openxmlformats.org/officeDocument/2006/relationships/image" Target="../media/image1.png"/><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image" Target="../media/image14.jpe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18.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Layout" Target="../slideLayouts/slideLayout245.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17" Type="http://schemas.openxmlformats.org/officeDocument/2006/relationships/image" Target="../media/image1.png"/><Relationship Id="rId2" Type="http://schemas.openxmlformats.org/officeDocument/2006/relationships/slideLayout" Target="../slideLayouts/slideLayout234.xml"/><Relationship Id="rId16" Type="http://schemas.openxmlformats.org/officeDocument/2006/relationships/theme" Target="../theme/theme19.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5" Type="http://schemas.openxmlformats.org/officeDocument/2006/relationships/slideLayout" Target="../slideLayouts/slideLayout24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image" Target="../media/image1.png"/><Relationship Id="rId2" Type="http://schemas.openxmlformats.org/officeDocument/2006/relationships/slideLayout" Target="../slideLayouts/slideLayout76.xml"/><Relationship Id="rId16" Type="http://schemas.openxmlformats.org/officeDocument/2006/relationships/theme" Target="../theme/theme7.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pn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image" Target="../media/image4.png"/><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theme" Target="../theme/theme9.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1714500" y="261938"/>
            <a:ext cx="69723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GB"/>
          </a:p>
        </p:txBody>
      </p:sp>
      <p:sp>
        <p:nvSpPr>
          <p:cNvPr id="17411" name="Text Placeholder 2"/>
          <p:cNvSpPr>
            <a:spLocks noGrp="1"/>
          </p:cNvSpPr>
          <p:nvPr>
            <p:ph type="body" idx="1"/>
          </p:nvPr>
        </p:nvSpPr>
        <p:spPr bwMode="auto">
          <a:xfrm>
            <a:off x="1714500" y="1331119"/>
            <a:ext cx="6972300" cy="339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txBox="1">
            <a:spLocks/>
          </p:cNvSpPr>
          <p:nvPr/>
        </p:nvSpPr>
        <p:spPr>
          <a:xfrm>
            <a:off x="323881" y="4913710"/>
            <a:ext cx="2894013" cy="172640"/>
          </a:xfrm>
          <a:prstGeom prst="rect">
            <a:avLst/>
          </a:prstGeom>
        </p:spPr>
        <p:txBody>
          <a:bodyPr/>
          <a:lstStyle>
            <a:lvl1pPr eaLnBrk="0" hangingPunct="0">
              <a:defRPr sz="4400">
                <a:solidFill>
                  <a:schemeClr val="tx2"/>
                </a:solidFill>
                <a:latin typeface="Arial" charset="0"/>
                <a:ea typeface="ＭＳ Ｐゴシック" charset="0"/>
                <a:cs typeface="ＭＳ Ｐゴシック" charset="0"/>
              </a:defRPr>
            </a:lvl1pPr>
            <a:lvl2pPr marL="742950" indent="-285750" eaLnBrk="0" hangingPunct="0">
              <a:defRPr sz="4400">
                <a:solidFill>
                  <a:schemeClr val="tx2"/>
                </a:solidFill>
                <a:latin typeface="Arial" charset="0"/>
                <a:ea typeface="ＭＳ Ｐゴシック" charset="0"/>
              </a:defRPr>
            </a:lvl2pPr>
            <a:lvl3pPr marL="1143000" indent="-228600" eaLnBrk="0" hangingPunct="0">
              <a:defRPr sz="4400">
                <a:solidFill>
                  <a:schemeClr val="tx2"/>
                </a:solidFill>
                <a:latin typeface="Arial" charset="0"/>
                <a:ea typeface="ＭＳ Ｐゴシック" charset="0"/>
              </a:defRPr>
            </a:lvl3pPr>
            <a:lvl4pPr marL="1600200" indent="-228600" eaLnBrk="0" hangingPunct="0">
              <a:defRPr sz="4400">
                <a:solidFill>
                  <a:schemeClr val="tx2"/>
                </a:solidFill>
                <a:latin typeface="Arial" charset="0"/>
                <a:ea typeface="ＭＳ Ｐゴシック" charset="0"/>
              </a:defRPr>
            </a:lvl4pPr>
            <a:lvl5pPr marL="2057400" indent="-228600" eaLnBrk="0" hangingPunct="0">
              <a:defRPr sz="4400">
                <a:solidFill>
                  <a:schemeClr val="tx2"/>
                </a:solidFill>
                <a:latin typeface="Arial" charset="0"/>
                <a:ea typeface="ＭＳ Ｐゴシック" charset="0"/>
              </a:defRPr>
            </a:lvl5pPr>
            <a:lvl6pPr marL="2514600" indent="-228600" eaLnBrk="0" fontAlgn="base" hangingPunct="0">
              <a:lnSpc>
                <a:spcPct val="85000"/>
              </a:lnSpc>
              <a:spcBef>
                <a:spcPct val="0"/>
              </a:spcBef>
              <a:spcAft>
                <a:spcPct val="0"/>
              </a:spcAft>
              <a:defRPr sz="4400">
                <a:solidFill>
                  <a:schemeClr val="tx2"/>
                </a:solidFill>
                <a:latin typeface="Arial" charset="0"/>
                <a:ea typeface="ＭＳ Ｐゴシック" charset="0"/>
              </a:defRPr>
            </a:lvl6pPr>
            <a:lvl7pPr marL="2971800" indent="-228600" eaLnBrk="0" fontAlgn="base" hangingPunct="0">
              <a:lnSpc>
                <a:spcPct val="85000"/>
              </a:lnSpc>
              <a:spcBef>
                <a:spcPct val="0"/>
              </a:spcBef>
              <a:spcAft>
                <a:spcPct val="0"/>
              </a:spcAft>
              <a:defRPr sz="4400">
                <a:solidFill>
                  <a:schemeClr val="tx2"/>
                </a:solidFill>
                <a:latin typeface="Arial" charset="0"/>
                <a:ea typeface="ＭＳ Ｐゴシック" charset="0"/>
              </a:defRPr>
            </a:lvl7pPr>
            <a:lvl8pPr marL="3429000" indent="-228600" eaLnBrk="0" fontAlgn="base" hangingPunct="0">
              <a:lnSpc>
                <a:spcPct val="85000"/>
              </a:lnSpc>
              <a:spcBef>
                <a:spcPct val="0"/>
              </a:spcBef>
              <a:spcAft>
                <a:spcPct val="0"/>
              </a:spcAft>
              <a:defRPr sz="4400">
                <a:solidFill>
                  <a:schemeClr val="tx2"/>
                </a:solidFill>
                <a:latin typeface="Arial" charset="0"/>
                <a:ea typeface="ＭＳ Ｐゴシック" charset="0"/>
              </a:defRPr>
            </a:lvl8pPr>
            <a:lvl9pPr marL="3886200" indent="-228600" eaLnBrk="0" fontAlgn="base" hangingPunct="0">
              <a:lnSpc>
                <a:spcPct val="85000"/>
              </a:lnSpc>
              <a:spcBef>
                <a:spcPct val="0"/>
              </a:spcBef>
              <a:spcAft>
                <a:spcPct val="0"/>
              </a:spcAft>
              <a:defRPr sz="4400">
                <a:solidFill>
                  <a:schemeClr val="tx2"/>
                </a:solidFill>
                <a:latin typeface="Arial" charset="0"/>
                <a:ea typeface="ＭＳ Ｐゴシック" charset="0"/>
              </a:defRPr>
            </a:lvl9pPr>
          </a:lstStyle>
          <a:p>
            <a:pPr eaLnBrk="1" hangingPunct="1">
              <a:lnSpc>
                <a:spcPct val="100000"/>
              </a:lnSpc>
            </a:pPr>
            <a:r>
              <a:rPr lang="en-GB" sz="1000" smtClean="0">
                <a:solidFill>
                  <a:srgbClr val="000000"/>
                </a:solidFill>
              </a:rPr>
              <a:t>© Crown copyright   Met Office</a:t>
            </a:r>
          </a:p>
        </p:txBody>
      </p:sp>
    </p:spTree>
    <p:extLst>
      <p:ext uri="{BB962C8B-B14F-4D97-AF65-F5344CB8AC3E}">
        <p14:creationId xmlns:p14="http://schemas.microsoft.com/office/powerpoint/2010/main" val="3621625546"/>
      </p:ext>
    </p:extLst>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Lst>
  <p:txStyles>
    <p:titleStyle>
      <a:lvl1pPr algn="l" rtl="0" eaLnBrk="0" fontAlgn="base" hangingPunct="0">
        <a:spcBef>
          <a:spcPct val="0"/>
        </a:spcBef>
        <a:spcAft>
          <a:spcPct val="0"/>
        </a:spcAft>
        <a:defRPr sz="4000" kern="1200">
          <a:solidFill>
            <a:schemeClr val="tx1"/>
          </a:solidFill>
          <a:latin typeface="+mj-lt"/>
          <a:ea typeface="ＭＳ Ｐゴシック" pitchFamily="34" charset="-128"/>
          <a:cs typeface="ＭＳ Ｐゴシック" charset="0"/>
        </a:defRPr>
      </a:lvl1pPr>
      <a:lvl2pPr algn="l" rtl="0" eaLnBrk="0" fontAlgn="base" hangingPunct="0">
        <a:spcBef>
          <a:spcPct val="0"/>
        </a:spcBef>
        <a:spcAft>
          <a:spcPct val="0"/>
        </a:spcAft>
        <a:defRPr sz="4000">
          <a:solidFill>
            <a:schemeClr val="tx1"/>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4000">
          <a:solidFill>
            <a:schemeClr val="tx1"/>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4000">
          <a:solidFill>
            <a:schemeClr val="tx1"/>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4000">
          <a:solidFill>
            <a:schemeClr val="tx1"/>
          </a:solidFill>
          <a:latin typeface="Arial" charset="0"/>
          <a:ea typeface="ＭＳ Ｐゴシック" pitchFamily="34" charset="-128"/>
          <a:cs typeface="ＭＳ Ｐゴシック"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1714500" y="261938"/>
            <a:ext cx="69723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6387" name="Text Placeholder 2"/>
          <p:cNvSpPr>
            <a:spLocks noGrp="1"/>
          </p:cNvSpPr>
          <p:nvPr>
            <p:ph type="body" idx="1"/>
          </p:nvPr>
        </p:nvSpPr>
        <p:spPr bwMode="auto">
          <a:xfrm>
            <a:off x="1714500" y="1331119"/>
            <a:ext cx="69723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Footer Placeholder 4"/>
          <p:cNvSpPr txBox="1">
            <a:spLocks/>
          </p:cNvSpPr>
          <p:nvPr/>
        </p:nvSpPr>
        <p:spPr>
          <a:xfrm>
            <a:off x="323851" y="4913710"/>
            <a:ext cx="2894013" cy="172640"/>
          </a:xfrm>
          <a:prstGeom prst="rect">
            <a:avLst/>
          </a:prstGeom>
        </p:spPr>
        <p:txBody>
          <a:bodyPr/>
          <a:lstStyle>
            <a:lvl1pPr algn="l">
              <a:lnSpc>
                <a:spcPct val="100000"/>
              </a:lnSpc>
              <a:defRPr sz="1000">
                <a:solidFill>
                  <a:schemeClr val="tx2"/>
                </a:solidFill>
              </a:defRPr>
            </a:lvl1pPr>
          </a:lstStyle>
          <a:p>
            <a:pPr>
              <a:defRPr/>
            </a:pPr>
            <a:r>
              <a:rPr lang="en-GB" dirty="0" smtClean="0">
                <a:solidFill>
                  <a:srgbClr val="000000"/>
                </a:solidFill>
                <a:ea typeface="+mn-ea"/>
                <a:cs typeface="+mn-cs"/>
              </a:rPr>
              <a:t>© Crown copyright   Met Office</a:t>
            </a:r>
            <a:endParaRPr lang="en-GB" dirty="0">
              <a:solidFill>
                <a:srgbClr val="000000"/>
              </a:solidFill>
              <a:ea typeface="+mn-ea"/>
              <a:cs typeface="+mn-cs"/>
            </a:endParaRPr>
          </a:p>
        </p:txBody>
      </p:sp>
    </p:spTree>
  </p:cSld>
  <p:clrMap bg1="lt1" tx1="dk1" bg2="lt2" tx2="dk2" accent1="accent1" accent2="accent2" accent3="accent3" accent4="accent4" accent5="accent5" accent6="accent6" hlink="hlink" folHlink="folHlink"/>
  <p:sldLayoutIdLst>
    <p:sldLayoutId id="2147484949" r:id="rId1"/>
    <p:sldLayoutId id="2147484950" r:id="rId2"/>
    <p:sldLayoutId id="2147484951" r:id="rId3"/>
    <p:sldLayoutId id="2147484952" r:id="rId4"/>
    <p:sldLayoutId id="2147484953" r:id="rId5"/>
    <p:sldLayoutId id="2147484954" r:id="rId6"/>
    <p:sldLayoutId id="2147484955" r:id="rId7"/>
    <p:sldLayoutId id="2147484956" r:id="rId8"/>
    <p:sldLayoutId id="2147484957" r:id="rId9"/>
    <p:sldLayoutId id="2147484958" r:id="rId10"/>
    <p:sldLayoutId id="2147484959" r:id="rId11"/>
    <p:sldLayoutId id="2147484960" r:id="rId12"/>
  </p:sldLayoutIdLst>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752600" y="260747"/>
            <a:ext cx="69342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Slide heading Arial 40</a:t>
            </a:r>
          </a:p>
        </p:txBody>
      </p:sp>
      <p:sp>
        <p:nvSpPr>
          <p:cNvPr id="5123" name="Rectangle 3"/>
          <p:cNvSpPr>
            <a:spLocks noGrp="1" noChangeArrowheads="1"/>
          </p:cNvSpPr>
          <p:nvPr>
            <p:ph type="body" idx="1"/>
          </p:nvPr>
        </p:nvSpPr>
        <p:spPr bwMode="auto">
          <a:xfrm>
            <a:off x="1752600" y="1329930"/>
            <a:ext cx="6934200" cy="3563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First level Arial 24</a:t>
            </a:r>
          </a:p>
          <a:p>
            <a:pPr lvl="1"/>
            <a:r>
              <a:rPr lang="en-GB" smtClean="0"/>
              <a:t>Second level Arial 20</a:t>
            </a:r>
          </a:p>
          <a:p>
            <a:pPr lvl="2"/>
            <a:r>
              <a:rPr lang="en-GB" smtClean="0"/>
              <a:t>Third level Arial 20</a:t>
            </a:r>
          </a:p>
          <a:p>
            <a:pPr lvl="3"/>
            <a:r>
              <a:rPr lang="en-GB" smtClean="0"/>
              <a:t>Fourth level Arial 20</a:t>
            </a:r>
          </a:p>
          <a:p>
            <a:pPr lvl="4"/>
            <a:r>
              <a:rPr lang="en-GB" smtClean="0"/>
              <a:t>Fifth level Arial 20</a:t>
            </a:r>
          </a:p>
        </p:txBody>
      </p:sp>
      <p:sp>
        <p:nvSpPr>
          <p:cNvPr id="5" name="Rectangle 4"/>
          <p:cNvSpPr txBox="1">
            <a:spLocks noChangeArrowheads="1"/>
          </p:cNvSpPr>
          <p:nvPr/>
        </p:nvSpPr>
        <p:spPr bwMode="auto">
          <a:xfrm>
            <a:off x="323850" y="4913710"/>
            <a:ext cx="2895600" cy="171450"/>
          </a:xfrm>
          <a:prstGeom prst="rect">
            <a:avLst/>
          </a:prstGeom>
          <a:noFill/>
          <a:ln w="9525">
            <a:noFill/>
            <a:miter lim="800000"/>
            <a:headEnd/>
            <a:tailEnd/>
          </a:ln>
          <a:effectLst/>
        </p:spPr>
        <p:txBody>
          <a:bodyPr/>
          <a:lstStyle>
            <a:lvl1pPr eaLnBrk="0" hangingPunct="0">
              <a:lnSpc>
                <a:spcPct val="100000"/>
              </a:lnSpc>
              <a:defRPr sz="1000">
                <a:solidFill>
                  <a:schemeClr val="tx1"/>
                </a:solidFill>
              </a:defRPr>
            </a:lvl1pPr>
          </a:lstStyle>
          <a:p>
            <a:pPr>
              <a:defRPr/>
            </a:pPr>
            <a:r>
              <a:rPr lang="en-GB" dirty="0" smtClean="0">
                <a:solidFill>
                  <a:srgbClr val="FFFFFF"/>
                </a:solidFill>
                <a:ea typeface="+mn-ea"/>
                <a:cs typeface="+mn-cs"/>
              </a:rPr>
              <a:t>© Crown copyright   Met Office</a:t>
            </a:r>
            <a:endParaRPr lang="en-GB" sz="1400" dirty="0">
              <a:solidFill>
                <a:srgbClr val="FFFFFF"/>
              </a:solidFill>
              <a:latin typeface="Times" pitchFamily="18" charset="0"/>
              <a:ea typeface="+mn-ea"/>
              <a:cs typeface="+mn-cs"/>
            </a:endParaRPr>
          </a:p>
        </p:txBody>
      </p:sp>
    </p:spTree>
  </p:cSld>
  <p:clrMap bg1="dk2" tx1="lt1" bg2="dk1" tx2="lt2" accent1="accent1" accent2="accent2" accent3="accent3" accent4="accent4" accent5="accent5" accent6="accent6" hlink="hlink" folHlink="folHlink"/>
  <p:sldLayoutIdLst>
    <p:sldLayoutId id="2147484964" r:id="rId1"/>
    <p:sldLayoutId id="2147484965" r:id="rId2"/>
    <p:sldLayoutId id="2147484966" r:id="rId3"/>
    <p:sldLayoutId id="2147484967" r:id="rId4"/>
  </p:sldLayoutIdLst>
  <p:transition>
    <p:wipe/>
  </p:transition>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4000">
          <a:solidFill>
            <a:srgbClr val="FFFFFF"/>
          </a:solidFill>
          <a:latin typeface="+mj-lt"/>
          <a:ea typeface="+mj-ea"/>
          <a:cs typeface="+mj-cs"/>
        </a:defRPr>
      </a:lvl1pPr>
      <a:lvl2pPr algn="l" rtl="0" eaLnBrk="0" fontAlgn="base" hangingPunct="0">
        <a:lnSpc>
          <a:spcPct val="85000"/>
        </a:lnSpc>
        <a:spcBef>
          <a:spcPct val="0"/>
        </a:spcBef>
        <a:spcAft>
          <a:spcPct val="0"/>
        </a:spcAft>
        <a:defRPr sz="4000">
          <a:solidFill>
            <a:srgbClr val="FFFFFF"/>
          </a:solidFill>
          <a:latin typeface="Arial" charset="0"/>
        </a:defRPr>
      </a:lvl2pPr>
      <a:lvl3pPr algn="l" rtl="0" eaLnBrk="0" fontAlgn="base" hangingPunct="0">
        <a:lnSpc>
          <a:spcPct val="85000"/>
        </a:lnSpc>
        <a:spcBef>
          <a:spcPct val="0"/>
        </a:spcBef>
        <a:spcAft>
          <a:spcPct val="0"/>
        </a:spcAft>
        <a:defRPr sz="4000">
          <a:solidFill>
            <a:srgbClr val="FFFFFF"/>
          </a:solidFill>
          <a:latin typeface="Arial" charset="0"/>
        </a:defRPr>
      </a:lvl3pPr>
      <a:lvl4pPr algn="l" rtl="0" eaLnBrk="0" fontAlgn="base" hangingPunct="0">
        <a:lnSpc>
          <a:spcPct val="85000"/>
        </a:lnSpc>
        <a:spcBef>
          <a:spcPct val="0"/>
        </a:spcBef>
        <a:spcAft>
          <a:spcPct val="0"/>
        </a:spcAft>
        <a:defRPr sz="4000">
          <a:solidFill>
            <a:srgbClr val="FFFFFF"/>
          </a:solidFill>
          <a:latin typeface="Arial" charset="0"/>
        </a:defRPr>
      </a:lvl4pPr>
      <a:lvl5pPr algn="l" rtl="0" eaLnBrk="0" fontAlgn="base" hangingPunct="0">
        <a:lnSpc>
          <a:spcPct val="85000"/>
        </a:lnSpc>
        <a:spcBef>
          <a:spcPct val="0"/>
        </a:spcBef>
        <a:spcAft>
          <a:spcPct val="0"/>
        </a:spcAft>
        <a:defRPr sz="4000">
          <a:solidFill>
            <a:srgbClr val="FFFFFF"/>
          </a:solidFill>
          <a:latin typeface="Arial" charset="0"/>
        </a:defRPr>
      </a:lvl5pPr>
      <a:lvl6pPr marL="457200" algn="l" rtl="0" fontAlgn="base">
        <a:lnSpc>
          <a:spcPct val="85000"/>
        </a:lnSpc>
        <a:spcBef>
          <a:spcPct val="0"/>
        </a:spcBef>
        <a:spcAft>
          <a:spcPct val="0"/>
        </a:spcAft>
        <a:defRPr sz="4000">
          <a:solidFill>
            <a:srgbClr val="FFFFFF"/>
          </a:solidFill>
          <a:latin typeface="Arial" charset="0"/>
        </a:defRPr>
      </a:lvl6pPr>
      <a:lvl7pPr marL="914400" algn="l" rtl="0" fontAlgn="base">
        <a:lnSpc>
          <a:spcPct val="85000"/>
        </a:lnSpc>
        <a:spcBef>
          <a:spcPct val="0"/>
        </a:spcBef>
        <a:spcAft>
          <a:spcPct val="0"/>
        </a:spcAft>
        <a:defRPr sz="4000">
          <a:solidFill>
            <a:srgbClr val="FFFFFF"/>
          </a:solidFill>
          <a:latin typeface="Arial" charset="0"/>
        </a:defRPr>
      </a:lvl7pPr>
      <a:lvl8pPr marL="1371600" algn="l" rtl="0" fontAlgn="base">
        <a:lnSpc>
          <a:spcPct val="85000"/>
        </a:lnSpc>
        <a:spcBef>
          <a:spcPct val="0"/>
        </a:spcBef>
        <a:spcAft>
          <a:spcPct val="0"/>
        </a:spcAft>
        <a:defRPr sz="4000">
          <a:solidFill>
            <a:srgbClr val="FFFFFF"/>
          </a:solidFill>
          <a:latin typeface="Arial" charset="0"/>
        </a:defRPr>
      </a:lvl8pPr>
      <a:lvl9pPr marL="1828800" algn="l" rtl="0" fontAlgn="base">
        <a:lnSpc>
          <a:spcPct val="85000"/>
        </a:lnSpc>
        <a:spcBef>
          <a:spcPct val="0"/>
        </a:spcBef>
        <a:spcAft>
          <a:spcPct val="0"/>
        </a:spcAft>
        <a:defRPr sz="4000">
          <a:solidFill>
            <a:srgbClr val="FFFFFF"/>
          </a:solidFill>
          <a:latin typeface="Arial" charset="0"/>
        </a:defRPr>
      </a:lvl9pPr>
    </p:titleStyle>
    <p:bodyStyle>
      <a:lvl1pPr marL="261938" indent="-261938" algn="l" rtl="0" eaLnBrk="0" fontAlgn="base" hangingPunct="0">
        <a:lnSpc>
          <a:spcPct val="90000"/>
        </a:lnSpc>
        <a:spcBef>
          <a:spcPct val="35000"/>
        </a:spcBef>
        <a:spcAft>
          <a:spcPct val="35000"/>
        </a:spcAft>
        <a:buChar char="•"/>
        <a:defRPr sz="2400">
          <a:solidFill>
            <a:srgbClr val="FFFFFF"/>
          </a:solidFill>
          <a:latin typeface="+mn-lt"/>
          <a:ea typeface="+mn-ea"/>
          <a:cs typeface="+mn-cs"/>
        </a:defRPr>
      </a:lvl1pPr>
      <a:lvl2pPr marL="623888" indent="-182563" algn="l" rtl="0" eaLnBrk="0" fontAlgn="base" hangingPunct="0">
        <a:lnSpc>
          <a:spcPct val="90000"/>
        </a:lnSpc>
        <a:spcBef>
          <a:spcPct val="35000"/>
        </a:spcBef>
        <a:spcAft>
          <a:spcPct val="35000"/>
        </a:spcAft>
        <a:buChar char="•"/>
        <a:defRPr sz="2000">
          <a:solidFill>
            <a:srgbClr val="FFFFFF"/>
          </a:solidFill>
          <a:latin typeface="+mn-lt"/>
        </a:defRPr>
      </a:lvl2pPr>
      <a:lvl3pPr marL="987425" indent="-184150" algn="l" rtl="0" eaLnBrk="0" fontAlgn="base" hangingPunct="0">
        <a:lnSpc>
          <a:spcPct val="90000"/>
        </a:lnSpc>
        <a:spcBef>
          <a:spcPct val="35000"/>
        </a:spcBef>
        <a:spcAft>
          <a:spcPct val="35000"/>
        </a:spcAft>
        <a:buChar char="•"/>
        <a:defRPr sz="2000">
          <a:solidFill>
            <a:srgbClr val="FFFFFF"/>
          </a:solidFill>
          <a:latin typeface="+mn-lt"/>
        </a:defRPr>
      </a:lvl3pPr>
      <a:lvl4pPr marL="1349375" indent="-182563" algn="l" rtl="0" eaLnBrk="0" fontAlgn="base" hangingPunct="0">
        <a:lnSpc>
          <a:spcPct val="90000"/>
        </a:lnSpc>
        <a:spcBef>
          <a:spcPct val="35000"/>
        </a:spcBef>
        <a:spcAft>
          <a:spcPct val="35000"/>
        </a:spcAft>
        <a:buChar char="•"/>
        <a:defRPr sz="2000">
          <a:solidFill>
            <a:srgbClr val="FFFFFF"/>
          </a:solidFill>
          <a:latin typeface="+mn-lt"/>
        </a:defRPr>
      </a:lvl4pPr>
      <a:lvl5pPr marL="1698625" indent="-169863" algn="l" rtl="0" eaLnBrk="0" fontAlgn="base" hangingPunct="0">
        <a:lnSpc>
          <a:spcPct val="90000"/>
        </a:lnSpc>
        <a:spcBef>
          <a:spcPct val="35000"/>
        </a:spcBef>
        <a:spcAft>
          <a:spcPct val="35000"/>
        </a:spcAft>
        <a:buChar char="•"/>
        <a:defRPr sz="2000">
          <a:solidFill>
            <a:srgbClr val="FFFFFF"/>
          </a:solidFill>
          <a:latin typeface="+mn-lt"/>
        </a:defRPr>
      </a:lvl5pPr>
      <a:lvl6pPr marL="2155825" indent="-169863" algn="l" rtl="0" fontAlgn="base">
        <a:lnSpc>
          <a:spcPct val="90000"/>
        </a:lnSpc>
        <a:spcBef>
          <a:spcPct val="35000"/>
        </a:spcBef>
        <a:spcAft>
          <a:spcPct val="35000"/>
        </a:spcAft>
        <a:buChar char="•"/>
        <a:defRPr sz="2000">
          <a:solidFill>
            <a:srgbClr val="FFFFFF"/>
          </a:solidFill>
          <a:latin typeface="+mn-lt"/>
        </a:defRPr>
      </a:lvl6pPr>
      <a:lvl7pPr marL="2613025" indent="-169863" algn="l" rtl="0" fontAlgn="base">
        <a:lnSpc>
          <a:spcPct val="90000"/>
        </a:lnSpc>
        <a:spcBef>
          <a:spcPct val="35000"/>
        </a:spcBef>
        <a:spcAft>
          <a:spcPct val="35000"/>
        </a:spcAft>
        <a:buChar char="•"/>
        <a:defRPr sz="2000">
          <a:solidFill>
            <a:srgbClr val="FFFFFF"/>
          </a:solidFill>
          <a:latin typeface="+mn-lt"/>
        </a:defRPr>
      </a:lvl7pPr>
      <a:lvl8pPr marL="3070225" indent="-169863" algn="l" rtl="0" fontAlgn="base">
        <a:lnSpc>
          <a:spcPct val="90000"/>
        </a:lnSpc>
        <a:spcBef>
          <a:spcPct val="35000"/>
        </a:spcBef>
        <a:spcAft>
          <a:spcPct val="35000"/>
        </a:spcAft>
        <a:buChar char="•"/>
        <a:defRPr sz="2000">
          <a:solidFill>
            <a:srgbClr val="FFFFFF"/>
          </a:solidFill>
          <a:latin typeface="+mn-lt"/>
        </a:defRPr>
      </a:lvl8pPr>
      <a:lvl9pPr marL="3527425" indent="-169863" algn="l" rtl="0" fontAlgn="base">
        <a:lnSpc>
          <a:spcPct val="90000"/>
        </a:lnSpc>
        <a:spcBef>
          <a:spcPct val="35000"/>
        </a:spcBef>
        <a:spcAft>
          <a:spcPct val="3500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714500" y="261938"/>
            <a:ext cx="69723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6147" name="Text Placeholder 2"/>
          <p:cNvSpPr>
            <a:spLocks noGrp="1"/>
          </p:cNvSpPr>
          <p:nvPr>
            <p:ph type="body" idx="1"/>
          </p:nvPr>
        </p:nvSpPr>
        <p:spPr bwMode="auto">
          <a:xfrm>
            <a:off x="1714500" y="1331119"/>
            <a:ext cx="69723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Footer Placeholder 4"/>
          <p:cNvSpPr txBox="1">
            <a:spLocks/>
          </p:cNvSpPr>
          <p:nvPr/>
        </p:nvSpPr>
        <p:spPr>
          <a:xfrm>
            <a:off x="323851" y="4913710"/>
            <a:ext cx="2894013" cy="172640"/>
          </a:xfrm>
          <a:prstGeom prst="rect">
            <a:avLst/>
          </a:prstGeom>
        </p:spPr>
        <p:txBody>
          <a:bodyPr/>
          <a:lstStyle>
            <a:lvl1pPr algn="l">
              <a:lnSpc>
                <a:spcPct val="100000"/>
              </a:lnSpc>
              <a:defRPr sz="1000">
                <a:solidFill>
                  <a:schemeClr val="tx2"/>
                </a:solidFill>
              </a:defRPr>
            </a:lvl1pPr>
          </a:lstStyle>
          <a:p>
            <a:pPr>
              <a:defRPr/>
            </a:pPr>
            <a:r>
              <a:rPr lang="en-GB" dirty="0" smtClean="0">
                <a:solidFill>
                  <a:srgbClr val="000000"/>
                </a:solidFill>
                <a:ea typeface="+mn-ea"/>
                <a:cs typeface="+mn-cs"/>
              </a:rPr>
              <a:t>© Crown copyright   Met Office</a:t>
            </a:r>
            <a:endParaRPr lang="en-GB" dirty="0">
              <a:solidFill>
                <a:srgbClr val="000000"/>
              </a:solidFill>
              <a:ea typeface="+mn-ea"/>
              <a:cs typeface="+mn-cs"/>
            </a:endParaRPr>
          </a:p>
        </p:txBody>
      </p:sp>
    </p:spTree>
  </p:cSld>
  <p:clrMap bg1="lt1" tx1="dk1" bg2="lt2" tx2="dk2" accent1="accent1" accent2="accent2" accent3="accent3" accent4="accent4" accent5="accent5" accent6="accent6" hlink="hlink" folHlink="folHlink"/>
  <p:sldLayoutIdLst>
    <p:sldLayoutId id="2147484969" r:id="rId1"/>
    <p:sldLayoutId id="2147484970" r:id="rId2"/>
    <p:sldLayoutId id="2147484971" r:id="rId3"/>
    <p:sldLayoutId id="2147484972" r:id="rId4"/>
    <p:sldLayoutId id="2147484973" r:id="rId5"/>
    <p:sldLayoutId id="2147484974" r:id="rId6"/>
    <p:sldLayoutId id="2147484975" r:id="rId7"/>
    <p:sldLayoutId id="2147484976" r:id="rId8"/>
    <p:sldLayoutId id="2147484977" r:id="rId9"/>
    <p:sldLayoutId id="2147484978" r:id="rId10"/>
    <p:sldLayoutId id="2147484979" r:id="rId11"/>
    <p:sldLayoutId id="2147484980" r:id="rId12"/>
    <p:sldLayoutId id="2147484981" r:id="rId13"/>
  </p:sldLayoutIdLst>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1714500" y="260749"/>
            <a:ext cx="6972300" cy="1029890"/>
          </a:xfrm>
          <a:prstGeom prst="rect">
            <a:avLst/>
          </a:prstGeom>
          <a:noFill/>
          <a:ln w="9525">
            <a:noFill/>
            <a:miter lim="800000"/>
            <a:headEnd/>
            <a:tailEnd/>
          </a:ln>
        </p:spPr>
        <p:txBody>
          <a:bodyPr vert="horz" wrap="square" lIns="91432" tIns="45715" rIns="91432" bIns="45715" numCol="1" anchor="t" anchorCtr="0" compatLnSpc="1">
            <a:prstTxWarp prst="textNoShape">
              <a:avLst/>
            </a:prstTxWarp>
          </a:bodyPr>
          <a:lstStyle/>
          <a:p>
            <a:pPr lvl="0"/>
            <a:r>
              <a:rPr lang="en-US" smtClean="0"/>
              <a:t>Click to edit Master title style</a:t>
            </a:r>
            <a:endParaRPr lang="en-GB" smtClean="0"/>
          </a:p>
        </p:txBody>
      </p:sp>
      <p:sp>
        <p:nvSpPr>
          <p:cNvPr id="7171" name="Text Placeholder 2"/>
          <p:cNvSpPr>
            <a:spLocks noGrp="1"/>
          </p:cNvSpPr>
          <p:nvPr>
            <p:ph type="body" idx="1"/>
          </p:nvPr>
        </p:nvSpPr>
        <p:spPr bwMode="auto">
          <a:xfrm>
            <a:off x="1714500" y="1332312"/>
            <a:ext cx="6972300" cy="3393281"/>
          </a:xfrm>
          <a:prstGeom prst="rect">
            <a:avLst/>
          </a:prstGeom>
          <a:noFill/>
          <a:ln w="9525">
            <a:noFill/>
            <a:miter lim="800000"/>
            <a:headEnd/>
            <a:tailEnd/>
          </a:ln>
        </p:spPr>
        <p:txBody>
          <a:bodyPr vert="horz" wrap="square" lIns="91432" tIns="45715" rIns="91432"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Footer Placeholder 4"/>
          <p:cNvSpPr txBox="1">
            <a:spLocks/>
          </p:cNvSpPr>
          <p:nvPr/>
        </p:nvSpPr>
        <p:spPr bwMode="auto">
          <a:xfrm>
            <a:off x="323851" y="4913710"/>
            <a:ext cx="2894013" cy="172640"/>
          </a:xfrm>
          <a:prstGeom prst="rect">
            <a:avLst/>
          </a:prstGeom>
          <a:noFill/>
          <a:ln w="9525">
            <a:noFill/>
            <a:miter lim="800000"/>
            <a:headEnd/>
            <a:tailEnd/>
          </a:ln>
        </p:spPr>
        <p:txBody>
          <a:bodyPr lIns="91432" tIns="45715" rIns="91432" bIns="45715"/>
          <a:lstStyle>
            <a:lvl1pPr algn="l">
              <a:lnSpc>
                <a:spcPct val="100000"/>
              </a:lnSpc>
              <a:defRPr sz="1000">
                <a:solidFill>
                  <a:schemeClr val="tx2"/>
                </a:solidFill>
              </a:defRPr>
            </a:lvl1pPr>
          </a:lstStyle>
          <a:p>
            <a:pPr>
              <a:defRPr/>
            </a:pPr>
            <a:r>
              <a:rPr lang="en-GB" dirty="0" smtClean="0">
                <a:solidFill>
                  <a:srgbClr val="000000"/>
                </a:solidFill>
                <a:ea typeface="+mn-ea"/>
                <a:cs typeface="+mn-cs"/>
              </a:rPr>
              <a:t>© Crown copyright   Met Office</a:t>
            </a:r>
            <a:endParaRPr lang="en-GB" dirty="0">
              <a:solidFill>
                <a:srgbClr val="000000"/>
              </a:solidFill>
              <a:ea typeface="+mn-ea"/>
              <a:cs typeface="+mn-cs"/>
            </a:endParaRPr>
          </a:p>
        </p:txBody>
      </p:sp>
    </p:spTree>
  </p:cSld>
  <p:clrMap bg1="lt1" tx1="dk1" bg2="lt2" tx2="dk2" accent1="accent1" accent2="accent2" accent3="accent3" accent4="accent4" accent5="accent5" accent6="accent6" hlink="hlink" folHlink="folHlink"/>
  <p:sldLayoutIdLst>
    <p:sldLayoutId id="2147484983" r:id="rId1"/>
    <p:sldLayoutId id="2147484984" r:id="rId2"/>
    <p:sldLayoutId id="2147484985" r:id="rId3"/>
    <p:sldLayoutId id="2147484986" r:id="rId4"/>
    <p:sldLayoutId id="2147484987" r:id="rId5"/>
    <p:sldLayoutId id="2147484988" r:id="rId6"/>
    <p:sldLayoutId id="2147484989" r:id="rId7"/>
    <p:sldLayoutId id="2147484990" r:id="rId8"/>
    <p:sldLayoutId id="2147484991" r:id="rId9"/>
    <p:sldLayoutId id="2147484992" r:id="rId10"/>
    <p:sldLayoutId id="2147484993" r:id="rId11"/>
    <p:sldLayoutId id="2147484994" r:id="rId12"/>
  </p:sldLayoutIdLst>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30188"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1714500" y="261938"/>
            <a:ext cx="69723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9219" name="Text Placeholder 2"/>
          <p:cNvSpPr>
            <a:spLocks noGrp="1"/>
          </p:cNvSpPr>
          <p:nvPr>
            <p:ph type="body" idx="1"/>
          </p:nvPr>
        </p:nvSpPr>
        <p:spPr bwMode="auto">
          <a:xfrm>
            <a:off x="1714500" y="1331119"/>
            <a:ext cx="69723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Footer Placeholder 4"/>
          <p:cNvSpPr txBox="1">
            <a:spLocks/>
          </p:cNvSpPr>
          <p:nvPr/>
        </p:nvSpPr>
        <p:spPr>
          <a:xfrm>
            <a:off x="323851" y="4913710"/>
            <a:ext cx="2894013" cy="172640"/>
          </a:xfrm>
          <a:prstGeom prst="rect">
            <a:avLst/>
          </a:prstGeom>
        </p:spPr>
        <p:txBody>
          <a:bodyPr/>
          <a:lstStyle>
            <a:lvl1pPr algn="l">
              <a:lnSpc>
                <a:spcPct val="100000"/>
              </a:lnSpc>
              <a:defRPr sz="1000">
                <a:solidFill>
                  <a:schemeClr val="tx2"/>
                </a:solidFill>
              </a:defRPr>
            </a:lvl1pPr>
          </a:lstStyle>
          <a:p>
            <a:pPr>
              <a:defRPr/>
            </a:pPr>
            <a:r>
              <a:rPr lang="en-GB" dirty="0" smtClean="0">
                <a:solidFill>
                  <a:srgbClr val="000000"/>
                </a:solidFill>
                <a:ea typeface="+mn-ea"/>
                <a:cs typeface="+mn-cs"/>
              </a:rPr>
              <a:t>© Crown copyright   Met Office</a:t>
            </a:r>
            <a:endParaRPr lang="en-GB" dirty="0">
              <a:solidFill>
                <a:srgbClr val="000000"/>
              </a:solidFill>
              <a:ea typeface="+mn-ea"/>
              <a:cs typeface="+mn-cs"/>
            </a:endParaRPr>
          </a:p>
        </p:txBody>
      </p:sp>
    </p:spTree>
  </p:cSld>
  <p:clrMap bg1="lt1" tx1="dk1" bg2="lt2" tx2="dk2" accent1="accent1" accent2="accent2" accent3="accent3" accent4="accent4" accent5="accent5" accent6="accent6" hlink="hlink" folHlink="folHlink"/>
  <p:sldLayoutIdLst>
    <p:sldLayoutId id="2147484996" r:id="rId1"/>
    <p:sldLayoutId id="2147484997" r:id="rId2"/>
    <p:sldLayoutId id="2147484998" r:id="rId3"/>
    <p:sldLayoutId id="2147484999" r:id="rId4"/>
    <p:sldLayoutId id="2147485000" r:id="rId5"/>
    <p:sldLayoutId id="2147485001" r:id="rId6"/>
    <p:sldLayoutId id="2147485002" r:id="rId7"/>
    <p:sldLayoutId id="2147485003" r:id="rId8"/>
    <p:sldLayoutId id="2147485004" r:id="rId9"/>
    <p:sldLayoutId id="2147485005" r:id="rId10"/>
    <p:sldLayoutId id="2147485006" r:id="rId11"/>
    <p:sldLayoutId id="2147485007" r:id="rId12"/>
  </p:sldLayoutIdLst>
  <p:transition>
    <p:wipe/>
  </p:transition>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1714500" y="261938"/>
            <a:ext cx="69723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6387" name="Text Placeholder 2"/>
          <p:cNvSpPr>
            <a:spLocks noGrp="1"/>
          </p:cNvSpPr>
          <p:nvPr>
            <p:ph type="body" idx="1"/>
          </p:nvPr>
        </p:nvSpPr>
        <p:spPr bwMode="auto">
          <a:xfrm>
            <a:off x="1714500" y="1331119"/>
            <a:ext cx="69723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Footer Placeholder 4"/>
          <p:cNvSpPr txBox="1">
            <a:spLocks/>
          </p:cNvSpPr>
          <p:nvPr/>
        </p:nvSpPr>
        <p:spPr>
          <a:xfrm>
            <a:off x="323851" y="4913710"/>
            <a:ext cx="2894013" cy="172640"/>
          </a:xfrm>
          <a:prstGeom prst="rect">
            <a:avLst/>
          </a:prstGeom>
        </p:spPr>
        <p:txBody>
          <a:bodyPr/>
          <a:lstStyle>
            <a:lvl1pPr algn="l">
              <a:lnSpc>
                <a:spcPct val="100000"/>
              </a:lnSpc>
              <a:defRPr sz="1000">
                <a:solidFill>
                  <a:schemeClr val="tx2"/>
                </a:solidFill>
              </a:defRPr>
            </a:lvl1pPr>
          </a:lstStyle>
          <a:p>
            <a:pPr>
              <a:defRPr/>
            </a:pPr>
            <a:r>
              <a:rPr lang="en-GB" dirty="0" smtClean="0">
                <a:solidFill>
                  <a:srgbClr val="000000"/>
                </a:solidFill>
                <a:cs typeface="+mn-cs"/>
              </a:rPr>
              <a:t>© Crown copyright   Met Office</a:t>
            </a:r>
            <a:endParaRPr lang="en-GB" dirty="0">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5036" r:id="rId1"/>
    <p:sldLayoutId id="2147485037" r:id="rId2"/>
    <p:sldLayoutId id="2147485038" r:id="rId3"/>
    <p:sldLayoutId id="2147485039" r:id="rId4"/>
    <p:sldLayoutId id="2147485040" r:id="rId5"/>
    <p:sldLayoutId id="2147485041" r:id="rId6"/>
    <p:sldLayoutId id="2147485042" r:id="rId7"/>
    <p:sldLayoutId id="2147485043" r:id="rId8"/>
    <p:sldLayoutId id="2147485044" r:id="rId9"/>
    <p:sldLayoutId id="2147485045" r:id="rId10"/>
    <p:sldLayoutId id="2147485046" r:id="rId11"/>
    <p:sldLayoutId id="2147485047" r:id="rId12"/>
    <p:sldLayoutId id="2147485049" r:id="rId13"/>
  </p:sldLayoutIdLst>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1714500" y="261938"/>
            <a:ext cx="69723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6387" name="Text Placeholder 2"/>
          <p:cNvSpPr>
            <a:spLocks noGrp="1"/>
          </p:cNvSpPr>
          <p:nvPr>
            <p:ph type="body" idx="1"/>
          </p:nvPr>
        </p:nvSpPr>
        <p:spPr bwMode="auto">
          <a:xfrm>
            <a:off x="1714500" y="1331119"/>
            <a:ext cx="69723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Footer Placeholder 4"/>
          <p:cNvSpPr txBox="1">
            <a:spLocks/>
          </p:cNvSpPr>
          <p:nvPr/>
        </p:nvSpPr>
        <p:spPr>
          <a:xfrm>
            <a:off x="323851" y="4913710"/>
            <a:ext cx="2894013" cy="172640"/>
          </a:xfrm>
          <a:prstGeom prst="rect">
            <a:avLst/>
          </a:prstGeom>
        </p:spPr>
        <p:txBody>
          <a:bodyPr/>
          <a:lstStyle>
            <a:lvl1pPr algn="l">
              <a:lnSpc>
                <a:spcPct val="100000"/>
              </a:lnSpc>
              <a:defRPr sz="1000">
                <a:solidFill>
                  <a:schemeClr val="tx2"/>
                </a:solidFill>
              </a:defRPr>
            </a:lvl1pPr>
          </a:lstStyle>
          <a:p>
            <a:pPr>
              <a:defRPr/>
            </a:pPr>
            <a:r>
              <a:rPr lang="en-GB" dirty="0" smtClean="0">
                <a:solidFill>
                  <a:srgbClr val="000000"/>
                </a:solidFill>
                <a:cs typeface="+mn-cs"/>
              </a:rPr>
              <a:t>© Crown copyright   Met Office</a:t>
            </a:r>
            <a:endParaRPr lang="en-GB" dirty="0">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5088" r:id="rId1"/>
    <p:sldLayoutId id="2147485089" r:id="rId2"/>
    <p:sldLayoutId id="2147485090" r:id="rId3"/>
    <p:sldLayoutId id="2147485091" r:id="rId4"/>
    <p:sldLayoutId id="2147485092" r:id="rId5"/>
    <p:sldLayoutId id="2147485093" r:id="rId6"/>
    <p:sldLayoutId id="2147485094" r:id="rId7"/>
    <p:sldLayoutId id="2147485095" r:id="rId8"/>
    <p:sldLayoutId id="2147485096" r:id="rId9"/>
    <p:sldLayoutId id="2147485097" r:id="rId10"/>
    <p:sldLayoutId id="2147485098" r:id="rId11"/>
    <p:sldLayoutId id="2147485099" r:id="rId12"/>
    <p:sldLayoutId id="2147485100" r:id="rId13"/>
  </p:sldLayoutIdLst>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1714500" y="261938"/>
            <a:ext cx="69723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6387" name="Text Placeholder 2"/>
          <p:cNvSpPr>
            <a:spLocks noGrp="1"/>
          </p:cNvSpPr>
          <p:nvPr>
            <p:ph type="body" idx="1"/>
          </p:nvPr>
        </p:nvSpPr>
        <p:spPr bwMode="auto">
          <a:xfrm>
            <a:off x="1714500" y="1331119"/>
            <a:ext cx="69723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Footer Placeholder 4"/>
          <p:cNvSpPr txBox="1">
            <a:spLocks/>
          </p:cNvSpPr>
          <p:nvPr/>
        </p:nvSpPr>
        <p:spPr>
          <a:xfrm>
            <a:off x="323851" y="4913710"/>
            <a:ext cx="2894013" cy="172640"/>
          </a:xfrm>
          <a:prstGeom prst="rect">
            <a:avLst/>
          </a:prstGeom>
        </p:spPr>
        <p:txBody>
          <a:bodyPr/>
          <a:lstStyle>
            <a:lvl1pPr algn="l">
              <a:lnSpc>
                <a:spcPct val="100000"/>
              </a:lnSpc>
              <a:defRPr sz="1000">
                <a:solidFill>
                  <a:schemeClr val="tx2"/>
                </a:solidFill>
              </a:defRPr>
            </a:lvl1pPr>
          </a:lstStyle>
          <a:p>
            <a:pPr>
              <a:defRPr/>
            </a:pPr>
            <a:r>
              <a:rPr lang="en-GB" dirty="0" smtClean="0">
                <a:solidFill>
                  <a:srgbClr val="000000"/>
                </a:solidFill>
                <a:cs typeface="+mn-cs"/>
              </a:rPr>
              <a:t>© Crown copyright   Met Office</a:t>
            </a:r>
            <a:endParaRPr lang="en-GB" dirty="0">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5102" r:id="rId1"/>
    <p:sldLayoutId id="2147485103" r:id="rId2"/>
    <p:sldLayoutId id="2147485104" r:id="rId3"/>
    <p:sldLayoutId id="2147485105" r:id="rId4"/>
    <p:sldLayoutId id="2147485106" r:id="rId5"/>
    <p:sldLayoutId id="2147485107" r:id="rId6"/>
    <p:sldLayoutId id="2147485108" r:id="rId7"/>
    <p:sldLayoutId id="2147485109" r:id="rId8"/>
    <p:sldLayoutId id="2147485110" r:id="rId9"/>
    <p:sldLayoutId id="2147485111" r:id="rId10"/>
    <p:sldLayoutId id="2147485112" r:id="rId11"/>
    <p:sldLayoutId id="2147485113" r:id="rId12"/>
    <p:sldLayoutId id="2147485114" r:id="rId13"/>
  </p:sldLayoutIdLst>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xfrm>
            <a:off x="1752600" y="260747"/>
            <a:ext cx="69342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Slide heading Arial 40</a:t>
            </a:r>
          </a:p>
        </p:txBody>
      </p:sp>
      <p:sp>
        <p:nvSpPr>
          <p:cNvPr id="165891" name="Rectangle 3"/>
          <p:cNvSpPr>
            <a:spLocks noGrp="1" noChangeArrowheads="1"/>
          </p:cNvSpPr>
          <p:nvPr>
            <p:ph type="body" idx="1"/>
          </p:nvPr>
        </p:nvSpPr>
        <p:spPr bwMode="auto">
          <a:xfrm>
            <a:off x="1752600" y="1329929"/>
            <a:ext cx="6934200" cy="356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First level Arial 24</a:t>
            </a:r>
          </a:p>
          <a:p>
            <a:pPr lvl="1"/>
            <a:r>
              <a:rPr lang="en-GB" altLang="en-US" smtClean="0"/>
              <a:t>Second level Arial 20</a:t>
            </a:r>
          </a:p>
          <a:p>
            <a:pPr lvl="2"/>
            <a:r>
              <a:rPr lang="en-GB" altLang="en-US" smtClean="0"/>
              <a:t>Third level Arial 20</a:t>
            </a:r>
          </a:p>
          <a:p>
            <a:pPr lvl="3"/>
            <a:r>
              <a:rPr lang="en-GB" altLang="en-US" smtClean="0"/>
              <a:t>Fourth level Arial 20</a:t>
            </a:r>
          </a:p>
          <a:p>
            <a:pPr lvl="4"/>
            <a:r>
              <a:rPr lang="en-GB" altLang="en-US" smtClean="0"/>
              <a:t>Fifth level Arial 20</a:t>
            </a:r>
          </a:p>
        </p:txBody>
      </p:sp>
      <p:sp>
        <p:nvSpPr>
          <p:cNvPr id="165892" name="Rectangle 4"/>
          <p:cNvSpPr>
            <a:spLocks noGrp="1" noChangeArrowheads="1"/>
          </p:cNvSpPr>
          <p:nvPr>
            <p:ph type="ftr" sz="quarter" idx="3"/>
          </p:nvPr>
        </p:nvSpPr>
        <p:spPr bwMode="auto">
          <a:xfrm>
            <a:off x="323850" y="4914900"/>
            <a:ext cx="28956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lnSpc>
                <a:spcPct val="100000"/>
              </a:lnSpc>
              <a:defRPr sz="750" b="0"/>
            </a:lvl1pPr>
          </a:lstStyle>
          <a:p>
            <a:r>
              <a:rPr lang="en-GB" altLang="en-US"/>
              <a:t>© Crown copyright   Met Office</a:t>
            </a:r>
            <a:endParaRPr lang="en-GB" altLang="en-US" sz="1050">
              <a:latin typeface="Times" panose="02020603050405020304" pitchFamily="18" charset="0"/>
            </a:endParaRPr>
          </a:p>
        </p:txBody>
      </p:sp>
    </p:spTree>
    <p:extLst>
      <p:ext uri="{BB962C8B-B14F-4D97-AF65-F5344CB8AC3E}">
        <p14:creationId xmlns:p14="http://schemas.microsoft.com/office/powerpoint/2010/main" val="661045518"/>
      </p:ext>
    </p:extLst>
  </p:cSld>
  <p:clrMap bg1="dk2" tx1="lt1" bg2="dk1" tx2="lt2" accent1="accent1" accent2="accent2" accent3="accent3" accent4="accent4" accent5="accent5" accent6="accent6" hlink="hlink" folHlink="folHlink"/>
  <p:sldLayoutIdLst>
    <p:sldLayoutId id="2147485116" r:id="rId1"/>
    <p:sldLayoutId id="2147485117" r:id="rId2"/>
    <p:sldLayoutId id="2147485118" r:id="rId3"/>
    <p:sldLayoutId id="2147485119" r:id="rId4"/>
    <p:sldLayoutId id="2147485120" r:id="rId5"/>
    <p:sldLayoutId id="2147485121" r:id="rId6"/>
    <p:sldLayoutId id="2147485122" r:id="rId7"/>
    <p:sldLayoutId id="2147485123" r:id="rId8"/>
    <p:sldLayoutId id="2147485124" r:id="rId9"/>
    <p:sldLayoutId id="2147485125" r:id="rId10"/>
    <p:sldLayoutId id="2147485126" r:id="rId11"/>
  </p:sldLayoutIdLst>
  <p:transition>
    <p:wipe/>
  </p:transition>
  <p:timing>
    <p:tnLst>
      <p:par>
        <p:cTn id="1" dur="indefinite" restart="never" nodeType="tmRoot"/>
      </p:par>
    </p:tnLst>
  </p:timing>
  <p:hf sldNum="0" hdr="0" dt="0"/>
  <p:txStyles>
    <p:titleStyle>
      <a:lvl1pPr algn="l" rtl="0" fontAlgn="base">
        <a:lnSpc>
          <a:spcPct val="85000"/>
        </a:lnSpc>
        <a:spcBef>
          <a:spcPct val="0"/>
        </a:spcBef>
        <a:spcAft>
          <a:spcPct val="0"/>
        </a:spcAft>
        <a:defRPr sz="3000" kern="1200">
          <a:solidFill>
            <a:srgbClr val="000000"/>
          </a:solidFill>
          <a:latin typeface="+mj-lt"/>
          <a:ea typeface="+mj-ea"/>
          <a:cs typeface="+mj-cs"/>
        </a:defRPr>
      </a:lvl1pPr>
      <a:lvl2pPr algn="l" rtl="0" fontAlgn="base">
        <a:lnSpc>
          <a:spcPct val="85000"/>
        </a:lnSpc>
        <a:spcBef>
          <a:spcPct val="0"/>
        </a:spcBef>
        <a:spcAft>
          <a:spcPct val="0"/>
        </a:spcAft>
        <a:defRPr sz="3000">
          <a:solidFill>
            <a:srgbClr val="000000"/>
          </a:solidFill>
          <a:latin typeface="Arial" panose="020B0604020202020204" pitchFamily="34" charset="0"/>
        </a:defRPr>
      </a:lvl2pPr>
      <a:lvl3pPr algn="l" rtl="0" fontAlgn="base">
        <a:lnSpc>
          <a:spcPct val="85000"/>
        </a:lnSpc>
        <a:spcBef>
          <a:spcPct val="0"/>
        </a:spcBef>
        <a:spcAft>
          <a:spcPct val="0"/>
        </a:spcAft>
        <a:defRPr sz="3000">
          <a:solidFill>
            <a:srgbClr val="000000"/>
          </a:solidFill>
          <a:latin typeface="Arial" panose="020B0604020202020204" pitchFamily="34" charset="0"/>
        </a:defRPr>
      </a:lvl3pPr>
      <a:lvl4pPr algn="l" rtl="0" fontAlgn="base">
        <a:lnSpc>
          <a:spcPct val="85000"/>
        </a:lnSpc>
        <a:spcBef>
          <a:spcPct val="0"/>
        </a:spcBef>
        <a:spcAft>
          <a:spcPct val="0"/>
        </a:spcAft>
        <a:defRPr sz="3000">
          <a:solidFill>
            <a:srgbClr val="000000"/>
          </a:solidFill>
          <a:latin typeface="Arial" panose="020B0604020202020204" pitchFamily="34" charset="0"/>
        </a:defRPr>
      </a:lvl4pPr>
      <a:lvl5pPr algn="l" rtl="0" fontAlgn="base">
        <a:lnSpc>
          <a:spcPct val="85000"/>
        </a:lnSpc>
        <a:spcBef>
          <a:spcPct val="0"/>
        </a:spcBef>
        <a:spcAft>
          <a:spcPct val="0"/>
        </a:spcAft>
        <a:defRPr sz="3000">
          <a:solidFill>
            <a:srgbClr val="000000"/>
          </a:solidFill>
          <a:latin typeface="Arial" panose="020B0604020202020204" pitchFamily="34" charset="0"/>
        </a:defRPr>
      </a:lvl5pPr>
      <a:lvl6pPr marL="342900" algn="l" rtl="0" fontAlgn="base">
        <a:lnSpc>
          <a:spcPct val="85000"/>
        </a:lnSpc>
        <a:spcBef>
          <a:spcPct val="0"/>
        </a:spcBef>
        <a:spcAft>
          <a:spcPct val="0"/>
        </a:spcAft>
        <a:defRPr sz="3000">
          <a:solidFill>
            <a:srgbClr val="000000"/>
          </a:solidFill>
          <a:latin typeface="Arial" panose="020B0604020202020204" pitchFamily="34" charset="0"/>
        </a:defRPr>
      </a:lvl6pPr>
      <a:lvl7pPr marL="685800" algn="l" rtl="0" fontAlgn="base">
        <a:lnSpc>
          <a:spcPct val="85000"/>
        </a:lnSpc>
        <a:spcBef>
          <a:spcPct val="0"/>
        </a:spcBef>
        <a:spcAft>
          <a:spcPct val="0"/>
        </a:spcAft>
        <a:defRPr sz="3000">
          <a:solidFill>
            <a:srgbClr val="000000"/>
          </a:solidFill>
          <a:latin typeface="Arial" panose="020B0604020202020204" pitchFamily="34" charset="0"/>
        </a:defRPr>
      </a:lvl7pPr>
      <a:lvl8pPr marL="1028700" algn="l" rtl="0" fontAlgn="base">
        <a:lnSpc>
          <a:spcPct val="85000"/>
        </a:lnSpc>
        <a:spcBef>
          <a:spcPct val="0"/>
        </a:spcBef>
        <a:spcAft>
          <a:spcPct val="0"/>
        </a:spcAft>
        <a:defRPr sz="3000">
          <a:solidFill>
            <a:srgbClr val="000000"/>
          </a:solidFill>
          <a:latin typeface="Arial" panose="020B0604020202020204" pitchFamily="34" charset="0"/>
        </a:defRPr>
      </a:lvl8pPr>
      <a:lvl9pPr marL="1371600" algn="l" rtl="0" fontAlgn="base">
        <a:lnSpc>
          <a:spcPct val="85000"/>
        </a:lnSpc>
        <a:spcBef>
          <a:spcPct val="0"/>
        </a:spcBef>
        <a:spcAft>
          <a:spcPct val="0"/>
        </a:spcAft>
        <a:defRPr sz="3000">
          <a:solidFill>
            <a:srgbClr val="000000"/>
          </a:solidFill>
          <a:latin typeface="Arial" panose="020B0604020202020204" pitchFamily="34" charset="0"/>
        </a:defRPr>
      </a:lvl9pPr>
    </p:titleStyle>
    <p:bodyStyle>
      <a:lvl1pPr marL="196454" indent="-196454" algn="l" rtl="0" fontAlgn="base">
        <a:lnSpc>
          <a:spcPct val="90000"/>
        </a:lnSpc>
        <a:spcBef>
          <a:spcPct val="35000"/>
        </a:spcBef>
        <a:spcAft>
          <a:spcPct val="35000"/>
        </a:spcAft>
        <a:buChar char="•"/>
        <a:defRPr sz="1800" kern="1200">
          <a:solidFill>
            <a:srgbClr val="000000"/>
          </a:solidFill>
          <a:latin typeface="+mn-lt"/>
          <a:ea typeface="+mn-ea"/>
          <a:cs typeface="+mn-cs"/>
        </a:defRPr>
      </a:lvl1pPr>
      <a:lvl2pPr marL="467916" indent="-136922" algn="l" rtl="0" fontAlgn="base">
        <a:lnSpc>
          <a:spcPct val="90000"/>
        </a:lnSpc>
        <a:spcBef>
          <a:spcPct val="35000"/>
        </a:spcBef>
        <a:spcAft>
          <a:spcPct val="35000"/>
        </a:spcAft>
        <a:buChar char="•"/>
        <a:defRPr sz="1500" kern="1200">
          <a:solidFill>
            <a:srgbClr val="000000"/>
          </a:solidFill>
          <a:latin typeface="+mn-lt"/>
          <a:ea typeface="+mn-ea"/>
          <a:cs typeface="+mn-cs"/>
        </a:defRPr>
      </a:lvl2pPr>
      <a:lvl3pPr marL="740569" indent="-138113" algn="l" rtl="0" fontAlgn="base">
        <a:lnSpc>
          <a:spcPct val="90000"/>
        </a:lnSpc>
        <a:spcBef>
          <a:spcPct val="35000"/>
        </a:spcBef>
        <a:spcAft>
          <a:spcPct val="35000"/>
        </a:spcAft>
        <a:buChar char="•"/>
        <a:defRPr sz="1500" kern="1200">
          <a:solidFill>
            <a:srgbClr val="000000"/>
          </a:solidFill>
          <a:latin typeface="+mn-lt"/>
          <a:ea typeface="+mn-ea"/>
          <a:cs typeface="+mn-cs"/>
        </a:defRPr>
      </a:lvl3pPr>
      <a:lvl4pPr marL="1012031" indent="-136922" algn="l" rtl="0" fontAlgn="base">
        <a:lnSpc>
          <a:spcPct val="90000"/>
        </a:lnSpc>
        <a:spcBef>
          <a:spcPct val="35000"/>
        </a:spcBef>
        <a:spcAft>
          <a:spcPct val="35000"/>
        </a:spcAft>
        <a:buChar char="•"/>
        <a:defRPr sz="1500" kern="1200">
          <a:solidFill>
            <a:srgbClr val="000000"/>
          </a:solidFill>
          <a:latin typeface="+mn-lt"/>
          <a:ea typeface="+mn-ea"/>
          <a:cs typeface="+mn-cs"/>
        </a:defRPr>
      </a:lvl4pPr>
      <a:lvl5pPr marL="1273969" indent="-127397" algn="l" rtl="0" fontAlgn="base">
        <a:lnSpc>
          <a:spcPct val="90000"/>
        </a:lnSpc>
        <a:spcBef>
          <a:spcPct val="35000"/>
        </a:spcBef>
        <a:spcAft>
          <a:spcPct val="35000"/>
        </a:spcAft>
        <a:buChar char="•"/>
        <a:defRPr sz="15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14500" y="261938"/>
            <a:ext cx="69723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1714500" y="1331119"/>
            <a:ext cx="69723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Footer Placeholder 4"/>
          <p:cNvSpPr txBox="1">
            <a:spLocks/>
          </p:cNvSpPr>
          <p:nvPr/>
        </p:nvSpPr>
        <p:spPr>
          <a:xfrm>
            <a:off x="323851" y="4913710"/>
            <a:ext cx="2894013" cy="172640"/>
          </a:xfrm>
          <a:prstGeom prst="rect">
            <a:avLst/>
          </a:prstGeom>
        </p:spPr>
        <p:txBody>
          <a:bodyPr/>
          <a:lstStyle>
            <a:lvl1pPr algn="l">
              <a:lnSpc>
                <a:spcPct val="100000"/>
              </a:lnSpc>
              <a:defRPr sz="1000">
                <a:solidFill>
                  <a:schemeClr val="tx2"/>
                </a:solidFill>
              </a:defRPr>
            </a:lvl1pPr>
          </a:lstStyle>
          <a:p>
            <a:pPr>
              <a:defRPr/>
            </a:pPr>
            <a:r>
              <a:rPr lang="en-GB" sz="750" dirty="0" smtClean="0">
                <a:solidFill>
                  <a:schemeClr val="tx1"/>
                </a:solidFill>
              </a:rPr>
              <a:t>© Crown copyright   Met Office</a:t>
            </a:r>
            <a:endParaRPr lang="en-GB" sz="750" dirty="0">
              <a:solidFill>
                <a:schemeClr val="tx1"/>
              </a:solidFill>
            </a:endParaRPr>
          </a:p>
        </p:txBody>
      </p:sp>
    </p:spTree>
    <p:extLst>
      <p:ext uri="{BB962C8B-B14F-4D97-AF65-F5344CB8AC3E}">
        <p14:creationId xmlns:p14="http://schemas.microsoft.com/office/powerpoint/2010/main" val="1149182054"/>
      </p:ext>
    </p:extLst>
  </p:cSld>
  <p:clrMap bg1="lt1" tx1="dk1" bg2="lt2" tx2="dk2" accent1="accent1" accent2="accent2" accent3="accent3" accent4="accent4" accent5="accent5" accent6="accent6" hlink="hlink" folHlink="folHlink"/>
  <p:sldLayoutIdLst>
    <p:sldLayoutId id="2147485128" r:id="rId1"/>
    <p:sldLayoutId id="2147485129" r:id="rId2"/>
    <p:sldLayoutId id="2147485130" r:id="rId3"/>
    <p:sldLayoutId id="2147485131" r:id="rId4"/>
    <p:sldLayoutId id="2147485132" r:id="rId5"/>
    <p:sldLayoutId id="2147485133" r:id="rId6"/>
    <p:sldLayoutId id="2147485134" r:id="rId7"/>
    <p:sldLayoutId id="2147485135" r:id="rId8"/>
    <p:sldLayoutId id="2147485136" r:id="rId9"/>
    <p:sldLayoutId id="2147485137" r:id="rId10"/>
    <p:sldLayoutId id="2147485138" r:id="rId11"/>
    <p:sldLayoutId id="2147485139" r:id="rId12"/>
    <p:sldLayoutId id="2147485140" r:id="rId13"/>
    <p:sldLayoutId id="2147485141" r:id="rId14"/>
    <p:sldLayoutId id="2147485142" r:id="rId15"/>
  </p:sldLayoutIdLst>
  <p:txStyles>
    <p:titleStyle>
      <a:lvl1pPr algn="l" rtl="0" eaLnBrk="0" fontAlgn="base" hangingPunct="0">
        <a:spcBef>
          <a:spcPct val="0"/>
        </a:spcBef>
        <a:spcAft>
          <a:spcPct val="0"/>
        </a:spcAft>
        <a:defRPr sz="3000" kern="120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charset="0"/>
        </a:defRPr>
      </a:lvl2pPr>
      <a:lvl3pPr algn="l" rtl="0" eaLnBrk="0" fontAlgn="base" hangingPunct="0">
        <a:spcBef>
          <a:spcPct val="0"/>
        </a:spcBef>
        <a:spcAft>
          <a:spcPct val="0"/>
        </a:spcAft>
        <a:defRPr sz="3000">
          <a:solidFill>
            <a:schemeClr val="tx1"/>
          </a:solidFill>
          <a:latin typeface="Arial" charset="0"/>
        </a:defRPr>
      </a:lvl3pPr>
      <a:lvl4pPr algn="l" rtl="0" eaLnBrk="0" fontAlgn="base" hangingPunct="0">
        <a:spcBef>
          <a:spcPct val="0"/>
        </a:spcBef>
        <a:spcAft>
          <a:spcPct val="0"/>
        </a:spcAft>
        <a:defRPr sz="3000">
          <a:solidFill>
            <a:schemeClr val="tx1"/>
          </a:solidFill>
          <a:latin typeface="Arial" charset="0"/>
        </a:defRPr>
      </a:lvl4pPr>
      <a:lvl5pPr algn="l" rtl="0" eaLnBrk="0" fontAlgn="base" hangingPunct="0">
        <a:spcBef>
          <a:spcPct val="0"/>
        </a:spcBef>
        <a:spcAft>
          <a:spcPct val="0"/>
        </a:spcAft>
        <a:defRPr sz="3000">
          <a:solidFill>
            <a:schemeClr val="tx1"/>
          </a:solidFill>
          <a:latin typeface="Arial" charset="0"/>
        </a:defRPr>
      </a:lvl5pPr>
      <a:lvl6pPr marL="342900" algn="l" rtl="0" fontAlgn="base">
        <a:spcBef>
          <a:spcPct val="0"/>
        </a:spcBef>
        <a:spcAft>
          <a:spcPct val="0"/>
        </a:spcAft>
        <a:defRPr sz="3000">
          <a:solidFill>
            <a:schemeClr val="tx2"/>
          </a:solidFill>
          <a:latin typeface="Arial" charset="0"/>
        </a:defRPr>
      </a:lvl6pPr>
      <a:lvl7pPr marL="685800" algn="l" rtl="0" fontAlgn="base">
        <a:spcBef>
          <a:spcPct val="0"/>
        </a:spcBef>
        <a:spcAft>
          <a:spcPct val="0"/>
        </a:spcAft>
        <a:defRPr sz="3000">
          <a:solidFill>
            <a:schemeClr val="tx2"/>
          </a:solidFill>
          <a:latin typeface="Arial" charset="0"/>
        </a:defRPr>
      </a:lvl7pPr>
      <a:lvl8pPr marL="1028700" algn="l" rtl="0" fontAlgn="base">
        <a:spcBef>
          <a:spcPct val="0"/>
        </a:spcBef>
        <a:spcAft>
          <a:spcPct val="0"/>
        </a:spcAft>
        <a:defRPr sz="3000">
          <a:solidFill>
            <a:schemeClr val="tx2"/>
          </a:solidFill>
          <a:latin typeface="Arial" charset="0"/>
        </a:defRPr>
      </a:lvl8pPr>
      <a:lvl9pPr marL="1371600" algn="l" rtl="0" fontAlgn="base">
        <a:spcBef>
          <a:spcPct val="0"/>
        </a:spcBef>
        <a:spcAft>
          <a:spcPct val="0"/>
        </a:spcAft>
        <a:defRPr sz="3000">
          <a:solidFill>
            <a:schemeClr val="tx2"/>
          </a:solidFill>
          <a:latin typeface="Arial" charset="0"/>
        </a:defRPr>
      </a:lvl9pPr>
    </p:titleStyle>
    <p:bodyStyle>
      <a:lvl1pPr marL="257175" indent="-257175"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96610" name="Title Placeholder 1"/>
          <p:cNvSpPr>
            <a:spLocks noGrp="1"/>
          </p:cNvSpPr>
          <p:nvPr>
            <p:ph type="title"/>
          </p:nvPr>
        </p:nvSpPr>
        <p:spPr bwMode="auto">
          <a:xfrm>
            <a:off x="1714500" y="261938"/>
            <a:ext cx="69723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96611" name="Text Placeholder 2"/>
          <p:cNvSpPr>
            <a:spLocks noGrp="1"/>
          </p:cNvSpPr>
          <p:nvPr>
            <p:ph type="body" idx="1"/>
          </p:nvPr>
        </p:nvSpPr>
        <p:spPr bwMode="auto">
          <a:xfrm>
            <a:off x="1714500" y="1331119"/>
            <a:ext cx="69723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Footer Placeholder 4"/>
          <p:cNvSpPr txBox="1">
            <a:spLocks/>
          </p:cNvSpPr>
          <p:nvPr/>
        </p:nvSpPr>
        <p:spPr>
          <a:xfrm>
            <a:off x="323881" y="4913710"/>
            <a:ext cx="2894013" cy="172640"/>
          </a:xfrm>
          <a:prstGeom prst="rect">
            <a:avLst/>
          </a:prstGeom>
        </p:spPr>
        <p:txBody>
          <a:bodyPr/>
          <a:lstStyle/>
          <a:p>
            <a:pPr eaLnBrk="0" hangingPunct="0">
              <a:lnSpc>
                <a:spcPct val="100000"/>
              </a:lnSpc>
            </a:pPr>
            <a:r>
              <a:rPr lang="en-GB" sz="1000" smtClean="0">
                <a:solidFill>
                  <a:srgbClr val="000000"/>
                </a:solidFill>
                <a:latin typeface="Arial" pitchFamily="34" charset="0"/>
                <a:ea typeface="ＭＳ Ｐゴシック" pitchFamily="34" charset="-128"/>
                <a:cs typeface="+mn-cs"/>
              </a:rPr>
              <a:t>© Crown copyright   Met Office</a:t>
            </a:r>
          </a:p>
        </p:txBody>
      </p:sp>
    </p:spTree>
  </p:cSld>
  <p:clrMap bg1="lt1" tx1="dk1" bg2="lt2" tx2="dk2" accent1="accent1" accent2="accent2" accent3="accent3" accent4="accent4" accent5="accent5" accent6="accent6" hlink="hlink" folHlink="folHlink"/>
  <p:sldLayoutIdLst>
    <p:sldLayoutId id="2147484558" r:id="rId1"/>
    <p:sldLayoutId id="2147484559" r:id="rId2"/>
    <p:sldLayoutId id="2147484560" r:id="rId3"/>
    <p:sldLayoutId id="2147484561" r:id="rId4"/>
    <p:sldLayoutId id="2147484562" r:id="rId5"/>
    <p:sldLayoutId id="2147484563" r:id="rId6"/>
    <p:sldLayoutId id="2147484564" r:id="rId7"/>
    <p:sldLayoutId id="2147484565" r:id="rId8"/>
    <p:sldLayoutId id="2147484566" r:id="rId9"/>
    <p:sldLayoutId id="2147484567" r:id="rId10"/>
    <p:sldLayoutId id="2147484568" r:id="rId11"/>
    <p:sldLayoutId id="2147484569" r:id="rId12"/>
    <p:sldLayoutId id="2147484570" r:id="rId13"/>
  </p:sldLayoutIdLst>
  <p:transition>
    <p:wipe/>
  </p:transition>
  <p:timing>
    <p:tnLst>
      <p:par>
        <p:cTn id="1" dur="indefinite" restart="never" nodeType="tmRoot"/>
      </p:par>
    </p:tnLst>
  </p:timing>
  <p:hf sldNum="0" hdr="0" dt="0"/>
  <p:txStyles>
    <p:titleStyle>
      <a:lvl1pPr algn="l"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1714500" y="261938"/>
            <a:ext cx="69723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8435" name="Text Placeholder 2"/>
          <p:cNvSpPr>
            <a:spLocks noGrp="1"/>
          </p:cNvSpPr>
          <p:nvPr>
            <p:ph type="body" idx="1"/>
          </p:nvPr>
        </p:nvSpPr>
        <p:spPr bwMode="auto">
          <a:xfrm>
            <a:off x="1714500" y="1331119"/>
            <a:ext cx="69723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Footer Placeholder 4"/>
          <p:cNvSpPr txBox="1">
            <a:spLocks/>
          </p:cNvSpPr>
          <p:nvPr/>
        </p:nvSpPr>
        <p:spPr>
          <a:xfrm>
            <a:off x="323881" y="4913710"/>
            <a:ext cx="2894013" cy="172640"/>
          </a:xfrm>
          <a:prstGeom prst="rect">
            <a:avLst/>
          </a:prstGeom>
        </p:spPr>
        <p:txBody>
          <a:bodyPr/>
          <a:lstStyle/>
          <a:p>
            <a:pPr>
              <a:lnSpc>
                <a:spcPct val="100000"/>
              </a:lnSpc>
            </a:pPr>
            <a:r>
              <a:rPr lang="en-GB" sz="1000" smtClean="0">
                <a:solidFill>
                  <a:srgbClr val="000000"/>
                </a:solidFill>
                <a:latin typeface="Arial" pitchFamily="34" charset="0"/>
                <a:ea typeface="ＭＳ Ｐゴシック" pitchFamily="34" charset="-128"/>
                <a:cs typeface="Arial" pitchFamily="34" charset="0"/>
              </a:rPr>
              <a:t>© Crown copyright   Met Office</a:t>
            </a:r>
          </a:p>
        </p:txBody>
      </p:sp>
    </p:spTree>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 id="2147484583" r:id="rId12"/>
    <p:sldLayoutId id="2147484584" r:id="rId13"/>
  </p:sldLayoutIdLst>
  <p:transition/>
  <p:txStyles>
    <p:titleStyle>
      <a:lvl1pPr algn="l"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1714500" y="261938"/>
            <a:ext cx="69723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GB"/>
          </a:p>
        </p:txBody>
      </p:sp>
      <p:sp>
        <p:nvSpPr>
          <p:cNvPr id="15363" name="Text Placeholder 2"/>
          <p:cNvSpPr>
            <a:spLocks noGrp="1"/>
          </p:cNvSpPr>
          <p:nvPr>
            <p:ph type="body" idx="1"/>
          </p:nvPr>
        </p:nvSpPr>
        <p:spPr bwMode="auto">
          <a:xfrm>
            <a:off x="1714500" y="1331119"/>
            <a:ext cx="6972300" cy="339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txBox="1">
            <a:spLocks/>
          </p:cNvSpPr>
          <p:nvPr/>
        </p:nvSpPr>
        <p:spPr>
          <a:xfrm>
            <a:off x="323881" y="4913710"/>
            <a:ext cx="2894013" cy="172640"/>
          </a:xfrm>
          <a:prstGeom prst="rect">
            <a:avLst/>
          </a:prstGeom>
        </p:spPr>
        <p:txBody>
          <a:bodyPr/>
          <a:lstStyle>
            <a:lvl1pPr eaLnBrk="0" hangingPunct="0">
              <a:defRPr sz="2000">
                <a:solidFill>
                  <a:schemeClr val="tx1"/>
                </a:solidFill>
                <a:latin typeface="Arial" charset="0"/>
                <a:ea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lnSpc>
                <a:spcPct val="85000"/>
              </a:lnSpc>
              <a:spcBef>
                <a:spcPct val="0"/>
              </a:spcBef>
              <a:spcAft>
                <a:spcPct val="0"/>
              </a:spcAft>
              <a:defRPr sz="2000">
                <a:solidFill>
                  <a:schemeClr val="tx1"/>
                </a:solidFill>
                <a:latin typeface="Arial" charset="0"/>
                <a:ea typeface="ＭＳ Ｐゴシック" charset="0"/>
              </a:defRPr>
            </a:lvl6pPr>
            <a:lvl7pPr marL="2971800" indent="-228600" eaLnBrk="0" fontAlgn="base" hangingPunct="0">
              <a:lnSpc>
                <a:spcPct val="85000"/>
              </a:lnSpc>
              <a:spcBef>
                <a:spcPct val="0"/>
              </a:spcBef>
              <a:spcAft>
                <a:spcPct val="0"/>
              </a:spcAft>
              <a:defRPr sz="2000">
                <a:solidFill>
                  <a:schemeClr val="tx1"/>
                </a:solidFill>
                <a:latin typeface="Arial" charset="0"/>
                <a:ea typeface="ＭＳ Ｐゴシック" charset="0"/>
              </a:defRPr>
            </a:lvl7pPr>
            <a:lvl8pPr marL="3429000" indent="-228600" eaLnBrk="0" fontAlgn="base" hangingPunct="0">
              <a:lnSpc>
                <a:spcPct val="85000"/>
              </a:lnSpc>
              <a:spcBef>
                <a:spcPct val="0"/>
              </a:spcBef>
              <a:spcAft>
                <a:spcPct val="0"/>
              </a:spcAft>
              <a:defRPr sz="2000">
                <a:solidFill>
                  <a:schemeClr val="tx1"/>
                </a:solidFill>
                <a:latin typeface="Arial" charset="0"/>
                <a:ea typeface="ＭＳ Ｐゴシック" charset="0"/>
              </a:defRPr>
            </a:lvl8pPr>
            <a:lvl9pPr marL="3886200" indent="-228600" eaLnBrk="0" fontAlgn="base" hangingPunct="0">
              <a:lnSpc>
                <a:spcPct val="85000"/>
              </a:lnSpc>
              <a:spcBef>
                <a:spcPct val="0"/>
              </a:spcBef>
              <a:spcAft>
                <a:spcPct val="0"/>
              </a:spcAft>
              <a:defRPr sz="2000">
                <a:solidFill>
                  <a:schemeClr val="tx1"/>
                </a:solidFill>
                <a:latin typeface="Arial" charset="0"/>
                <a:ea typeface="ＭＳ Ｐゴシック" charset="0"/>
              </a:defRPr>
            </a:lvl9pPr>
          </a:lstStyle>
          <a:p>
            <a:pPr eaLnBrk="1" hangingPunct="1">
              <a:lnSpc>
                <a:spcPct val="100000"/>
              </a:lnSpc>
              <a:defRPr/>
            </a:pPr>
            <a:r>
              <a:rPr lang="en-GB" sz="1000" smtClean="0">
                <a:solidFill>
                  <a:srgbClr val="000000"/>
                </a:solidFill>
              </a:rPr>
              <a:t>© Crown copyright   Met Office</a:t>
            </a:r>
          </a:p>
        </p:txBody>
      </p:sp>
    </p:spTree>
    <p:extLst>
      <p:ext uri="{BB962C8B-B14F-4D97-AF65-F5344CB8AC3E}">
        <p14:creationId xmlns:p14="http://schemas.microsoft.com/office/powerpoint/2010/main" val="3898704685"/>
      </p:ext>
    </p:extLst>
  </p:cSld>
  <p:clrMap bg1="lt1" tx1="dk1" bg2="lt2" tx2="dk2" accent1="accent1" accent2="accent2" accent3="accent3" accent4="accent4" accent5="accent5" accent6="accent6" hlink="hlink" folHlink="folHlink"/>
  <p:sldLayoutIdLst>
    <p:sldLayoutId id="2147484838" r:id="rId1"/>
    <p:sldLayoutId id="2147484839" r:id="rId2"/>
    <p:sldLayoutId id="2147484840" r:id="rId3"/>
    <p:sldLayoutId id="2147484841" r:id="rId4"/>
    <p:sldLayoutId id="2147484842" r:id="rId5"/>
    <p:sldLayoutId id="2147484843" r:id="rId6"/>
    <p:sldLayoutId id="2147484844" r:id="rId7"/>
    <p:sldLayoutId id="2147484845" r:id="rId8"/>
    <p:sldLayoutId id="2147484846" r:id="rId9"/>
    <p:sldLayoutId id="2147484847" r:id="rId10"/>
    <p:sldLayoutId id="2147484848" r:id="rId11"/>
    <p:sldLayoutId id="2147484849" r:id="rId12"/>
    <p:sldLayoutId id="2147484851" r:id="rId13"/>
  </p:sldLayoutIdLst>
  <p:txStyles>
    <p:titleStyle>
      <a:lvl1pPr algn="l"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60747"/>
            <a:ext cx="6934200" cy="1028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Slide heading Arial 40</a:t>
            </a:r>
          </a:p>
        </p:txBody>
      </p:sp>
      <p:sp>
        <p:nvSpPr>
          <p:cNvPr id="1027" name="Rectangle 3"/>
          <p:cNvSpPr>
            <a:spLocks noGrp="1" noChangeArrowheads="1"/>
          </p:cNvSpPr>
          <p:nvPr>
            <p:ph type="body" idx="1"/>
          </p:nvPr>
        </p:nvSpPr>
        <p:spPr bwMode="auto">
          <a:xfrm>
            <a:off x="1752600" y="1329931"/>
            <a:ext cx="6934200" cy="35635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First level Arial 24</a:t>
            </a:r>
          </a:p>
          <a:p>
            <a:pPr lvl="1"/>
            <a:r>
              <a:rPr lang="en-GB" smtClean="0"/>
              <a:t>Second level Arial 20</a:t>
            </a:r>
          </a:p>
          <a:p>
            <a:pPr lvl="2"/>
            <a:r>
              <a:rPr lang="en-GB" smtClean="0"/>
              <a:t>Third level Arial 20</a:t>
            </a:r>
          </a:p>
          <a:p>
            <a:pPr lvl="3"/>
            <a:r>
              <a:rPr lang="en-GB" smtClean="0"/>
              <a:t>Fourth level Arial 20</a:t>
            </a:r>
          </a:p>
          <a:p>
            <a:pPr lvl="4"/>
            <a:r>
              <a:rPr lang="en-GB" smtClean="0"/>
              <a:t>Fifth level Arial 20</a:t>
            </a:r>
          </a:p>
        </p:txBody>
      </p:sp>
    </p:spTree>
  </p:cSld>
  <p:clrMap bg1="dk2" tx1="lt1" bg2="dk1" tx2="lt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ransition>
    <p:wipe/>
  </p:transition>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4000">
          <a:solidFill>
            <a:srgbClr val="FFFFFF"/>
          </a:solidFill>
          <a:latin typeface="+mj-lt"/>
          <a:ea typeface="+mj-ea"/>
          <a:cs typeface="+mj-cs"/>
        </a:defRPr>
      </a:lvl1pPr>
      <a:lvl2pPr algn="l" rtl="0" eaLnBrk="0" fontAlgn="base" hangingPunct="0">
        <a:lnSpc>
          <a:spcPct val="85000"/>
        </a:lnSpc>
        <a:spcBef>
          <a:spcPct val="0"/>
        </a:spcBef>
        <a:spcAft>
          <a:spcPct val="0"/>
        </a:spcAft>
        <a:defRPr sz="4000">
          <a:solidFill>
            <a:srgbClr val="FFFFFF"/>
          </a:solidFill>
          <a:latin typeface="Arial" charset="0"/>
        </a:defRPr>
      </a:lvl2pPr>
      <a:lvl3pPr algn="l" rtl="0" eaLnBrk="0" fontAlgn="base" hangingPunct="0">
        <a:lnSpc>
          <a:spcPct val="85000"/>
        </a:lnSpc>
        <a:spcBef>
          <a:spcPct val="0"/>
        </a:spcBef>
        <a:spcAft>
          <a:spcPct val="0"/>
        </a:spcAft>
        <a:defRPr sz="4000">
          <a:solidFill>
            <a:srgbClr val="FFFFFF"/>
          </a:solidFill>
          <a:latin typeface="Arial" charset="0"/>
        </a:defRPr>
      </a:lvl3pPr>
      <a:lvl4pPr algn="l" rtl="0" eaLnBrk="0" fontAlgn="base" hangingPunct="0">
        <a:lnSpc>
          <a:spcPct val="85000"/>
        </a:lnSpc>
        <a:spcBef>
          <a:spcPct val="0"/>
        </a:spcBef>
        <a:spcAft>
          <a:spcPct val="0"/>
        </a:spcAft>
        <a:defRPr sz="4000">
          <a:solidFill>
            <a:srgbClr val="FFFFFF"/>
          </a:solidFill>
          <a:latin typeface="Arial" charset="0"/>
        </a:defRPr>
      </a:lvl4pPr>
      <a:lvl5pPr algn="l" rtl="0" eaLnBrk="0" fontAlgn="base" hangingPunct="0">
        <a:lnSpc>
          <a:spcPct val="85000"/>
        </a:lnSpc>
        <a:spcBef>
          <a:spcPct val="0"/>
        </a:spcBef>
        <a:spcAft>
          <a:spcPct val="0"/>
        </a:spcAft>
        <a:defRPr sz="4000">
          <a:solidFill>
            <a:srgbClr val="FFFFFF"/>
          </a:solidFill>
          <a:latin typeface="Arial" charset="0"/>
        </a:defRPr>
      </a:lvl5pPr>
      <a:lvl6pPr marL="457200" algn="l" rtl="0" fontAlgn="base">
        <a:lnSpc>
          <a:spcPct val="85000"/>
        </a:lnSpc>
        <a:spcBef>
          <a:spcPct val="0"/>
        </a:spcBef>
        <a:spcAft>
          <a:spcPct val="0"/>
        </a:spcAft>
        <a:defRPr sz="4000">
          <a:solidFill>
            <a:srgbClr val="FFFFFF"/>
          </a:solidFill>
          <a:latin typeface="Arial" charset="0"/>
        </a:defRPr>
      </a:lvl6pPr>
      <a:lvl7pPr marL="914400" algn="l" rtl="0" fontAlgn="base">
        <a:lnSpc>
          <a:spcPct val="85000"/>
        </a:lnSpc>
        <a:spcBef>
          <a:spcPct val="0"/>
        </a:spcBef>
        <a:spcAft>
          <a:spcPct val="0"/>
        </a:spcAft>
        <a:defRPr sz="4000">
          <a:solidFill>
            <a:srgbClr val="FFFFFF"/>
          </a:solidFill>
          <a:latin typeface="Arial" charset="0"/>
        </a:defRPr>
      </a:lvl7pPr>
      <a:lvl8pPr marL="1371600" algn="l" rtl="0" fontAlgn="base">
        <a:lnSpc>
          <a:spcPct val="85000"/>
        </a:lnSpc>
        <a:spcBef>
          <a:spcPct val="0"/>
        </a:spcBef>
        <a:spcAft>
          <a:spcPct val="0"/>
        </a:spcAft>
        <a:defRPr sz="4000">
          <a:solidFill>
            <a:srgbClr val="FFFFFF"/>
          </a:solidFill>
          <a:latin typeface="Arial" charset="0"/>
        </a:defRPr>
      </a:lvl8pPr>
      <a:lvl9pPr marL="1828800" algn="l" rtl="0" fontAlgn="base">
        <a:lnSpc>
          <a:spcPct val="85000"/>
        </a:lnSpc>
        <a:spcBef>
          <a:spcPct val="0"/>
        </a:spcBef>
        <a:spcAft>
          <a:spcPct val="0"/>
        </a:spcAft>
        <a:defRPr sz="4000">
          <a:solidFill>
            <a:srgbClr val="FFFFFF"/>
          </a:solidFill>
          <a:latin typeface="Arial" charset="0"/>
        </a:defRPr>
      </a:lvl9pPr>
    </p:titleStyle>
    <p:bodyStyle>
      <a:lvl1pPr marL="261938" indent="-261938" algn="l" rtl="0" eaLnBrk="0" fontAlgn="base" hangingPunct="0">
        <a:lnSpc>
          <a:spcPct val="90000"/>
        </a:lnSpc>
        <a:spcBef>
          <a:spcPct val="35000"/>
        </a:spcBef>
        <a:spcAft>
          <a:spcPct val="35000"/>
        </a:spcAft>
        <a:buChar char="•"/>
        <a:defRPr sz="2400">
          <a:solidFill>
            <a:srgbClr val="FFFFFF"/>
          </a:solidFill>
          <a:latin typeface="+mn-lt"/>
          <a:ea typeface="+mn-ea"/>
          <a:cs typeface="+mn-cs"/>
        </a:defRPr>
      </a:lvl1pPr>
      <a:lvl2pPr marL="623888" indent="-182563" algn="l" rtl="0" eaLnBrk="0" fontAlgn="base" hangingPunct="0">
        <a:lnSpc>
          <a:spcPct val="90000"/>
        </a:lnSpc>
        <a:spcBef>
          <a:spcPct val="35000"/>
        </a:spcBef>
        <a:spcAft>
          <a:spcPct val="35000"/>
        </a:spcAft>
        <a:buChar char="•"/>
        <a:defRPr sz="2000">
          <a:solidFill>
            <a:srgbClr val="FFFFFF"/>
          </a:solidFill>
          <a:latin typeface="+mn-lt"/>
        </a:defRPr>
      </a:lvl2pPr>
      <a:lvl3pPr marL="987425" indent="-184150" algn="l" rtl="0" eaLnBrk="0" fontAlgn="base" hangingPunct="0">
        <a:lnSpc>
          <a:spcPct val="90000"/>
        </a:lnSpc>
        <a:spcBef>
          <a:spcPct val="35000"/>
        </a:spcBef>
        <a:spcAft>
          <a:spcPct val="35000"/>
        </a:spcAft>
        <a:buChar char="•"/>
        <a:defRPr sz="2000">
          <a:solidFill>
            <a:srgbClr val="FFFFFF"/>
          </a:solidFill>
          <a:latin typeface="+mn-lt"/>
        </a:defRPr>
      </a:lvl3pPr>
      <a:lvl4pPr marL="1349375" indent="-182563" algn="l" rtl="0" eaLnBrk="0" fontAlgn="base" hangingPunct="0">
        <a:lnSpc>
          <a:spcPct val="90000"/>
        </a:lnSpc>
        <a:spcBef>
          <a:spcPct val="35000"/>
        </a:spcBef>
        <a:spcAft>
          <a:spcPct val="35000"/>
        </a:spcAft>
        <a:buChar char="•"/>
        <a:defRPr sz="2000">
          <a:solidFill>
            <a:srgbClr val="FFFFFF"/>
          </a:solidFill>
          <a:latin typeface="+mn-lt"/>
        </a:defRPr>
      </a:lvl4pPr>
      <a:lvl5pPr marL="1698625" indent="-169863" algn="l" rtl="0" eaLnBrk="0" fontAlgn="base" hangingPunct="0">
        <a:lnSpc>
          <a:spcPct val="90000"/>
        </a:lnSpc>
        <a:spcBef>
          <a:spcPct val="35000"/>
        </a:spcBef>
        <a:spcAft>
          <a:spcPct val="35000"/>
        </a:spcAft>
        <a:buChar char="•"/>
        <a:defRPr sz="2000">
          <a:solidFill>
            <a:srgbClr val="FFFFFF"/>
          </a:solidFill>
          <a:latin typeface="+mn-lt"/>
        </a:defRPr>
      </a:lvl5pPr>
      <a:lvl6pPr marL="2155825" indent="-169863" algn="l" rtl="0" fontAlgn="base">
        <a:lnSpc>
          <a:spcPct val="90000"/>
        </a:lnSpc>
        <a:spcBef>
          <a:spcPct val="35000"/>
        </a:spcBef>
        <a:spcAft>
          <a:spcPct val="35000"/>
        </a:spcAft>
        <a:buChar char="•"/>
        <a:defRPr sz="2000">
          <a:solidFill>
            <a:srgbClr val="FFFFFF"/>
          </a:solidFill>
          <a:latin typeface="+mn-lt"/>
        </a:defRPr>
      </a:lvl6pPr>
      <a:lvl7pPr marL="2613025" indent="-169863" algn="l" rtl="0" fontAlgn="base">
        <a:lnSpc>
          <a:spcPct val="90000"/>
        </a:lnSpc>
        <a:spcBef>
          <a:spcPct val="35000"/>
        </a:spcBef>
        <a:spcAft>
          <a:spcPct val="35000"/>
        </a:spcAft>
        <a:buChar char="•"/>
        <a:defRPr sz="2000">
          <a:solidFill>
            <a:srgbClr val="FFFFFF"/>
          </a:solidFill>
          <a:latin typeface="+mn-lt"/>
        </a:defRPr>
      </a:lvl7pPr>
      <a:lvl8pPr marL="3070225" indent="-169863" algn="l" rtl="0" fontAlgn="base">
        <a:lnSpc>
          <a:spcPct val="90000"/>
        </a:lnSpc>
        <a:spcBef>
          <a:spcPct val="35000"/>
        </a:spcBef>
        <a:spcAft>
          <a:spcPct val="35000"/>
        </a:spcAft>
        <a:buChar char="•"/>
        <a:defRPr sz="2000">
          <a:solidFill>
            <a:srgbClr val="FFFFFF"/>
          </a:solidFill>
          <a:latin typeface="+mn-lt"/>
        </a:defRPr>
      </a:lvl8pPr>
      <a:lvl9pPr marL="3527425" indent="-169863" algn="l" rtl="0" fontAlgn="base">
        <a:lnSpc>
          <a:spcPct val="90000"/>
        </a:lnSpc>
        <a:spcBef>
          <a:spcPct val="35000"/>
        </a:spcBef>
        <a:spcAft>
          <a:spcPct val="3500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14500" y="261938"/>
            <a:ext cx="69723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1714500" y="1331119"/>
            <a:ext cx="69723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Footer Placeholder 4"/>
          <p:cNvSpPr txBox="1">
            <a:spLocks/>
          </p:cNvSpPr>
          <p:nvPr/>
        </p:nvSpPr>
        <p:spPr>
          <a:xfrm>
            <a:off x="323861" y="4913710"/>
            <a:ext cx="2894013" cy="172640"/>
          </a:xfrm>
          <a:prstGeom prst="rect">
            <a:avLst/>
          </a:prstGeom>
        </p:spPr>
        <p:txBody>
          <a:bodyPr/>
          <a:lstStyle>
            <a:lvl1pPr algn="l">
              <a:lnSpc>
                <a:spcPct val="100000"/>
              </a:lnSpc>
              <a:defRPr sz="1000">
                <a:solidFill>
                  <a:schemeClr val="tx2"/>
                </a:solidFill>
              </a:defRPr>
            </a:lvl1pPr>
          </a:lstStyle>
          <a:p>
            <a:pPr>
              <a:defRPr/>
            </a:pPr>
            <a:r>
              <a:rPr lang="en-GB" dirty="0" smtClean="0">
                <a:solidFill>
                  <a:srgbClr val="000000"/>
                </a:solidFill>
                <a:ea typeface="+mn-ea"/>
                <a:cs typeface="+mn-cs"/>
              </a:rPr>
              <a:t>© Crown copyright   Met Office</a:t>
            </a:r>
            <a:endParaRPr lang="en-GB" dirty="0">
              <a:solidFill>
                <a:srgbClr val="000000"/>
              </a:solidFill>
              <a:ea typeface="+mn-ea"/>
              <a:cs typeface="+mn-cs"/>
            </a:endParaRPr>
          </a:p>
        </p:txBody>
      </p:sp>
    </p:spTree>
  </p:cSld>
  <p:clrMap bg1="lt1" tx1="dk1" bg2="lt2" tx2="dk2" accent1="accent1" accent2="accent2" accent3="accent3" accent4="accent4" accent5="accent5" accent6="accent6" hlink="hlink" folHlink="folHlink"/>
  <p:sldLayoutIdLst>
    <p:sldLayoutId id="2147484873" r:id="rId1"/>
    <p:sldLayoutId id="2147484874" r:id="rId2"/>
    <p:sldLayoutId id="2147484875" r:id="rId3"/>
    <p:sldLayoutId id="2147484876" r:id="rId4"/>
    <p:sldLayoutId id="2147484877" r:id="rId5"/>
    <p:sldLayoutId id="2147484878" r:id="rId6"/>
    <p:sldLayoutId id="2147484879" r:id="rId7"/>
    <p:sldLayoutId id="2147484880" r:id="rId8"/>
    <p:sldLayoutId id="2147484881" r:id="rId9"/>
    <p:sldLayoutId id="2147484882" r:id="rId10"/>
    <p:sldLayoutId id="2147484883" r:id="rId11"/>
    <p:sldLayoutId id="2147484884" r:id="rId12"/>
  </p:sldLayoutIdLst>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14500" y="261938"/>
            <a:ext cx="69723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1714500" y="1331119"/>
            <a:ext cx="69723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Footer Placeholder 4"/>
          <p:cNvSpPr txBox="1">
            <a:spLocks/>
          </p:cNvSpPr>
          <p:nvPr/>
        </p:nvSpPr>
        <p:spPr>
          <a:xfrm>
            <a:off x="323851" y="4913710"/>
            <a:ext cx="2894013" cy="172640"/>
          </a:xfrm>
          <a:prstGeom prst="rect">
            <a:avLst/>
          </a:prstGeom>
        </p:spPr>
        <p:txBody>
          <a:bodyPr/>
          <a:lstStyle>
            <a:lvl1pPr algn="l">
              <a:lnSpc>
                <a:spcPct val="100000"/>
              </a:lnSpc>
              <a:defRPr sz="1000">
                <a:solidFill>
                  <a:schemeClr val="tx2"/>
                </a:solidFill>
              </a:defRPr>
            </a:lvl1pPr>
          </a:lstStyle>
          <a:p>
            <a:pPr>
              <a:defRPr/>
            </a:pPr>
            <a:r>
              <a:rPr lang="en-GB" dirty="0" smtClean="0">
                <a:solidFill>
                  <a:srgbClr val="000000"/>
                </a:solidFill>
                <a:ea typeface="+mn-ea"/>
                <a:cs typeface="+mn-cs"/>
              </a:rPr>
              <a:t>© Crown copyright   Met Office</a:t>
            </a:r>
            <a:endParaRPr lang="en-GB" dirty="0">
              <a:solidFill>
                <a:srgbClr val="000000"/>
              </a:solidFill>
              <a:ea typeface="+mn-ea"/>
              <a:cs typeface="+mn-cs"/>
            </a:endParaRPr>
          </a:p>
        </p:txBody>
      </p:sp>
    </p:spTree>
  </p:cSld>
  <p:clrMap bg1="lt1" tx1="dk1" bg2="lt2" tx2="dk2" accent1="accent1" accent2="accent2" accent3="accent3" accent4="accent4" accent5="accent5" accent6="accent6" hlink="hlink" folHlink="folHlink"/>
  <p:sldLayoutIdLst>
    <p:sldLayoutId id="2147484886" r:id="rId1"/>
    <p:sldLayoutId id="2147484887" r:id="rId2"/>
    <p:sldLayoutId id="2147484888" r:id="rId3"/>
    <p:sldLayoutId id="2147484889" r:id="rId4"/>
    <p:sldLayoutId id="2147484890" r:id="rId5"/>
    <p:sldLayoutId id="2147484891" r:id="rId6"/>
    <p:sldLayoutId id="2147484892" r:id="rId7"/>
    <p:sldLayoutId id="2147484893" r:id="rId8"/>
    <p:sldLayoutId id="2147484894" r:id="rId9"/>
    <p:sldLayoutId id="2147484895" r:id="rId10"/>
    <p:sldLayoutId id="2147484896" r:id="rId11"/>
    <p:sldLayoutId id="2147484897" r:id="rId12"/>
    <p:sldLayoutId id="2147484898" r:id="rId13"/>
    <p:sldLayoutId id="2147484899" r:id="rId14"/>
    <p:sldLayoutId id="2147484900" r:id="rId15"/>
  </p:sldLayoutIdLst>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714500" y="261938"/>
            <a:ext cx="69723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6147" name="Text Placeholder 2"/>
          <p:cNvSpPr>
            <a:spLocks noGrp="1"/>
          </p:cNvSpPr>
          <p:nvPr>
            <p:ph type="body" idx="1"/>
          </p:nvPr>
        </p:nvSpPr>
        <p:spPr bwMode="auto">
          <a:xfrm>
            <a:off x="1714500" y="1331119"/>
            <a:ext cx="69723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Footer Placeholder 4"/>
          <p:cNvSpPr txBox="1">
            <a:spLocks/>
          </p:cNvSpPr>
          <p:nvPr/>
        </p:nvSpPr>
        <p:spPr>
          <a:xfrm>
            <a:off x="323851" y="4913710"/>
            <a:ext cx="2894013" cy="172640"/>
          </a:xfrm>
          <a:prstGeom prst="rect">
            <a:avLst/>
          </a:prstGeom>
        </p:spPr>
        <p:txBody>
          <a:bodyPr/>
          <a:lstStyle>
            <a:lvl1pPr algn="l">
              <a:lnSpc>
                <a:spcPct val="100000"/>
              </a:lnSpc>
              <a:defRPr sz="1000">
                <a:solidFill>
                  <a:schemeClr val="tx2"/>
                </a:solidFill>
              </a:defRPr>
            </a:lvl1pPr>
          </a:lstStyle>
          <a:p>
            <a:pPr>
              <a:defRPr/>
            </a:pPr>
            <a:r>
              <a:rPr lang="en-GB" dirty="0" smtClean="0">
                <a:solidFill>
                  <a:srgbClr val="000000"/>
                </a:solidFill>
                <a:ea typeface="+mn-ea"/>
                <a:cs typeface="+mn-cs"/>
              </a:rPr>
              <a:t>© Crown copyright   Met Office</a:t>
            </a:r>
            <a:endParaRPr lang="en-GB" dirty="0">
              <a:solidFill>
                <a:srgbClr val="000000"/>
              </a:solidFill>
              <a:ea typeface="+mn-ea"/>
              <a:cs typeface="+mn-cs"/>
            </a:endParaRPr>
          </a:p>
        </p:txBody>
      </p:sp>
    </p:spTree>
  </p:cSld>
  <p:clrMap bg1="lt1" tx1="dk1" bg2="lt2" tx2="dk2" accent1="accent1" accent2="accent2" accent3="accent3" accent4="accent4" accent5="accent5" accent6="accent6" hlink="hlink" folHlink="folHlink"/>
  <p:sldLayoutIdLst>
    <p:sldLayoutId id="2147484902" r:id="rId1"/>
    <p:sldLayoutId id="2147484903" r:id="rId2"/>
    <p:sldLayoutId id="2147484904" r:id="rId3"/>
    <p:sldLayoutId id="2147484905" r:id="rId4"/>
    <p:sldLayoutId id="2147484906" r:id="rId5"/>
    <p:sldLayoutId id="2147484907" r:id="rId6"/>
    <p:sldLayoutId id="2147484908" r:id="rId7"/>
    <p:sldLayoutId id="2147484909" r:id="rId8"/>
    <p:sldLayoutId id="2147484910" r:id="rId9"/>
    <p:sldLayoutId id="2147484911" r:id="rId10"/>
    <p:sldLayoutId id="2147484912" r:id="rId11"/>
    <p:sldLayoutId id="2147484913" r:id="rId12"/>
    <p:sldLayoutId id="2147484914" r:id="rId13"/>
  </p:sldLayoutIdLst>
  <p:txStyles>
    <p:titleStyle>
      <a:lvl1pPr algn="l" rtl="0" eaLnBrk="0" fontAlgn="base" hangingPunct="0">
        <a:spcBef>
          <a:spcPct val="0"/>
        </a:spcBef>
        <a:spcAft>
          <a:spcPct val="0"/>
        </a:spcAft>
        <a:defRPr sz="4000" kern="12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29" cstate="print">
            <a:extLst/>
          </a:blip>
          <a:stretch>
            <a:fillRect/>
          </a:stretch>
        </p:blipFill>
        <p:spPr>
          <a:xfrm>
            <a:off x="65665" y="40425"/>
            <a:ext cx="1805643" cy="566234"/>
          </a:xfrm>
          <a:prstGeom prst="rect">
            <a:avLst/>
          </a:prstGeom>
          <a:ln w="12700">
            <a:miter lim="400000"/>
          </a:ln>
        </p:spPr>
      </p:pic>
      <p:sp>
        <p:nvSpPr>
          <p:cNvPr id="4" name="Footer Placeholder 5"/>
          <p:cNvSpPr>
            <a:spLocks noGrp="1"/>
          </p:cNvSpPr>
          <p:nvPr>
            <p:ph type="ftr" sz="quarter" idx="3"/>
          </p:nvPr>
        </p:nvSpPr>
        <p:spPr>
          <a:xfrm>
            <a:off x="0" y="4732146"/>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pPr fontAlgn="auto">
              <a:lnSpc>
                <a:spcPct val="100000"/>
              </a:lnSpc>
              <a:spcBef>
                <a:spcPts val="0"/>
              </a:spcBef>
              <a:spcAft>
                <a:spcPts val="0"/>
              </a:spcAft>
            </a:pPr>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smtClean="0"/>
              <a:t>Click to edit Master title style</a:t>
            </a:r>
            <a:endParaRPr lang="en-GB" dirty="0"/>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1806164336"/>
      </p:ext>
    </p:extLst>
  </p:cSld>
  <p:clrMap bg1="lt1" tx1="dk1" bg2="lt2" tx2="dk2" accent1="accent1" accent2="accent2" accent3="accent3" accent4="accent4" accent5="accent5" accent6="accent6" hlink="hlink" folHlink="folHlink"/>
  <p:sldLayoutIdLst>
    <p:sldLayoutId id="2147484916" r:id="rId1"/>
    <p:sldLayoutId id="2147484917" r:id="rId2"/>
    <p:sldLayoutId id="2147484918" r:id="rId3"/>
    <p:sldLayoutId id="2147484919" r:id="rId4"/>
    <p:sldLayoutId id="2147484920" r:id="rId5"/>
    <p:sldLayoutId id="2147484921" r:id="rId6"/>
    <p:sldLayoutId id="2147484922" r:id="rId7"/>
    <p:sldLayoutId id="2147484923" r:id="rId8"/>
    <p:sldLayoutId id="2147484924" r:id="rId9"/>
    <p:sldLayoutId id="2147484925" r:id="rId10"/>
    <p:sldLayoutId id="2147484926" r:id="rId11"/>
    <p:sldLayoutId id="2147484927" r:id="rId12"/>
    <p:sldLayoutId id="2147484928" r:id="rId13"/>
    <p:sldLayoutId id="2147484929" r:id="rId14"/>
    <p:sldLayoutId id="2147484930" r:id="rId15"/>
    <p:sldLayoutId id="2147484931" r:id="rId16"/>
    <p:sldLayoutId id="2147484932" r:id="rId17"/>
    <p:sldLayoutId id="2147484933" r:id="rId18"/>
    <p:sldLayoutId id="2147484934" r:id="rId19"/>
    <p:sldLayoutId id="2147484935" r:id="rId20"/>
    <p:sldLayoutId id="2147484936" r:id="rId21"/>
    <p:sldLayoutId id="2147484937" r:id="rId22"/>
    <p:sldLayoutId id="2147484938" r:id="rId23"/>
    <p:sldLayoutId id="2147484939" r:id="rId24"/>
    <p:sldLayoutId id="2147484940" r:id="rId25"/>
    <p:sldLayoutId id="2147484941" r:id="rId26"/>
    <p:sldLayoutId id="2147484942"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4.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35.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xml"/><Relationship Id="rId1" Type="http://schemas.openxmlformats.org/officeDocument/2006/relationships/slideLayout" Target="../slideLayouts/slideLayout235.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12.xml.rels><?xml version="1.0" encoding="UTF-8" standalone="yes"?>
<Relationships xmlns="http://schemas.openxmlformats.org/package/2006/relationships"><Relationship Id="rId3" Type="http://schemas.openxmlformats.org/officeDocument/2006/relationships/image" Target="../media/image26.gif"/><Relationship Id="rId7" Type="http://schemas.openxmlformats.org/officeDocument/2006/relationships/image" Target="../media/image30.gif"/><Relationship Id="rId2" Type="http://schemas.openxmlformats.org/officeDocument/2006/relationships/notesSlide" Target="../notesSlides/notesSlide12.xml"/><Relationship Id="rId1" Type="http://schemas.openxmlformats.org/officeDocument/2006/relationships/slideLayout" Target="../slideLayouts/slideLayout235.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2.xml"/></Relationships>
</file>

<file path=ppt/slides/_rels/slide1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4.xml"/><Relationship Id="rId1" Type="http://schemas.openxmlformats.org/officeDocument/2006/relationships/slideLayout" Target="../slideLayouts/slideLayout235.xml"/><Relationship Id="rId6" Type="http://schemas.openxmlformats.org/officeDocument/2006/relationships/image" Target="../media/image32.gif"/><Relationship Id="rId5" Type="http://schemas.openxmlformats.org/officeDocument/2006/relationships/image" Target="../media/image31.png"/><Relationship Id="rId4" Type="http://schemas.openxmlformats.org/officeDocument/2006/relationships/image" Target="../media/image29.gif"/></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5.xml"/><Relationship Id="rId1" Type="http://schemas.openxmlformats.org/officeDocument/2006/relationships/slideLayout" Target="../slideLayouts/slideLayout235.xml"/><Relationship Id="rId4" Type="http://schemas.openxmlformats.org/officeDocument/2006/relationships/image" Target="../media/image25.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gif"/><Relationship Id="rId2" Type="http://schemas.openxmlformats.org/officeDocument/2006/relationships/image" Target="../media/image33.png"/><Relationship Id="rId1" Type="http://schemas.openxmlformats.org/officeDocument/2006/relationships/slideLayout" Target="../slideLayouts/slideLayout223.xml"/><Relationship Id="rId6" Type="http://schemas.openxmlformats.org/officeDocument/2006/relationships/image" Target="../media/image37.gif"/><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23.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4.xml"/><Relationship Id="rId1" Type="http://schemas.openxmlformats.org/officeDocument/2006/relationships/tags" Target="../tags/tag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4.xml"/><Relationship Id="rId1" Type="http://schemas.openxmlformats.org/officeDocument/2006/relationships/tags" Target="../tags/tag4.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4.xml"/><Relationship Id="rId1" Type="http://schemas.openxmlformats.org/officeDocument/2006/relationships/tags" Target="../tags/tag5.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4.xml"/><Relationship Id="rId1" Type="http://schemas.openxmlformats.org/officeDocument/2006/relationships/tags" Target="../tags/tag6.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7644" y="1039787"/>
            <a:ext cx="4147528" cy="1177245"/>
          </a:xfrm>
        </p:spPr>
        <p:txBody>
          <a:bodyPr/>
          <a:lstStyle/>
          <a:p>
            <a:r>
              <a:rPr lang="en-GB" dirty="0" smtClean="0"/>
              <a:t>A study of the AMV correlation surface</a:t>
            </a:r>
            <a:endParaRPr lang="en-GB" dirty="0"/>
          </a:p>
        </p:txBody>
      </p:sp>
      <p:sp>
        <p:nvSpPr>
          <p:cNvPr id="14" name="Text Placeholder 13"/>
          <p:cNvSpPr>
            <a:spLocks noGrp="1"/>
          </p:cNvSpPr>
          <p:nvPr>
            <p:ph type="body" sz="quarter" idx="10"/>
          </p:nvPr>
        </p:nvSpPr>
        <p:spPr>
          <a:xfrm>
            <a:off x="197644" y="2484544"/>
            <a:ext cx="4364831" cy="611706"/>
          </a:xfrm>
        </p:spPr>
        <p:txBody>
          <a:bodyPr/>
          <a:lstStyle/>
          <a:p>
            <a:r>
              <a:rPr lang="en-GB" sz="1400" dirty="0" smtClean="0"/>
              <a:t>Mary Forsythe, Graeme Kelly, Javier Garcia Pereda</a:t>
            </a:r>
          </a:p>
          <a:p>
            <a:r>
              <a:rPr lang="en-GB" sz="1400" dirty="0" smtClean="0">
                <a:solidFill>
                  <a:schemeClr val="bg1">
                    <a:lumMod val="60000"/>
                    <a:lumOff val="40000"/>
                  </a:schemeClr>
                </a:solidFill>
              </a:rPr>
              <a:t>IWW14, 24/04/2018</a:t>
            </a:r>
            <a:endParaRPr lang="en-GB" sz="1400" dirty="0">
              <a:solidFill>
                <a:schemeClr val="bg1">
                  <a:lumMod val="60000"/>
                  <a:lumOff val="40000"/>
                </a:schemeClr>
              </a:solidFill>
            </a:endParaRPr>
          </a:p>
        </p:txBody>
      </p:sp>
      <p:sp>
        <p:nvSpPr>
          <p:cNvPr id="4" name="Footer Placeholder 3"/>
          <p:cNvSpPr>
            <a:spLocks noGrp="1"/>
          </p:cNvSpPr>
          <p:nvPr>
            <p:ph type="ftr" sz="quarter" idx="11"/>
          </p:nvPr>
        </p:nvSpPr>
        <p:spPr/>
        <p:txBody>
          <a:body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757950" y="299663"/>
            <a:ext cx="5408916" cy="528805"/>
          </a:xfrm>
        </p:spPr>
        <p:txBody>
          <a:bodyPr/>
          <a:lstStyle/>
          <a:p>
            <a:pPr eaLnBrk="1" hangingPunct="1"/>
            <a:r>
              <a:rPr lang="en-GB" sz="2800" dirty="0" smtClean="0"/>
              <a:t>Plotting the correlation surfaces</a:t>
            </a:r>
            <a:endParaRPr lang="en-GB" sz="2800" dirty="0"/>
          </a:p>
        </p:txBody>
      </p:sp>
      <p:sp>
        <p:nvSpPr>
          <p:cNvPr id="117" name="Text Box 110"/>
          <p:cNvSpPr txBox="1">
            <a:spLocks noChangeArrowheads="1"/>
          </p:cNvSpPr>
          <p:nvPr/>
        </p:nvSpPr>
        <p:spPr bwMode="auto">
          <a:xfrm>
            <a:off x="364716" y="3647135"/>
            <a:ext cx="8196310" cy="1061829"/>
          </a:xfrm>
          <a:prstGeom prst="rect">
            <a:avLst/>
          </a:prstGeom>
          <a:noFill/>
          <a:ln w="9525">
            <a:noFill/>
            <a:miter lim="800000"/>
            <a:headEnd/>
            <a:tailEnd/>
          </a:ln>
        </p:spPr>
        <p:txBody>
          <a:bodyPr wrap="square">
            <a:spAutoFit/>
          </a:bodyPr>
          <a:lstStyle/>
          <a:p>
            <a:pPr defTabSz="685800" eaLnBrk="0" hangingPunct="0">
              <a:lnSpc>
                <a:spcPct val="100000"/>
              </a:lnSpc>
              <a:spcBef>
                <a:spcPct val="50000"/>
              </a:spcBef>
            </a:pPr>
            <a:r>
              <a:rPr lang="en-GB" sz="1400" dirty="0" smtClean="0">
                <a:solidFill>
                  <a:srgbClr val="000000"/>
                </a:solidFill>
                <a:ea typeface="+mn-ea"/>
                <a:cs typeface="+mn-cs"/>
              </a:rPr>
              <a:t>Javier Garcia Pereda provided a modified </a:t>
            </a:r>
            <a:r>
              <a:rPr lang="en-GB" sz="1400" dirty="0">
                <a:solidFill>
                  <a:srgbClr val="000000"/>
                </a:solidFill>
                <a:ea typeface="+mn-ea"/>
                <a:cs typeface="+mn-cs"/>
              </a:rPr>
              <a:t>version of HRW v2016 (applicable with </a:t>
            </a:r>
            <a:r>
              <a:rPr lang="en-GB" sz="1400" dirty="0" smtClean="0">
                <a:solidFill>
                  <a:srgbClr val="000000"/>
                </a:solidFill>
                <a:ea typeface="+mn-ea"/>
                <a:cs typeface="+mn-cs"/>
              </a:rPr>
              <a:t>NWCSAF v2016 only) which </a:t>
            </a:r>
            <a:r>
              <a:rPr lang="en-GB" sz="1400" dirty="0">
                <a:solidFill>
                  <a:srgbClr val="000000"/>
                </a:solidFill>
                <a:ea typeface="+mn-ea"/>
                <a:cs typeface="+mn-cs"/>
              </a:rPr>
              <a:t>includes the correlation matrices for each </a:t>
            </a:r>
            <a:r>
              <a:rPr lang="en-GB" sz="1400" dirty="0" smtClean="0">
                <a:solidFill>
                  <a:srgbClr val="000000"/>
                </a:solidFill>
                <a:ea typeface="+mn-ea"/>
                <a:cs typeface="+mn-cs"/>
              </a:rPr>
              <a:t>AMV. </a:t>
            </a:r>
          </a:p>
          <a:p>
            <a:pPr defTabSz="685800" eaLnBrk="0" hangingPunct="0">
              <a:lnSpc>
                <a:spcPct val="100000"/>
              </a:lnSpc>
              <a:spcBef>
                <a:spcPct val="50000"/>
              </a:spcBef>
            </a:pPr>
            <a:r>
              <a:rPr lang="en-GB" sz="1400" dirty="0" smtClean="0">
                <a:solidFill>
                  <a:srgbClr val="000000"/>
                </a:solidFill>
                <a:ea typeface="+mn-ea"/>
                <a:cs typeface="+mn-cs"/>
              </a:rPr>
              <a:t>This is running in test mode at the Met Office and Graeme Kelly has put together some code to plot the correlation matrices for winds within the UKV domain.</a:t>
            </a:r>
            <a:endParaRPr lang="en-GB" sz="1400" dirty="0">
              <a:solidFill>
                <a:srgbClr val="000000"/>
              </a:solidFill>
              <a:ea typeface="+mn-ea"/>
              <a:cs typeface="+mn-cs"/>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01424" y="928178"/>
            <a:ext cx="1984862" cy="518568"/>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7588" y="1263649"/>
            <a:ext cx="7169639" cy="2231112"/>
          </a:xfrm>
          <a:prstGeom prst="rect">
            <a:avLst/>
          </a:prstGeom>
        </p:spPr>
      </p:pic>
    </p:spTree>
    <p:extLst>
      <p:ext uri="{BB962C8B-B14F-4D97-AF65-F5344CB8AC3E}">
        <p14:creationId xmlns:p14="http://schemas.microsoft.com/office/powerpoint/2010/main" val="3141119108"/>
      </p:ext>
    </p:extLst>
  </p:cSld>
  <p:clrMapOvr>
    <a:masterClrMapping/>
  </p:clrMapOvr>
  <p:transition advTm="38015"/>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757950" y="299663"/>
            <a:ext cx="5408916" cy="528805"/>
          </a:xfrm>
        </p:spPr>
        <p:txBody>
          <a:bodyPr/>
          <a:lstStyle/>
          <a:p>
            <a:pPr eaLnBrk="1" hangingPunct="1"/>
            <a:r>
              <a:rPr lang="en-GB" sz="2800" dirty="0" smtClean="0"/>
              <a:t>Low level examples</a:t>
            </a:r>
            <a:endParaRPr lang="en-GB" sz="2800" dirty="0"/>
          </a:p>
        </p:txBody>
      </p:sp>
      <p:sp>
        <p:nvSpPr>
          <p:cNvPr id="26628" name="Line 5"/>
          <p:cNvSpPr>
            <a:spLocks noChangeShapeType="1"/>
          </p:cNvSpPr>
          <p:nvPr/>
        </p:nvSpPr>
        <p:spPr bwMode="auto">
          <a:xfrm>
            <a:off x="1757950" y="1671326"/>
            <a:ext cx="3025379" cy="1191"/>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629" name="Line 6"/>
          <p:cNvSpPr>
            <a:spLocks noChangeShapeType="1"/>
          </p:cNvSpPr>
          <p:nvPr/>
        </p:nvSpPr>
        <p:spPr bwMode="auto">
          <a:xfrm>
            <a:off x="1757950" y="2034468"/>
            <a:ext cx="3025379" cy="1190"/>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630" name="Line 7"/>
          <p:cNvSpPr>
            <a:spLocks noChangeShapeType="1"/>
          </p:cNvSpPr>
          <p:nvPr/>
        </p:nvSpPr>
        <p:spPr bwMode="auto">
          <a:xfrm>
            <a:off x="1757950" y="2396418"/>
            <a:ext cx="3025379" cy="1190"/>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632" name="Line 9"/>
          <p:cNvSpPr>
            <a:spLocks noChangeShapeType="1"/>
          </p:cNvSpPr>
          <p:nvPr/>
        </p:nvSpPr>
        <p:spPr bwMode="auto">
          <a:xfrm>
            <a:off x="1757950" y="4914589"/>
            <a:ext cx="3025379" cy="1191"/>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117" name="Text Box 110"/>
          <p:cNvSpPr txBox="1">
            <a:spLocks noChangeArrowheads="1"/>
          </p:cNvSpPr>
          <p:nvPr/>
        </p:nvSpPr>
        <p:spPr bwMode="auto">
          <a:xfrm>
            <a:off x="6496720" y="898655"/>
            <a:ext cx="2657225" cy="1277273"/>
          </a:xfrm>
          <a:prstGeom prst="rect">
            <a:avLst/>
          </a:prstGeom>
          <a:noFill/>
          <a:ln w="9525">
            <a:noFill/>
            <a:miter lim="800000"/>
            <a:headEnd/>
            <a:tailEnd/>
          </a:ln>
        </p:spPr>
        <p:txBody>
          <a:bodyPr wrap="square">
            <a:spAutoFit/>
          </a:bodyPr>
          <a:lstStyle/>
          <a:p>
            <a:pPr defTabSz="685800" eaLnBrk="0" hangingPunct="0">
              <a:lnSpc>
                <a:spcPct val="100000"/>
              </a:lnSpc>
              <a:spcBef>
                <a:spcPct val="50000"/>
              </a:spcBef>
            </a:pPr>
            <a:r>
              <a:rPr lang="en-GB" sz="1400" dirty="0" smtClean="0">
                <a:solidFill>
                  <a:srgbClr val="000000"/>
                </a:solidFill>
                <a:ea typeface="+mn-ea"/>
                <a:cs typeface="+mn-cs"/>
              </a:rPr>
              <a:t>At low level generally see cleaner correlation surfaces.</a:t>
            </a:r>
          </a:p>
          <a:p>
            <a:pPr defTabSz="685800" eaLnBrk="0" hangingPunct="0">
              <a:lnSpc>
                <a:spcPct val="100000"/>
              </a:lnSpc>
              <a:spcBef>
                <a:spcPct val="50000"/>
              </a:spcBef>
            </a:pPr>
            <a:r>
              <a:rPr lang="en-GB" sz="1400" dirty="0" smtClean="0">
                <a:solidFill>
                  <a:srgbClr val="000000"/>
                </a:solidFill>
                <a:ea typeface="+mn-ea"/>
                <a:cs typeface="+mn-cs"/>
              </a:rPr>
              <a:t>Correlation surface better constrained in area with more cloud texture</a:t>
            </a:r>
            <a:endParaRPr lang="en-GB" sz="1400" dirty="0">
              <a:solidFill>
                <a:srgbClr val="000000"/>
              </a:solidFill>
              <a:ea typeface="+mn-ea"/>
              <a:cs typeface="+mn-cs"/>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l="1832" t="24709" r="4125" b="3718"/>
          <a:stretch/>
        </p:blipFill>
        <p:spPr>
          <a:xfrm>
            <a:off x="3693551" y="2502589"/>
            <a:ext cx="3096000" cy="2412000"/>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val="0"/>
              </a:ext>
            </a:extLst>
          </a:blip>
          <a:srcRect l="3878" t="9708" r="14845" b="5396"/>
          <a:stretch/>
        </p:blipFill>
        <p:spPr>
          <a:xfrm>
            <a:off x="583646" y="3328924"/>
            <a:ext cx="2160000" cy="1428390"/>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val="0"/>
              </a:ext>
            </a:extLst>
          </a:blip>
          <a:srcRect l="4440" t="6208" r="13664" b="6187"/>
          <a:stretch/>
        </p:blipFill>
        <p:spPr>
          <a:xfrm>
            <a:off x="569479" y="1196226"/>
            <a:ext cx="2160000" cy="1707093"/>
          </a:xfrm>
          <a:prstGeom prst="rect">
            <a:avLst/>
          </a:prstGeom>
        </p:spPr>
      </p:pic>
      <p:cxnSp>
        <p:nvCxnSpPr>
          <p:cNvPr id="6" name="Straight Arrow Connector 5"/>
          <p:cNvCxnSpPr/>
          <p:nvPr/>
        </p:nvCxnSpPr>
        <p:spPr>
          <a:xfrm>
            <a:off x="2510285" y="2576962"/>
            <a:ext cx="1296894" cy="56854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4" name="Straight Arrow Connector 13"/>
          <p:cNvCxnSpPr/>
          <p:nvPr/>
        </p:nvCxnSpPr>
        <p:spPr>
          <a:xfrm flipV="1">
            <a:off x="2510285" y="4373285"/>
            <a:ext cx="1296894" cy="25762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pic>
        <p:nvPicPr>
          <p:cNvPr id="10" name="Picture 9"/>
          <p:cNvPicPr>
            <a:picLocks noChangeAspect="1"/>
          </p:cNvPicPr>
          <p:nvPr/>
        </p:nvPicPr>
        <p:blipFill rotWithShape="1">
          <a:blip r:embed="rId6" cstate="email">
            <a:extLst>
              <a:ext uri="{28A0092B-C50C-407E-A947-70E740481C1C}">
                <a14:useLocalDpi xmlns:a14="http://schemas.microsoft.com/office/drawing/2010/main" val="0"/>
              </a:ext>
            </a:extLst>
          </a:blip>
          <a:srcRect l="6118" t="8403" r="14905" b="13212"/>
          <a:stretch/>
        </p:blipFill>
        <p:spPr>
          <a:xfrm>
            <a:off x="4257208" y="743952"/>
            <a:ext cx="2160000" cy="1680000"/>
          </a:xfrm>
          <a:prstGeom prst="rect">
            <a:avLst/>
          </a:prstGeom>
        </p:spPr>
      </p:pic>
      <p:cxnSp>
        <p:nvCxnSpPr>
          <p:cNvPr id="18" name="Straight Arrow Connector 17"/>
          <p:cNvCxnSpPr/>
          <p:nvPr/>
        </p:nvCxnSpPr>
        <p:spPr>
          <a:xfrm flipH="1">
            <a:off x="4271368" y="2098122"/>
            <a:ext cx="393713" cy="101057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643074685"/>
      </p:ext>
    </p:extLst>
  </p:cSld>
  <p:clrMapOvr>
    <a:masterClrMapping/>
  </p:clrMapOvr>
  <p:transition advTm="38015"/>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857405" y="155468"/>
            <a:ext cx="5408916" cy="528805"/>
          </a:xfrm>
        </p:spPr>
        <p:txBody>
          <a:bodyPr/>
          <a:lstStyle/>
          <a:p>
            <a:pPr eaLnBrk="1" hangingPunct="1"/>
            <a:r>
              <a:rPr lang="en-GB" sz="2800" dirty="0" smtClean="0"/>
              <a:t>High level examples</a:t>
            </a:r>
            <a:endParaRPr lang="en-GB" sz="2800" dirty="0"/>
          </a:p>
        </p:txBody>
      </p:sp>
      <p:sp>
        <p:nvSpPr>
          <p:cNvPr id="26628" name="Line 5"/>
          <p:cNvSpPr>
            <a:spLocks noChangeShapeType="1"/>
          </p:cNvSpPr>
          <p:nvPr/>
        </p:nvSpPr>
        <p:spPr bwMode="auto">
          <a:xfrm>
            <a:off x="3129547" y="1621631"/>
            <a:ext cx="3025379" cy="1191"/>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629" name="Line 6"/>
          <p:cNvSpPr>
            <a:spLocks noChangeShapeType="1"/>
          </p:cNvSpPr>
          <p:nvPr/>
        </p:nvSpPr>
        <p:spPr bwMode="auto">
          <a:xfrm>
            <a:off x="3129547" y="1984773"/>
            <a:ext cx="3025379" cy="1190"/>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630" name="Line 7"/>
          <p:cNvSpPr>
            <a:spLocks noChangeShapeType="1"/>
          </p:cNvSpPr>
          <p:nvPr/>
        </p:nvSpPr>
        <p:spPr bwMode="auto">
          <a:xfrm>
            <a:off x="3129547" y="2346723"/>
            <a:ext cx="3025379" cy="1190"/>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632" name="Line 9"/>
          <p:cNvSpPr>
            <a:spLocks noChangeShapeType="1"/>
          </p:cNvSpPr>
          <p:nvPr/>
        </p:nvSpPr>
        <p:spPr bwMode="auto">
          <a:xfrm>
            <a:off x="3129547" y="4864894"/>
            <a:ext cx="3025379" cy="1191"/>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117" name="Text Box 110"/>
          <p:cNvSpPr txBox="1">
            <a:spLocks noChangeArrowheads="1"/>
          </p:cNvSpPr>
          <p:nvPr/>
        </p:nvSpPr>
        <p:spPr bwMode="auto">
          <a:xfrm>
            <a:off x="5289547" y="4475863"/>
            <a:ext cx="3442522" cy="523220"/>
          </a:xfrm>
          <a:prstGeom prst="rect">
            <a:avLst/>
          </a:prstGeom>
          <a:noFill/>
          <a:ln w="9525">
            <a:noFill/>
            <a:miter lim="800000"/>
            <a:headEnd/>
            <a:tailEnd/>
          </a:ln>
        </p:spPr>
        <p:txBody>
          <a:bodyPr wrap="square">
            <a:spAutoFit/>
          </a:bodyPr>
          <a:lstStyle/>
          <a:p>
            <a:pPr defTabSz="685800" eaLnBrk="0" hangingPunct="0">
              <a:lnSpc>
                <a:spcPct val="100000"/>
              </a:lnSpc>
              <a:spcBef>
                <a:spcPct val="50000"/>
              </a:spcBef>
            </a:pPr>
            <a:r>
              <a:rPr lang="en-GB" sz="1400" dirty="0" smtClean="0">
                <a:solidFill>
                  <a:srgbClr val="000000"/>
                </a:solidFill>
                <a:ea typeface="+mn-ea"/>
                <a:cs typeface="+mn-cs"/>
              </a:rPr>
              <a:t>At higher level – correlation surfaces can look quite messy!</a:t>
            </a:r>
            <a:endParaRPr lang="en-GB" sz="1400" dirty="0">
              <a:solidFill>
                <a:srgbClr val="000000"/>
              </a:solidFill>
              <a:ea typeface="+mn-ea"/>
              <a:cs typeface="+mn-cs"/>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l="4839" t="7953" r="14925" b="12129"/>
          <a:stretch/>
        </p:blipFill>
        <p:spPr>
          <a:xfrm>
            <a:off x="6630693" y="816001"/>
            <a:ext cx="2160000" cy="1685862"/>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val="0"/>
              </a:ext>
            </a:extLst>
          </a:blip>
          <a:srcRect l="5876" t="6717" r="14159" b="11643"/>
          <a:stretch/>
        </p:blipFill>
        <p:spPr>
          <a:xfrm>
            <a:off x="6840346" y="2661427"/>
            <a:ext cx="2160000" cy="1728000"/>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val="0"/>
              </a:ext>
            </a:extLst>
          </a:blip>
          <a:srcRect l="4186" t="8253" r="14701" b="7680"/>
          <a:stretch/>
        </p:blipFill>
        <p:spPr>
          <a:xfrm>
            <a:off x="2884033" y="3413425"/>
            <a:ext cx="2160000" cy="1639998"/>
          </a:xfrm>
          <a:prstGeom prst="rect">
            <a:avLst/>
          </a:prstGeom>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val="0"/>
              </a:ext>
            </a:extLst>
          </a:blip>
          <a:srcRect l="3982" t="7344" r="14226" b="13129"/>
          <a:stretch/>
        </p:blipFill>
        <p:spPr>
          <a:xfrm>
            <a:off x="396000" y="1872002"/>
            <a:ext cx="2160000" cy="1645713"/>
          </a:xfrm>
          <a:prstGeom prst="rect">
            <a:avLst/>
          </a:prstGeom>
        </p:spPr>
      </p:pic>
      <p:pic>
        <p:nvPicPr>
          <p:cNvPr id="12" name="Picture 11"/>
          <p:cNvPicPr>
            <a:picLocks noChangeAspect="1"/>
          </p:cNvPicPr>
          <p:nvPr/>
        </p:nvPicPr>
        <p:blipFill rotWithShape="1">
          <a:blip r:embed="rId7" cstate="email">
            <a:extLst>
              <a:ext uri="{28A0092B-C50C-407E-A947-70E740481C1C}">
                <a14:useLocalDpi xmlns:a14="http://schemas.microsoft.com/office/drawing/2010/main" val="0"/>
              </a:ext>
            </a:extLst>
          </a:blip>
          <a:srcRect l="2022" t="24048" r="4526" b="4478"/>
          <a:stretch/>
        </p:blipFill>
        <p:spPr>
          <a:xfrm>
            <a:off x="2910153" y="700623"/>
            <a:ext cx="3103021" cy="2627333"/>
          </a:xfrm>
          <a:prstGeom prst="rect">
            <a:avLst/>
          </a:prstGeom>
        </p:spPr>
      </p:pic>
      <p:cxnSp>
        <p:nvCxnSpPr>
          <p:cNvPr id="6" name="Straight Arrow Connector 5"/>
          <p:cNvCxnSpPr/>
          <p:nvPr/>
        </p:nvCxnSpPr>
        <p:spPr>
          <a:xfrm>
            <a:off x="2280636" y="2777470"/>
            <a:ext cx="1012882" cy="14908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3" name="Straight Arrow Connector 22"/>
          <p:cNvCxnSpPr/>
          <p:nvPr/>
        </p:nvCxnSpPr>
        <p:spPr>
          <a:xfrm flipV="1">
            <a:off x="4346266" y="2014290"/>
            <a:ext cx="1002224" cy="142314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7" name="Straight Arrow Connector 26"/>
          <p:cNvCxnSpPr/>
          <p:nvPr/>
        </p:nvCxnSpPr>
        <p:spPr>
          <a:xfrm flipH="1" flipV="1">
            <a:off x="5770524" y="2010461"/>
            <a:ext cx="1261427" cy="107031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0" name="Straight Arrow Connector 29"/>
          <p:cNvCxnSpPr/>
          <p:nvPr/>
        </p:nvCxnSpPr>
        <p:spPr>
          <a:xfrm flipH="1" flipV="1">
            <a:off x="5617831" y="1324043"/>
            <a:ext cx="1361661" cy="13137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05642389"/>
      </p:ext>
    </p:extLst>
  </p:cSld>
  <p:clrMapOvr>
    <a:masterClrMapping/>
  </p:clrMapOvr>
  <p:transition advTm="38015"/>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ctrTitle"/>
          </p:nvPr>
        </p:nvSpPr>
        <p:spPr>
          <a:xfrm>
            <a:off x="266700" y="2931320"/>
            <a:ext cx="8591550" cy="1514475"/>
          </a:xfrm>
        </p:spPr>
        <p:txBody>
          <a:bodyPr/>
          <a:lstStyle/>
          <a:p>
            <a:r>
              <a:rPr lang="en-GB" sz="3200" dirty="0" smtClean="0"/>
              <a:t>How can we use the information?</a:t>
            </a:r>
          </a:p>
        </p:txBody>
      </p:sp>
    </p:spTree>
    <p:extLst>
      <p:ext uri="{BB962C8B-B14F-4D97-AF65-F5344CB8AC3E}">
        <p14:creationId xmlns:p14="http://schemas.microsoft.com/office/powerpoint/2010/main" val="2881069318"/>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816274" y="295025"/>
            <a:ext cx="6494717" cy="528805"/>
          </a:xfrm>
        </p:spPr>
        <p:txBody>
          <a:bodyPr/>
          <a:lstStyle/>
          <a:p>
            <a:pPr eaLnBrk="1" hangingPunct="1"/>
            <a:r>
              <a:rPr lang="en-GB" sz="2800" dirty="0" smtClean="0"/>
              <a:t>Filtering to remove the poorly constrained cases</a:t>
            </a:r>
            <a:endParaRPr lang="en-GB" sz="2800" dirty="0"/>
          </a:p>
        </p:txBody>
      </p:sp>
      <p:sp>
        <p:nvSpPr>
          <p:cNvPr id="26628" name="Line 5"/>
          <p:cNvSpPr>
            <a:spLocks noChangeShapeType="1"/>
          </p:cNvSpPr>
          <p:nvPr/>
        </p:nvSpPr>
        <p:spPr bwMode="auto">
          <a:xfrm>
            <a:off x="1955006" y="1621631"/>
            <a:ext cx="3025379" cy="1191"/>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629" name="Line 6"/>
          <p:cNvSpPr>
            <a:spLocks noChangeShapeType="1"/>
          </p:cNvSpPr>
          <p:nvPr/>
        </p:nvSpPr>
        <p:spPr bwMode="auto">
          <a:xfrm>
            <a:off x="1955006" y="1984773"/>
            <a:ext cx="3025379" cy="1190"/>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630" name="Line 7"/>
          <p:cNvSpPr>
            <a:spLocks noChangeShapeType="1"/>
          </p:cNvSpPr>
          <p:nvPr/>
        </p:nvSpPr>
        <p:spPr bwMode="auto">
          <a:xfrm>
            <a:off x="1955006" y="2346723"/>
            <a:ext cx="3025379" cy="1190"/>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632" name="Line 9"/>
          <p:cNvSpPr>
            <a:spLocks noChangeShapeType="1"/>
          </p:cNvSpPr>
          <p:nvPr/>
        </p:nvSpPr>
        <p:spPr bwMode="auto">
          <a:xfrm>
            <a:off x="1955006" y="4864894"/>
            <a:ext cx="3025379" cy="1191"/>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117" name="Text Box 110"/>
          <p:cNvSpPr txBox="1">
            <a:spLocks noChangeArrowheads="1"/>
          </p:cNvSpPr>
          <p:nvPr/>
        </p:nvSpPr>
        <p:spPr bwMode="auto">
          <a:xfrm>
            <a:off x="422667" y="1321059"/>
            <a:ext cx="8174681" cy="523220"/>
          </a:xfrm>
          <a:prstGeom prst="rect">
            <a:avLst/>
          </a:prstGeom>
          <a:noFill/>
          <a:ln w="9525">
            <a:noFill/>
            <a:miter lim="800000"/>
            <a:headEnd/>
            <a:tailEnd/>
          </a:ln>
        </p:spPr>
        <p:txBody>
          <a:bodyPr wrap="square">
            <a:spAutoFit/>
          </a:bodyPr>
          <a:lstStyle/>
          <a:p>
            <a:pPr defTabSz="685800" eaLnBrk="0" hangingPunct="0">
              <a:lnSpc>
                <a:spcPct val="100000"/>
              </a:lnSpc>
              <a:spcBef>
                <a:spcPct val="50000"/>
              </a:spcBef>
            </a:pPr>
            <a:r>
              <a:rPr lang="en-GB" sz="1400" dirty="0" smtClean="0">
                <a:solidFill>
                  <a:srgbClr val="000000"/>
                </a:solidFill>
                <a:ea typeface="+mn-ea"/>
                <a:cs typeface="+mn-cs"/>
              </a:rPr>
              <a:t>If correlation outside of a set region around the maximum correlation value exceeds a fraction of the maximum correlation – this test should remove cases with multiple maxima or broad maxima</a:t>
            </a:r>
            <a:endParaRPr lang="en-GB" sz="1400" dirty="0">
              <a:solidFill>
                <a:srgbClr val="000000"/>
              </a:solidFill>
              <a:ea typeface="+mn-ea"/>
              <a:cs typeface="+mn-cs"/>
            </a:endParaRPr>
          </a:p>
        </p:txBody>
      </p:sp>
      <p:pic>
        <p:nvPicPr>
          <p:cNvPr id="118" name="Picture 117"/>
          <p:cNvPicPr>
            <a:picLocks noChangeAspect="1"/>
          </p:cNvPicPr>
          <p:nvPr/>
        </p:nvPicPr>
        <p:blipFill rotWithShape="1">
          <a:blip r:embed="rId3" cstate="email">
            <a:extLst>
              <a:ext uri="{28A0092B-C50C-407E-A947-70E740481C1C}">
                <a14:useLocalDpi xmlns:a14="http://schemas.microsoft.com/office/drawing/2010/main" val="0"/>
              </a:ext>
            </a:extLst>
          </a:blip>
          <a:srcRect l="4839" t="7953" r="14925" b="12129"/>
          <a:stretch/>
        </p:blipFill>
        <p:spPr>
          <a:xfrm>
            <a:off x="422667" y="2036021"/>
            <a:ext cx="3240000" cy="2528802"/>
          </a:xfrm>
          <a:prstGeom prst="rect">
            <a:avLst/>
          </a:prstGeom>
        </p:spPr>
      </p:pic>
      <p:pic>
        <p:nvPicPr>
          <p:cNvPr id="119" name="Picture 118"/>
          <p:cNvPicPr>
            <a:picLocks noChangeAspect="1"/>
          </p:cNvPicPr>
          <p:nvPr/>
        </p:nvPicPr>
        <p:blipFill rotWithShape="1">
          <a:blip r:embed="rId4" cstate="email">
            <a:extLst>
              <a:ext uri="{28A0092B-C50C-407E-A947-70E740481C1C}">
                <a14:useLocalDpi xmlns:a14="http://schemas.microsoft.com/office/drawing/2010/main" val="0"/>
              </a:ext>
            </a:extLst>
          </a:blip>
          <a:srcRect l="3982" t="7344" r="14226" b="13129"/>
          <a:stretch/>
        </p:blipFill>
        <p:spPr>
          <a:xfrm>
            <a:off x="4615328" y="1984773"/>
            <a:ext cx="3240000" cy="2468570"/>
          </a:xfrm>
          <a:prstGeom prst="rect">
            <a:avLst/>
          </a:prstGeom>
        </p:spPr>
      </p:pic>
      <p:sp>
        <p:nvSpPr>
          <p:cNvPr id="120" name="Oval 119"/>
          <p:cNvSpPr/>
          <p:nvPr/>
        </p:nvSpPr>
        <p:spPr>
          <a:xfrm>
            <a:off x="1484246" y="2748429"/>
            <a:ext cx="911085" cy="912485"/>
          </a:xfrm>
          <a:prstGeom prst="ellips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00827" y="4453458"/>
            <a:ext cx="454715" cy="454715"/>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909669" y="4449462"/>
            <a:ext cx="401322" cy="458711"/>
          </a:xfrm>
          <a:prstGeom prst="rect">
            <a:avLst/>
          </a:prstGeom>
        </p:spPr>
      </p:pic>
      <p:sp>
        <p:nvSpPr>
          <p:cNvPr id="123" name="Oval 122"/>
          <p:cNvSpPr/>
          <p:nvPr/>
        </p:nvSpPr>
        <p:spPr>
          <a:xfrm>
            <a:off x="5779785" y="2743964"/>
            <a:ext cx="911085" cy="912485"/>
          </a:xfrm>
          <a:prstGeom prst="ellips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742332"/>
      </p:ext>
    </p:extLst>
  </p:cSld>
  <p:clrMapOvr>
    <a:masterClrMapping/>
  </p:clrMapOvr>
  <p:transition advTm="38015"/>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955006" y="295025"/>
            <a:ext cx="6155324" cy="528805"/>
          </a:xfrm>
        </p:spPr>
        <p:txBody>
          <a:bodyPr/>
          <a:lstStyle/>
          <a:p>
            <a:pPr eaLnBrk="1" hangingPunct="1"/>
            <a:r>
              <a:rPr lang="en-GB" sz="2800" dirty="0" smtClean="0"/>
              <a:t>Estimating tracking errors</a:t>
            </a:r>
            <a:endParaRPr lang="en-GB" sz="2800" dirty="0"/>
          </a:p>
        </p:txBody>
      </p:sp>
      <p:sp>
        <p:nvSpPr>
          <p:cNvPr id="26628" name="Line 5"/>
          <p:cNvSpPr>
            <a:spLocks noChangeShapeType="1"/>
          </p:cNvSpPr>
          <p:nvPr/>
        </p:nvSpPr>
        <p:spPr bwMode="auto">
          <a:xfrm>
            <a:off x="1955006" y="1621631"/>
            <a:ext cx="3025379" cy="1191"/>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629" name="Line 6"/>
          <p:cNvSpPr>
            <a:spLocks noChangeShapeType="1"/>
          </p:cNvSpPr>
          <p:nvPr/>
        </p:nvSpPr>
        <p:spPr bwMode="auto">
          <a:xfrm>
            <a:off x="1955006" y="1984773"/>
            <a:ext cx="3025379" cy="1190"/>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630" name="Line 7"/>
          <p:cNvSpPr>
            <a:spLocks noChangeShapeType="1"/>
          </p:cNvSpPr>
          <p:nvPr/>
        </p:nvSpPr>
        <p:spPr bwMode="auto">
          <a:xfrm>
            <a:off x="1955006" y="2346723"/>
            <a:ext cx="3025379" cy="1190"/>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632" name="Line 9"/>
          <p:cNvSpPr>
            <a:spLocks noChangeShapeType="1"/>
          </p:cNvSpPr>
          <p:nvPr/>
        </p:nvSpPr>
        <p:spPr bwMode="auto">
          <a:xfrm>
            <a:off x="1955006" y="4864894"/>
            <a:ext cx="3025379" cy="1191"/>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117" name="Text Box 110"/>
          <p:cNvSpPr txBox="1">
            <a:spLocks noChangeArrowheads="1"/>
          </p:cNvSpPr>
          <p:nvPr/>
        </p:nvSpPr>
        <p:spPr bwMode="auto">
          <a:xfrm>
            <a:off x="422667" y="1321059"/>
            <a:ext cx="8174681" cy="523220"/>
          </a:xfrm>
          <a:prstGeom prst="rect">
            <a:avLst/>
          </a:prstGeom>
          <a:noFill/>
          <a:ln w="9525">
            <a:noFill/>
            <a:miter lim="800000"/>
            <a:headEnd/>
            <a:tailEnd/>
          </a:ln>
        </p:spPr>
        <p:txBody>
          <a:bodyPr wrap="square">
            <a:spAutoFit/>
          </a:bodyPr>
          <a:lstStyle/>
          <a:p>
            <a:pPr defTabSz="685800" eaLnBrk="0" hangingPunct="0">
              <a:lnSpc>
                <a:spcPct val="100000"/>
              </a:lnSpc>
              <a:spcBef>
                <a:spcPct val="50000"/>
              </a:spcBef>
            </a:pPr>
            <a:r>
              <a:rPr lang="en-GB" sz="1400" dirty="0" smtClean="0">
                <a:solidFill>
                  <a:srgbClr val="000000"/>
                </a:solidFill>
                <a:ea typeface="+mn-ea"/>
                <a:cs typeface="+mn-cs"/>
              </a:rPr>
              <a:t>Could attempt to fit an ellipse to the peak correlation structure – could provide estimates of error across both axes of the ellipse</a:t>
            </a:r>
            <a:endParaRPr lang="en-GB" sz="1400" dirty="0">
              <a:solidFill>
                <a:srgbClr val="000000"/>
              </a:solidFill>
              <a:ea typeface="+mn-ea"/>
              <a:cs typeface="+mn-cs"/>
            </a:endParaRPr>
          </a:p>
        </p:txBody>
      </p:sp>
      <p:pic>
        <p:nvPicPr>
          <p:cNvPr id="15" name="Picture 14"/>
          <p:cNvPicPr>
            <a:picLocks noChangeAspect="1"/>
          </p:cNvPicPr>
          <p:nvPr/>
        </p:nvPicPr>
        <p:blipFill rotWithShape="1">
          <a:blip r:embed="rId3" cstate="email">
            <a:extLst>
              <a:ext uri="{28A0092B-C50C-407E-A947-70E740481C1C}">
                <a14:useLocalDpi xmlns:a14="http://schemas.microsoft.com/office/drawing/2010/main" val="0"/>
              </a:ext>
            </a:extLst>
          </a:blip>
          <a:srcRect l="3878" t="9708" r="14845" b="5396"/>
          <a:stretch/>
        </p:blipFill>
        <p:spPr>
          <a:xfrm>
            <a:off x="4688505" y="2145148"/>
            <a:ext cx="3240000" cy="2142589"/>
          </a:xfrm>
          <a:prstGeom prst="rect">
            <a:avLst/>
          </a:prstGeom>
        </p:spPr>
      </p:pic>
      <p:pic>
        <p:nvPicPr>
          <p:cNvPr id="16" name="Picture 15"/>
          <p:cNvPicPr>
            <a:picLocks noChangeAspect="1"/>
          </p:cNvPicPr>
          <p:nvPr/>
        </p:nvPicPr>
        <p:blipFill rotWithShape="1">
          <a:blip r:embed="rId4" cstate="email">
            <a:extLst>
              <a:ext uri="{28A0092B-C50C-407E-A947-70E740481C1C}">
                <a14:useLocalDpi xmlns:a14="http://schemas.microsoft.com/office/drawing/2010/main" val="0"/>
              </a:ext>
            </a:extLst>
          </a:blip>
          <a:srcRect l="6118" t="8403" r="14905" b="13212"/>
          <a:stretch/>
        </p:blipFill>
        <p:spPr>
          <a:xfrm>
            <a:off x="1106505" y="2144851"/>
            <a:ext cx="3240000" cy="2520000"/>
          </a:xfrm>
          <a:prstGeom prst="rect">
            <a:avLst/>
          </a:prstGeom>
        </p:spPr>
      </p:pic>
      <p:sp>
        <p:nvSpPr>
          <p:cNvPr id="18" name="Oval 17"/>
          <p:cNvSpPr/>
          <p:nvPr/>
        </p:nvSpPr>
        <p:spPr>
          <a:xfrm>
            <a:off x="2458282" y="3110948"/>
            <a:ext cx="324675" cy="46713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rot="1694294">
            <a:off x="6215634" y="2665816"/>
            <a:ext cx="250931" cy="113572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3519349"/>
      </p:ext>
    </p:extLst>
  </p:cSld>
  <p:clrMapOvr>
    <a:masterClrMapping/>
  </p:clrMapOvr>
  <p:transition advTm="38015"/>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917586" y="310822"/>
            <a:ext cx="6361708" cy="528805"/>
          </a:xfrm>
        </p:spPr>
        <p:txBody>
          <a:bodyPr/>
          <a:lstStyle/>
          <a:p>
            <a:pPr eaLnBrk="1" hangingPunct="1"/>
            <a:r>
              <a:rPr lang="en-GB" sz="2800" dirty="0" smtClean="0"/>
              <a:t>NWP AMV observation error schemes</a:t>
            </a:r>
            <a:endParaRPr lang="en-GB" sz="2800" dirty="0"/>
          </a:p>
        </p:txBody>
      </p:sp>
      <p:sp>
        <p:nvSpPr>
          <p:cNvPr id="26628" name="Line 5"/>
          <p:cNvSpPr>
            <a:spLocks noChangeShapeType="1"/>
          </p:cNvSpPr>
          <p:nvPr/>
        </p:nvSpPr>
        <p:spPr bwMode="auto">
          <a:xfrm>
            <a:off x="1955006" y="1621631"/>
            <a:ext cx="3025379" cy="1191"/>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629" name="Line 6"/>
          <p:cNvSpPr>
            <a:spLocks noChangeShapeType="1"/>
          </p:cNvSpPr>
          <p:nvPr/>
        </p:nvSpPr>
        <p:spPr bwMode="auto">
          <a:xfrm>
            <a:off x="1955006" y="1984773"/>
            <a:ext cx="3025379" cy="1190"/>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630" name="Line 7"/>
          <p:cNvSpPr>
            <a:spLocks noChangeShapeType="1"/>
          </p:cNvSpPr>
          <p:nvPr/>
        </p:nvSpPr>
        <p:spPr bwMode="auto">
          <a:xfrm>
            <a:off x="1955006" y="2346723"/>
            <a:ext cx="3025379" cy="1190"/>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631" name="Line 8"/>
          <p:cNvSpPr>
            <a:spLocks noChangeShapeType="1"/>
          </p:cNvSpPr>
          <p:nvPr/>
        </p:nvSpPr>
        <p:spPr bwMode="auto">
          <a:xfrm>
            <a:off x="1955006" y="4501754"/>
            <a:ext cx="3025379" cy="1190"/>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632" name="Line 9"/>
          <p:cNvSpPr>
            <a:spLocks noChangeShapeType="1"/>
          </p:cNvSpPr>
          <p:nvPr/>
        </p:nvSpPr>
        <p:spPr bwMode="auto">
          <a:xfrm>
            <a:off x="1955006" y="4864894"/>
            <a:ext cx="3025379" cy="1191"/>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733" name="Text Box 110"/>
          <p:cNvSpPr txBox="1">
            <a:spLocks noChangeArrowheads="1"/>
          </p:cNvSpPr>
          <p:nvPr/>
        </p:nvSpPr>
        <p:spPr bwMode="auto">
          <a:xfrm>
            <a:off x="1236557" y="1282864"/>
            <a:ext cx="7042737" cy="1731243"/>
          </a:xfrm>
          <a:prstGeom prst="rect">
            <a:avLst/>
          </a:prstGeom>
          <a:noFill/>
          <a:ln w="9525">
            <a:noFill/>
            <a:miter lim="800000"/>
            <a:headEnd/>
            <a:tailEnd/>
          </a:ln>
        </p:spPr>
        <p:txBody>
          <a:bodyPr wrap="square">
            <a:spAutoFit/>
          </a:bodyPr>
          <a:lstStyle/>
          <a:p>
            <a:pPr defTabSz="685800" eaLnBrk="0" hangingPunct="0">
              <a:lnSpc>
                <a:spcPct val="100000"/>
              </a:lnSpc>
              <a:spcBef>
                <a:spcPct val="50000"/>
              </a:spcBef>
            </a:pPr>
            <a:r>
              <a:rPr lang="en-GB" sz="1200" dirty="0" smtClean="0">
                <a:solidFill>
                  <a:srgbClr val="000000"/>
                </a:solidFill>
                <a:ea typeface="+mn-ea"/>
                <a:cs typeface="+mn-cs"/>
              </a:rPr>
              <a:t>Several NWP centres use an observation error scheme based on the following assumption</a:t>
            </a:r>
          </a:p>
          <a:p>
            <a:pPr defTabSz="685800" eaLnBrk="0" hangingPunct="0">
              <a:lnSpc>
                <a:spcPct val="100000"/>
              </a:lnSpc>
              <a:spcBef>
                <a:spcPct val="50000"/>
              </a:spcBef>
            </a:pPr>
            <a:r>
              <a:rPr lang="en-GB" sz="1200" dirty="0" smtClean="0">
                <a:solidFill>
                  <a:srgbClr val="000000"/>
                </a:solidFill>
                <a:ea typeface="+mn-ea"/>
                <a:cs typeface="+mn-cs"/>
              </a:rPr>
              <a:t>Two </a:t>
            </a:r>
            <a:r>
              <a:rPr lang="en-GB" sz="1200" dirty="0">
                <a:solidFill>
                  <a:srgbClr val="000000"/>
                </a:solidFill>
                <a:ea typeface="+mn-ea"/>
                <a:cs typeface="+mn-cs"/>
              </a:rPr>
              <a:t>independent </a:t>
            </a:r>
            <a:r>
              <a:rPr lang="en-GB" sz="1200" dirty="0" smtClean="0">
                <a:solidFill>
                  <a:srgbClr val="000000"/>
                </a:solidFill>
                <a:ea typeface="+mn-ea"/>
                <a:cs typeface="+mn-cs"/>
              </a:rPr>
              <a:t>sources of error</a:t>
            </a:r>
            <a:endParaRPr lang="en-GB" sz="1200" dirty="0">
              <a:solidFill>
                <a:srgbClr val="000000"/>
              </a:solidFill>
              <a:ea typeface="+mn-ea"/>
              <a:cs typeface="+mn-cs"/>
            </a:endParaRPr>
          </a:p>
          <a:p>
            <a:pPr defTabSz="685800" eaLnBrk="0" hangingPunct="0">
              <a:lnSpc>
                <a:spcPct val="100000"/>
              </a:lnSpc>
              <a:spcBef>
                <a:spcPct val="50000"/>
              </a:spcBef>
            </a:pPr>
            <a:r>
              <a:rPr lang="en-GB" sz="1200" b="1" dirty="0">
                <a:solidFill>
                  <a:srgbClr val="000000"/>
                </a:solidFill>
                <a:ea typeface="+mn-ea"/>
                <a:cs typeface="+mn-cs"/>
              </a:rPr>
              <a:t>Error in vector</a:t>
            </a:r>
          </a:p>
          <a:p>
            <a:pPr defTabSz="685800" eaLnBrk="0" hangingPunct="0">
              <a:lnSpc>
                <a:spcPct val="100000"/>
              </a:lnSpc>
              <a:spcBef>
                <a:spcPct val="50000"/>
              </a:spcBef>
              <a:buFontTx/>
              <a:buChar char="•"/>
            </a:pPr>
            <a:r>
              <a:rPr lang="en-GB" sz="900" dirty="0">
                <a:solidFill>
                  <a:srgbClr val="000000"/>
                </a:solidFill>
                <a:ea typeface="+mn-ea"/>
                <a:cs typeface="+mn-cs"/>
              </a:rPr>
              <a:t> Linked to accuracy of tracking step  </a:t>
            </a:r>
          </a:p>
          <a:p>
            <a:pPr defTabSz="685800" eaLnBrk="0" hangingPunct="0">
              <a:lnSpc>
                <a:spcPct val="100000"/>
              </a:lnSpc>
              <a:spcBef>
                <a:spcPct val="50000"/>
              </a:spcBef>
            </a:pPr>
            <a:r>
              <a:rPr lang="en-GB" sz="1200" b="1" dirty="0">
                <a:solidFill>
                  <a:srgbClr val="000000"/>
                </a:solidFill>
                <a:ea typeface="+mn-ea"/>
                <a:cs typeface="+mn-cs"/>
              </a:rPr>
              <a:t>Error in height</a:t>
            </a:r>
          </a:p>
          <a:p>
            <a:pPr defTabSz="685800" eaLnBrk="0" hangingPunct="0">
              <a:lnSpc>
                <a:spcPct val="100000"/>
              </a:lnSpc>
              <a:spcBef>
                <a:spcPct val="50000"/>
              </a:spcBef>
              <a:buFontTx/>
              <a:buChar char="•"/>
            </a:pPr>
            <a:r>
              <a:rPr lang="en-GB" sz="900" dirty="0">
                <a:solidFill>
                  <a:srgbClr val="000000"/>
                </a:solidFill>
                <a:ea typeface="+mn-ea"/>
                <a:cs typeface="+mn-cs"/>
              </a:rPr>
              <a:t> Linked to accuracy of height assignment</a:t>
            </a:r>
          </a:p>
          <a:p>
            <a:pPr defTabSz="685800" eaLnBrk="0" hangingPunct="0">
              <a:lnSpc>
                <a:spcPct val="100000"/>
              </a:lnSpc>
              <a:spcBef>
                <a:spcPct val="50000"/>
              </a:spcBef>
              <a:buFontTx/>
              <a:buChar char="•"/>
            </a:pPr>
            <a:r>
              <a:rPr lang="en-GB" sz="900" dirty="0">
                <a:solidFill>
                  <a:srgbClr val="000000"/>
                </a:solidFill>
                <a:ea typeface="+mn-ea"/>
                <a:cs typeface="+mn-cs"/>
              </a:rPr>
              <a:t> More problematic if large vertical wind shear</a:t>
            </a:r>
          </a:p>
        </p:txBody>
      </p:sp>
      <p:sp>
        <p:nvSpPr>
          <p:cNvPr id="26735" name="Text Box 112"/>
          <p:cNvSpPr txBox="1">
            <a:spLocks noChangeArrowheads="1"/>
          </p:cNvSpPr>
          <p:nvPr/>
        </p:nvSpPr>
        <p:spPr bwMode="auto">
          <a:xfrm>
            <a:off x="423666" y="4508576"/>
            <a:ext cx="7324560" cy="268920"/>
          </a:xfrm>
          <a:prstGeom prst="rect">
            <a:avLst/>
          </a:prstGeom>
          <a:noFill/>
          <a:ln w="9525" algn="ctr">
            <a:noFill/>
            <a:miter lim="800000"/>
            <a:headEnd/>
            <a:tailEnd/>
          </a:ln>
        </p:spPr>
        <p:txBody>
          <a:bodyPr wrap="square">
            <a:spAutoFit/>
          </a:bodyPr>
          <a:lstStyle/>
          <a:p>
            <a:pPr defTabSz="685800">
              <a:spcBef>
                <a:spcPct val="50000"/>
              </a:spcBef>
            </a:pPr>
            <a:r>
              <a:rPr lang="en-GB" sz="1350" dirty="0">
                <a:solidFill>
                  <a:srgbClr val="00ADD0"/>
                </a:solidFill>
                <a:ea typeface="+mn-ea"/>
                <a:cs typeface="+mn-cs"/>
              </a:rPr>
              <a:t>A</a:t>
            </a:r>
            <a:r>
              <a:rPr lang="en-GB" sz="1350" dirty="0">
                <a:solidFill>
                  <a:srgbClr val="000000"/>
                </a:solidFill>
                <a:ea typeface="+mn-ea"/>
                <a:cs typeface="+mn-cs"/>
              </a:rPr>
              <a:t> </a:t>
            </a:r>
            <a:r>
              <a:rPr lang="en-GB" sz="1350" dirty="0">
                <a:solidFill>
                  <a:srgbClr val="00ADD0"/>
                </a:solidFill>
                <a:ea typeface="+mn-ea"/>
                <a:cs typeface="+mn-cs"/>
              </a:rPr>
              <a:t>good specification of the observation error is essential to assimilate in a near-optimal way </a:t>
            </a:r>
          </a:p>
        </p:txBody>
      </p:sp>
      <p:sp>
        <p:nvSpPr>
          <p:cNvPr id="112" name="Text Box 4"/>
          <p:cNvSpPr txBox="1">
            <a:spLocks noChangeArrowheads="1"/>
          </p:cNvSpPr>
          <p:nvPr/>
        </p:nvSpPr>
        <p:spPr bwMode="auto">
          <a:xfrm>
            <a:off x="1277634" y="3228097"/>
            <a:ext cx="5320235" cy="307777"/>
          </a:xfrm>
          <a:prstGeom prst="rect">
            <a:avLst/>
          </a:prstGeom>
          <a:noFill/>
          <a:ln w="9525">
            <a:solidFill>
              <a:schemeClr val="tx1"/>
            </a:solidFill>
            <a:miter lim="800000"/>
            <a:headEnd/>
            <a:tailEnd/>
          </a:ln>
        </p:spPr>
        <p:txBody>
          <a:bodyPr wrap="square">
            <a:spAutoFit/>
          </a:bodyPr>
          <a:lstStyle/>
          <a:p>
            <a:pPr marL="342900" indent="-342900" defTabSz="685800" eaLnBrk="0" hangingPunct="0">
              <a:lnSpc>
                <a:spcPct val="100000"/>
              </a:lnSpc>
            </a:pPr>
            <a:r>
              <a:rPr lang="en-GB" sz="1400" dirty="0">
                <a:solidFill>
                  <a:srgbClr val="000000"/>
                </a:solidFill>
                <a:ea typeface="+mn-ea"/>
                <a:cs typeface="+mn-cs"/>
              </a:rPr>
              <a:t>Total u/v error = </a:t>
            </a:r>
            <a:r>
              <a:rPr lang="en-GB" sz="1400" dirty="0">
                <a:solidFill>
                  <a:srgbClr val="000000"/>
                </a:solidFill>
                <a:ea typeface="+mn-ea"/>
                <a:cs typeface="Arial" charset="0"/>
              </a:rPr>
              <a:t>√ (</a:t>
            </a:r>
            <a:r>
              <a:rPr lang="en-GB" sz="1400" dirty="0">
                <a:solidFill>
                  <a:srgbClr val="9CA299"/>
                </a:solidFill>
                <a:ea typeface="+mn-ea"/>
                <a:cs typeface="+mn-cs"/>
              </a:rPr>
              <a:t>u/v Error</a:t>
            </a:r>
            <a:r>
              <a:rPr lang="en-GB" sz="1400" baseline="30000" dirty="0">
                <a:solidFill>
                  <a:srgbClr val="9CA299"/>
                </a:solidFill>
                <a:ea typeface="+mn-ea"/>
                <a:cs typeface="+mn-cs"/>
              </a:rPr>
              <a:t>2</a:t>
            </a:r>
            <a:r>
              <a:rPr lang="en-GB" sz="1400" dirty="0">
                <a:solidFill>
                  <a:srgbClr val="B9DB0E"/>
                </a:solidFill>
                <a:ea typeface="+mn-ea"/>
                <a:cs typeface="+mn-cs"/>
              </a:rPr>
              <a:t> </a:t>
            </a:r>
            <a:r>
              <a:rPr lang="en-GB" sz="1400" dirty="0">
                <a:solidFill>
                  <a:srgbClr val="000000"/>
                </a:solidFill>
                <a:ea typeface="+mn-ea"/>
                <a:cs typeface="+mn-cs"/>
              </a:rPr>
              <a:t>+</a:t>
            </a:r>
            <a:r>
              <a:rPr lang="en-GB" sz="1400" dirty="0">
                <a:solidFill>
                  <a:srgbClr val="B9DB0E"/>
                </a:solidFill>
                <a:ea typeface="+mn-ea"/>
                <a:cs typeface="+mn-cs"/>
              </a:rPr>
              <a:t> </a:t>
            </a:r>
            <a:r>
              <a:rPr lang="en-GB" sz="1400" dirty="0">
                <a:solidFill>
                  <a:srgbClr val="009900"/>
                </a:solidFill>
                <a:ea typeface="+mn-ea"/>
                <a:cs typeface="+mn-cs"/>
              </a:rPr>
              <a:t>Error in u/v due to error in height</a:t>
            </a:r>
            <a:r>
              <a:rPr lang="en-GB" sz="1400" baseline="30000" dirty="0">
                <a:solidFill>
                  <a:srgbClr val="009900"/>
                </a:solidFill>
                <a:ea typeface="+mn-ea"/>
                <a:cs typeface="+mn-cs"/>
              </a:rPr>
              <a:t>2</a:t>
            </a:r>
            <a:r>
              <a:rPr lang="en-GB" sz="1400" dirty="0">
                <a:solidFill>
                  <a:srgbClr val="000000"/>
                </a:solidFill>
                <a:ea typeface="+mn-ea"/>
                <a:cs typeface="+mn-cs"/>
              </a:rPr>
              <a:t>)</a:t>
            </a:r>
          </a:p>
        </p:txBody>
      </p:sp>
      <p:sp>
        <p:nvSpPr>
          <p:cNvPr id="113" name="Text Box 9"/>
          <p:cNvSpPr txBox="1">
            <a:spLocks noChangeArrowheads="1"/>
          </p:cNvSpPr>
          <p:nvPr/>
        </p:nvSpPr>
        <p:spPr bwMode="auto">
          <a:xfrm>
            <a:off x="1227939" y="3720629"/>
            <a:ext cx="2808312" cy="707886"/>
          </a:xfrm>
          <a:prstGeom prst="rect">
            <a:avLst/>
          </a:prstGeom>
          <a:solidFill>
            <a:schemeClr val="bg1"/>
          </a:solidFill>
          <a:ln w="9525">
            <a:noFill/>
            <a:miter lim="800000"/>
            <a:headEnd/>
            <a:tailEnd/>
          </a:ln>
        </p:spPr>
        <p:txBody>
          <a:bodyPr wrap="square">
            <a:spAutoFit/>
          </a:bodyPr>
          <a:lstStyle/>
          <a:p>
            <a:pPr marL="342900" indent="-342900" defTabSz="685800" eaLnBrk="0" hangingPunct="0">
              <a:lnSpc>
                <a:spcPct val="100000"/>
              </a:lnSpc>
              <a:spcBef>
                <a:spcPct val="50000"/>
              </a:spcBef>
            </a:pPr>
            <a:r>
              <a:rPr lang="en-GB" sz="1000" dirty="0">
                <a:solidFill>
                  <a:srgbClr val="000000"/>
                </a:solidFill>
                <a:ea typeface="+mn-ea"/>
                <a:cs typeface="+mn-cs"/>
              </a:rPr>
              <a:t>For this we need an estimate of:</a:t>
            </a:r>
          </a:p>
          <a:p>
            <a:pPr marL="432000" lvl="1" indent="-243000" defTabSz="685800" eaLnBrk="0" hangingPunct="0">
              <a:lnSpc>
                <a:spcPct val="100000"/>
              </a:lnSpc>
              <a:spcBef>
                <a:spcPct val="50000"/>
              </a:spcBef>
              <a:buFontTx/>
              <a:buAutoNum type="arabicPeriod"/>
            </a:pPr>
            <a:r>
              <a:rPr lang="en-GB" sz="1000" dirty="0">
                <a:solidFill>
                  <a:srgbClr val="000000"/>
                </a:solidFill>
                <a:ea typeface="+mn-ea"/>
                <a:cs typeface="+mn-cs"/>
              </a:rPr>
              <a:t>u and v error (</a:t>
            </a:r>
            <a:r>
              <a:rPr lang="en-GB" sz="1000" dirty="0" err="1">
                <a:solidFill>
                  <a:srgbClr val="000000"/>
                </a:solidFill>
                <a:ea typeface="+mn-ea"/>
                <a:cs typeface="+mn-cs"/>
              </a:rPr>
              <a:t>Eu</a:t>
            </a:r>
            <a:r>
              <a:rPr lang="en-GB" sz="1000" dirty="0">
                <a:solidFill>
                  <a:srgbClr val="000000"/>
                </a:solidFill>
                <a:ea typeface="+mn-ea"/>
                <a:cs typeface="+mn-cs"/>
              </a:rPr>
              <a:t> and </a:t>
            </a:r>
            <a:r>
              <a:rPr lang="en-GB" sz="1000" dirty="0" err="1">
                <a:solidFill>
                  <a:srgbClr val="000000"/>
                </a:solidFill>
                <a:ea typeface="+mn-ea"/>
                <a:cs typeface="+mn-cs"/>
              </a:rPr>
              <a:t>Ev</a:t>
            </a:r>
            <a:r>
              <a:rPr lang="en-GB" sz="1000" dirty="0">
                <a:solidFill>
                  <a:srgbClr val="000000"/>
                </a:solidFill>
                <a:ea typeface="+mn-ea"/>
                <a:cs typeface="+mn-cs"/>
              </a:rPr>
              <a:t>)</a:t>
            </a:r>
          </a:p>
          <a:p>
            <a:pPr marL="432000" lvl="1" indent="-243000" defTabSz="685800" eaLnBrk="0" hangingPunct="0">
              <a:lnSpc>
                <a:spcPct val="100000"/>
              </a:lnSpc>
              <a:spcBef>
                <a:spcPct val="50000"/>
              </a:spcBef>
              <a:buFontTx/>
              <a:buAutoNum type="arabicPeriod"/>
            </a:pPr>
            <a:r>
              <a:rPr lang="en-GB" sz="1000" dirty="0">
                <a:solidFill>
                  <a:srgbClr val="000000"/>
                </a:solidFill>
                <a:ea typeface="+mn-ea"/>
                <a:cs typeface="+mn-cs"/>
              </a:rPr>
              <a:t>height error (</a:t>
            </a:r>
            <a:r>
              <a:rPr lang="en-GB" sz="1000" dirty="0" err="1">
                <a:solidFill>
                  <a:srgbClr val="000000"/>
                </a:solidFill>
                <a:ea typeface="+mn-ea"/>
                <a:cs typeface="+mn-cs"/>
              </a:rPr>
              <a:t>Ep</a:t>
            </a:r>
            <a:r>
              <a:rPr lang="en-GB" sz="1000" dirty="0">
                <a:solidFill>
                  <a:srgbClr val="000000"/>
                </a:solidFill>
                <a:ea typeface="+mn-ea"/>
                <a:cs typeface="+mn-cs"/>
              </a:rPr>
              <a:t>)</a:t>
            </a:r>
          </a:p>
        </p:txBody>
      </p:sp>
      <p:sp>
        <p:nvSpPr>
          <p:cNvPr id="114" name="Text Box 10"/>
          <p:cNvSpPr txBox="1">
            <a:spLocks noChangeArrowheads="1"/>
          </p:cNvSpPr>
          <p:nvPr/>
        </p:nvSpPr>
        <p:spPr bwMode="auto">
          <a:xfrm>
            <a:off x="3656376" y="3951696"/>
            <a:ext cx="4603041" cy="253916"/>
          </a:xfrm>
          <a:prstGeom prst="rect">
            <a:avLst/>
          </a:prstGeom>
          <a:noFill/>
          <a:ln w="9525">
            <a:noFill/>
            <a:miter lim="800000"/>
            <a:headEnd/>
            <a:tailEnd/>
          </a:ln>
        </p:spPr>
        <p:txBody>
          <a:bodyPr wrap="square">
            <a:spAutoFit/>
          </a:bodyPr>
          <a:lstStyle/>
          <a:p>
            <a:pPr defTabSz="685800" eaLnBrk="0" hangingPunct="0">
              <a:lnSpc>
                <a:spcPct val="100000"/>
              </a:lnSpc>
              <a:spcBef>
                <a:spcPct val="50000"/>
              </a:spcBef>
            </a:pPr>
            <a:r>
              <a:rPr lang="en-GB" sz="1050" dirty="0" smtClean="0">
                <a:solidFill>
                  <a:srgbClr val="CC0000"/>
                </a:solidFill>
                <a:ea typeface="+mn-ea"/>
                <a:cs typeface="+mn-cs"/>
              </a:rPr>
              <a:t>Potentially use information from the correlation surface for </a:t>
            </a:r>
            <a:r>
              <a:rPr lang="en-GB" sz="1050" dirty="0" err="1" smtClean="0">
                <a:solidFill>
                  <a:srgbClr val="CC0000"/>
                </a:solidFill>
                <a:ea typeface="+mn-ea"/>
                <a:cs typeface="+mn-cs"/>
              </a:rPr>
              <a:t>Eu</a:t>
            </a:r>
            <a:r>
              <a:rPr lang="en-GB" sz="1050" dirty="0" smtClean="0">
                <a:solidFill>
                  <a:srgbClr val="CC0000"/>
                </a:solidFill>
                <a:ea typeface="+mn-ea"/>
                <a:cs typeface="+mn-cs"/>
              </a:rPr>
              <a:t> and </a:t>
            </a:r>
            <a:r>
              <a:rPr lang="en-GB" sz="1050" dirty="0" err="1" smtClean="0">
                <a:solidFill>
                  <a:srgbClr val="CC0000"/>
                </a:solidFill>
                <a:ea typeface="+mn-ea"/>
                <a:cs typeface="+mn-cs"/>
              </a:rPr>
              <a:t>Ev</a:t>
            </a:r>
            <a:endParaRPr lang="en-GB" sz="1050" dirty="0">
              <a:solidFill>
                <a:srgbClr val="CC0000"/>
              </a:solidFill>
              <a:ea typeface="+mn-ea"/>
              <a:cs typeface="+mn-cs"/>
            </a:endParaRPr>
          </a:p>
        </p:txBody>
      </p:sp>
      <p:sp>
        <p:nvSpPr>
          <p:cNvPr id="116" name="Text Box 110"/>
          <p:cNvSpPr txBox="1">
            <a:spLocks noChangeArrowheads="1"/>
          </p:cNvSpPr>
          <p:nvPr/>
        </p:nvSpPr>
        <p:spPr bwMode="auto">
          <a:xfrm>
            <a:off x="5416826" y="4800775"/>
            <a:ext cx="3573882" cy="246221"/>
          </a:xfrm>
          <a:prstGeom prst="rect">
            <a:avLst/>
          </a:prstGeom>
          <a:noFill/>
          <a:ln w="9525">
            <a:noFill/>
            <a:miter lim="800000"/>
            <a:headEnd/>
            <a:tailEnd/>
          </a:ln>
          <a:effectLst/>
        </p:spPr>
        <p:txBody>
          <a:bodyPr wrap="square">
            <a:spAutoFit/>
          </a:bodyPr>
          <a:lstStyle/>
          <a:p>
            <a:pPr defTabSz="685800" eaLnBrk="0" hangingPunct="0">
              <a:lnSpc>
                <a:spcPct val="100000"/>
              </a:lnSpc>
              <a:spcBef>
                <a:spcPct val="50000"/>
              </a:spcBef>
            </a:pPr>
            <a:r>
              <a:rPr lang="en-GB" sz="1000" dirty="0">
                <a:solidFill>
                  <a:srgbClr val="000000"/>
                </a:solidFill>
                <a:ea typeface="+mn-ea"/>
                <a:cs typeface="+mn-cs"/>
              </a:rPr>
              <a:t>See Forsythe &amp; Saunders, IWW9, </a:t>
            </a:r>
            <a:r>
              <a:rPr lang="en-GB" sz="1000" dirty="0" smtClean="0">
                <a:solidFill>
                  <a:srgbClr val="000000"/>
                </a:solidFill>
                <a:ea typeface="+mn-ea"/>
                <a:cs typeface="+mn-cs"/>
              </a:rPr>
              <a:t>2008</a:t>
            </a:r>
            <a:r>
              <a:rPr lang="en-GB" sz="1000" dirty="0">
                <a:solidFill>
                  <a:srgbClr val="000000"/>
                </a:solidFill>
                <a:ea typeface="+mn-ea"/>
                <a:cs typeface="+mn-cs"/>
              </a:rPr>
              <a:t> </a:t>
            </a:r>
            <a:r>
              <a:rPr lang="en-GB" sz="1000" dirty="0" smtClean="0">
                <a:solidFill>
                  <a:srgbClr val="000000"/>
                </a:solidFill>
                <a:ea typeface="+mn-ea"/>
                <a:cs typeface="+mn-cs"/>
              </a:rPr>
              <a:t>for more information</a:t>
            </a:r>
            <a:endParaRPr lang="en-GB" sz="1000" dirty="0">
              <a:solidFill>
                <a:srgbClr val="000000"/>
              </a:solidFill>
              <a:ea typeface="+mn-ea"/>
              <a:cs typeface="+mn-cs"/>
            </a:endParaRPr>
          </a:p>
        </p:txBody>
      </p:sp>
    </p:spTree>
    <p:extLst>
      <p:ext uri="{BB962C8B-B14F-4D97-AF65-F5344CB8AC3E}">
        <p14:creationId xmlns:p14="http://schemas.microsoft.com/office/powerpoint/2010/main" val="86362229"/>
      </p:ext>
    </p:extLst>
  </p:cSld>
  <p:clrMapOvr>
    <a:masterClrMapping/>
  </p:clrMapOvr>
  <p:transition advTm="38015"/>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917586" y="310822"/>
            <a:ext cx="5408916" cy="528805"/>
          </a:xfrm>
        </p:spPr>
        <p:txBody>
          <a:bodyPr/>
          <a:lstStyle/>
          <a:p>
            <a:pPr eaLnBrk="1" hangingPunct="1"/>
            <a:r>
              <a:rPr lang="en-GB" sz="2800" dirty="0" smtClean="0"/>
              <a:t>Summary</a:t>
            </a:r>
            <a:endParaRPr lang="en-GB" sz="2800" dirty="0"/>
          </a:p>
        </p:txBody>
      </p:sp>
      <p:sp>
        <p:nvSpPr>
          <p:cNvPr id="26628" name="Line 5"/>
          <p:cNvSpPr>
            <a:spLocks noChangeShapeType="1"/>
          </p:cNvSpPr>
          <p:nvPr/>
        </p:nvSpPr>
        <p:spPr bwMode="auto">
          <a:xfrm>
            <a:off x="1955006" y="1621631"/>
            <a:ext cx="3025379" cy="1191"/>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629" name="Line 6"/>
          <p:cNvSpPr>
            <a:spLocks noChangeShapeType="1"/>
          </p:cNvSpPr>
          <p:nvPr/>
        </p:nvSpPr>
        <p:spPr bwMode="auto">
          <a:xfrm>
            <a:off x="1955006" y="1984773"/>
            <a:ext cx="3025379" cy="1190"/>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630" name="Line 7"/>
          <p:cNvSpPr>
            <a:spLocks noChangeShapeType="1"/>
          </p:cNvSpPr>
          <p:nvPr/>
        </p:nvSpPr>
        <p:spPr bwMode="auto">
          <a:xfrm>
            <a:off x="1955006" y="2346723"/>
            <a:ext cx="3025379" cy="1190"/>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632" name="Line 9"/>
          <p:cNvSpPr>
            <a:spLocks noChangeShapeType="1"/>
          </p:cNvSpPr>
          <p:nvPr/>
        </p:nvSpPr>
        <p:spPr bwMode="auto">
          <a:xfrm>
            <a:off x="1955006" y="4864894"/>
            <a:ext cx="3025379" cy="1191"/>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733" name="Text Box 110"/>
          <p:cNvSpPr txBox="1">
            <a:spLocks noChangeArrowheads="1"/>
          </p:cNvSpPr>
          <p:nvPr/>
        </p:nvSpPr>
        <p:spPr bwMode="auto">
          <a:xfrm>
            <a:off x="283765" y="1315879"/>
            <a:ext cx="8224131" cy="2431435"/>
          </a:xfrm>
          <a:prstGeom prst="rect">
            <a:avLst/>
          </a:prstGeom>
          <a:noFill/>
          <a:ln w="9525">
            <a:noFill/>
            <a:miter lim="800000"/>
            <a:headEnd/>
            <a:tailEnd/>
          </a:ln>
        </p:spPr>
        <p:txBody>
          <a:bodyPr wrap="square">
            <a:spAutoFit/>
          </a:bodyPr>
          <a:lstStyle/>
          <a:p>
            <a:pPr marL="171450" indent="-171450" defTabSz="685800" eaLnBrk="0" hangingPunct="0">
              <a:lnSpc>
                <a:spcPct val="100000"/>
              </a:lnSpc>
              <a:spcBef>
                <a:spcPct val="50000"/>
              </a:spcBef>
              <a:buFont typeface="Arial" panose="020B0604020202020204" pitchFamily="34" charset="0"/>
              <a:buChar char="•"/>
            </a:pPr>
            <a:r>
              <a:rPr lang="en-GB" sz="1600" dirty="0" smtClean="0">
                <a:solidFill>
                  <a:srgbClr val="000000"/>
                </a:solidFill>
                <a:ea typeface="+mn-ea"/>
                <a:cs typeface="+mn-cs"/>
              </a:rPr>
              <a:t>For many global AMVs – height assignment remains the main source of error</a:t>
            </a:r>
          </a:p>
          <a:p>
            <a:pPr marL="171450" indent="-171450" defTabSz="685800" eaLnBrk="0" hangingPunct="0">
              <a:lnSpc>
                <a:spcPct val="100000"/>
              </a:lnSpc>
              <a:spcBef>
                <a:spcPct val="50000"/>
              </a:spcBef>
              <a:buFont typeface="Arial" panose="020B0604020202020204" pitchFamily="34" charset="0"/>
              <a:buChar char="•"/>
            </a:pPr>
            <a:r>
              <a:rPr lang="en-GB" sz="1600" dirty="0" smtClean="0">
                <a:solidFill>
                  <a:srgbClr val="000000"/>
                </a:solidFill>
                <a:ea typeface="+mn-ea"/>
                <a:cs typeface="+mn-cs"/>
              </a:rPr>
              <a:t>For polar AMVs and high resolution AMVs, the tracking step has proved more problematic due to longer image intervals (polar) or smaller target sizes (high resolution).</a:t>
            </a:r>
          </a:p>
          <a:p>
            <a:pPr marL="171450" indent="-171450" defTabSz="685800" eaLnBrk="0" hangingPunct="0">
              <a:lnSpc>
                <a:spcPct val="100000"/>
              </a:lnSpc>
              <a:spcBef>
                <a:spcPct val="50000"/>
              </a:spcBef>
              <a:buFont typeface="Arial" panose="020B0604020202020204" pitchFamily="34" charset="0"/>
              <a:buChar char="•"/>
            </a:pPr>
            <a:r>
              <a:rPr lang="en-GB" sz="1600" dirty="0" smtClean="0">
                <a:solidFill>
                  <a:srgbClr val="000000"/>
                </a:solidFill>
                <a:ea typeface="+mn-ea"/>
                <a:cs typeface="+mn-cs"/>
              </a:rPr>
              <a:t>There may also be cases where traditional AMVs struggle due to smoother cloud features – in these cases motion often better constrained in one dimension.</a:t>
            </a:r>
          </a:p>
          <a:p>
            <a:pPr marL="171450" indent="-171450" defTabSz="685800" eaLnBrk="0" hangingPunct="0">
              <a:lnSpc>
                <a:spcPct val="100000"/>
              </a:lnSpc>
              <a:spcBef>
                <a:spcPct val="50000"/>
              </a:spcBef>
              <a:buFont typeface="Arial" panose="020B0604020202020204" pitchFamily="34" charset="0"/>
              <a:buChar char="•"/>
            </a:pPr>
            <a:r>
              <a:rPr lang="en-GB" sz="1600" dirty="0" smtClean="0">
                <a:solidFill>
                  <a:srgbClr val="000000"/>
                </a:solidFill>
                <a:ea typeface="+mn-ea"/>
                <a:cs typeface="+mn-cs"/>
              </a:rPr>
              <a:t>There is information in the correlation surfaces that could be used to filter out poorly constrained cases or provide estimates of errors in the tracking step for use in NWP.</a:t>
            </a:r>
          </a:p>
        </p:txBody>
      </p:sp>
    </p:spTree>
    <p:extLst>
      <p:ext uri="{BB962C8B-B14F-4D97-AF65-F5344CB8AC3E}">
        <p14:creationId xmlns:p14="http://schemas.microsoft.com/office/powerpoint/2010/main" val="1600751758"/>
      </p:ext>
    </p:extLst>
  </p:cSld>
  <p:clrMapOvr>
    <a:masterClrMapping/>
  </p:clrMapOvr>
  <p:transition advTm="38015"/>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917586" y="310822"/>
            <a:ext cx="5408916" cy="528805"/>
          </a:xfrm>
        </p:spPr>
        <p:txBody>
          <a:bodyPr/>
          <a:lstStyle/>
          <a:p>
            <a:pPr eaLnBrk="1" hangingPunct="1"/>
            <a:r>
              <a:rPr lang="en-GB" sz="2800" dirty="0" smtClean="0"/>
              <a:t>Next steps</a:t>
            </a:r>
            <a:endParaRPr lang="en-GB" sz="2800" dirty="0"/>
          </a:p>
        </p:txBody>
      </p:sp>
      <p:sp>
        <p:nvSpPr>
          <p:cNvPr id="26628" name="Line 5"/>
          <p:cNvSpPr>
            <a:spLocks noChangeShapeType="1"/>
          </p:cNvSpPr>
          <p:nvPr/>
        </p:nvSpPr>
        <p:spPr bwMode="auto">
          <a:xfrm>
            <a:off x="1955006" y="1621631"/>
            <a:ext cx="3025379" cy="1191"/>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629" name="Line 6"/>
          <p:cNvSpPr>
            <a:spLocks noChangeShapeType="1"/>
          </p:cNvSpPr>
          <p:nvPr/>
        </p:nvSpPr>
        <p:spPr bwMode="auto">
          <a:xfrm>
            <a:off x="1955006" y="1984773"/>
            <a:ext cx="3025379" cy="1190"/>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630" name="Line 7"/>
          <p:cNvSpPr>
            <a:spLocks noChangeShapeType="1"/>
          </p:cNvSpPr>
          <p:nvPr/>
        </p:nvSpPr>
        <p:spPr bwMode="auto">
          <a:xfrm>
            <a:off x="1955006" y="2346723"/>
            <a:ext cx="3025379" cy="1190"/>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632" name="Line 9"/>
          <p:cNvSpPr>
            <a:spLocks noChangeShapeType="1"/>
          </p:cNvSpPr>
          <p:nvPr/>
        </p:nvSpPr>
        <p:spPr bwMode="auto">
          <a:xfrm>
            <a:off x="1955006" y="4864894"/>
            <a:ext cx="3025379" cy="1191"/>
          </a:xfrm>
          <a:prstGeom prst="line">
            <a:avLst/>
          </a:prstGeom>
          <a:noFill/>
          <a:ln w="0">
            <a:solidFill>
              <a:srgbClr val="FFFFFF"/>
            </a:solidFill>
            <a:round/>
            <a:headEnd/>
            <a:tailEnd/>
          </a:ln>
        </p:spPr>
        <p:txBody>
          <a:bodyPr/>
          <a:lstStyle/>
          <a:p>
            <a:pPr defTabSz="685800"/>
            <a:endParaRPr lang="en-GB" sz="3300">
              <a:solidFill>
                <a:srgbClr val="B9DB0E"/>
              </a:solidFill>
              <a:ea typeface="+mn-ea"/>
              <a:cs typeface="+mn-cs"/>
            </a:endParaRPr>
          </a:p>
        </p:txBody>
      </p:sp>
      <p:sp>
        <p:nvSpPr>
          <p:cNvPr id="26733" name="Text Box 110"/>
          <p:cNvSpPr txBox="1">
            <a:spLocks noChangeArrowheads="1"/>
          </p:cNvSpPr>
          <p:nvPr/>
        </p:nvSpPr>
        <p:spPr bwMode="auto">
          <a:xfrm>
            <a:off x="283765" y="1315879"/>
            <a:ext cx="8224131" cy="2431435"/>
          </a:xfrm>
          <a:prstGeom prst="rect">
            <a:avLst/>
          </a:prstGeom>
          <a:noFill/>
          <a:ln w="9525">
            <a:noFill/>
            <a:miter lim="800000"/>
            <a:headEnd/>
            <a:tailEnd/>
          </a:ln>
        </p:spPr>
        <p:txBody>
          <a:bodyPr wrap="square">
            <a:spAutoFit/>
          </a:bodyPr>
          <a:lstStyle/>
          <a:p>
            <a:pPr marL="171450" indent="-171450" defTabSz="685800" eaLnBrk="0" hangingPunct="0">
              <a:lnSpc>
                <a:spcPct val="100000"/>
              </a:lnSpc>
              <a:spcBef>
                <a:spcPct val="50000"/>
              </a:spcBef>
              <a:buFont typeface="Arial" panose="020B0604020202020204" pitchFamily="34" charset="0"/>
              <a:buChar char="•"/>
            </a:pPr>
            <a:r>
              <a:rPr lang="en-GB" sz="1600" dirty="0" smtClean="0">
                <a:solidFill>
                  <a:srgbClr val="000000"/>
                </a:solidFill>
                <a:ea typeface="+mn-ea"/>
                <a:cs typeface="+mn-cs"/>
              </a:rPr>
              <a:t>So far the results have not shown much correlation between poorly constrained correlation surfaces and O-B fit, but we also haven’t seen cases where the AMVs look noisy. </a:t>
            </a:r>
          </a:p>
          <a:p>
            <a:pPr marL="171450" indent="-171450" defTabSz="685800" eaLnBrk="0" hangingPunct="0">
              <a:lnSpc>
                <a:spcPct val="100000"/>
              </a:lnSpc>
              <a:spcBef>
                <a:spcPct val="50000"/>
              </a:spcBef>
              <a:buFont typeface="Arial" panose="020B0604020202020204" pitchFamily="34" charset="0"/>
              <a:buChar char="•"/>
            </a:pPr>
            <a:r>
              <a:rPr lang="en-GB" sz="1600" dirty="0" smtClean="0">
                <a:solidFill>
                  <a:srgbClr val="000000"/>
                </a:solidFill>
                <a:ea typeface="+mn-ea"/>
                <a:cs typeface="+mn-cs"/>
              </a:rPr>
              <a:t>We plan to look at reducing the quality control which might be filtering out the cases of poor tracking.  We also plan to look at using smaller target box sizes which we know is more challenging.</a:t>
            </a:r>
          </a:p>
          <a:p>
            <a:pPr marL="171450" indent="-171450" defTabSz="685800" eaLnBrk="0" hangingPunct="0">
              <a:lnSpc>
                <a:spcPct val="100000"/>
              </a:lnSpc>
              <a:spcBef>
                <a:spcPct val="50000"/>
              </a:spcBef>
              <a:buFont typeface="Arial" panose="020B0604020202020204" pitchFamily="34" charset="0"/>
              <a:buChar char="•"/>
            </a:pPr>
            <a:r>
              <a:rPr lang="en-GB" sz="1600" dirty="0" smtClean="0">
                <a:solidFill>
                  <a:srgbClr val="000000"/>
                </a:solidFill>
                <a:ea typeface="+mn-ea"/>
                <a:cs typeface="+mn-cs"/>
              </a:rPr>
              <a:t>We can then look again at whether there is a relationship with O-B fit.</a:t>
            </a:r>
          </a:p>
          <a:p>
            <a:pPr marL="171450" indent="-171450" defTabSz="685800" eaLnBrk="0" hangingPunct="0">
              <a:lnSpc>
                <a:spcPct val="100000"/>
              </a:lnSpc>
              <a:spcBef>
                <a:spcPct val="50000"/>
              </a:spcBef>
              <a:buFont typeface="Arial" panose="020B0604020202020204" pitchFamily="34" charset="0"/>
              <a:buChar char="•"/>
            </a:pPr>
            <a:r>
              <a:rPr lang="en-GB" sz="1600" dirty="0" smtClean="0">
                <a:solidFill>
                  <a:srgbClr val="000000"/>
                </a:solidFill>
                <a:ea typeface="+mn-ea"/>
                <a:cs typeface="+mn-cs"/>
              </a:rPr>
              <a:t>Beyond that can we develop the ideas to provide flags or error estimates?</a:t>
            </a:r>
          </a:p>
        </p:txBody>
      </p:sp>
    </p:spTree>
    <p:extLst>
      <p:ext uri="{BB962C8B-B14F-4D97-AF65-F5344CB8AC3E}">
        <p14:creationId xmlns:p14="http://schemas.microsoft.com/office/powerpoint/2010/main" val="1791345768"/>
      </p:ext>
    </p:extLst>
  </p:cSld>
  <p:clrMapOvr>
    <a:masterClrMapping/>
  </p:clrMapOvr>
  <p:transition advTm="38015"/>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ctrTitle"/>
          </p:nvPr>
        </p:nvSpPr>
        <p:spPr>
          <a:xfrm>
            <a:off x="266700" y="2931320"/>
            <a:ext cx="8591550" cy="1514475"/>
          </a:xfrm>
        </p:spPr>
        <p:txBody>
          <a:bodyPr/>
          <a:lstStyle/>
          <a:p>
            <a:r>
              <a:rPr lang="en-GB" sz="3200" dirty="0" smtClean="0"/>
              <a:t>Spare slides</a:t>
            </a:r>
          </a:p>
        </p:txBody>
      </p:sp>
    </p:spTree>
    <p:extLst>
      <p:ext uri="{BB962C8B-B14F-4D97-AF65-F5344CB8AC3E}">
        <p14:creationId xmlns:p14="http://schemas.microsoft.com/office/powerpoint/2010/main" val="2668031827"/>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ooter Placeholder 4"/>
          <p:cNvSpPr txBox="1">
            <a:spLocks noGrp="1"/>
          </p:cNvSpPr>
          <p:nvPr/>
        </p:nvSpPr>
        <p:spPr bwMode="auto">
          <a:xfrm>
            <a:off x="323850" y="4914900"/>
            <a:ext cx="2895600" cy="171450"/>
          </a:xfrm>
          <a:prstGeom prst="rect">
            <a:avLst/>
          </a:prstGeom>
          <a:noFill/>
          <a:ln w="9525">
            <a:noFill/>
            <a:miter lim="800000"/>
            <a:headEnd/>
            <a:tailEnd/>
          </a:ln>
        </p:spPr>
        <p:txBody>
          <a:bodyPr/>
          <a:lstStyle/>
          <a:p>
            <a:pPr eaLnBrk="0" hangingPunct="0">
              <a:lnSpc>
                <a:spcPct val="100000"/>
              </a:lnSpc>
            </a:pPr>
            <a:r>
              <a:rPr lang="en-GB" sz="1000">
                <a:solidFill>
                  <a:srgbClr val="FFFFFF"/>
                </a:solidFill>
                <a:ea typeface="+mn-ea"/>
                <a:cs typeface="+mn-cs"/>
              </a:rPr>
              <a:t>© Crown copyright   Met Office</a:t>
            </a:r>
            <a:endParaRPr lang="en-GB" sz="1400">
              <a:solidFill>
                <a:srgbClr val="FFFFFF"/>
              </a:solidFill>
              <a:latin typeface="Times" pitchFamily="18" charset="0"/>
              <a:ea typeface="+mn-ea"/>
              <a:cs typeface="+mn-cs"/>
            </a:endParaRPr>
          </a:p>
        </p:txBody>
      </p:sp>
      <p:sp>
        <p:nvSpPr>
          <p:cNvPr id="20" name="Title 1"/>
          <p:cNvSpPr txBox="1">
            <a:spLocks/>
          </p:cNvSpPr>
          <p:nvPr/>
        </p:nvSpPr>
        <p:spPr>
          <a:xfrm>
            <a:off x="1739652" y="249493"/>
            <a:ext cx="7404348" cy="651848"/>
          </a:xfrm>
          <a:prstGeom prst="rect">
            <a:avLst/>
          </a:prstGeom>
        </p:spPr>
        <p:txBody>
          <a:bodyPr/>
          <a:lstStyle/>
          <a:p>
            <a:pPr eaLnBrk="0" hangingPunct="0">
              <a:lnSpc>
                <a:spcPct val="100000"/>
              </a:lnSpc>
              <a:defRPr/>
            </a:pPr>
            <a:r>
              <a:rPr lang="en-GB" sz="2800" dirty="0" smtClean="0">
                <a:solidFill>
                  <a:srgbClr val="000000"/>
                </a:solidFill>
                <a:latin typeface="Arial"/>
                <a:ea typeface="+mn-ea"/>
                <a:cs typeface="+mn-cs"/>
              </a:rPr>
              <a:t>Talk Outline</a:t>
            </a:r>
          </a:p>
        </p:txBody>
      </p:sp>
      <p:sp>
        <p:nvSpPr>
          <p:cNvPr id="2" name="TextBox 1"/>
          <p:cNvSpPr txBox="1"/>
          <p:nvPr/>
        </p:nvSpPr>
        <p:spPr>
          <a:xfrm>
            <a:off x="514350" y="1371600"/>
            <a:ext cx="7305675" cy="2523768"/>
          </a:xfrm>
          <a:prstGeom prst="rect">
            <a:avLst/>
          </a:prstGeom>
          <a:noFill/>
        </p:spPr>
        <p:txBody>
          <a:bodyPr wrap="square" rtlCol="0">
            <a:spAutoFit/>
          </a:bodyPr>
          <a:lstStyle/>
          <a:p>
            <a:pPr marL="285750" indent="-285750">
              <a:lnSpc>
                <a:spcPct val="100000"/>
              </a:lnSpc>
              <a:spcAft>
                <a:spcPts val="1200"/>
              </a:spcAft>
              <a:buFont typeface="Arial" panose="020B0604020202020204" pitchFamily="34" charset="0"/>
              <a:buChar char="•"/>
            </a:pPr>
            <a:r>
              <a:rPr lang="en-GB" sz="1800" dirty="0" smtClean="0">
                <a:solidFill>
                  <a:schemeClr val="tx1"/>
                </a:solidFill>
              </a:rPr>
              <a:t>Motivation</a:t>
            </a:r>
          </a:p>
          <a:p>
            <a:pPr marL="742950" lvl="1" indent="-285750">
              <a:lnSpc>
                <a:spcPct val="100000"/>
              </a:lnSpc>
              <a:spcAft>
                <a:spcPts val="1200"/>
              </a:spcAft>
              <a:buFont typeface="Arial" panose="020B0604020202020204" pitchFamily="34" charset="0"/>
              <a:buChar char="•"/>
            </a:pPr>
            <a:r>
              <a:rPr lang="en-GB" sz="1800" dirty="0" smtClean="0">
                <a:solidFill>
                  <a:schemeClr val="tx1"/>
                </a:solidFill>
              </a:rPr>
              <a:t>Polar data</a:t>
            </a:r>
          </a:p>
          <a:p>
            <a:pPr marL="742950" lvl="1" indent="-285750">
              <a:lnSpc>
                <a:spcPct val="100000"/>
              </a:lnSpc>
              <a:spcAft>
                <a:spcPts val="1200"/>
              </a:spcAft>
              <a:buFont typeface="Arial" panose="020B0604020202020204" pitchFamily="34" charset="0"/>
              <a:buChar char="•"/>
            </a:pPr>
            <a:r>
              <a:rPr lang="en-GB" sz="1800" dirty="0" smtClean="0">
                <a:solidFill>
                  <a:schemeClr val="tx1"/>
                </a:solidFill>
              </a:rPr>
              <a:t>High resolution data</a:t>
            </a:r>
          </a:p>
          <a:p>
            <a:pPr marL="742950" lvl="1" indent="-285750">
              <a:lnSpc>
                <a:spcPct val="100000"/>
              </a:lnSpc>
              <a:spcAft>
                <a:spcPts val="1200"/>
              </a:spcAft>
              <a:buFont typeface="Arial" panose="020B0604020202020204" pitchFamily="34" charset="0"/>
              <a:buChar char="•"/>
            </a:pPr>
            <a:r>
              <a:rPr lang="en-GB" sz="1800" dirty="0" smtClean="0">
                <a:solidFill>
                  <a:schemeClr val="tx1"/>
                </a:solidFill>
              </a:rPr>
              <a:t>Global data</a:t>
            </a:r>
          </a:p>
          <a:p>
            <a:pPr marL="285750" indent="-285750">
              <a:lnSpc>
                <a:spcPct val="100000"/>
              </a:lnSpc>
              <a:spcAft>
                <a:spcPts val="1200"/>
              </a:spcAft>
              <a:buFont typeface="Arial" panose="020B0604020202020204" pitchFamily="34" charset="0"/>
              <a:buChar char="•"/>
            </a:pPr>
            <a:r>
              <a:rPr lang="en-GB" sz="1800" dirty="0" smtClean="0">
                <a:solidFill>
                  <a:schemeClr val="tx1"/>
                </a:solidFill>
              </a:rPr>
              <a:t>Early examples</a:t>
            </a:r>
          </a:p>
          <a:p>
            <a:pPr marL="285750" indent="-285750">
              <a:lnSpc>
                <a:spcPct val="100000"/>
              </a:lnSpc>
              <a:spcAft>
                <a:spcPts val="1200"/>
              </a:spcAft>
              <a:buFont typeface="Arial" panose="020B0604020202020204" pitchFamily="34" charset="0"/>
              <a:buChar char="•"/>
            </a:pPr>
            <a:r>
              <a:rPr lang="en-GB" sz="1800" dirty="0">
                <a:solidFill>
                  <a:schemeClr val="tx1"/>
                </a:solidFill>
              </a:rPr>
              <a:t>How </a:t>
            </a:r>
            <a:r>
              <a:rPr lang="en-GB" sz="1800" dirty="0" smtClean="0">
                <a:solidFill>
                  <a:schemeClr val="tx1"/>
                </a:solidFill>
              </a:rPr>
              <a:t>can we use </a:t>
            </a:r>
            <a:r>
              <a:rPr lang="en-GB" sz="1800" dirty="0">
                <a:solidFill>
                  <a:schemeClr val="tx1"/>
                </a:solidFill>
              </a:rPr>
              <a:t>the </a:t>
            </a:r>
            <a:r>
              <a:rPr lang="en-GB" sz="1800" dirty="0" smtClean="0">
                <a:solidFill>
                  <a:schemeClr val="tx1"/>
                </a:solidFill>
              </a:rPr>
              <a:t>information? </a:t>
            </a:r>
            <a:endParaRPr lang="en-GB" sz="1800" dirty="0">
              <a:solidFill>
                <a:schemeClr val="tx1"/>
              </a:solidFill>
            </a:endParaRPr>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3"/>
          <p:cNvSpPr>
            <a:spLocks noGrp="1"/>
          </p:cNvSpPr>
          <p:nvPr>
            <p:ph type="ftr" sz="quarter" idx="10"/>
          </p:nvPr>
        </p:nvSpPr>
        <p:spPr/>
        <p:txBody>
          <a:bodyPr/>
          <a:lstStyle/>
          <a:p>
            <a:pPr defTabSz="685800"/>
            <a:r>
              <a:rPr lang="en-GB" altLang="en-US">
                <a:solidFill>
                  <a:srgbClr val="000000"/>
                </a:solidFill>
                <a:latin typeface="Arial" panose="020B0604020202020204" pitchFamily="34" charset="0"/>
                <a:ea typeface="+mn-ea"/>
                <a:cs typeface="+mn-cs"/>
              </a:rPr>
              <a:t>© Crown copyright   Met Office</a:t>
            </a:r>
            <a:endParaRPr lang="en-GB" altLang="en-US" sz="1050">
              <a:solidFill>
                <a:srgbClr val="000000"/>
              </a:solidFill>
              <a:latin typeface="Times" panose="02020603050405020304" pitchFamily="18" charset="0"/>
              <a:ea typeface="+mn-ea"/>
              <a:cs typeface="+mn-cs"/>
            </a:endParaRPr>
          </a:p>
        </p:txBody>
      </p:sp>
      <p:pic>
        <p:nvPicPr>
          <p:cNvPr id="207908" name="Picture 36" descr="june09"/>
          <p:cNvPicPr>
            <a:picLocks noChangeAspect="1" noChangeArrowheads="1"/>
          </p:cNvPicPr>
          <p:nvPr/>
        </p:nvPicPr>
        <p:blipFill>
          <a:blip r:embed="rId2" cstate="email">
            <a:extLst>
              <a:ext uri="{28A0092B-C50C-407E-A947-70E740481C1C}">
                <a14:useLocalDpi xmlns:a14="http://schemas.microsoft.com/office/drawing/2010/main" val="0"/>
              </a:ext>
            </a:extLst>
          </a:blip>
          <a:srcRect l="47572" t="12805" r="12776" b="27402"/>
          <a:stretch>
            <a:fillRect/>
          </a:stretch>
        </p:blipFill>
        <p:spPr bwMode="auto">
          <a:xfrm>
            <a:off x="5328048" y="3198019"/>
            <a:ext cx="1674019" cy="1479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09" name="Picture 37" descr="june09"/>
          <p:cNvPicPr>
            <a:picLocks noChangeAspect="1" noChangeArrowheads="1"/>
          </p:cNvPicPr>
          <p:nvPr/>
        </p:nvPicPr>
        <p:blipFill>
          <a:blip r:embed="rId3" cstate="email">
            <a:extLst>
              <a:ext uri="{28A0092B-C50C-407E-A947-70E740481C1C}">
                <a14:useLocalDpi xmlns:a14="http://schemas.microsoft.com/office/drawing/2010/main" val="0"/>
              </a:ext>
            </a:extLst>
          </a:blip>
          <a:srcRect t="87193"/>
          <a:stretch>
            <a:fillRect/>
          </a:stretch>
        </p:blipFill>
        <p:spPr bwMode="auto">
          <a:xfrm>
            <a:off x="5072062" y="4677966"/>
            <a:ext cx="2157413"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910" name="Text Box 38"/>
          <p:cNvSpPr txBox="1">
            <a:spLocks noChangeArrowheads="1"/>
          </p:cNvSpPr>
          <p:nvPr/>
        </p:nvSpPr>
        <p:spPr bwMode="auto">
          <a:xfrm>
            <a:off x="4733925" y="4786312"/>
            <a:ext cx="2858691" cy="229678"/>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685800">
              <a:spcBef>
                <a:spcPct val="50000"/>
              </a:spcBef>
            </a:pPr>
            <a:r>
              <a:rPr lang="en-GB" altLang="en-US" sz="1050">
                <a:solidFill>
                  <a:srgbClr val="000000"/>
                </a:solidFill>
                <a:latin typeface="Arial" panose="020B0604020202020204" pitchFamily="34" charset="0"/>
                <a:ea typeface="+mn-ea"/>
                <a:cs typeface="+mn-cs"/>
              </a:rPr>
              <a:t>Mean MetO 250 hPa analysis wind speed</a:t>
            </a:r>
          </a:p>
        </p:txBody>
      </p:sp>
      <p:sp>
        <p:nvSpPr>
          <p:cNvPr id="207881" name="Text Box 9"/>
          <p:cNvSpPr txBox="1">
            <a:spLocks noChangeArrowheads="1"/>
          </p:cNvSpPr>
          <p:nvPr/>
        </p:nvSpPr>
        <p:spPr bwMode="auto">
          <a:xfrm>
            <a:off x="1494235" y="1113235"/>
            <a:ext cx="3239690" cy="1463478"/>
          </a:xfrm>
          <a:prstGeom prst="rect">
            <a:avLst/>
          </a:prstGeom>
          <a:solidFill>
            <a:srgbClr val="CC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a:spcBef>
                <a:spcPct val="50000"/>
              </a:spcBef>
            </a:pPr>
            <a:r>
              <a:rPr lang="en-GB" altLang="en-US" sz="1350">
                <a:solidFill>
                  <a:srgbClr val="000000"/>
                </a:solidFill>
                <a:latin typeface="Arial" panose="020B0604020202020204" pitchFamily="34" charset="0"/>
                <a:ea typeface="+mn-ea"/>
                <a:cs typeface="+mn-cs"/>
              </a:rPr>
              <a:t>Meteosat-7 WV Indian Ocean – large slow bias feature</a:t>
            </a:r>
          </a:p>
          <a:p>
            <a:pPr defTabSz="685800">
              <a:spcBef>
                <a:spcPct val="50000"/>
              </a:spcBef>
              <a:buFontTx/>
              <a:buChar char="•"/>
            </a:pPr>
            <a:r>
              <a:rPr lang="en-GB" altLang="en-US" sz="1350">
                <a:solidFill>
                  <a:srgbClr val="000000"/>
                </a:solidFill>
                <a:latin typeface="Arial" panose="020B0604020202020204" pitchFamily="34" charset="0"/>
                <a:ea typeface="+mn-ea"/>
                <a:cs typeface="+mn-cs"/>
              </a:rPr>
              <a:t> Persist May-Sept (SH Winter)</a:t>
            </a:r>
          </a:p>
          <a:p>
            <a:pPr defTabSz="685800">
              <a:spcBef>
                <a:spcPct val="50000"/>
              </a:spcBef>
            </a:pPr>
            <a:r>
              <a:rPr lang="en-GB" altLang="en-US" sz="1350">
                <a:solidFill>
                  <a:srgbClr val="000000"/>
                </a:solidFill>
                <a:latin typeface="Arial" panose="020B0604020202020204" pitchFamily="34" charset="0"/>
                <a:ea typeface="+mn-ea"/>
                <a:cs typeface="+mn-cs"/>
              </a:rPr>
              <a:t>Example for June 2009</a:t>
            </a:r>
          </a:p>
          <a:p>
            <a:pPr defTabSz="685800">
              <a:spcBef>
                <a:spcPct val="50000"/>
              </a:spcBef>
              <a:buFontTx/>
              <a:buChar char="•"/>
            </a:pPr>
            <a:r>
              <a:rPr lang="en-GB" altLang="en-US" sz="1350">
                <a:solidFill>
                  <a:srgbClr val="000000"/>
                </a:solidFill>
                <a:latin typeface="Arial" panose="020B0604020202020204" pitchFamily="34" charset="0"/>
                <a:ea typeface="+mn-ea"/>
                <a:cs typeface="+mn-cs"/>
              </a:rPr>
              <a:t> Closely matches location of sub-tropical Jet around 20-30S </a:t>
            </a:r>
          </a:p>
        </p:txBody>
      </p:sp>
      <p:sp>
        <p:nvSpPr>
          <p:cNvPr id="207874" name="Rectangle 2"/>
          <p:cNvSpPr>
            <a:spLocks noGrp="1" noChangeArrowheads="1"/>
          </p:cNvSpPr>
          <p:nvPr>
            <p:ph type="title"/>
          </p:nvPr>
        </p:nvSpPr>
        <p:spPr>
          <a:noFill/>
          <a:ln/>
        </p:spPr>
        <p:txBody>
          <a:bodyPr/>
          <a:lstStyle/>
          <a:p>
            <a:r>
              <a:rPr lang="en-US" altLang="en-US"/>
              <a:t>Example 3</a:t>
            </a:r>
            <a:br>
              <a:rPr lang="en-US" altLang="en-US"/>
            </a:br>
            <a:r>
              <a:rPr lang="en-US" altLang="en-US" sz="1800">
                <a:solidFill>
                  <a:srgbClr val="0000FF"/>
                </a:solidFill>
              </a:rPr>
              <a:t>High level Jet region slow bias</a:t>
            </a:r>
          </a:p>
        </p:txBody>
      </p:sp>
      <p:sp>
        <p:nvSpPr>
          <p:cNvPr id="207884" name="Text Box 12"/>
          <p:cNvSpPr txBox="1">
            <a:spLocks noChangeArrowheads="1"/>
          </p:cNvSpPr>
          <p:nvPr/>
        </p:nvSpPr>
        <p:spPr bwMode="auto">
          <a:xfrm>
            <a:off x="5004198" y="2842022"/>
            <a:ext cx="2321719" cy="22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685800">
              <a:spcBef>
                <a:spcPct val="50000"/>
              </a:spcBef>
            </a:pPr>
            <a:r>
              <a:rPr lang="en-GB" altLang="en-US" sz="1050">
                <a:solidFill>
                  <a:srgbClr val="000000"/>
                </a:solidFill>
                <a:latin typeface="Arial" panose="020B0604020202020204" pitchFamily="34" charset="0"/>
                <a:ea typeface="+mn-ea"/>
                <a:cs typeface="+mn-cs"/>
              </a:rPr>
              <a:t>O-B speed bias June 2009</a:t>
            </a:r>
          </a:p>
        </p:txBody>
      </p:sp>
      <p:pic>
        <p:nvPicPr>
          <p:cNvPr id="207890" name="Picture 18" descr="met7wv_hov1_0906"/>
          <p:cNvPicPr>
            <a:picLocks noChangeAspect="1" noChangeArrowheads="1"/>
          </p:cNvPicPr>
          <p:nvPr/>
        </p:nvPicPr>
        <p:blipFill>
          <a:blip r:embed="rId4" cstate="email">
            <a:extLst>
              <a:ext uri="{28A0092B-C50C-407E-A947-70E740481C1C}">
                <a14:useLocalDpi xmlns:a14="http://schemas.microsoft.com/office/drawing/2010/main" val="0"/>
              </a:ext>
            </a:extLst>
          </a:blip>
          <a:srcRect l="52162" t="26193" r="11984" b="10635"/>
          <a:stretch>
            <a:fillRect/>
          </a:stretch>
        </p:blipFill>
        <p:spPr bwMode="auto">
          <a:xfrm>
            <a:off x="1494235" y="3165872"/>
            <a:ext cx="2862263"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91" name="Picture 19" descr="met7wv_hov_0906"/>
          <p:cNvPicPr>
            <a:picLocks noChangeAspect="1" noChangeArrowheads="1"/>
          </p:cNvPicPr>
          <p:nvPr/>
        </p:nvPicPr>
        <p:blipFill>
          <a:blip r:embed="rId5" cstate="email">
            <a:extLst>
              <a:ext uri="{28A0092B-C50C-407E-A947-70E740481C1C}">
                <a14:useLocalDpi xmlns:a14="http://schemas.microsoft.com/office/drawing/2010/main" val="0"/>
              </a:ext>
            </a:extLst>
          </a:blip>
          <a:srcRect l="15132" t="19798" r="48253" b="45724"/>
          <a:stretch>
            <a:fillRect/>
          </a:stretch>
        </p:blipFill>
        <p:spPr bwMode="auto">
          <a:xfrm>
            <a:off x="4356497" y="3165872"/>
            <a:ext cx="2928938" cy="189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92" name="Text Box 20"/>
          <p:cNvSpPr txBox="1">
            <a:spLocks noChangeArrowheads="1"/>
          </p:cNvSpPr>
          <p:nvPr/>
        </p:nvSpPr>
        <p:spPr bwMode="auto">
          <a:xfrm>
            <a:off x="1494235" y="2518173"/>
            <a:ext cx="3239690" cy="622093"/>
          </a:xfrm>
          <a:prstGeom prst="rect">
            <a:avLst/>
          </a:prstGeom>
          <a:solidFill>
            <a:srgbClr val="CC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a:spcBef>
                <a:spcPct val="50000"/>
              </a:spcBef>
              <a:buFontTx/>
              <a:buChar char="•"/>
            </a:pPr>
            <a:r>
              <a:rPr lang="en-GB" altLang="en-US" sz="1350">
                <a:solidFill>
                  <a:srgbClr val="000000"/>
                </a:solidFill>
                <a:latin typeface="Arial" panose="020B0604020202020204" pitchFamily="34" charset="0"/>
                <a:ea typeface="+mn-ea"/>
                <a:cs typeface="+mn-cs"/>
              </a:rPr>
              <a:t> Feature varies throughout June but not always coinciding with fastest wind speeds e.g.</a:t>
            </a:r>
          </a:p>
        </p:txBody>
      </p:sp>
      <p:sp>
        <p:nvSpPr>
          <p:cNvPr id="207897" name="Oval 25"/>
          <p:cNvSpPr>
            <a:spLocks noChangeArrowheads="1"/>
          </p:cNvSpPr>
          <p:nvPr/>
        </p:nvSpPr>
        <p:spPr bwMode="auto">
          <a:xfrm>
            <a:off x="2627710" y="4030266"/>
            <a:ext cx="485775" cy="215503"/>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b="1">
              <a:solidFill>
                <a:srgbClr val="000000"/>
              </a:solidFill>
              <a:latin typeface="Arial" panose="020B0604020202020204" pitchFamily="34" charset="0"/>
              <a:ea typeface="+mn-ea"/>
              <a:cs typeface="+mn-cs"/>
            </a:endParaRPr>
          </a:p>
        </p:txBody>
      </p:sp>
      <p:sp>
        <p:nvSpPr>
          <p:cNvPr id="207898" name="Oval 26"/>
          <p:cNvSpPr>
            <a:spLocks noChangeArrowheads="1"/>
          </p:cNvSpPr>
          <p:nvPr/>
        </p:nvSpPr>
        <p:spPr bwMode="auto">
          <a:xfrm>
            <a:off x="5436394" y="4030266"/>
            <a:ext cx="485775" cy="215503"/>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b="1">
              <a:solidFill>
                <a:srgbClr val="000000"/>
              </a:solidFill>
              <a:latin typeface="Arial" panose="020B0604020202020204" pitchFamily="34" charset="0"/>
              <a:ea typeface="+mn-ea"/>
              <a:cs typeface="+mn-cs"/>
            </a:endParaRPr>
          </a:p>
        </p:txBody>
      </p:sp>
      <p:sp>
        <p:nvSpPr>
          <p:cNvPr id="207899" name="Oval 27"/>
          <p:cNvSpPr>
            <a:spLocks noChangeArrowheads="1"/>
          </p:cNvSpPr>
          <p:nvPr/>
        </p:nvSpPr>
        <p:spPr bwMode="auto">
          <a:xfrm>
            <a:off x="5922169" y="4245769"/>
            <a:ext cx="485775" cy="215504"/>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b="1">
              <a:solidFill>
                <a:srgbClr val="000000"/>
              </a:solidFill>
              <a:latin typeface="Arial" panose="020B0604020202020204" pitchFamily="34" charset="0"/>
              <a:ea typeface="+mn-ea"/>
              <a:cs typeface="+mn-cs"/>
            </a:endParaRPr>
          </a:p>
        </p:txBody>
      </p:sp>
      <p:sp>
        <p:nvSpPr>
          <p:cNvPr id="207901" name="Oval 29"/>
          <p:cNvSpPr>
            <a:spLocks noChangeArrowheads="1"/>
          </p:cNvSpPr>
          <p:nvPr/>
        </p:nvSpPr>
        <p:spPr bwMode="auto">
          <a:xfrm>
            <a:off x="3059906" y="4245769"/>
            <a:ext cx="485775" cy="215504"/>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b="1">
              <a:solidFill>
                <a:srgbClr val="000000"/>
              </a:solidFill>
              <a:latin typeface="Arial" panose="020B0604020202020204" pitchFamily="34" charset="0"/>
              <a:ea typeface="+mn-ea"/>
              <a:cs typeface="+mn-cs"/>
            </a:endParaRPr>
          </a:p>
        </p:txBody>
      </p:sp>
      <p:sp>
        <p:nvSpPr>
          <p:cNvPr id="207902" name="Text Box 30"/>
          <p:cNvSpPr txBox="1">
            <a:spLocks noChangeArrowheads="1"/>
          </p:cNvSpPr>
          <p:nvPr/>
        </p:nvSpPr>
        <p:spPr bwMode="auto">
          <a:xfrm>
            <a:off x="1695450" y="4889897"/>
            <a:ext cx="2862263" cy="21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685800">
              <a:spcBef>
                <a:spcPct val="50000"/>
              </a:spcBef>
            </a:pPr>
            <a:r>
              <a:rPr lang="en-GB" altLang="en-US" sz="900">
                <a:solidFill>
                  <a:srgbClr val="000000"/>
                </a:solidFill>
                <a:latin typeface="Arial" panose="020B0604020202020204" pitchFamily="34" charset="0"/>
                <a:ea typeface="+mn-ea"/>
                <a:cs typeface="+mn-cs"/>
              </a:rPr>
              <a:t>Mean MetO background</a:t>
            </a:r>
          </a:p>
        </p:txBody>
      </p:sp>
      <p:sp>
        <p:nvSpPr>
          <p:cNvPr id="207903" name="Text Box 31"/>
          <p:cNvSpPr txBox="1">
            <a:spLocks noChangeArrowheads="1"/>
          </p:cNvSpPr>
          <p:nvPr/>
        </p:nvSpPr>
        <p:spPr bwMode="auto">
          <a:xfrm>
            <a:off x="4836319" y="4875610"/>
            <a:ext cx="2220516" cy="21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685800">
              <a:spcBef>
                <a:spcPct val="50000"/>
              </a:spcBef>
            </a:pPr>
            <a:r>
              <a:rPr lang="en-GB" altLang="en-US" sz="900">
                <a:solidFill>
                  <a:srgbClr val="000000"/>
                </a:solidFill>
                <a:latin typeface="Arial" panose="020B0604020202020204" pitchFamily="34" charset="0"/>
                <a:ea typeface="+mn-ea"/>
                <a:cs typeface="+mn-cs"/>
              </a:rPr>
              <a:t>O-B speed bias</a:t>
            </a:r>
          </a:p>
        </p:txBody>
      </p:sp>
      <p:pic>
        <p:nvPicPr>
          <p:cNvPr id="207904" name="Picture 32" descr="m7wvhlanim"/>
          <p:cNvPicPr>
            <a:picLocks noChangeAspect="1" noChangeArrowheads="1" noCrop="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57776" y="951310"/>
            <a:ext cx="2213372" cy="1754981"/>
          </a:xfrm>
          <a:prstGeom prst="rect">
            <a:avLst/>
          </a:prstGeom>
          <a:noFill/>
          <a:extLst>
            <a:ext uri="{909E8E84-426E-40DD-AFC4-6F175D3DCCD1}">
              <a14:hiddenFill xmlns:a14="http://schemas.microsoft.com/office/drawing/2010/main">
                <a:solidFill>
                  <a:srgbClr val="FFFFFF"/>
                </a:solidFill>
              </a14:hiddenFill>
            </a:ext>
          </a:extLst>
        </p:spPr>
      </p:pic>
      <p:sp>
        <p:nvSpPr>
          <p:cNvPr id="207905" name="Rectangle 33"/>
          <p:cNvSpPr>
            <a:spLocks noChangeArrowheads="1"/>
          </p:cNvSpPr>
          <p:nvPr/>
        </p:nvSpPr>
        <p:spPr bwMode="auto">
          <a:xfrm>
            <a:off x="5057775" y="928687"/>
            <a:ext cx="2214563" cy="271463"/>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b="1">
              <a:solidFill>
                <a:srgbClr val="000000"/>
              </a:solidFill>
              <a:latin typeface="Arial" panose="020B0604020202020204" pitchFamily="34" charset="0"/>
              <a:ea typeface="+mn-ea"/>
              <a:cs typeface="+mn-cs"/>
            </a:endParaRPr>
          </a:p>
        </p:txBody>
      </p:sp>
      <p:pic>
        <p:nvPicPr>
          <p:cNvPr id="207907" name="Picture 35" descr="m7wvhlanim0"/>
          <p:cNvPicPr>
            <a:picLocks noChangeAspect="1" noChangeArrowheads="1" noCrop="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733925" y="1059656"/>
            <a:ext cx="2420541" cy="147638"/>
          </a:xfrm>
          <a:prstGeom prst="rect">
            <a:avLst/>
          </a:prstGeom>
          <a:noFill/>
          <a:extLst>
            <a:ext uri="{909E8E84-426E-40DD-AFC4-6F175D3DCCD1}">
              <a14:hiddenFill xmlns:a14="http://schemas.microsoft.com/office/drawing/2010/main">
                <a:solidFill>
                  <a:srgbClr val="FFFFFF"/>
                </a:solidFill>
              </a14:hiddenFill>
            </a:ext>
          </a:extLst>
        </p:spPr>
      </p:pic>
      <p:pic>
        <p:nvPicPr>
          <p:cNvPr id="207882" name="Picture 10" descr="m7wvmap_0906"/>
          <p:cNvPicPr>
            <a:picLocks noChangeAspect="1" noChangeArrowheads="1"/>
          </p:cNvPicPr>
          <p:nvPr/>
        </p:nvPicPr>
        <p:blipFill>
          <a:blip r:embed="rId8" cstate="email">
            <a:extLst>
              <a:ext uri="{28A0092B-C50C-407E-A947-70E740481C1C}">
                <a14:useLocalDpi xmlns:a14="http://schemas.microsoft.com/office/drawing/2010/main" val="0"/>
              </a:ext>
            </a:extLst>
          </a:blip>
          <a:srcRect l="31003" t="35107" r="4968" b="3467"/>
          <a:stretch>
            <a:fillRect/>
          </a:stretch>
        </p:blipFill>
        <p:spPr bwMode="auto">
          <a:xfrm>
            <a:off x="4895851" y="1059656"/>
            <a:ext cx="2621756" cy="177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227967"/>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78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788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79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79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79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78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789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790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790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0790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789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789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789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79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10" grpId="0" animBg="1"/>
      <p:bldP spid="207902" grpId="0"/>
      <p:bldP spid="20790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3"/>
          <p:cNvSpPr>
            <a:spLocks noGrp="1"/>
          </p:cNvSpPr>
          <p:nvPr>
            <p:ph type="ftr" sz="quarter" idx="10"/>
          </p:nvPr>
        </p:nvSpPr>
        <p:spPr/>
        <p:txBody>
          <a:bodyPr/>
          <a:lstStyle/>
          <a:p>
            <a:pPr defTabSz="685800"/>
            <a:r>
              <a:rPr lang="en-GB" altLang="en-US">
                <a:solidFill>
                  <a:srgbClr val="000000"/>
                </a:solidFill>
                <a:latin typeface="Arial" panose="020B0604020202020204" pitchFamily="34" charset="0"/>
                <a:ea typeface="+mn-ea"/>
                <a:cs typeface="+mn-cs"/>
              </a:rPr>
              <a:t>© Crown copyright   Met Office</a:t>
            </a:r>
            <a:endParaRPr lang="en-GB" altLang="en-US" sz="1050">
              <a:solidFill>
                <a:srgbClr val="000000"/>
              </a:solidFill>
              <a:latin typeface="Times" panose="02020603050405020304" pitchFamily="18" charset="0"/>
              <a:ea typeface="+mn-ea"/>
              <a:cs typeface="+mn-cs"/>
            </a:endParaRPr>
          </a:p>
        </p:txBody>
      </p:sp>
      <p:sp>
        <p:nvSpPr>
          <p:cNvPr id="208899" name="Rectangle 3"/>
          <p:cNvSpPr>
            <a:spLocks noGrp="1" noChangeArrowheads="1"/>
          </p:cNvSpPr>
          <p:nvPr>
            <p:ph type="title"/>
          </p:nvPr>
        </p:nvSpPr>
        <p:spPr>
          <a:noFill/>
          <a:ln/>
        </p:spPr>
        <p:txBody>
          <a:bodyPr/>
          <a:lstStyle/>
          <a:p>
            <a:r>
              <a:rPr lang="en-US" altLang="en-US"/>
              <a:t>Example 3</a:t>
            </a:r>
            <a:br>
              <a:rPr lang="en-US" altLang="en-US"/>
            </a:br>
            <a:r>
              <a:rPr lang="en-US" altLang="en-US" sz="1800">
                <a:solidFill>
                  <a:srgbClr val="0000FF"/>
                </a:solidFill>
              </a:rPr>
              <a:t>High level Jet region slow bias</a:t>
            </a:r>
          </a:p>
        </p:txBody>
      </p:sp>
      <p:sp>
        <p:nvSpPr>
          <p:cNvPr id="208911" name="Text Box 15"/>
          <p:cNvSpPr txBox="1">
            <a:spLocks noChangeArrowheads="1"/>
          </p:cNvSpPr>
          <p:nvPr/>
        </p:nvSpPr>
        <p:spPr bwMode="auto">
          <a:xfrm>
            <a:off x="1547813" y="1168004"/>
            <a:ext cx="5345906" cy="26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a:spcBef>
                <a:spcPct val="50000"/>
              </a:spcBef>
            </a:pPr>
            <a:r>
              <a:rPr lang="en-GB" altLang="en-US" sz="1350">
                <a:solidFill>
                  <a:srgbClr val="000000"/>
                </a:solidFill>
                <a:latin typeface="Arial" panose="020B0604020202020204" pitchFamily="34" charset="0"/>
                <a:ea typeface="+mn-ea"/>
                <a:cs typeface="+mn-cs"/>
              </a:rPr>
              <a:t>Case Study 1) 22 June 2009, 00UTC</a:t>
            </a:r>
          </a:p>
        </p:txBody>
      </p:sp>
      <p:sp>
        <p:nvSpPr>
          <p:cNvPr id="208920" name="Text Box 24"/>
          <p:cNvSpPr txBox="1">
            <a:spLocks noChangeArrowheads="1"/>
          </p:cNvSpPr>
          <p:nvPr/>
        </p:nvSpPr>
        <p:spPr bwMode="auto">
          <a:xfrm>
            <a:off x="1709738" y="4083844"/>
            <a:ext cx="6156722" cy="44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a:spcBef>
                <a:spcPct val="50000"/>
              </a:spcBef>
            </a:pPr>
            <a:r>
              <a:rPr lang="en-GB" altLang="en-US" sz="1350">
                <a:solidFill>
                  <a:srgbClr val="000000"/>
                </a:solidFill>
                <a:latin typeface="Arial" panose="020B0604020202020204" pitchFamily="34" charset="0"/>
                <a:ea typeface="+mn-ea"/>
                <a:cs typeface="+mn-cs"/>
              </a:rPr>
              <a:t>Both sub-tropical Jet and Polar Jet show fast model wind speeds  (&gt;70 m/s) for AMVs (WV) associated with large slow biases</a:t>
            </a:r>
          </a:p>
        </p:txBody>
      </p:sp>
      <p:grpSp>
        <p:nvGrpSpPr>
          <p:cNvPr id="208924" name="Group 28"/>
          <p:cNvGrpSpPr>
            <a:grpSpLocks/>
          </p:cNvGrpSpPr>
          <p:nvPr/>
        </p:nvGrpSpPr>
        <p:grpSpPr bwMode="auto">
          <a:xfrm>
            <a:off x="4950619" y="1491854"/>
            <a:ext cx="2321719" cy="2477690"/>
            <a:chOff x="431" y="1298"/>
            <a:chExt cx="1950" cy="2081"/>
          </a:xfrm>
        </p:grpSpPr>
        <p:pic>
          <p:nvPicPr>
            <p:cNvPr id="208912" name="Picture 16" descr="met7wvob_22_00"/>
            <p:cNvPicPr>
              <a:picLocks noChangeAspect="1" noChangeArrowheads="1"/>
            </p:cNvPicPr>
            <p:nvPr/>
          </p:nvPicPr>
          <p:blipFill>
            <a:blip r:embed="rId2" cstate="email">
              <a:extLst>
                <a:ext uri="{28A0092B-C50C-407E-A947-70E740481C1C}">
                  <a14:useLocalDpi xmlns:a14="http://schemas.microsoft.com/office/drawing/2010/main" val="0"/>
                </a:ext>
              </a:extLst>
            </a:blip>
            <a:srcRect l="19742" t="34396" r="6546" b="8745"/>
            <a:stretch>
              <a:fillRect/>
            </a:stretch>
          </p:blipFill>
          <p:spPr bwMode="auto">
            <a:xfrm>
              <a:off x="431" y="1298"/>
              <a:ext cx="1950" cy="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17" name="Oval 21"/>
            <p:cNvSpPr>
              <a:spLocks noChangeArrowheads="1"/>
            </p:cNvSpPr>
            <p:nvPr/>
          </p:nvSpPr>
          <p:spPr bwMode="auto">
            <a:xfrm rot="741497">
              <a:off x="657" y="2296"/>
              <a:ext cx="998" cy="209"/>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b="1">
                <a:solidFill>
                  <a:srgbClr val="000000"/>
                </a:solidFill>
                <a:latin typeface="Arial" panose="020B0604020202020204" pitchFamily="34" charset="0"/>
                <a:ea typeface="+mn-ea"/>
                <a:cs typeface="+mn-cs"/>
              </a:endParaRPr>
            </a:p>
          </p:txBody>
        </p:sp>
        <p:sp>
          <p:nvSpPr>
            <p:cNvPr id="208918" name="Oval 22"/>
            <p:cNvSpPr>
              <a:spLocks noChangeArrowheads="1"/>
            </p:cNvSpPr>
            <p:nvPr/>
          </p:nvSpPr>
          <p:spPr bwMode="auto">
            <a:xfrm>
              <a:off x="1485" y="1570"/>
              <a:ext cx="715" cy="250"/>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b="1">
                <a:solidFill>
                  <a:srgbClr val="000000"/>
                </a:solidFill>
                <a:latin typeface="Arial" panose="020B0604020202020204" pitchFamily="34" charset="0"/>
                <a:ea typeface="+mn-ea"/>
                <a:cs typeface="+mn-cs"/>
              </a:endParaRPr>
            </a:p>
          </p:txBody>
        </p:sp>
        <p:sp>
          <p:nvSpPr>
            <p:cNvPr id="208919" name="Text Box 23"/>
            <p:cNvSpPr txBox="1">
              <a:spLocks noChangeArrowheads="1"/>
            </p:cNvSpPr>
            <p:nvPr/>
          </p:nvSpPr>
          <p:spPr bwMode="auto">
            <a:xfrm>
              <a:off x="793" y="1842"/>
              <a:ext cx="771" cy="226"/>
            </a:xfrm>
            <a:prstGeom prst="rect">
              <a:avLst/>
            </a:prstGeom>
            <a:solidFill>
              <a:schemeClr val="tx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a:spcBef>
                  <a:spcPct val="50000"/>
                </a:spcBef>
              </a:pPr>
              <a:r>
                <a:rPr lang="en-GB" altLang="en-US" sz="1350">
                  <a:solidFill>
                    <a:srgbClr val="000000"/>
                  </a:solidFill>
                  <a:latin typeface="Arial" panose="020B0604020202020204" pitchFamily="34" charset="0"/>
                  <a:ea typeface="+mn-ea"/>
                  <a:cs typeface="+mn-cs"/>
                </a:rPr>
                <a:t>Slow bias</a:t>
              </a:r>
            </a:p>
          </p:txBody>
        </p:sp>
        <p:sp>
          <p:nvSpPr>
            <p:cNvPr id="208921" name="Text Box 25"/>
            <p:cNvSpPr txBox="1">
              <a:spLocks noChangeArrowheads="1"/>
            </p:cNvSpPr>
            <p:nvPr/>
          </p:nvSpPr>
          <p:spPr bwMode="auto">
            <a:xfrm>
              <a:off x="657" y="3203"/>
              <a:ext cx="1452"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685800">
                <a:spcBef>
                  <a:spcPct val="50000"/>
                </a:spcBef>
              </a:pPr>
              <a:r>
                <a:rPr lang="en-GB" altLang="en-US" sz="900">
                  <a:solidFill>
                    <a:srgbClr val="000000"/>
                  </a:solidFill>
                  <a:latin typeface="Arial" panose="020B0604020202020204" pitchFamily="34" charset="0"/>
                  <a:ea typeface="+mn-ea"/>
                  <a:cs typeface="+mn-cs"/>
                </a:rPr>
                <a:t>O-B speed bias</a:t>
              </a:r>
            </a:p>
          </p:txBody>
        </p:sp>
      </p:grpSp>
      <p:grpSp>
        <p:nvGrpSpPr>
          <p:cNvPr id="208925" name="Group 29"/>
          <p:cNvGrpSpPr>
            <a:grpSpLocks/>
          </p:cNvGrpSpPr>
          <p:nvPr/>
        </p:nvGrpSpPr>
        <p:grpSpPr bwMode="auto">
          <a:xfrm>
            <a:off x="1980010" y="1491854"/>
            <a:ext cx="2376488" cy="2595562"/>
            <a:chOff x="3470" y="1298"/>
            <a:chExt cx="1996" cy="2180"/>
          </a:xfrm>
        </p:grpSpPr>
        <p:pic>
          <p:nvPicPr>
            <p:cNvPr id="208913" name="Picture 17" descr="met7wvspd_22_00"/>
            <p:cNvPicPr>
              <a:picLocks noChangeAspect="1" noChangeArrowheads="1"/>
            </p:cNvPicPr>
            <p:nvPr/>
          </p:nvPicPr>
          <p:blipFill>
            <a:blip r:embed="rId3" cstate="email">
              <a:extLst>
                <a:ext uri="{28A0092B-C50C-407E-A947-70E740481C1C}">
                  <a14:useLocalDpi xmlns:a14="http://schemas.microsoft.com/office/drawing/2010/main" val="0"/>
                </a:ext>
              </a:extLst>
            </a:blip>
            <a:srcRect l="19901" t="34065" r="6334" b="8910"/>
            <a:stretch>
              <a:fillRect/>
            </a:stretch>
          </p:blipFill>
          <p:spPr bwMode="auto">
            <a:xfrm>
              <a:off x="3470" y="1298"/>
              <a:ext cx="1996" cy="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14" name="Text Box 18"/>
            <p:cNvSpPr txBox="1">
              <a:spLocks noChangeArrowheads="1"/>
            </p:cNvSpPr>
            <p:nvPr/>
          </p:nvSpPr>
          <p:spPr bwMode="auto">
            <a:xfrm>
              <a:off x="3923" y="1752"/>
              <a:ext cx="408" cy="374"/>
            </a:xfrm>
            <a:prstGeom prst="rect">
              <a:avLst/>
            </a:prstGeom>
            <a:solidFill>
              <a:schemeClr val="tx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a:spcBef>
                  <a:spcPct val="50000"/>
                </a:spcBef>
              </a:pPr>
              <a:r>
                <a:rPr lang="en-GB" altLang="en-US" sz="1350">
                  <a:solidFill>
                    <a:srgbClr val="000000"/>
                  </a:solidFill>
                  <a:latin typeface="Arial" panose="020B0604020202020204" pitchFamily="34" charset="0"/>
                  <a:ea typeface="+mn-ea"/>
                  <a:cs typeface="+mn-cs"/>
                </a:rPr>
                <a:t>Jets</a:t>
              </a:r>
            </a:p>
          </p:txBody>
        </p:sp>
        <p:sp>
          <p:nvSpPr>
            <p:cNvPr id="208915" name="Oval 19"/>
            <p:cNvSpPr>
              <a:spLocks noChangeArrowheads="1"/>
            </p:cNvSpPr>
            <p:nvPr/>
          </p:nvSpPr>
          <p:spPr bwMode="auto">
            <a:xfrm rot="741497">
              <a:off x="3696" y="2251"/>
              <a:ext cx="998" cy="227"/>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b="1">
                <a:solidFill>
                  <a:srgbClr val="000000"/>
                </a:solidFill>
                <a:latin typeface="Arial" panose="020B0604020202020204" pitchFamily="34" charset="0"/>
                <a:ea typeface="+mn-ea"/>
                <a:cs typeface="+mn-cs"/>
              </a:endParaRPr>
            </a:p>
          </p:txBody>
        </p:sp>
        <p:sp>
          <p:nvSpPr>
            <p:cNvPr id="208916" name="Oval 20"/>
            <p:cNvSpPr>
              <a:spLocks noChangeArrowheads="1"/>
            </p:cNvSpPr>
            <p:nvPr/>
          </p:nvSpPr>
          <p:spPr bwMode="auto">
            <a:xfrm>
              <a:off x="4513" y="1627"/>
              <a:ext cx="715" cy="250"/>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b="1">
                <a:solidFill>
                  <a:srgbClr val="000000"/>
                </a:solidFill>
                <a:latin typeface="Arial" panose="020B0604020202020204" pitchFamily="34" charset="0"/>
                <a:ea typeface="+mn-ea"/>
                <a:cs typeface="+mn-cs"/>
              </a:endParaRPr>
            </a:p>
          </p:txBody>
        </p:sp>
        <p:sp>
          <p:nvSpPr>
            <p:cNvPr id="208922" name="Text Box 26"/>
            <p:cNvSpPr txBox="1">
              <a:spLocks noChangeArrowheads="1"/>
            </p:cNvSpPr>
            <p:nvPr/>
          </p:nvSpPr>
          <p:spPr bwMode="auto">
            <a:xfrm>
              <a:off x="3696" y="3203"/>
              <a:ext cx="1452"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685800">
                <a:spcBef>
                  <a:spcPct val="50000"/>
                </a:spcBef>
              </a:pPr>
              <a:r>
                <a:rPr lang="en-GB" altLang="en-US" sz="900">
                  <a:solidFill>
                    <a:srgbClr val="000000"/>
                  </a:solidFill>
                  <a:latin typeface="Arial" panose="020B0604020202020204" pitchFamily="34" charset="0"/>
                  <a:ea typeface="+mn-ea"/>
                  <a:cs typeface="+mn-cs"/>
                </a:rPr>
                <a:t>MetO model background wind speed</a:t>
              </a:r>
            </a:p>
          </p:txBody>
        </p:sp>
      </p:grpSp>
    </p:spTree>
    <p:extLst>
      <p:ext uri="{BB962C8B-B14F-4D97-AF65-F5344CB8AC3E}">
        <p14:creationId xmlns:p14="http://schemas.microsoft.com/office/powerpoint/2010/main" val="3319240485"/>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p:cNvSpPr>
            <a:spLocks noGrp="1"/>
          </p:cNvSpPr>
          <p:nvPr>
            <p:ph type="ftr" sz="quarter" idx="10"/>
          </p:nvPr>
        </p:nvSpPr>
        <p:spPr/>
        <p:txBody>
          <a:bodyPr/>
          <a:lstStyle/>
          <a:p>
            <a:pPr defTabSz="685800"/>
            <a:r>
              <a:rPr lang="en-GB" altLang="en-US">
                <a:solidFill>
                  <a:srgbClr val="000000"/>
                </a:solidFill>
                <a:latin typeface="Arial" panose="020B0604020202020204" pitchFamily="34" charset="0"/>
                <a:ea typeface="+mn-ea"/>
                <a:cs typeface="+mn-cs"/>
              </a:rPr>
              <a:t>© Crown copyright   Met Office</a:t>
            </a:r>
            <a:endParaRPr lang="en-GB" altLang="en-US" sz="1050">
              <a:solidFill>
                <a:srgbClr val="000000"/>
              </a:solidFill>
              <a:latin typeface="Times" panose="02020603050405020304" pitchFamily="18" charset="0"/>
              <a:ea typeface="+mn-ea"/>
              <a:cs typeface="+mn-cs"/>
            </a:endParaRPr>
          </a:p>
        </p:txBody>
      </p:sp>
      <p:sp>
        <p:nvSpPr>
          <p:cNvPr id="209922" name="Rectangle 2"/>
          <p:cNvSpPr>
            <a:spLocks noGrp="1" noChangeArrowheads="1"/>
          </p:cNvSpPr>
          <p:nvPr>
            <p:ph type="title"/>
          </p:nvPr>
        </p:nvSpPr>
        <p:spPr>
          <a:noFill/>
          <a:ln/>
        </p:spPr>
        <p:txBody>
          <a:bodyPr/>
          <a:lstStyle/>
          <a:p>
            <a:r>
              <a:rPr lang="en-US" altLang="en-US"/>
              <a:t>Example 3</a:t>
            </a:r>
            <a:br>
              <a:rPr lang="en-US" altLang="en-US"/>
            </a:br>
            <a:r>
              <a:rPr lang="en-US" altLang="en-US" sz="1800">
                <a:solidFill>
                  <a:srgbClr val="0000FF"/>
                </a:solidFill>
              </a:rPr>
              <a:t>High level Jet region slow bias</a:t>
            </a:r>
          </a:p>
        </p:txBody>
      </p:sp>
      <p:sp>
        <p:nvSpPr>
          <p:cNvPr id="209923" name="Text Box 3"/>
          <p:cNvSpPr txBox="1">
            <a:spLocks noChangeArrowheads="1"/>
          </p:cNvSpPr>
          <p:nvPr/>
        </p:nvSpPr>
        <p:spPr bwMode="auto">
          <a:xfrm>
            <a:off x="1547813" y="1168004"/>
            <a:ext cx="5345906" cy="26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a:spcBef>
                <a:spcPct val="50000"/>
              </a:spcBef>
            </a:pPr>
            <a:r>
              <a:rPr lang="en-GB" altLang="en-US" sz="1350">
                <a:solidFill>
                  <a:srgbClr val="000000"/>
                </a:solidFill>
                <a:latin typeface="Arial" panose="020B0604020202020204" pitchFamily="34" charset="0"/>
                <a:ea typeface="+mn-ea"/>
                <a:cs typeface="+mn-cs"/>
              </a:rPr>
              <a:t>Case Study 2) 29 June 2009, 00UTC</a:t>
            </a:r>
          </a:p>
        </p:txBody>
      </p:sp>
      <p:sp>
        <p:nvSpPr>
          <p:cNvPr id="209932" name="Text Box 12"/>
          <p:cNvSpPr txBox="1">
            <a:spLocks noChangeArrowheads="1"/>
          </p:cNvSpPr>
          <p:nvPr/>
        </p:nvSpPr>
        <p:spPr bwMode="auto">
          <a:xfrm>
            <a:off x="1601391" y="4083844"/>
            <a:ext cx="6101953" cy="44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a:spcBef>
                <a:spcPct val="50000"/>
              </a:spcBef>
            </a:pPr>
            <a:r>
              <a:rPr lang="en-GB" altLang="en-US" sz="1350">
                <a:solidFill>
                  <a:srgbClr val="000000"/>
                </a:solidFill>
                <a:latin typeface="Arial" panose="020B0604020202020204" pitchFamily="34" charset="0"/>
                <a:ea typeface="+mn-ea"/>
                <a:cs typeface="+mn-cs"/>
              </a:rPr>
              <a:t>Jet to SE Madagascar shows fast wind speeds, but AMVs in this case with neutral (or even slightly fast) bias.</a:t>
            </a:r>
          </a:p>
        </p:txBody>
      </p:sp>
      <p:grpSp>
        <p:nvGrpSpPr>
          <p:cNvPr id="209945" name="Group 25"/>
          <p:cNvGrpSpPr>
            <a:grpSpLocks/>
          </p:cNvGrpSpPr>
          <p:nvPr/>
        </p:nvGrpSpPr>
        <p:grpSpPr bwMode="auto">
          <a:xfrm>
            <a:off x="4680347" y="1491854"/>
            <a:ext cx="2375297" cy="2477690"/>
            <a:chOff x="2971" y="1253"/>
            <a:chExt cx="1995" cy="2081"/>
          </a:xfrm>
        </p:grpSpPr>
        <p:pic>
          <p:nvPicPr>
            <p:cNvPr id="209933" name="Picture 13" descr="met7wvob_29_00"/>
            <p:cNvPicPr>
              <a:picLocks noChangeAspect="1" noChangeArrowheads="1"/>
            </p:cNvPicPr>
            <p:nvPr/>
          </p:nvPicPr>
          <p:blipFill>
            <a:blip r:embed="rId2" cstate="email">
              <a:extLst>
                <a:ext uri="{28A0092B-C50C-407E-A947-70E740481C1C}">
                  <a14:useLocalDpi xmlns:a14="http://schemas.microsoft.com/office/drawing/2010/main" val="0"/>
                </a:ext>
              </a:extLst>
            </a:blip>
            <a:srcRect l="20059" t="34024" r="6334" b="8951"/>
            <a:stretch>
              <a:fillRect/>
            </a:stretch>
          </p:blipFill>
          <p:spPr bwMode="auto">
            <a:xfrm>
              <a:off x="2971" y="1253"/>
              <a:ext cx="1995" cy="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35" name="Oval 15"/>
            <p:cNvSpPr>
              <a:spLocks noChangeArrowheads="1"/>
            </p:cNvSpPr>
            <p:nvPr/>
          </p:nvSpPr>
          <p:spPr bwMode="auto">
            <a:xfrm rot="2415836">
              <a:off x="3072" y="2070"/>
              <a:ext cx="715" cy="250"/>
            </a:xfrm>
            <a:prstGeom prst="ellipse">
              <a:avLst/>
            </a:prstGeom>
            <a:noFill/>
            <a:ln w="19050" algn="ctr">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b="1">
                <a:solidFill>
                  <a:srgbClr val="000000"/>
                </a:solidFill>
                <a:latin typeface="Arial" panose="020B0604020202020204" pitchFamily="34" charset="0"/>
                <a:ea typeface="+mn-ea"/>
                <a:cs typeface="+mn-cs"/>
              </a:endParaRPr>
            </a:p>
          </p:txBody>
        </p:sp>
        <p:sp>
          <p:nvSpPr>
            <p:cNvPr id="209939" name="Text Box 19"/>
            <p:cNvSpPr txBox="1">
              <a:spLocks noChangeArrowheads="1"/>
            </p:cNvSpPr>
            <p:nvPr/>
          </p:nvSpPr>
          <p:spPr bwMode="auto">
            <a:xfrm>
              <a:off x="3197" y="3158"/>
              <a:ext cx="1452" cy="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685800">
                <a:spcBef>
                  <a:spcPct val="50000"/>
                </a:spcBef>
              </a:pPr>
              <a:r>
                <a:rPr lang="en-GB" altLang="en-US" sz="900">
                  <a:solidFill>
                    <a:srgbClr val="000000"/>
                  </a:solidFill>
                  <a:latin typeface="Arial" panose="020B0604020202020204" pitchFamily="34" charset="0"/>
                  <a:ea typeface="+mn-ea"/>
                  <a:cs typeface="+mn-cs"/>
                </a:rPr>
                <a:t>O-B speed bias</a:t>
              </a:r>
            </a:p>
          </p:txBody>
        </p:sp>
      </p:grpSp>
      <p:grpSp>
        <p:nvGrpSpPr>
          <p:cNvPr id="209946" name="Group 26"/>
          <p:cNvGrpSpPr>
            <a:grpSpLocks/>
          </p:cNvGrpSpPr>
          <p:nvPr/>
        </p:nvGrpSpPr>
        <p:grpSpPr bwMode="auto">
          <a:xfrm>
            <a:off x="1871663" y="1491854"/>
            <a:ext cx="2321719" cy="2595562"/>
            <a:chOff x="612" y="1253"/>
            <a:chExt cx="1950" cy="2180"/>
          </a:xfrm>
        </p:grpSpPr>
        <p:pic>
          <p:nvPicPr>
            <p:cNvPr id="209934" name="Picture 14" descr="met7wvspd_29_00"/>
            <p:cNvPicPr>
              <a:picLocks noChangeAspect="1" noChangeArrowheads="1"/>
            </p:cNvPicPr>
            <p:nvPr/>
          </p:nvPicPr>
          <p:blipFill>
            <a:blip r:embed="rId3" cstate="email">
              <a:extLst>
                <a:ext uri="{28A0092B-C50C-407E-A947-70E740481C1C}">
                  <a14:useLocalDpi xmlns:a14="http://schemas.microsoft.com/office/drawing/2010/main" val="0"/>
                </a:ext>
              </a:extLst>
            </a:blip>
            <a:srcRect l="19901" t="33942" r="6177" b="9117"/>
            <a:stretch>
              <a:fillRect/>
            </a:stretch>
          </p:blipFill>
          <p:spPr bwMode="auto">
            <a:xfrm>
              <a:off x="612" y="1253"/>
              <a:ext cx="1950" cy="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6" name="Text Box 6"/>
            <p:cNvSpPr txBox="1">
              <a:spLocks noChangeArrowheads="1"/>
            </p:cNvSpPr>
            <p:nvPr/>
          </p:nvSpPr>
          <p:spPr bwMode="auto">
            <a:xfrm>
              <a:off x="1474" y="2659"/>
              <a:ext cx="408" cy="226"/>
            </a:xfrm>
            <a:prstGeom prst="rect">
              <a:avLst/>
            </a:prstGeom>
            <a:solidFill>
              <a:schemeClr val="tx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a:spcBef>
                  <a:spcPct val="50000"/>
                </a:spcBef>
              </a:pPr>
              <a:r>
                <a:rPr lang="en-GB" altLang="en-US" sz="1350">
                  <a:solidFill>
                    <a:srgbClr val="000000"/>
                  </a:solidFill>
                  <a:latin typeface="Arial" panose="020B0604020202020204" pitchFamily="34" charset="0"/>
                  <a:ea typeface="+mn-ea"/>
                  <a:cs typeface="+mn-cs"/>
                </a:rPr>
                <a:t>Jet</a:t>
              </a:r>
            </a:p>
          </p:txBody>
        </p:sp>
        <p:sp>
          <p:nvSpPr>
            <p:cNvPr id="209928" name="Oval 8"/>
            <p:cNvSpPr>
              <a:spLocks noChangeArrowheads="1"/>
            </p:cNvSpPr>
            <p:nvPr/>
          </p:nvSpPr>
          <p:spPr bwMode="auto">
            <a:xfrm rot="2415836">
              <a:off x="702" y="2070"/>
              <a:ext cx="715" cy="250"/>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b="1">
                <a:solidFill>
                  <a:srgbClr val="000000"/>
                </a:solidFill>
                <a:latin typeface="Arial" panose="020B0604020202020204" pitchFamily="34" charset="0"/>
                <a:ea typeface="+mn-ea"/>
                <a:cs typeface="+mn-cs"/>
              </a:endParaRPr>
            </a:p>
          </p:txBody>
        </p:sp>
        <p:sp>
          <p:nvSpPr>
            <p:cNvPr id="209940" name="Text Box 20"/>
            <p:cNvSpPr txBox="1">
              <a:spLocks noChangeArrowheads="1"/>
            </p:cNvSpPr>
            <p:nvPr/>
          </p:nvSpPr>
          <p:spPr bwMode="auto">
            <a:xfrm>
              <a:off x="838" y="3158"/>
              <a:ext cx="1452"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685800">
                <a:spcBef>
                  <a:spcPct val="50000"/>
                </a:spcBef>
              </a:pPr>
              <a:r>
                <a:rPr lang="en-GB" altLang="en-US" sz="900">
                  <a:solidFill>
                    <a:srgbClr val="000000"/>
                  </a:solidFill>
                  <a:latin typeface="Arial" panose="020B0604020202020204" pitchFamily="34" charset="0"/>
                  <a:ea typeface="+mn-ea"/>
                  <a:cs typeface="+mn-cs"/>
                </a:rPr>
                <a:t>MetO model background wind speed</a:t>
              </a:r>
            </a:p>
          </p:txBody>
        </p:sp>
      </p:grpSp>
      <p:sp>
        <p:nvSpPr>
          <p:cNvPr id="209941" name="Rectangle 21"/>
          <p:cNvSpPr>
            <a:spLocks noChangeArrowheads="1"/>
          </p:cNvSpPr>
          <p:nvPr/>
        </p:nvSpPr>
        <p:spPr bwMode="auto">
          <a:xfrm>
            <a:off x="1656160" y="4516041"/>
            <a:ext cx="5940028" cy="445507"/>
          </a:xfrm>
          <a:prstGeom prst="rect">
            <a:avLst/>
          </a:prstGeom>
          <a:solidFill>
            <a:srgbClr val="CC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a:spcBef>
                <a:spcPct val="50000"/>
              </a:spcBef>
            </a:pPr>
            <a:r>
              <a:rPr lang="en-GB" altLang="en-US" sz="1350">
                <a:solidFill>
                  <a:srgbClr val="000000"/>
                </a:solidFill>
                <a:latin typeface="Arial" panose="020B0604020202020204" pitchFamily="34" charset="0"/>
                <a:ea typeface="+mn-ea"/>
                <a:cs typeface="+mn-cs"/>
              </a:rPr>
              <a:t>Why large slow biases associated with very fast winds in some cases and not others?</a:t>
            </a:r>
          </a:p>
        </p:txBody>
      </p:sp>
    </p:spTree>
    <p:extLst>
      <p:ext uri="{BB962C8B-B14F-4D97-AF65-F5344CB8AC3E}">
        <p14:creationId xmlns:p14="http://schemas.microsoft.com/office/powerpoint/2010/main" val="2696244825"/>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ctrTitle"/>
          </p:nvPr>
        </p:nvSpPr>
        <p:spPr/>
        <p:txBody>
          <a:bodyPr/>
          <a:lstStyle/>
          <a:p>
            <a:r>
              <a:rPr lang="en-GB" dirty="0" smtClean="0"/>
              <a:t>Motivation</a:t>
            </a:r>
          </a:p>
        </p:txBody>
      </p:sp>
    </p:spTree>
    <p:extLst>
      <p:ext uri="{BB962C8B-B14F-4D97-AF65-F5344CB8AC3E}">
        <p14:creationId xmlns:p14="http://schemas.microsoft.com/office/powerpoint/2010/main" val="412303529"/>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5587" name="Picture 3" descr="ircrop"/>
          <p:cNvPicPr>
            <a:picLocks noChangeAspect="1" noChangeArrowheads="1"/>
          </p:cNvPicPr>
          <p:nvPr/>
        </p:nvPicPr>
        <p:blipFill>
          <a:blip r:embed="rId4" cstate="print">
            <a:lum bright="14000" contrast="2000"/>
          </a:blip>
          <a:srcRect l="38840" t="43680" r="47287" b="39606"/>
          <a:stretch>
            <a:fillRect/>
          </a:stretch>
        </p:blipFill>
        <p:spPr bwMode="auto">
          <a:xfrm>
            <a:off x="4660900" y="2162175"/>
            <a:ext cx="1862138" cy="1371600"/>
          </a:xfrm>
          <a:prstGeom prst="rect">
            <a:avLst/>
          </a:prstGeom>
          <a:noFill/>
          <a:ln w="9525">
            <a:noFill/>
            <a:miter lim="800000"/>
            <a:headEnd/>
            <a:tailEnd/>
          </a:ln>
        </p:spPr>
      </p:pic>
      <p:pic>
        <p:nvPicPr>
          <p:cNvPr id="1475588" name="Picture 4" descr="ircrop"/>
          <p:cNvPicPr>
            <a:picLocks noChangeAspect="1" noChangeArrowheads="1"/>
          </p:cNvPicPr>
          <p:nvPr/>
        </p:nvPicPr>
        <p:blipFill>
          <a:blip r:embed="rId4" cstate="print">
            <a:lum bright="14000" contrast="2000"/>
          </a:blip>
          <a:srcRect l="41975" t="39153" r="44414" b="43906"/>
          <a:stretch>
            <a:fillRect/>
          </a:stretch>
        </p:blipFill>
        <p:spPr bwMode="auto">
          <a:xfrm>
            <a:off x="2397125" y="2153841"/>
            <a:ext cx="1817688" cy="1379934"/>
          </a:xfrm>
          <a:prstGeom prst="rect">
            <a:avLst/>
          </a:prstGeom>
          <a:noFill/>
          <a:ln w="9525">
            <a:noFill/>
            <a:miter lim="800000"/>
            <a:headEnd/>
            <a:tailEnd/>
          </a:ln>
        </p:spPr>
      </p:pic>
      <p:sp>
        <p:nvSpPr>
          <p:cNvPr id="78852" name="Text Box 5"/>
          <p:cNvSpPr txBox="1">
            <a:spLocks noChangeArrowheads="1"/>
          </p:cNvSpPr>
          <p:nvPr/>
        </p:nvSpPr>
        <p:spPr bwMode="auto">
          <a:xfrm>
            <a:off x="9144000" y="228600"/>
            <a:ext cx="381000" cy="327782"/>
          </a:xfrm>
          <a:prstGeom prst="rect">
            <a:avLst/>
          </a:prstGeom>
          <a:noFill/>
          <a:ln w="9525">
            <a:noFill/>
            <a:miter lim="800000"/>
            <a:headEnd/>
            <a:tailEnd/>
          </a:ln>
        </p:spPr>
        <p:txBody>
          <a:bodyPr>
            <a:spAutoFit/>
          </a:bodyPr>
          <a:lstStyle/>
          <a:p>
            <a:pPr>
              <a:spcBef>
                <a:spcPct val="50000"/>
              </a:spcBef>
              <a:buFontTx/>
              <a:buChar char="•"/>
            </a:pPr>
            <a:r>
              <a:rPr lang="en-GB" sz="1800" smtClean="0">
                <a:solidFill>
                  <a:srgbClr val="000000"/>
                </a:solidFill>
                <a:ea typeface="+mn-ea"/>
                <a:cs typeface="Times New Roman" pitchFamily="18" charset="0"/>
              </a:rPr>
              <a:t> </a:t>
            </a:r>
          </a:p>
        </p:txBody>
      </p:sp>
      <p:sp>
        <p:nvSpPr>
          <p:cNvPr id="78853" name="Rectangle 6"/>
          <p:cNvSpPr>
            <a:spLocks noChangeArrowheads="1"/>
          </p:cNvSpPr>
          <p:nvPr/>
        </p:nvSpPr>
        <p:spPr bwMode="auto">
          <a:xfrm flipV="1">
            <a:off x="990600" y="958454"/>
            <a:ext cx="7391400" cy="228600"/>
          </a:xfrm>
          <a:prstGeom prst="rect">
            <a:avLst/>
          </a:prstGeom>
          <a:noFill/>
          <a:ln w="9525">
            <a:noFill/>
            <a:miter lim="800000"/>
            <a:headEnd/>
            <a:tailEnd/>
          </a:ln>
        </p:spPr>
        <p:txBody>
          <a:bodyPr rot="10800000" anchor="ctr"/>
          <a:lstStyle/>
          <a:p>
            <a:endParaRPr lang="en-GB" altLang="en-GB" sz="3000" smtClean="0">
              <a:solidFill>
                <a:srgbClr val="000000"/>
              </a:solidFill>
              <a:ea typeface="+mn-ea"/>
              <a:cs typeface="+mn-cs"/>
            </a:endParaRPr>
          </a:p>
        </p:txBody>
      </p:sp>
      <p:sp>
        <p:nvSpPr>
          <p:cNvPr id="1475591" name="Rectangle 7"/>
          <p:cNvSpPr>
            <a:spLocks noChangeArrowheads="1"/>
          </p:cNvSpPr>
          <p:nvPr/>
        </p:nvSpPr>
        <p:spPr bwMode="auto">
          <a:xfrm>
            <a:off x="2397125" y="2160985"/>
            <a:ext cx="1828800" cy="1371600"/>
          </a:xfrm>
          <a:prstGeom prst="rect">
            <a:avLst/>
          </a:prstGeom>
          <a:noFill/>
          <a:ln w="19050">
            <a:solidFill>
              <a:srgbClr val="000000"/>
            </a:solidFill>
            <a:miter lim="800000"/>
            <a:headEnd/>
            <a:tailEnd/>
          </a:ln>
        </p:spPr>
        <p:txBody>
          <a:bodyPr wrap="none" anchor="ctr"/>
          <a:lstStyle/>
          <a:p>
            <a:endParaRPr lang="en-US" smtClean="0">
              <a:solidFill>
                <a:srgbClr val="B9DB0E"/>
              </a:solidFill>
              <a:ea typeface="+mn-ea"/>
              <a:cs typeface="+mn-cs"/>
            </a:endParaRPr>
          </a:p>
        </p:txBody>
      </p:sp>
      <p:sp>
        <p:nvSpPr>
          <p:cNvPr id="1475592" name="Line 8"/>
          <p:cNvSpPr>
            <a:spLocks noChangeShapeType="1"/>
          </p:cNvSpPr>
          <p:nvPr/>
        </p:nvSpPr>
        <p:spPr bwMode="auto">
          <a:xfrm>
            <a:off x="2397125" y="2618185"/>
            <a:ext cx="1828800" cy="1190"/>
          </a:xfrm>
          <a:prstGeom prst="line">
            <a:avLst/>
          </a:prstGeom>
          <a:noFill/>
          <a:ln w="19050">
            <a:solidFill>
              <a:srgbClr val="000000"/>
            </a:solidFill>
            <a:round/>
            <a:headEnd/>
            <a:tailEnd/>
          </a:ln>
        </p:spPr>
        <p:txBody>
          <a:bodyPr wrap="none" anchor="ctr"/>
          <a:lstStyle/>
          <a:p>
            <a:endParaRPr lang="en-GB" sz="2000" smtClean="0">
              <a:solidFill>
                <a:srgbClr val="000000"/>
              </a:solidFill>
              <a:ea typeface="+mn-ea"/>
              <a:cs typeface="+mn-cs"/>
            </a:endParaRPr>
          </a:p>
        </p:txBody>
      </p:sp>
      <p:sp>
        <p:nvSpPr>
          <p:cNvPr id="1475593" name="Line 9"/>
          <p:cNvSpPr>
            <a:spLocks noChangeShapeType="1"/>
          </p:cNvSpPr>
          <p:nvPr/>
        </p:nvSpPr>
        <p:spPr bwMode="auto">
          <a:xfrm>
            <a:off x="2397125" y="3075385"/>
            <a:ext cx="1828800" cy="1190"/>
          </a:xfrm>
          <a:prstGeom prst="line">
            <a:avLst/>
          </a:prstGeom>
          <a:noFill/>
          <a:ln w="19050">
            <a:solidFill>
              <a:srgbClr val="000000"/>
            </a:solidFill>
            <a:round/>
            <a:headEnd/>
            <a:tailEnd/>
          </a:ln>
        </p:spPr>
        <p:txBody>
          <a:bodyPr wrap="none" anchor="ctr"/>
          <a:lstStyle/>
          <a:p>
            <a:endParaRPr lang="en-GB" sz="2000" smtClean="0">
              <a:solidFill>
                <a:srgbClr val="000000"/>
              </a:solidFill>
              <a:ea typeface="+mn-ea"/>
              <a:cs typeface="+mn-cs"/>
            </a:endParaRPr>
          </a:p>
        </p:txBody>
      </p:sp>
      <p:sp>
        <p:nvSpPr>
          <p:cNvPr id="1475594" name="Line 10"/>
          <p:cNvSpPr>
            <a:spLocks noChangeShapeType="1"/>
          </p:cNvSpPr>
          <p:nvPr/>
        </p:nvSpPr>
        <p:spPr bwMode="auto">
          <a:xfrm>
            <a:off x="3006725" y="2160985"/>
            <a:ext cx="1588" cy="1371600"/>
          </a:xfrm>
          <a:prstGeom prst="line">
            <a:avLst/>
          </a:prstGeom>
          <a:noFill/>
          <a:ln w="19050">
            <a:solidFill>
              <a:srgbClr val="000000"/>
            </a:solidFill>
            <a:round/>
            <a:headEnd/>
            <a:tailEnd/>
          </a:ln>
        </p:spPr>
        <p:txBody>
          <a:bodyPr wrap="none" anchor="ctr"/>
          <a:lstStyle/>
          <a:p>
            <a:endParaRPr lang="en-GB" sz="2000" smtClean="0">
              <a:solidFill>
                <a:srgbClr val="000000"/>
              </a:solidFill>
              <a:ea typeface="+mn-ea"/>
              <a:cs typeface="+mn-cs"/>
            </a:endParaRPr>
          </a:p>
        </p:txBody>
      </p:sp>
      <p:sp>
        <p:nvSpPr>
          <p:cNvPr id="1475595" name="Line 11"/>
          <p:cNvSpPr>
            <a:spLocks noChangeShapeType="1"/>
          </p:cNvSpPr>
          <p:nvPr/>
        </p:nvSpPr>
        <p:spPr bwMode="auto">
          <a:xfrm>
            <a:off x="3616325" y="2160985"/>
            <a:ext cx="1588" cy="1371600"/>
          </a:xfrm>
          <a:prstGeom prst="line">
            <a:avLst/>
          </a:prstGeom>
          <a:noFill/>
          <a:ln w="19050">
            <a:solidFill>
              <a:srgbClr val="000000"/>
            </a:solidFill>
            <a:round/>
            <a:headEnd/>
            <a:tailEnd/>
          </a:ln>
        </p:spPr>
        <p:txBody>
          <a:bodyPr wrap="none" anchor="ctr"/>
          <a:lstStyle/>
          <a:p>
            <a:endParaRPr lang="en-GB" sz="2000" smtClean="0">
              <a:solidFill>
                <a:srgbClr val="000000"/>
              </a:solidFill>
              <a:ea typeface="+mn-ea"/>
              <a:cs typeface="+mn-cs"/>
            </a:endParaRPr>
          </a:p>
        </p:txBody>
      </p:sp>
      <p:sp>
        <p:nvSpPr>
          <p:cNvPr id="1475596" name="Rectangle 12"/>
          <p:cNvSpPr>
            <a:spLocks noChangeArrowheads="1"/>
          </p:cNvSpPr>
          <p:nvPr/>
        </p:nvSpPr>
        <p:spPr bwMode="auto">
          <a:xfrm>
            <a:off x="4683125" y="2160985"/>
            <a:ext cx="1828800" cy="1371600"/>
          </a:xfrm>
          <a:prstGeom prst="rect">
            <a:avLst/>
          </a:prstGeom>
          <a:noFill/>
          <a:ln w="19050">
            <a:solidFill>
              <a:srgbClr val="000000"/>
            </a:solidFill>
            <a:miter lim="800000"/>
            <a:headEnd/>
            <a:tailEnd/>
          </a:ln>
        </p:spPr>
        <p:txBody>
          <a:bodyPr wrap="none" anchor="ctr"/>
          <a:lstStyle/>
          <a:p>
            <a:endParaRPr lang="en-US" smtClean="0">
              <a:solidFill>
                <a:srgbClr val="B9DB0E"/>
              </a:solidFill>
              <a:ea typeface="+mn-ea"/>
              <a:cs typeface="+mn-cs"/>
            </a:endParaRPr>
          </a:p>
        </p:txBody>
      </p:sp>
      <p:sp>
        <p:nvSpPr>
          <p:cNvPr id="1475597" name="Line 13"/>
          <p:cNvSpPr>
            <a:spLocks noChangeShapeType="1"/>
          </p:cNvSpPr>
          <p:nvPr/>
        </p:nvSpPr>
        <p:spPr bwMode="auto">
          <a:xfrm>
            <a:off x="4683125" y="2618185"/>
            <a:ext cx="1828800" cy="1190"/>
          </a:xfrm>
          <a:prstGeom prst="line">
            <a:avLst/>
          </a:prstGeom>
          <a:noFill/>
          <a:ln w="19050">
            <a:solidFill>
              <a:srgbClr val="000000"/>
            </a:solidFill>
            <a:round/>
            <a:headEnd/>
            <a:tailEnd/>
          </a:ln>
        </p:spPr>
        <p:txBody>
          <a:bodyPr wrap="none" anchor="ctr"/>
          <a:lstStyle/>
          <a:p>
            <a:endParaRPr lang="en-GB" sz="2000" smtClean="0">
              <a:solidFill>
                <a:srgbClr val="000000"/>
              </a:solidFill>
              <a:ea typeface="+mn-ea"/>
              <a:cs typeface="+mn-cs"/>
            </a:endParaRPr>
          </a:p>
        </p:txBody>
      </p:sp>
      <p:sp>
        <p:nvSpPr>
          <p:cNvPr id="1475598" name="Line 14"/>
          <p:cNvSpPr>
            <a:spLocks noChangeShapeType="1"/>
          </p:cNvSpPr>
          <p:nvPr/>
        </p:nvSpPr>
        <p:spPr bwMode="auto">
          <a:xfrm>
            <a:off x="4683125" y="3075385"/>
            <a:ext cx="1828800" cy="1190"/>
          </a:xfrm>
          <a:prstGeom prst="line">
            <a:avLst/>
          </a:prstGeom>
          <a:noFill/>
          <a:ln w="19050">
            <a:solidFill>
              <a:srgbClr val="000000"/>
            </a:solidFill>
            <a:round/>
            <a:headEnd/>
            <a:tailEnd/>
          </a:ln>
        </p:spPr>
        <p:txBody>
          <a:bodyPr wrap="none" anchor="ctr"/>
          <a:lstStyle/>
          <a:p>
            <a:endParaRPr lang="en-GB" sz="2000" smtClean="0">
              <a:solidFill>
                <a:srgbClr val="000000"/>
              </a:solidFill>
              <a:ea typeface="+mn-ea"/>
              <a:cs typeface="+mn-cs"/>
            </a:endParaRPr>
          </a:p>
        </p:txBody>
      </p:sp>
      <p:sp>
        <p:nvSpPr>
          <p:cNvPr id="1475599" name="Line 15"/>
          <p:cNvSpPr>
            <a:spLocks noChangeShapeType="1"/>
          </p:cNvSpPr>
          <p:nvPr/>
        </p:nvSpPr>
        <p:spPr bwMode="auto">
          <a:xfrm>
            <a:off x="5292725" y="2160985"/>
            <a:ext cx="1588" cy="1371600"/>
          </a:xfrm>
          <a:prstGeom prst="line">
            <a:avLst/>
          </a:prstGeom>
          <a:noFill/>
          <a:ln w="19050">
            <a:solidFill>
              <a:srgbClr val="000000"/>
            </a:solidFill>
            <a:round/>
            <a:headEnd/>
            <a:tailEnd/>
          </a:ln>
        </p:spPr>
        <p:txBody>
          <a:bodyPr wrap="none" anchor="ctr"/>
          <a:lstStyle/>
          <a:p>
            <a:endParaRPr lang="en-GB" sz="2000" smtClean="0">
              <a:solidFill>
                <a:srgbClr val="000000"/>
              </a:solidFill>
              <a:ea typeface="+mn-ea"/>
              <a:cs typeface="+mn-cs"/>
            </a:endParaRPr>
          </a:p>
        </p:txBody>
      </p:sp>
      <p:sp>
        <p:nvSpPr>
          <p:cNvPr id="1475600" name="Line 16"/>
          <p:cNvSpPr>
            <a:spLocks noChangeShapeType="1"/>
          </p:cNvSpPr>
          <p:nvPr/>
        </p:nvSpPr>
        <p:spPr bwMode="auto">
          <a:xfrm>
            <a:off x="5902325" y="2160985"/>
            <a:ext cx="1588" cy="1371600"/>
          </a:xfrm>
          <a:prstGeom prst="line">
            <a:avLst/>
          </a:prstGeom>
          <a:noFill/>
          <a:ln w="19050">
            <a:solidFill>
              <a:srgbClr val="000000"/>
            </a:solidFill>
            <a:round/>
            <a:headEnd/>
            <a:tailEnd/>
          </a:ln>
        </p:spPr>
        <p:txBody>
          <a:bodyPr wrap="none" anchor="ctr"/>
          <a:lstStyle/>
          <a:p>
            <a:endParaRPr lang="en-GB" sz="2000" smtClean="0">
              <a:solidFill>
                <a:srgbClr val="000000"/>
              </a:solidFill>
              <a:ea typeface="+mn-ea"/>
              <a:cs typeface="+mn-cs"/>
            </a:endParaRPr>
          </a:p>
        </p:txBody>
      </p:sp>
      <p:sp>
        <p:nvSpPr>
          <p:cNvPr id="1475601" name="Line 17"/>
          <p:cNvSpPr>
            <a:spLocks noChangeShapeType="1"/>
          </p:cNvSpPr>
          <p:nvPr/>
        </p:nvSpPr>
        <p:spPr bwMode="auto">
          <a:xfrm flipH="1">
            <a:off x="5278438" y="2705107"/>
            <a:ext cx="419100" cy="364331"/>
          </a:xfrm>
          <a:prstGeom prst="line">
            <a:avLst/>
          </a:prstGeom>
          <a:noFill/>
          <a:ln w="28575">
            <a:solidFill>
              <a:srgbClr val="CCFF33"/>
            </a:solidFill>
            <a:round/>
            <a:headEnd type="triangle" w="lg" len="lg"/>
            <a:tailEnd/>
          </a:ln>
        </p:spPr>
        <p:txBody>
          <a:bodyPr wrap="none" anchor="ctr"/>
          <a:lstStyle/>
          <a:p>
            <a:endParaRPr lang="en-GB" sz="2000" smtClean="0">
              <a:solidFill>
                <a:srgbClr val="000000"/>
              </a:solidFill>
              <a:ea typeface="+mn-ea"/>
              <a:cs typeface="+mn-cs"/>
            </a:endParaRPr>
          </a:p>
        </p:txBody>
      </p:sp>
      <p:sp>
        <p:nvSpPr>
          <p:cNvPr id="1475602" name="Text Box 18"/>
          <p:cNvSpPr txBox="1">
            <a:spLocks noChangeArrowheads="1"/>
          </p:cNvSpPr>
          <p:nvPr/>
        </p:nvSpPr>
        <p:spPr bwMode="auto">
          <a:xfrm>
            <a:off x="3082925" y="3555213"/>
            <a:ext cx="838200" cy="510909"/>
          </a:xfrm>
          <a:prstGeom prst="rect">
            <a:avLst/>
          </a:prstGeom>
          <a:noFill/>
          <a:ln w="9525">
            <a:noFill/>
            <a:miter lim="800000"/>
            <a:headEnd/>
            <a:tailEnd/>
          </a:ln>
        </p:spPr>
        <p:txBody>
          <a:bodyPr>
            <a:spAutoFit/>
          </a:bodyPr>
          <a:lstStyle/>
          <a:p>
            <a:pPr>
              <a:spcBef>
                <a:spcPct val="50000"/>
              </a:spcBef>
            </a:pPr>
            <a:r>
              <a:rPr lang="en-GB" sz="3200" smtClean="0">
                <a:solidFill>
                  <a:srgbClr val="000000"/>
                </a:solidFill>
                <a:ea typeface="+mn-ea"/>
                <a:cs typeface="Times New Roman" pitchFamily="18" charset="0"/>
              </a:rPr>
              <a:t>T</a:t>
            </a:r>
          </a:p>
        </p:txBody>
      </p:sp>
      <p:sp>
        <p:nvSpPr>
          <p:cNvPr id="1475603" name="Text Box 19"/>
          <p:cNvSpPr txBox="1">
            <a:spLocks noChangeArrowheads="1"/>
          </p:cNvSpPr>
          <p:nvPr/>
        </p:nvSpPr>
        <p:spPr bwMode="auto">
          <a:xfrm>
            <a:off x="4759325" y="3555213"/>
            <a:ext cx="1828800" cy="510909"/>
          </a:xfrm>
          <a:prstGeom prst="rect">
            <a:avLst/>
          </a:prstGeom>
          <a:noFill/>
          <a:ln w="9525">
            <a:noFill/>
            <a:miter lim="800000"/>
            <a:headEnd/>
            <a:tailEnd/>
          </a:ln>
        </p:spPr>
        <p:txBody>
          <a:bodyPr>
            <a:spAutoFit/>
          </a:bodyPr>
          <a:lstStyle/>
          <a:p>
            <a:pPr>
              <a:spcBef>
                <a:spcPct val="50000"/>
              </a:spcBef>
            </a:pPr>
            <a:r>
              <a:rPr lang="en-GB" sz="3200" smtClean="0">
                <a:solidFill>
                  <a:srgbClr val="000000"/>
                </a:solidFill>
                <a:ea typeface="+mn-ea"/>
                <a:cs typeface="Times New Roman" pitchFamily="18" charset="0"/>
              </a:rPr>
              <a:t>T + 15</a:t>
            </a:r>
            <a:r>
              <a:rPr lang="en-GB" sz="1800" smtClean="0">
                <a:solidFill>
                  <a:srgbClr val="000000"/>
                </a:solidFill>
                <a:ea typeface="+mn-ea"/>
                <a:cs typeface="Times New Roman" pitchFamily="18" charset="0"/>
              </a:rPr>
              <a:t> min</a:t>
            </a:r>
            <a:endParaRPr lang="en-GB" sz="3200" smtClean="0">
              <a:solidFill>
                <a:srgbClr val="000000"/>
              </a:solidFill>
              <a:ea typeface="+mn-ea"/>
              <a:cs typeface="Times New Roman" pitchFamily="18" charset="0"/>
            </a:endParaRPr>
          </a:p>
        </p:txBody>
      </p:sp>
      <p:sp>
        <p:nvSpPr>
          <p:cNvPr id="1475604" name="Text Box 20"/>
          <p:cNvSpPr txBox="1">
            <a:spLocks noChangeArrowheads="1"/>
          </p:cNvSpPr>
          <p:nvPr/>
        </p:nvSpPr>
        <p:spPr bwMode="auto">
          <a:xfrm>
            <a:off x="3621099" y="1885956"/>
            <a:ext cx="1800225" cy="301621"/>
          </a:xfrm>
          <a:prstGeom prst="rect">
            <a:avLst/>
          </a:prstGeom>
          <a:noFill/>
          <a:ln w="9525">
            <a:noFill/>
            <a:miter lim="800000"/>
            <a:headEnd/>
            <a:tailEnd/>
          </a:ln>
        </p:spPr>
        <p:txBody>
          <a:bodyPr>
            <a:spAutoFit/>
          </a:bodyPr>
          <a:lstStyle/>
          <a:p>
            <a:pPr>
              <a:spcBef>
                <a:spcPct val="50000"/>
              </a:spcBef>
            </a:pPr>
            <a:r>
              <a:rPr lang="en-GB" sz="1600" smtClean="0">
                <a:solidFill>
                  <a:srgbClr val="000000"/>
                </a:solidFill>
                <a:ea typeface="+mn-ea"/>
                <a:cs typeface="Times New Roman" pitchFamily="18" charset="0"/>
              </a:rPr>
              <a:t>Infrared Imagery</a:t>
            </a:r>
          </a:p>
        </p:txBody>
      </p:sp>
      <p:sp>
        <p:nvSpPr>
          <p:cNvPr id="78868" name="Text Box 21"/>
          <p:cNvSpPr txBox="1">
            <a:spLocks noChangeArrowheads="1"/>
          </p:cNvSpPr>
          <p:nvPr/>
        </p:nvSpPr>
        <p:spPr bwMode="auto">
          <a:xfrm>
            <a:off x="468313" y="1019182"/>
            <a:ext cx="7848600" cy="353943"/>
          </a:xfrm>
          <a:prstGeom prst="rect">
            <a:avLst/>
          </a:prstGeom>
          <a:noFill/>
          <a:ln w="9525">
            <a:noFill/>
            <a:miter lim="800000"/>
            <a:headEnd/>
            <a:tailEnd/>
          </a:ln>
        </p:spPr>
        <p:txBody>
          <a:bodyPr>
            <a:spAutoFit/>
          </a:bodyPr>
          <a:lstStyle/>
          <a:p>
            <a:pPr algn="ctr">
              <a:spcBef>
                <a:spcPct val="50000"/>
              </a:spcBef>
            </a:pPr>
            <a:endParaRPr lang="en-US" sz="2000" smtClean="0">
              <a:solidFill>
                <a:srgbClr val="B9DB0E"/>
              </a:solidFill>
              <a:ea typeface="+mn-ea"/>
              <a:cs typeface="Times New Roman" pitchFamily="18" charset="0"/>
            </a:endParaRPr>
          </a:p>
        </p:txBody>
      </p:sp>
      <p:sp>
        <p:nvSpPr>
          <p:cNvPr id="1475607" name="Rectangle 23"/>
          <p:cNvSpPr>
            <a:spLocks noChangeArrowheads="1"/>
          </p:cNvSpPr>
          <p:nvPr/>
        </p:nvSpPr>
        <p:spPr bwMode="auto">
          <a:xfrm>
            <a:off x="5695950" y="2258617"/>
            <a:ext cx="628650" cy="458390"/>
          </a:xfrm>
          <a:prstGeom prst="rect">
            <a:avLst/>
          </a:prstGeom>
          <a:noFill/>
          <a:ln w="19050">
            <a:solidFill>
              <a:srgbClr val="CCFF33"/>
            </a:solidFill>
            <a:miter lim="800000"/>
            <a:headEnd/>
            <a:tailEnd/>
          </a:ln>
        </p:spPr>
        <p:txBody>
          <a:bodyPr wrap="none" anchor="ctr"/>
          <a:lstStyle/>
          <a:p>
            <a:endParaRPr lang="en-US" smtClean="0">
              <a:solidFill>
                <a:srgbClr val="B9DB0E"/>
              </a:solidFill>
              <a:ea typeface="+mn-ea"/>
              <a:cs typeface="+mn-cs"/>
            </a:endParaRPr>
          </a:p>
        </p:txBody>
      </p:sp>
      <p:sp>
        <p:nvSpPr>
          <p:cNvPr id="1475608" name="Rectangle 24"/>
          <p:cNvSpPr>
            <a:spLocks noChangeArrowheads="1"/>
          </p:cNvSpPr>
          <p:nvPr/>
        </p:nvSpPr>
        <p:spPr bwMode="auto">
          <a:xfrm>
            <a:off x="2994025" y="2615805"/>
            <a:ext cx="609600" cy="453628"/>
          </a:xfrm>
          <a:prstGeom prst="rect">
            <a:avLst/>
          </a:prstGeom>
          <a:noFill/>
          <a:ln w="19050">
            <a:solidFill>
              <a:srgbClr val="CCFF33"/>
            </a:solidFill>
            <a:miter lim="800000"/>
            <a:headEnd/>
            <a:tailEnd/>
          </a:ln>
        </p:spPr>
        <p:txBody>
          <a:bodyPr wrap="none" anchor="ctr"/>
          <a:lstStyle/>
          <a:p>
            <a:endParaRPr lang="en-US" smtClean="0">
              <a:solidFill>
                <a:srgbClr val="B9DB0E"/>
              </a:solidFill>
              <a:ea typeface="+mn-ea"/>
              <a:cs typeface="+mn-cs"/>
            </a:endParaRPr>
          </a:p>
        </p:txBody>
      </p:sp>
      <p:sp>
        <p:nvSpPr>
          <p:cNvPr id="1475609" name="Line 25"/>
          <p:cNvSpPr>
            <a:spLocks noChangeShapeType="1"/>
          </p:cNvSpPr>
          <p:nvPr/>
        </p:nvSpPr>
        <p:spPr bwMode="auto">
          <a:xfrm>
            <a:off x="2181225" y="2695578"/>
            <a:ext cx="863600" cy="157163"/>
          </a:xfrm>
          <a:prstGeom prst="line">
            <a:avLst/>
          </a:prstGeom>
          <a:noFill/>
          <a:ln w="28575">
            <a:solidFill>
              <a:srgbClr val="CC0066"/>
            </a:solidFill>
            <a:round/>
            <a:headEnd/>
            <a:tailEnd type="triangle" w="lg" len="lg"/>
          </a:ln>
          <a:effectLst/>
        </p:spPr>
        <p:txBody>
          <a:bodyPr/>
          <a:lstStyle/>
          <a:p>
            <a:pPr>
              <a:defRPr/>
            </a:pPr>
            <a:endParaRPr lang="en-GB">
              <a:ln>
                <a:solidFill>
                  <a:srgbClr val="ED2939">
                    <a:lumMod val="75000"/>
                  </a:srgbClr>
                </a:solidFill>
              </a:ln>
              <a:solidFill>
                <a:srgbClr val="B9DB0E"/>
              </a:solidFill>
              <a:ea typeface="+mn-ea"/>
              <a:cs typeface="+mn-cs"/>
            </a:endParaRPr>
          </a:p>
        </p:txBody>
      </p:sp>
      <p:sp>
        <p:nvSpPr>
          <p:cNvPr id="1475610" name="Text Box 26"/>
          <p:cNvSpPr txBox="1">
            <a:spLocks noChangeArrowheads="1"/>
          </p:cNvSpPr>
          <p:nvPr/>
        </p:nvSpPr>
        <p:spPr bwMode="auto">
          <a:xfrm>
            <a:off x="381000" y="2420548"/>
            <a:ext cx="1944688" cy="1298817"/>
          </a:xfrm>
          <a:prstGeom prst="rect">
            <a:avLst/>
          </a:prstGeom>
          <a:noFill/>
          <a:ln w="9525">
            <a:noFill/>
            <a:miter lim="800000"/>
            <a:headEnd/>
            <a:tailEnd/>
          </a:ln>
        </p:spPr>
        <p:txBody>
          <a:bodyPr>
            <a:spAutoFit/>
          </a:bodyPr>
          <a:lstStyle/>
          <a:p>
            <a:pPr>
              <a:spcBef>
                <a:spcPct val="50000"/>
              </a:spcBef>
            </a:pPr>
            <a:r>
              <a:rPr lang="en-GB" sz="1600" smtClean="0">
                <a:solidFill>
                  <a:srgbClr val="C0101F"/>
                </a:solidFill>
                <a:ea typeface="+mn-ea"/>
                <a:cs typeface="+mn-cs"/>
              </a:rPr>
              <a:t>Target Box / Tracer</a:t>
            </a:r>
          </a:p>
          <a:p>
            <a:pPr>
              <a:spcBef>
                <a:spcPct val="50000"/>
              </a:spcBef>
            </a:pPr>
            <a:r>
              <a:rPr lang="en-GB" sz="1600" smtClean="0">
                <a:solidFill>
                  <a:srgbClr val="C0101F"/>
                </a:solidFill>
                <a:ea typeface="+mn-ea"/>
                <a:cs typeface="+mn-cs"/>
              </a:rPr>
              <a:t>e.g. 24 x 24 pixels</a:t>
            </a:r>
          </a:p>
          <a:p>
            <a:pPr>
              <a:spcBef>
                <a:spcPct val="50000"/>
              </a:spcBef>
            </a:pPr>
            <a:r>
              <a:rPr lang="en-GB" sz="1600" smtClean="0">
                <a:solidFill>
                  <a:srgbClr val="C0101F"/>
                </a:solidFill>
                <a:ea typeface="+mn-ea"/>
                <a:cs typeface="+mn-cs"/>
              </a:rPr>
              <a:t>      pixel – 3 km</a:t>
            </a:r>
          </a:p>
          <a:p>
            <a:pPr>
              <a:spcBef>
                <a:spcPct val="50000"/>
              </a:spcBef>
            </a:pPr>
            <a:endParaRPr lang="en-GB" sz="1600" smtClean="0">
              <a:solidFill>
                <a:srgbClr val="CC0066"/>
              </a:solidFill>
              <a:ea typeface="+mn-ea"/>
              <a:cs typeface="+mn-cs"/>
            </a:endParaRPr>
          </a:p>
        </p:txBody>
      </p:sp>
      <p:sp>
        <p:nvSpPr>
          <p:cNvPr id="1475611" name="Rectangle 27"/>
          <p:cNvSpPr>
            <a:spLocks noChangeArrowheads="1"/>
          </p:cNvSpPr>
          <p:nvPr/>
        </p:nvSpPr>
        <p:spPr bwMode="auto">
          <a:xfrm>
            <a:off x="4662488" y="2151466"/>
            <a:ext cx="1839912" cy="1376363"/>
          </a:xfrm>
          <a:prstGeom prst="rect">
            <a:avLst/>
          </a:prstGeom>
          <a:noFill/>
          <a:ln w="28575">
            <a:solidFill>
              <a:srgbClr val="CC0066"/>
            </a:solidFill>
            <a:miter lim="800000"/>
            <a:headEnd/>
            <a:tailEnd/>
          </a:ln>
        </p:spPr>
        <p:txBody>
          <a:bodyPr wrap="none" anchor="ctr"/>
          <a:lstStyle/>
          <a:p>
            <a:endParaRPr lang="en-US" smtClean="0">
              <a:solidFill>
                <a:srgbClr val="B9DB0E"/>
              </a:solidFill>
              <a:ea typeface="+mn-ea"/>
              <a:cs typeface="+mn-cs"/>
            </a:endParaRPr>
          </a:p>
        </p:txBody>
      </p:sp>
      <p:sp>
        <p:nvSpPr>
          <p:cNvPr id="1475612" name="Line 28"/>
          <p:cNvSpPr>
            <a:spLocks noChangeShapeType="1"/>
          </p:cNvSpPr>
          <p:nvPr/>
        </p:nvSpPr>
        <p:spPr bwMode="auto">
          <a:xfrm flipH="1">
            <a:off x="6502400" y="2047882"/>
            <a:ext cx="647700" cy="211931"/>
          </a:xfrm>
          <a:prstGeom prst="line">
            <a:avLst/>
          </a:prstGeom>
          <a:noFill/>
          <a:ln w="28575">
            <a:solidFill>
              <a:srgbClr val="CC0066"/>
            </a:solidFill>
            <a:round/>
            <a:headEnd/>
            <a:tailEnd type="triangle" w="lg" len="lg"/>
          </a:ln>
        </p:spPr>
        <p:txBody>
          <a:bodyPr/>
          <a:lstStyle/>
          <a:p>
            <a:endParaRPr lang="en-GB" sz="2000" smtClean="0">
              <a:solidFill>
                <a:srgbClr val="000000"/>
              </a:solidFill>
              <a:ea typeface="+mn-ea"/>
              <a:cs typeface="+mn-cs"/>
            </a:endParaRPr>
          </a:p>
        </p:txBody>
      </p:sp>
      <p:sp>
        <p:nvSpPr>
          <p:cNvPr id="1475613" name="Text Box 29"/>
          <p:cNvSpPr txBox="1">
            <a:spLocks noChangeArrowheads="1"/>
          </p:cNvSpPr>
          <p:nvPr/>
        </p:nvSpPr>
        <p:spPr bwMode="auto">
          <a:xfrm>
            <a:off x="7148513" y="1907382"/>
            <a:ext cx="1657350" cy="1052596"/>
          </a:xfrm>
          <a:prstGeom prst="rect">
            <a:avLst/>
          </a:prstGeom>
          <a:noFill/>
          <a:ln w="9525">
            <a:noFill/>
            <a:miter lim="800000"/>
            <a:headEnd/>
            <a:tailEnd/>
          </a:ln>
        </p:spPr>
        <p:txBody>
          <a:bodyPr>
            <a:spAutoFit/>
          </a:bodyPr>
          <a:lstStyle/>
          <a:p>
            <a:pPr>
              <a:spcBef>
                <a:spcPct val="50000"/>
              </a:spcBef>
            </a:pPr>
            <a:r>
              <a:rPr lang="en-GB" sz="1600" smtClean="0">
                <a:solidFill>
                  <a:srgbClr val="C0101F"/>
                </a:solidFill>
                <a:ea typeface="+mn-ea"/>
                <a:cs typeface="+mn-cs"/>
              </a:rPr>
              <a:t>Search Area</a:t>
            </a:r>
          </a:p>
          <a:p>
            <a:pPr>
              <a:spcBef>
                <a:spcPct val="50000"/>
              </a:spcBef>
            </a:pPr>
            <a:r>
              <a:rPr lang="en-GB" sz="1600" smtClean="0">
                <a:solidFill>
                  <a:srgbClr val="C0101F"/>
                </a:solidFill>
                <a:ea typeface="+mn-ea"/>
                <a:cs typeface="+mn-cs"/>
              </a:rPr>
              <a:t>80 x 80 pixels centred on target box</a:t>
            </a:r>
          </a:p>
        </p:txBody>
      </p:sp>
      <p:sp>
        <p:nvSpPr>
          <p:cNvPr id="1475618" name="Text Box 34"/>
          <p:cNvSpPr txBox="1">
            <a:spLocks noChangeArrowheads="1"/>
          </p:cNvSpPr>
          <p:nvPr/>
        </p:nvSpPr>
        <p:spPr bwMode="auto">
          <a:xfrm>
            <a:off x="485553" y="4164757"/>
            <a:ext cx="6248400" cy="563231"/>
          </a:xfrm>
          <a:prstGeom prst="rect">
            <a:avLst/>
          </a:prstGeom>
          <a:noFill/>
          <a:ln w="9525">
            <a:noFill/>
            <a:miter lim="800000"/>
            <a:headEnd/>
            <a:tailEnd/>
          </a:ln>
        </p:spPr>
        <p:txBody>
          <a:bodyPr>
            <a:spAutoFit/>
          </a:bodyPr>
          <a:lstStyle/>
          <a:p>
            <a:pPr>
              <a:spcBef>
                <a:spcPct val="50000"/>
              </a:spcBef>
            </a:pPr>
            <a:r>
              <a:rPr lang="en-GB" sz="1800" dirty="0" smtClean="0">
                <a:solidFill>
                  <a:srgbClr val="000000"/>
                </a:solidFill>
                <a:ea typeface="+mn-ea"/>
                <a:cs typeface="+mn-cs"/>
              </a:rPr>
              <a:t>3. Assign a </a:t>
            </a:r>
            <a:r>
              <a:rPr lang="en-GB" sz="1800" b="1" dirty="0" smtClean="0">
                <a:solidFill>
                  <a:srgbClr val="000000"/>
                </a:solidFill>
                <a:ea typeface="+mn-ea"/>
                <a:cs typeface="+mn-cs"/>
              </a:rPr>
              <a:t>height</a:t>
            </a:r>
            <a:r>
              <a:rPr lang="en-GB" sz="1800" dirty="0" smtClean="0">
                <a:solidFill>
                  <a:srgbClr val="000000"/>
                </a:solidFill>
                <a:ea typeface="+mn-ea"/>
                <a:cs typeface="+mn-cs"/>
              </a:rPr>
              <a:t> to the derived vector – moving towards use of optimal estimation - not always easy!</a:t>
            </a:r>
          </a:p>
        </p:txBody>
      </p:sp>
      <p:sp>
        <p:nvSpPr>
          <p:cNvPr id="1475619" name="Text Box 35"/>
          <p:cNvSpPr txBox="1">
            <a:spLocks noChangeArrowheads="1"/>
          </p:cNvSpPr>
          <p:nvPr/>
        </p:nvSpPr>
        <p:spPr bwMode="auto">
          <a:xfrm>
            <a:off x="395288" y="1383515"/>
            <a:ext cx="7561262" cy="701731"/>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GB" sz="1800" smtClean="0">
                <a:solidFill>
                  <a:srgbClr val="000000"/>
                </a:solidFill>
                <a:ea typeface="+mn-ea"/>
                <a:cs typeface="+mn-cs"/>
              </a:rPr>
              <a:t>Initial corrections (image navigation etc.)</a:t>
            </a:r>
          </a:p>
          <a:p>
            <a:pPr marL="342900" indent="-342900">
              <a:spcBef>
                <a:spcPct val="50000"/>
              </a:spcBef>
              <a:buFontTx/>
              <a:buAutoNum type="arabicPeriod"/>
            </a:pPr>
            <a:r>
              <a:rPr lang="en-GB" sz="1800" b="1" smtClean="0">
                <a:solidFill>
                  <a:srgbClr val="000000"/>
                </a:solidFill>
                <a:ea typeface="+mn-ea"/>
                <a:cs typeface="+mn-cs"/>
              </a:rPr>
              <a:t>Tracking</a:t>
            </a:r>
            <a:r>
              <a:rPr lang="en-GB" sz="1800" smtClean="0">
                <a:solidFill>
                  <a:srgbClr val="000000"/>
                </a:solidFill>
                <a:ea typeface="+mn-ea"/>
                <a:cs typeface="+mn-cs"/>
              </a:rPr>
              <a:t> </a:t>
            </a:r>
          </a:p>
        </p:txBody>
      </p:sp>
      <p:sp>
        <p:nvSpPr>
          <p:cNvPr id="78878" name="Title 1"/>
          <p:cNvSpPr>
            <a:spLocks noGrp="1"/>
          </p:cNvSpPr>
          <p:nvPr>
            <p:ph type="title"/>
          </p:nvPr>
        </p:nvSpPr>
        <p:spPr>
          <a:xfrm>
            <a:off x="1692277" y="261939"/>
            <a:ext cx="7451725" cy="635794"/>
          </a:xfrm>
        </p:spPr>
        <p:txBody>
          <a:bodyPr/>
          <a:lstStyle/>
          <a:p>
            <a:r>
              <a:rPr lang="en-GB" sz="2800" dirty="0" smtClean="0"/>
              <a:t>How are AMVs produced?</a:t>
            </a:r>
          </a:p>
        </p:txBody>
      </p:sp>
      <p:sp>
        <p:nvSpPr>
          <p:cNvPr id="31" name="TextBox 30"/>
          <p:cNvSpPr txBox="1"/>
          <p:nvPr/>
        </p:nvSpPr>
        <p:spPr>
          <a:xfrm>
            <a:off x="6781800" y="4057656"/>
            <a:ext cx="2133600" cy="92948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1600" dirty="0">
                <a:solidFill>
                  <a:srgbClr val="000000"/>
                </a:solidFill>
              </a:rPr>
              <a:t>Normally repeat from image 2-&gt; 3 to give a second vector for quality control</a:t>
            </a:r>
          </a:p>
        </p:txBody>
      </p:sp>
      <p:sp>
        <p:nvSpPr>
          <p:cNvPr id="32" name="TextBox 31"/>
          <p:cNvSpPr txBox="1">
            <a:spLocks noChangeArrowheads="1"/>
          </p:cNvSpPr>
          <p:nvPr/>
        </p:nvSpPr>
        <p:spPr bwMode="auto">
          <a:xfrm>
            <a:off x="6934203" y="3019647"/>
            <a:ext cx="1990057" cy="877163"/>
          </a:xfrm>
          <a:prstGeom prst="rect">
            <a:avLst/>
          </a:prstGeom>
          <a:noFill/>
          <a:ln w="9525">
            <a:noFill/>
            <a:miter lim="800000"/>
            <a:headEnd/>
            <a:tailEnd/>
          </a:ln>
        </p:spPr>
        <p:txBody>
          <a:bodyPr wrap="square">
            <a:spAutoFit/>
          </a:bodyPr>
          <a:lstStyle/>
          <a:p>
            <a:r>
              <a:rPr lang="en-GB" sz="1200" dirty="0" smtClean="0">
                <a:solidFill>
                  <a:srgbClr val="000000"/>
                </a:solidFill>
                <a:ea typeface="+mn-ea"/>
                <a:cs typeface="+mn-cs"/>
              </a:rPr>
              <a:t>new location determined by best match of individual pixel counts of target with all possible locations of target in search area.</a:t>
            </a:r>
            <a:endParaRPr lang="en-US" sz="1200" dirty="0" smtClean="0">
              <a:solidFill>
                <a:srgbClr val="B9DB0E"/>
              </a:solidFill>
              <a:ea typeface="+mn-ea"/>
              <a:cs typeface="+mn-cs"/>
            </a:endParaRPr>
          </a:p>
        </p:txBody>
      </p:sp>
    </p:spTree>
    <p:custDataLst>
      <p:tags r:id="rId1"/>
    </p:custDataLst>
  </p:cSld>
  <p:clrMapOvr>
    <a:masterClrMapping/>
  </p:clrMapOvr>
  <p:transition advTm="493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5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5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55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755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755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755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7559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7559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7560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7560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7560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756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7560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7558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7559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7560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7559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7559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7560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7559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756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756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756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7560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7560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75618">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5591" grpId="0" animBg="1"/>
      <p:bldP spid="1475592" grpId="0" animBg="1"/>
      <p:bldP spid="1475593" grpId="0" animBg="1"/>
      <p:bldP spid="1475594" grpId="0" animBg="1"/>
      <p:bldP spid="1475595" grpId="0" animBg="1"/>
      <p:bldP spid="1475596" grpId="0" animBg="1"/>
      <p:bldP spid="1475597" grpId="0" animBg="1"/>
      <p:bldP spid="1475598" grpId="0" animBg="1"/>
      <p:bldP spid="1475599" grpId="0" animBg="1"/>
      <p:bldP spid="1475600" grpId="0" animBg="1"/>
      <p:bldP spid="1475601" grpId="0" animBg="1"/>
      <p:bldP spid="1475602" grpId="0"/>
      <p:bldP spid="1475603" grpId="0"/>
      <p:bldP spid="1475604" grpId="0"/>
      <p:bldP spid="1475607" grpId="0" animBg="1"/>
      <p:bldP spid="1475608" grpId="0" animBg="1"/>
      <p:bldP spid="1475610" grpId="0"/>
      <p:bldP spid="1475611" grpId="0" animBg="1"/>
      <p:bldP spid="1475612" grpId="0" animBg="1"/>
      <p:bldP spid="1475613" grpId="0"/>
      <p:bldP spid="31"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ext Box 5"/>
          <p:cNvSpPr txBox="1">
            <a:spLocks noChangeArrowheads="1"/>
          </p:cNvSpPr>
          <p:nvPr/>
        </p:nvSpPr>
        <p:spPr bwMode="auto">
          <a:xfrm>
            <a:off x="9144000" y="228600"/>
            <a:ext cx="381000" cy="327782"/>
          </a:xfrm>
          <a:prstGeom prst="rect">
            <a:avLst/>
          </a:prstGeom>
          <a:noFill/>
          <a:ln w="9525">
            <a:noFill/>
            <a:miter lim="800000"/>
            <a:headEnd/>
            <a:tailEnd/>
          </a:ln>
        </p:spPr>
        <p:txBody>
          <a:bodyPr>
            <a:spAutoFit/>
          </a:bodyPr>
          <a:lstStyle/>
          <a:p>
            <a:pPr>
              <a:spcBef>
                <a:spcPct val="50000"/>
              </a:spcBef>
              <a:buFontTx/>
              <a:buChar char="•"/>
            </a:pPr>
            <a:r>
              <a:rPr lang="en-GB" sz="1800" smtClean="0">
                <a:solidFill>
                  <a:srgbClr val="000000"/>
                </a:solidFill>
                <a:ea typeface="+mn-ea"/>
                <a:cs typeface="Times New Roman" pitchFamily="18" charset="0"/>
              </a:rPr>
              <a:t> </a:t>
            </a:r>
          </a:p>
        </p:txBody>
      </p:sp>
      <p:sp>
        <p:nvSpPr>
          <p:cNvPr id="78853" name="Rectangle 6"/>
          <p:cNvSpPr>
            <a:spLocks noChangeArrowheads="1"/>
          </p:cNvSpPr>
          <p:nvPr/>
        </p:nvSpPr>
        <p:spPr bwMode="auto">
          <a:xfrm flipV="1">
            <a:off x="990600" y="958454"/>
            <a:ext cx="7391400" cy="228600"/>
          </a:xfrm>
          <a:prstGeom prst="rect">
            <a:avLst/>
          </a:prstGeom>
          <a:noFill/>
          <a:ln w="9525">
            <a:noFill/>
            <a:miter lim="800000"/>
            <a:headEnd/>
            <a:tailEnd/>
          </a:ln>
        </p:spPr>
        <p:txBody>
          <a:bodyPr rot="10800000" anchor="ctr"/>
          <a:lstStyle/>
          <a:p>
            <a:endParaRPr lang="en-GB" altLang="en-GB" sz="3000" smtClean="0">
              <a:solidFill>
                <a:srgbClr val="000000"/>
              </a:solidFill>
              <a:ea typeface="+mn-ea"/>
              <a:cs typeface="+mn-cs"/>
            </a:endParaRPr>
          </a:p>
        </p:txBody>
      </p:sp>
      <p:sp>
        <p:nvSpPr>
          <p:cNvPr id="78868" name="Text Box 21"/>
          <p:cNvSpPr txBox="1">
            <a:spLocks noChangeArrowheads="1"/>
          </p:cNvSpPr>
          <p:nvPr/>
        </p:nvSpPr>
        <p:spPr bwMode="auto">
          <a:xfrm>
            <a:off x="468313" y="1019182"/>
            <a:ext cx="7848600" cy="353943"/>
          </a:xfrm>
          <a:prstGeom prst="rect">
            <a:avLst/>
          </a:prstGeom>
          <a:noFill/>
          <a:ln w="9525">
            <a:noFill/>
            <a:miter lim="800000"/>
            <a:headEnd/>
            <a:tailEnd/>
          </a:ln>
        </p:spPr>
        <p:txBody>
          <a:bodyPr>
            <a:spAutoFit/>
          </a:bodyPr>
          <a:lstStyle/>
          <a:p>
            <a:pPr algn="ctr">
              <a:spcBef>
                <a:spcPct val="50000"/>
              </a:spcBef>
            </a:pPr>
            <a:endParaRPr lang="en-US" sz="2000" smtClean="0">
              <a:solidFill>
                <a:srgbClr val="B9DB0E"/>
              </a:solidFill>
              <a:ea typeface="+mn-ea"/>
              <a:cs typeface="Times New Roman" pitchFamily="18" charset="0"/>
            </a:endParaRPr>
          </a:p>
        </p:txBody>
      </p:sp>
      <p:sp>
        <p:nvSpPr>
          <p:cNvPr id="1475619" name="Text Box 35"/>
          <p:cNvSpPr txBox="1">
            <a:spLocks noChangeArrowheads="1"/>
          </p:cNvSpPr>
          <p:nvPr/>
        </p:nvSpPr>
        <p:spPr bwMode="auto">
          <a:xfrm>
            <a:off x="395288" y="1383515"/>
            <a:ext cx="7561262" cy="1546577"/>
          </a:xfrm>
          <a:prstGeom prst="rect">
            <a:avLst/>
          </a:prstGeom>
          <a:noFill/>
          <a:ln w="9525">
            <a:noFill/>
            <a:miter lim="800000"/>
            <a:headEnd/>
            <a:tailEnd/>
          </a:ln>
        </p:spPr>
        <p:txBody>
          <a:bodyPr>
            <a:spAutoFit/>
          </a:bodyPr>
          <a:lstStyle/>
          <a:p>
            <a:pPr>
              <a:spcBef>
                <a:spcPct val="50000"/>
              </a:spcBef>
            </a:pPr>
            <a:r>
              <a:rPr lang="en-GB" sz="1800" dirty="0" smtClean="0">
                <a:solidFill>
                  <a:srgbClr val="000000"/>
                </a:solidFill>
                <a:ea typeface="+mn-ea"/>
                <a:cs typeface="+mn-cs"/>
              </a:rPr>
              <a:t>For traditional AMV production from geostationary satellites - height assignment thought to be the dominant source of error – less focus given to tracking step.</a:t>
            </a:r>
          </a:p>
          <a:p>
            <a:pPr>
              <a:spcBef>
                <a:spcPct val="50000"/>
              </a:spcBef>
            </a:pPr>
            <a:endParaRPr lang="en-GB" sz="1800" dirty="0">
              <a:solidFill>
                <a:srgbClr val="000000"/>
              </a:solidFill>
              <a:ea typeface="+mn-ea"/>
              <a:cs typeface="+mn-cs"/>
            </a:endParaRPr>
          </a:p>
          <a:p>
            <a:pPr>
              <a:spcBef>
                <a:spcPct val="50000"/>
              </a:spcBef>
            </a:pPr>
            <a:r>
              <a:rPr lang="en-GB" sz="1800" dirty="0" smtClean="0">
                <a:solidFill>
                  <a:srgbClr val="000000"/>
                </a:solidFill>
                <a:ea typeface="+mn-ea"/>
                <a:cs typeface="+mn-cs"/>
              </a:rPr>
              <a:t>But….</a:t>
            </a:r>
          </a:p>
        </p:txBody>
      </p:sp>
      <p:sp>
        <p:nvSpPr>
          <p:cNvPr id="78878" name="Title 1"/>
          <p:cNvSpPr>
            <a:spLocks noGrp="1"/>
          </p:cNvSpPr>
          <p:nvPr>
            <p:ph type="title"/>
          </p:nvPr>
        </p:nvSpPr>
        <p:spPr>
          <a:xfrm>
            <a:off x="1692277" y="261939"/>
            <a:ext cx="7451725" cy="635794"/>
          </a:xfrm>
        </p:spPr>
        <p:txBody>
          <a:bodyPr/>
          <a:lstStyle/>
          <a:p>
            <a:r>
              <a:rPr lang="en-GB" sz="2800" dirty="0" smtClean="0"/>
              <a:t>In recent years……</a:t>
            </a:r>
          </a:p>
        </p:txBody>
      </p:sp>
    </p:spTree>
    <p:custDataLst>
      <p:tags r:id="rId1"/>
    </p:custDataLst>
    <p:extLst>
      <p:ext uri="{BB962C8B-B14F-4D97-AF65-F5344CB8AC3E}">
        <p14:creationId xmlns:p14="http://schemas.microsoft.com/office/powerpoint/2010/main" val="825426758"/>
      </p:ext>
    </p:extLst>
  </p:cSld>
  <p:clrMapOvr>
    <a:masterClrMapping/>
  </p:clrMapOvr>
  <p:transition advTm="4937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ext Box 5"/>
          <p:cNvSpPr txBox="1">
            <a:spLocks noChangeArrowheads="1"/>
          </p:cNvSpPr>
          <p:nvPr/>
        </p:nvSpPr>
        <p:spPr bwMode="auto">
          <a:xfrm>
            <a:off x="9144000" y="228600"/>
            <a:ext cx="381000" cy="327782"/>
          </a:xfrm>
          <a:prstGeom prst="rect">
            <a:avLst/>
          </a:prstGeom>
          <a:noFill/>
          <a:ln w="9525">
            <a:noFill/>
            <a:miter lim="800000"/>
            <a:headEnd/>
            <a:tailEnd/>
          </a:ln>
        </p:spPr>
        <p:txBody>
          <a:bodyPr>
            <a:spAutoFit/>
          </a:bodyPr>
          <a:lstStyle/>
          <a:p>
            <a:pPr>
              <a:spcBef>
                <a:spcPct val="50000"/>
              </a:spcBef>
              <a:buFontTx/>
              <a:buChar char="•"/>
            </a:pPr>
            <a:r>
              <a:rPr lang="en-GB" sz="1800" smtClean="0">
                <a:solidFill>
                  <a:srgbClr val="000000"/>
                </a:solidFill>
                <a:ea typeface="+mn-ea"/>
                <a:cs typeface="Times New Roman" pitchFamily="18" charset="0"/>
              </a:rPr>
              <a:t> </a:t>
            </a:r>
          </a:p>
        </p:txBody>
      </p:sp>
      <p:sp>
        <p:nvSpPr>
          <p:cNvPr id="78853" name="Rectangle 6"/>
          <p:cNvSpPr>
            <a:spLocks noChangeArrowheads="1"/>
          </p:cNvSpPr>
          <p:nvPr/>
        </p:nvSpPr>
        <p:spPr bwMode="auto">
          <a:xfrm flipV="1">
            <a:off x="990600" y="958454"/>
            <a:ext cx="7391400" cy="228600"/>
          </a:xfrm>
          <a:prstGeom prst="rect">
            <a:avLst/>
          </a:prstGeom>
          <a:noFill/>
          <a:ln w="9525">
            <a:noFill/>
            <a:miter lim="800000"/>
            <a:headEnd/>
            <a:tailEnd/>
          </a:ln>
        </p:spPr>
        <p:txBody>
          <a:bodyPr rot="10800000" anchor="ctr"/>
          <a:lstStyle/>
          <a:p>
            <a:endParaRPr lang="en-GB" altLang="en-GB" sz="3000" smtClean="0">
              <a:solidFill>
                <a:srgbClr val="000000"/>
              </a:solidFill>
              <a:ea typeface="+mn-ea"/>
              <a:cs typeface="+mn-cs"/>
            </a:endParaRPr>
          </a:p>
        </p:txBody>
      </p:sp>
      <p:sp>
        <p:nvSpPr>
          <p:cNvPr id="78868" name="Text Box 21"/>
          <p:cNvSpPr txBox="1">
            <a:spLocks noChangeArrowheads="1"/>
          </p:cNvSpPr>
          <p:nvPr/>
        </p:nvSpPr>
        <p:spPr bwMode="auto">
          <a:xfrm>
            <a:off x="468313" y="1019182"/>
            <a:ext cx="7848600" cy="353943"/>
          </a:xfrm>
          <a:prstGeom prst="rect">
            <a:avLst/>
          </a:prstGeom>
          <a:noFill/>
          <a:ln w="9525">
            <a:noFill/>
            <a:miter lim="800000"/>
            <a:headEnd/>
            <a:tailEnd/>
          </a:ln>
        </p:spPr>
        <p:txBody>
          <a:bodyPr>
            <a:spAutoFit/>
          </a:bodyPr>
          <a:lstStyle/>
          <a:p>
            <a:pPr algn="ctr">
              <a:spcBef>
                <a:spcPct val="50000"/>
              </a:spcBef>
            </a:pPr>
            <a:endParaRPr lang="en-US" sz="2000" smtClean="0">
              <a:solidFill>
                <a:srgbClr val="B9DB0E"/>
              </a:solidFill>
              <a:ea typeface="+mn-ea"/>
              <a:cs typeface="Times New Roman" pitchFamily="18" charset="0"/>
            </a:endParaRPr>
          </a:p>
        </p:txBody>
      </p:sp>
      <p:sp>
        <p:nvSpPr>
          <p:cNvPr id="1475619" name="Text Box 35"/>
          <p:cNvSpPr txBox="1">
            <a:spLocks noChangeArrowheads="1"/>
          </p:cNvSpPr>
          <p:nvPr/>
        </p:nvSpPr>
        <p:spPr bwMode="auto">
          <a:xfrm>
            <a:off x="395288" y="1383515"/>
            <a:ext cx="7561262" cy="327782"/>
          </a:xfrm>
          <a:prstGeom prst="rect">
            <a:avLst/>
          </a:prstGeom>
          <a:noFill/>
          <a:ln w="9525">
            <a:noFill/>
            <a:miter lim="800000"/>
            <a:headEnd/>
            <a:tailEnd/>
          </a:ln>
        </p:spPr>
        <p:txBody>
          <a:bodyPr>
            <a:spAutoFit/>
          </a:bodyPr>
          <a:lstStyle/>
          <a:p>
            <a:pPr>
              <a:spcBef>
                <a:spcPct val="50000"/>
              </a:spcBef>
            </a:pPr>
            <a:r>
              <a:rPr lang="en-GB" sz="1800" dirty="0" smtClean="0">
                <a:solidFill>
                  <a:srgbClr val="000000"/>
                </a:solidFill>
                <a:ea typeface="+mn-ea"/>
                <a:cs typeface="+mn-cs"/>
              </a:rPr>
              <a:t>Greg Dew’s talk IWW10 Feb 2010</a:t>
            </a:r>
          </a:p>
        </p:txBody>
      </p:sp>
      <p:sp>
        <p:nvSpPr>
          <p:cNvPr id="78878" name="Title 1"/>
          <p:cNvSpPr>
            <a:spLocks noGrp="1"/>
          </p:cNvSpPr>
          <p:nvPr>
            <p:ph type="title"/>
          </p:nvPr>
        </p:nvSpPr>
        <p:spPr>
          <a:xfrm>
            <a:off x="1692277" y="261939"/>
            <a:ext cx="7451725" cy="635794"/>
          </a:xfrm>
        </p:spPr>
        <p:txBody>
          <a:bodyPr/>
          <a:lstStyle/>
          <a:p>
            <a:r>
              <a:rPr lang="en-GB" sz="2800" dirty="0" smtClean="0"/>
              <a:t>First challenge - polar winds</a:t>
            </a: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28750" y="1824339"/>
            <a:ext cx="4457700" cy="2944078"/>
          </a:xfrm>
          <a:prstGeom prst="rect">
            <a:avLst/>
          </a:prstGeom>
        </p:spPr>
      </p:pic>
      <p:sp>
        <p:nvSpPr>
          <p:cNvPr id="10" name="Text Box 35"/>
          <p:cNvSpPr txBox="1">
            <a:spLocks noChangeArrowheads="1"/>
          </p:cNvSpPr>
          <p:nvPr/>
        </p:nvSpPr>
        <p:spPr bwMode="auto">
          <a:xfrm>
            <a:off x="6057089" y="1824339"/>
            <a:ext cx="2847976" cy="2626873"/>
          </a:xfrm>
          <a:prstGeom prst="rect">
            <a:avLst/>
          </a:prstGeom>
          <a:noFill/>
          <a:ln w="9525">
            <a:noFill/>
            <a:miter lim="800000"/>
            <a:headEnd/>
            <a:tailEnd/>
          </a:ln>
        </p:spPr>
        <p:txBody>
          <a:bodyPr wrap="square">
            <a:spAutoFit/>
          </a:bodyPr>
          <a:lstStyle/>
          <a:p>
            <a:pPr>
              <a:spcBef>
                <a:spcPct val="50000"/>
              </a:spcBef>
            </a:pPr>
            <a:r>
              <a:rPr lang="en-GB" sz="1800" dirty="0" smtClean="0">
                <a:solidFill>
                  <a:srgbClr val="000000"/>
                </a:solidFill>
                <a:ea typeface="+mn-ea"/>
                <a:cs typeface="+mn-cs"/>
              </a:rPr>
              <a:t>Image interval longer at ~100 min</a:t>
            </a:r>
          </a:p>
          <a:p>
            <a:pPr>
              <a:spcBef>
                <a:spcPct val="50000"/>
              </a:spcBef>
            </a:pPr>
            <a:r>
              <a:rPr lang="en-GB" sz="1800" dirty="0" smtClean="0">
                <a:solidFill>
                  <a:srgbClr val="000000"/>
                </a:solidFill>
                <a:ea typeface="+mn-ea"/>
                <a:cs typeface="+mn-cs"/>
              </a:rPr>
              <a:t>Target size 28x28</a:t>
            </a:r>
          </a:p>
          <a:p>
            <a:pPr>
              <a:spcBef>
                <a:spcPct val="50000"/>
              </a:spcBef>
            </a:pPr>
            <a:r>
              <a:rPr lang="en-GB" sz="1800" dirty="0" smtClean="0">
                <a:solidFill>
                  <a:srgbClr val="000000"/>
                </a:solidFill>
                <a:ea typeface="+mn-ea"/>
                <a:cs typeface="+mn-cs"/>
              </a:rPr>
              <a:t>Lots of noise in vector field due to longer image interval</a:t>
            </a:r>
          </a:p>
          <a:p>
            <a:pPr>
              <a:spcBef>
                <a:spcPct val="50000"/>
              </a:spcBef>
            </a:pPr>
            <a:r>
              <a:rPr lang="en-GB" sz="1800" dirty="0" smtClean="0">
                <a:solidFill>
                  <a:srgbClr val="000000"/>
                </a:solidFill>
                <a:ea typeface="+mn-ea"/>
                <a:cs typeface="+mn-cs"/>
              </a:rPr>
              <a:t>Conclude: need first guess to guide tracking for polar winds</a:t>
            </a:r>
          </a:p>
        </p:txBody>
      </p:sp>
    </p:spTree>
    <p:custDataLst>
      <p:tags r:id="rId1"/>
    </p:custDataLst>
    <p:extLst>
      <p:ext uri="{BB962C8B-B14F-4D97-AF65-F5344CB8AC3E}">
        <p14:creationId xmlns:p14="http://schemas.microsoft.com/office/powerpoint/2010/main" val="3133206498"/>
      </p:ext>
    </p:extLst>
  </p:cSld>
  <p:clrMapOvr>
    <a:masterClrMapping/>
  </p:clrMapOvr>
  <p:transition advTm="49375"/>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ext Box 5"/>
          <p:cNvSpPr txBox="1">
            <a:spLocks noChangeArrowheads="1"/>
          </p:cNvSpPr>
          <p:nvPr/>
        </p:nvSpPr>
        <p:spPr bwMode="auto">
          <a:xfrm>
            <a:off x="9144000" y="228600"/>
            <a:ext cx="381000" cy="327782"/>
          </a:xfrm>
          <a:prstGeom prst="rect">
            <a:avLst/>
          </a:prstGeom>
          <a:noFill/>
          <a:ln w="9525">
            <a:noFill/>
            <a:miter lim="800000"/>
            <a:headEnd/>
            <a:tailEnd/>
          </a:ln>
        </p:spPr>
        <p:txBody>
          <a:bodyPr>
            <a:spAutoFit/>
          </a:bodyPr>
          <a:lstStyle/>
          <a:p>
            <a:pPr>
              <a:spcBef>
                <a:spcPct val="50000"/>
              </a:spcBef>
              <a:buFontTx/>
              <a:buChar char="•"/>
            </a:pPr>
            <a:r>
              <a:rPr lang="en-GB" sz="1800" smtClean="0">
                <a:solidFill>
                  <a:srgbClr val="000000"/>
                </a:solidFill>
                <a:ea typeface="+mn-ea"/>
                <a:cs typeface="Times New Roman" pitchFamily="18" charset="0"/>
              </a:rPr>
              <a:t> </a:t>
            </a:r>
          </a:p>
        </p:txBody>
      </p:sp>
      <p:sp>
        <p:nvSpPr>
          <p:cNvPr id="78853" name="Rectangle 6"/>
          <p:cNvSpPr>
            <a:spLocks noChangeArrowheads="1"/>
          </p:cNvSpPr>
          <p:nvPr/>
        </p:nvSpPr>
        <p:spPr bwMode="auto">
          <a:xfrm flipV="1">
            <a:off x="990600" y="958454"/>
            <a:ext cx="7391400" cy="228600"/>
          </a:xfrm>
          <a:prstGeom prst="rect">
            <a:avLst/>
          </a:prstGeom>
          <a:noFill/>
          <a:ln w="9525">
            <a:noFill/>
            <a:miter lim="800000"/>
            <a:headEnd/>
            <a:tailEnd/>
          </a:ln>
        </p:spPr>
        <p:txBody>
          <a:bodyPr rot="10800000" anchor="ctr"/>
          <a:lstStyle/>
          <a:p>
            <a:endParaRPr lang="en-GB" altLang="en-GB" sz="3000" smtClean="0">
              <a:solidFill>
                <a:srgbClr val="000000"/>
              </a:solidFill>
              <a:ea typeface="+mn-ea"/>
              <a:cs typeface="+mn-cs"/>
            </a:endParaRPr>
          </a:p>
        </p:txBody>
      </p:sp>
      <p:sp>
        <p:nvSpPr>
          <p:cNvPr id="78868" name="Text Box 21"/>
          <p:cNvSpPr txBox="1">
            <a:spLocks noChangeArrowheads="1"/>
          </p:cNvSpPr>
          <p:nvPr/>
        </p:nvSpPr>
        <p:spPr bwMode="auto">
          <a:xfrm>
            <a:off x="468313" y="1019182"/>
            <a:ext cx="7848600" cy="353943"/>
          </a:xfrm>
          <a:prstGeom prst="rect">
            <a:avLst/>
          </a:prstGeom>
          <a:noFill/>
          <a:ln w="9525">
            <a:noFill/>
            <a:miter lim="800000"/>
            <a:headEnd/>
            <a:tailEnd/>
          </a:ln>
        </p:spPr>
        <p:txBody>
          <a:bodyPr>
            <a:spAutoFit/>
          </a:bodyPr>
          <a:lstStyle/>
          <a:p>
            <a:pPr algn="ctr">
              <a:spcBef>
                <a:spcPct val="50000"/>
              </a:spcBef>
            </a:pPr>
            <a:endParaRPr lang="en-US" sz="2000" smtClean="0">
              <a:solidFill>
                <a:srgbClr val="B9DB0E"/>
              </a:solidFill>
              <a:ea typeface="+mn-ea"/>
              <a:cs typeface="Times New Roman" pitchFamily="18" charset="0"/>
            </a:endParaRPr>
          </a:p>
        </p:txBody>
      </p:sp>
      <p:sp>
        <p:nvSpPr>
          <p:cNvPr id="1475619" name="Text Box 35"/>
          <p:cNvSpPr txBox="1">
            <a:spLocks noChangeArrowheads="1"/>
          </p:cNvSpPr>
          <p:nvPr/>
        </p:nvSpPr>
        <p:spPr bwMode="auto">
          <a:xfrm>
            <a:off x="395288" y="1383515"/>
            <a:ext cx="7561262" cy="327782"/>
          </a:xfrm>
          <a:prstGeom prst="rect">
            <a:avLst/>
          </a:prstGeom>
          <a:noFill/>
          <a:ln w="9525">
            <a:noFill/>
            <a:miter lim="800000"/>
            <a:headEnd/>
            <a:tailEnd/>
          </a:ln>
        </p:spPr>
        <p:txBody>
          <a:bodyPr>
            <a:spAutoFit/>
          </a:bodyPr>
          <a:lstStyle/>
          <a:p>
            <a:pPr>
              <a:spcBef>
                <a:spcPct val="50000"/>
              </a:spcBef>
            </a:pPr>
            <a:r>
              <a:rPr lang="en-GB" sz="1800" dirty="0" smtClean="0">
                <a:solidFill>
                  <a:srgbClr val="000000"/>
                </a:solidFill>
                <a:ea typeface="+mn-ea"/>
                <a:cs typeface="+mn-cs"/>
              </a:rPr>
              <a:t>Kazuki </a:t>
            </a:r>
            <a:r>
              <a:rPr lang="en-GB" sz="1800" dirty="0" err="1" smtClean="0">
                <a:solidFill>
                  <a:srgbClr val="000000"/>
                </a:solidFill>
                <a:ea typeface="+mn-ea"/>
                <a:cs typeface="+mn-cs"/>
              </a:rPr>
              <a:t>Shimoji’s</a:t>
            </a:r>
            <a:r>
              <a:rPr lang="en-GB" sz="1800" dirty="0" smtClean="0">
                <a:solidFill>
                  <a:srgbClr val="000000"/>
                </a:solidFill>
                <a:ea typeface="+mn-ea"/>
                <a:cs typeface="+mn-cs"/>
              </a:rPr>
              <a:t> talk IWW12 Jun 2014</a:t>
            </a:r>
          </a:p>
        </p:txBody>
      </p:sp>
      <p:sp>
        <p:nvSpPr>
          <p:cNvPr id="78878" name="Title 1"/>
          <p:cNvSpPr>
            <a:spLocks noGrp="1"/>
          </p:cNvSpPr>
          <p:nvPr>
            <p:ph type="title"/>
          </p:nvPr>
        </p:nvSpPr>
        <p:spPr>
          <a:xfrm>
            <a:off x="1692277" y="261939"/>
            <a:ext cx="7451725" cy="635794"/>
          </a:xfrm>
        </p:spPr>
        <p:txBody>
          <a:bodyPr/>
          <a:lstStyle/>
          <a:p>
            <a:r>
              <a:rPr lang="en-GB" sz="2800" dirty="0" smtClean="0"/>
              <a:t>Second challenge – high resolution winds</a:t>
            </a:r>
          </a:p>
        </p:txBody>
      </p:sp>
      <p:sp>
        <p:nvSpPr>
          <p:cNvPr id="10" name="Text Box 35"/>
          <p:cNvSpPr txBox="1">
            <a:spLocks noChangeArrowheads="1"/>
          </p:cNvSpPr>
          <p:nvPr/>
        </p:nvSpPr>
        <p:spPr bwMode="auto">
          <a:xfrm>
            <a:off x="4899497" y="1857879"/>
            <a:ext cx="3651116" cy="1782026"/>
          </a:xfrm>
          <a:prstGeom prst="rect">
            <a:avLst/>
          </a:prstGeom>
          <a:noFill/>
          <a:ln w="9525">
            <a:noFill/>
            <a:miter lim="800000"/>
            <a:headEnd/>
            <a:tailEnd/>
          </a:ln>
        </p:spPr>
        <p:txBody>
          <a:bodyPr wrap="square">
            <a:spAutoFit/>
          </a:bodyPr>
          <a:lstStyle/>
          <a:p>
            <a:pPr>
              <a:spcBef>
                <a:spcPct val="50000"/>
              </a:spcBef>
            </a:pPr>
            <a:r>
              <a:rPr lang="en-GB" sz="1800" dirty="0" smtClean="0">
                <a:solidFill>
                  <a:srgbClr val="000000"/>
                </a:solidFill>
                <a:ea typeface="+mn-ea"/>
                <a:cs typeface="+mn-cs"/>
              </a:rPr>
              <a:t>Aim to generate winds more representative of local flow - move to smaller target box sizes</a:t>
            </a:r>
          </a:p>
          <a:p>
            <a:pPr>
              <a:spcBef>
                <a:spcPct val="50000"/>
              </a:spcBef>
            </a:pPr>
            <a:r>
              <a:rPr lang="en-GB" sz="1800" dirty="0" smtClean="0">
                <a:solidFill>
                  <a:srgbClr val="000000"/>
                </a:solidFill>
                <a:ea typeface="+mn-ea"/>
                <a:cs typeface="+mn-cs"/>
              </a:rPr>
              <a:t>Target size 5x5</a:t>
            </a:r>
          </a:p>
          <a:p>
            <a:pPr>
              <a:spcBef>
                <a:spcPct val="50000"/>
              </a:spcBef>
            </a:pPr>
            <a:r>
              <a:rPr lang="en-GB" sz="1800" dirty="0" smtClean="0">
                <a:solidFill>
                  <a:srgbClr val="000000"/>
                </a:solidFill>
                <a:ea typeface="+mn-ea"/>
                <a:cs typeface="+mn-cs"/>
              </a:rPr>
              <a:t>More noise, multiple peaks in correlation surface</a:t>
            </a:r>
          </a:p>
        </p:txBody>
      </p:sp>
      <p:pic>
        <p:nvPicPr>
          <p:cNvPr id="9" name="Picture 1"/>
          <p:cNvPicPr>
            <a:picLocks noChangeAspect="1" noChangeArrowheads="1"/>
          </p:cNvPicPr>
          <p:nvPr/>
        </p:nvPicPr>
        <p:blipFill>
          <a:blip r:embed="rId4" cstate="print"/>
          <a:srcRect/>
          <a:stretch>
            <a:fillRect/>
          </a:stretch>
        </p:blipFill>
        <p:spPr bwMode="auto">
          <a:xfrm>
            <a:off x="395288" y="1901993"/>
            <a:ext cx="4253312" cy="280619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06493039"/>
      </p:ext>
    </p:extLst>
  </p:cSld>
  <p:clrMapOvr>
    <a:masterClrMapping/>
  </p:clrMapOvr>
  <p:transition advTm="49375"/>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ext Box 5"/>
          <p:cNvSpPr txBox="1">
            <a:spLocks noChangeArrowheads="1"/>
          </p:cNvSpPr>
          <p:nvPr/>
        </p:nvSpPr>
        <p:spPr bwMode="auto">
          <a:xfrm>
            <a:off x="9144000" y="228600"/>
            <a:ext cx="381000" cy="327782"/>
          </a:xfrm>
          <a:prstGeom prst="rect">
            <a:avLst/>
          </a:prstGeom>
          <a:noFill/>
          <a:ln w="9525">
            <a:noFill/>
            <a:miter lim="800000"/>
            <a:headEnd/>
            <a:tailEnd/>
          </a:ln>
        </p:spPr>
        <p:txBody>
          <a:bodyPr>
            <a:spAutoFit/>
          </a:bodyPr>
          <a:lstStyle/>
          <a:p>
            <a:pPr>
              <a:spcBef>
                <a:spcPct val="50000"/>
              </a:spcBef>
              <a:buFontTx/>
              <a:buChar char="•"/>
            </a:pPr>
            <a:r>
              <a:rPr lang="en-GB" sz="1800" smtClean="0">
                <a:solidFill>
                  <a:srgbClr val="000000"/>
                </a:solidFill>
                <a:ea typeface="+mn-ea"/>
                <a:cs typeface="Times New Roman" pitchFamily="18" charset="0"/>
              </a:rPr>
              <a:t> </a:t>
            </a:r>
          </a:p>
        </p:txBody>
      </p:sp>
      <p:sp>
        <p:nvSpPr>
          <p:cNvPr id="78853" name="Rectangle 6"/>
          <p:cNvSpPr>
            <a:spLocks noChangeArrowheads="1"/>
          </p:cNvSpPr>
          <p:nvPr/>
        </p:nvSpPr>
        <p:spPr bwMode="auto">
          <a:xfrm flipV="1">
            <a:off x="990600" y="958454"/>
            <a:ext cx="7391400" cy="228600"/>
          </a:xfrm>
          <a:prstGeom prst="rect">
            <a:avLst/>
          </a:prstGeom>
          <a:noFill/>
          <a:ln w="9525">
            <a:noFill/>
            <a:miter lim="800000"/>
            <a:headEnd/>
            <a:tailEnd/>
          </a:ln>
        </p:spPr>
        <p:txBody>
          <a:bodyPr rot="10800000" anchor="ctr"/>
          <a:lstStyle/>
          <a:p>
            <a:endParaRPr lang="en-GB" altLang="en-GB" sz="3000" smtClean="0">
              <a:solidFill>
                <a:srgbClr val="000000"/>
              </a:solidFill>
              <a:ea typeface="+mn-ea"/>
              <a:cs typeface="+mn-cs"/>
            </a:endParaRPr>
          </a:p>
        </p:txBody>
      </p:sp>
      <p:sp>
        <p:nvSpPr>
          <p:cNvPr id="78868" name="Text Box 21"/>
          <p:cNvSpPr txBox="1">
            <a:spLocks noChangeArrowheads="1"/>
          </p:cNvSpPr>
          <p:nvPr/>
        </p:nvSpPr>
        <p:spPr bwMode="auto">
          <a:xfrm>
            <a:off x="468313" y="1019182"/>
            <a:ext cx="7848600" cy="353943"/>
          </a:xfrm>
          <a:prstGeom prst="rect">
            <a:avLst/>
          </a:prstGeom>
          <a:noFill/>
          <a:ln w="9525">
            <a:noFill/>
            <a:miter lim="800000"/>
            <a:headEnd/>
            <a:tailEnd/>
          </a:ln>
        </p:spPr>
        <p:txBody>
          <a:bodyPr>
            <a:spAutoFit/>
          </a:bodyPr>
          <a:lstStyle/>
          <a:p>
            <a:pPr algn="ctr">
              <a:spcBef>
                <a:spcPct val="50000"/>
              </a:spcBef>
            </a:pPr>
            <a:endParaRPr lang="en-US" sz="2000" smtClean="0">
              <a:solidFill>
                <a:srgbClr val="B9DB0E"/>
              </a:solidFill>
              <a:ea typeface="+mn-ea"/>
              <a:cs typeface="Times New Roman" pitchFamily="18" charset="0"/>
            </a:endParaRPr>
          </a:p>
        </p:txBody>
      </p:sp>
      <p:sp>
        <p:nvSpPr>
          <p:cNvPr id="1475619" name="Text Box 35"/>
          <p:cNvSpPr txBox="1">
            <a:spLocks noChangeArrowheads="1"/>
          </p:cNvSpPr>
          <p:nvPr/>
        </p:nvSpPr>
        <p:spPr bwMode="auto">
          <a:xfrm>
            <a:off x="401043" y="1232836"/>
            <a:ext cx="3752169" cy="563231"/>
          </a:xfrm>
          <a:prstGeom prst="rect">
            <a:avLst/>
          </a:prstGeom>
          <a:noFill/>
          <a:ln w="9525">
            <a:noFill/>
            <a:miter lim="800000"/>
            <a:headEnd/>
            <a:tailEnd/>
          </a:ln>
        </p:spPr>
        <p:txBody>
          <a:bodyPr wrap="square">
            <a:spAutoFit/>
          </a:bodyPr>
          <a:lstStyle/>
          <a:p>
            <a:pPr>
              <a:spcBef>
                <a:spcPct val="50000"/>
              </a:spcBef>
            </a:pPr>
            <a:r>
              <a:rPr lang="en-GB" sz="1800" dirty="0" smtClean="0">
                <a:solidFill>
                  <a:srgbClr val="000000"/>
                </a:solidFill>
                <a:ea typeface="+mn-ea"/>
                <a:cs typeface="+mn-cs"/>
              </a:rPr>
              <a:t>NWP SAF – 4</a:t>
            </a:r>
            <a:r>
              <a:rPr lang="en-GB" sz="1800" baseline="30000" dirty="0" smtClean="0">
                <a:solidFill>
                  <a:srgbClr val="000000"/>
                </a:solidFill>
                <a:ea typeface="+mn-ea"/>
                <a:cs typeface="+mn-cs"/>
              </a:rPr>
              <a:t>th</a:t>
            </a:r>
            <a:r>
              <a:rPr lang="en-GB" sz="1800" dirty="0" smtClean="0">
                <a:solidFill>
                  <a:srgbClr val="000000"/>
                </a:solidFill>
                <a:ea typeface="+mn-ea"/>
                <a:cs typeface="+mn-cs"/>
              </a:rPr>
              <a:t> analysis report – James Cotton, 2010 </a:t>
            </a:r>
          </a:p>
        </p:txBody>
      </p:sp>
      <p:sp>
        <p:nvSpPr>
          <p:cNvPr id="78878" name="Title 1"/>
          <p:cNvSpPr>
            <a:spLocks noGrp="1"/>
          </p:cNvSpPr>
          <p:nvPr>
            <p:ph type="title"/>
          </p:nvPr>
        </p:nvSpPr>
        <p:spPr>
          <a:xfrm>
            <a:off x="1692277" y="261939"/>
            <a:ext cx="7451725" cy="635794"/>
          </a:xfrm>
        </p:spPr>
        <p:txBody>
          <a:bodyPr/>
          <a:lstStyle/>
          <a:p>
            <a:r>
              <a:rPr lang="en-GB" sz="2800" dirty="0" smtClean="0"/>
              <a:t>Third challenge – smoother cloud features</a:t>
            </a:r>
          </a:p>
        </p:txBody>
      </p:sp>
      <p:sp>
        <p:nvSpPr>
          <p:cNvPr id="11" name="Text Box 15"/>
          <p:cNvSpPr txBox="1">
            <a:spLocks noChangeArrowheads="1"/>
          </p:cNvSpPr>
          <p:nvPr/>
        </p:nvSpPr>
        <p:spPr bwMode="auto">
          <a:xfrm>
            <a:off x="468313" y="1616437"/>
            <a:ext cx="8421290" cy="82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a:spcBef>
                <a:spcPct val="50000"/>
              </a:spcBef>
            </a:pPr>
            <a:endParaRPr lang="en-GB" altLang="en-US" sz="1350" dirty="0" smtClean="0">
              <a:solidFill>
                <a:srgbClr val="000000"/>
              </a:solidFill>
              <a:latin typeface="Arial" panose="020B0604020202020204" pitchFamily="34" charset="0"/>
              <a:ea typeface="+mn-ea"/>
              <a:cs typeface="+mn-cs"/>
            </a:endParaRPr>
          </a:p>
          <a:p>
            <a:pPr defTabSz="685800">
              <a:spcBef>
                <a:spcPct val="50000"/>
              </a:spcBef>
            </a:pPr>
            <a:r>
              <a:rPr lang="en-GB" altLang="en-US" sz="1350" dirty="0" smtClean="0">
                <a:solidFill>
                  <a:srgbClr val="000000"/>
                </a:solidFill>
                <a:latin typeface="Arial" panose="020B0604020202020204" pitchFamily="34" charset="0"/>
                <a:ea typeface="+mn-ea"/>
                <a:cs typeface="+mn-cs"/>
              </a:rPr>
              <a:t>Example in jet region </a:t>
            </a:r>
          </a:p>
          <a:p>
            <a:pPr defTabSz="685800">
              <a:spcBef>
                <a:spcPct val="50000"/>
              </a:spcBef>
            </a:pPr>
            <a:r>
              <a:rPr lang="en-GB" altLang="en-US" sz="1350" dirty="0" smtClean="0">
                <a:solidFill>
                  <a:srgbClr val="000000"/>
                </a:solidFill>
                <a:latin typeface="Arial" panose="020B0604020202020204" pitchFamily="34" charset="0"/>
                <a:ea typeface="+mn-ea"/>
                <a:cs typeface="+mn-cs"/>
              </a:rPr>
              <a:t>1) 22 June                                                                 2) 29 June      </a:t>
            </a:r>
            <a:endParaRPr lang="en-GB" altLang="en-US" sz="1350" dirty="0">
              <a:solidFill>
                <a:srgbClr val="000000"/>
              </a:solidFill>
              <a:latin typeface="Arial" panose="020B0604020202020204" pitchFamily="34" charset="0"/>
              <a:ea typeface="+mn-ea"/>
              <a:cs typeface="+mn-cs"/>
            </a:endParaRPr>
          </a:p>
        </p:txBody>
      </p:sp>
      <p:pic>
        <p:nvPicPr>
          <p:cNvPr id="12" name="Picture 19" descr="image2a"/>
          <p:cNvPicPr>
            <a:picLocks noChangeAspect="1" noChangeArrowheads="1"/>
          </p:cNvPicPr>
          <p:nvPr/>
        </p:nvPicPr>
        <p:blipFill>
          <a:blip r:embed="rId4" cstate="email">
            <a:extLst>
              <a:ext uri="{28A0092B-C50C-407E-A947-70E740481C1C}">
                <a14:useLocalDpi xmlns:a14="http://schemas.microsoft.com/office/drawing/2010/main" val="0"/>
              </a:ext>
            </a:extLst>
          </a:blip>
          <a:srcRect l="26990" t="27010" r="8655" b="17560"/>
          <a:stretch>
            <a:fillRect/>
          </a:stretch>
        </p:blipFill>
        <p:spPr bwMode="auto">
          <a:xfrm>
            <a:off x="4392613" y="2432016"/>
            <a:ext cx="3008312" cy="1485643"/>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0" descr="image1a"/>
          <p:cNvPicPr>
            <a:picLocks noChangeAspect="1" noChangeArrowheads="1"/>
          </p:cNvPicPr>
          <p:nvPr/>
        </p:nvPicPr>
        <p:blipFill>
          <a:blip r:embed="rId5" cstate="email">
            <a:extLst>
              <a:ext uri="{28A0092B-C50C-407E-A947-70E740481C1C}">
                <a14:useLocalDpi xmlns:a14="http://schemas.microsoft.com/office/drawing/2010/main" val="0"/>
              </a:ext>
            </a:extLst>
          </a:blip>
          <a:srcRect l="28183" t="27928" r="15944" b="30855"/>
          <a:stretch>
            <a:fillRect/>
          </a:stretch>
        </p:blipFill>
        <p:spPr bwMode="auto">
          <a:xfrm>
            <a:off x="455414" y="2419505"/>
            <a:ext cx="3313509" cy="1370401"/>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27"/>
          <p:cNvSpPr txBox="1">
            <a:spLocks noChangeArrowheads="1"/>
          </p:cNvSpPr>
          <p:nvPr/>
        </p:nvSpPr>
        <p:spPr bwMode="auto">
          <a:xfrm>
            <a:off x="3281363" y="4549378"/>
            <a:ext cx="194072"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a:endParaRPr lang="en-US" altLang="en-US" sz="1350">
              <a:solidFill>
                <a:srgbClr val="000000"/>
              </a:solidFill>
              <a:latin typeface="Arial" panose="020B0604020202020204" pitchFamily="34" charset="0"/>
              <a:ea typeface="+mn-ea"/>
              <a:cs typeface="+mn-cs"/>
            </a:endParaRPr>
          </a:p>
        </p:txBody>
      </p:sp>
      <p:sp>
        <p:nvSpPr>
          <p:cNvPr id="15" name="Text Box 32"/>
          <p:cNvSpPr txBox="1">
            <a:spLocks noChangeArrowheads="1"/>
          </p:cNvSpPr>
          <p:nvPr/>
        </p:nvSpPr>
        <p:spPr bwMode="auto">
          <a:xfrm>
            <a:off x="928688" y="4491038"/>
            <a:ext cx="1714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85800"/>
            <a:endParaRPr lang="en-US" altLang="en-US" sz="1350">
              <a:solidFill>
                <a:srgbClr val="000000"/>
              </a:solidFill>
              <a:latin typeface="Arial" panose="020B0604020202020204" pitchFamily="34" charset="0"/>
              <a:ea typeface="+mn-ea"/>
              <a:cs typeface="+mn-cs"/>
            </a:endParaRPr>
          </a:p>
        </p:txBody>
      </p:sp>
      <p:sp>
        <p:nvSpPr>
          <p:cNvPr id="16" name="Text Box 33"/>
          <p:cNvSpPr txBox="1">
            <a:spLocks noChangeArrowheads="1"/>
          </p:cNvSpPr>
          <p:nvPr/>
        </p:nvSpPr>
        <p:spPr bwMode="auto">
          <a:xfrm>
            <a:off x="762000" y="3901240"/>
            <a:ext cx="2700338" cy="904863"/>
          </a:xfrm>
          <a:prstGeom prst="rect">
            <a:avLst/>
          </a:prstGeom>
          <a:solidFill>
            <a:srgbClr val="CC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a:spcBef>
                <a:spcPct val="50000"/>
              </a:spcBef>
            </a:pPr>
            <a:r>
              <a:rPr lang="en-GB" altLang="en-US" sz="1200" dirty="0">
                <a:solidFill>
                  <a:srgbClr val="000000"/>
                </a:solidFill>
                <a:latin typeface="Arial" panose="020B0604020202020204" pitchFamily="34" charset="0"/>
                <a:ea typeface="+mn-ea"/>
                <a:cs typeface="+mn-cs"/>
              </a:rPr>
              <a:t>Feature exhibiting large slow bias</a:t>
            </a:r>
          </a:p>
          <a:p>
            <a:pPr defTabSz="685800">
              <a:spcBef>
                <a:spcPct val="50000"/>
              </a:spcBef>
              <a:buFontTx/>
              <a:buChar char="•"/>
            </a:pPr>
            <a:r>
              <a:rPr lang="en-GB" altLang="en-US" sz="1200" dirty="0">
                <a:solidFill>
                  <a:srgbClr val="000000"/>
                </a:solidFill>
                <a:latin typeface="Arial" panose="020B0604020202020204" pitchFamily="34" charset="0"/>
                <a:ea typeface="+mn-ea"/>
                <a:cs typeface="+mn-cs"/>
              </a:rPr>
              <a:t> Narrow jet core</a:t>
            </a:r>
          </a:p>
          <a:p>
            <a:pPr defTabSz="685800">
              <a:spcBef>
                <a:spcPct val="50000"/>
              </a:spcBef>
              <a:buFontTx/>
              <a:buChar char="•"/>
            </a:pPr>
            <a:r>
              <a:rPr lang="en-GB" altLang="en-US" sz="1200" dirty="0">
                <a:solidFill>
                  <a:srgbClr val="000000"/>
                </a:solidFill>
                <a:latin typeface="Arial" panose="020B0604020202020204" pitchFamily="34" charset="0"/>
                <a:ea typeface="+mn-ea"/>
                <a:cs typeface="+mn-cs"/>
              </a:rPr>
              <a:t> Smooth linear features aligned parallel to direction of wind</a:t>
            </a:r>
          </a:p>
        </p:txBody>
      </p:sp>
      <p:sp>
        <p:nvSpPr>
          <p:cNvPr id="17" name="Line 34"/>
          <p:cNvSpPr>
            <a:spLocks noChangeShapeType="1"/>
          </p:cNvSpPr>
          <p:nvPr/>
        </p:nvSpPr>
        <p:spPr bwMode="auto">
          <a:xfrm flipV="1">
            <a:off x="1850231" y="3198771"/>
            <a:ext cx="0" cy="702469"/>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b="1">
              <a:solidFill>
                <a:srgbClr val="000000"/>
              </a:solidFill>
              <a:latin typeface="Arial" panose="020B0604020202020204" pitchFamily="34" charset="0"/>
              <a:ea typeface="+mn-ea"/>
              <a:cs typeface="+mn-cs"/>
            </a:endParaRPr>
          </a:p>
        </p:txBody>
      </p:sp>
      <p:sp>
        <p:nvSpPr>
          <p:cNvPr id="18" name="Line 35"/>
          <p:cNvSpPr>
            <a:spLocks noChangeShapeType="1"/>
          </p:cNvSpPr>
          <p:nvPr/>
        </p:nvSpPr>
        <p:spPr bwMode="auto">
          <a:xfrm flipV="1">
            <a:off x="5175647" y="3336137"/>
            <a:ext cx="0" cy="702469"/>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b="1">
              <a:solidFill>
                <a:srgbClr val="000000"/>
              </a:solidFill>
              <a:latin typeface="Arial" panose="020B0604020202020204" pitchFamily="34" charset="0"/>
              <a:ea typeface="+mn-ea"/>
              <a:cs typeface="+mn-cs"/>
            </a:endParaRPr>
          </a:p>
        </p:txBody>
      </p:sp>
      <p:sp>
        <p:nvSpPr>
          <p:cNvPr id="19" name="Text Box 36"/>
          <p:cNvSpPr txBox="1">
            <a:spLocks noChangeArrowheads="1"/>
          </p:cNvSpPr>
          <p:nvPr/>
        </p:nvSpPr>
        <p:spPr bwMode="auto">
          <a:xfrm>
            <a:off x="4546600" y="4038606"/>
            <a:ext cx="2700338" cy="904863"/>
          </a:xfrm>
          <a:prstGeom prst="rect">
            <a:avLst/>
          </a:prstGeom>
          <a:solidFill>
            <a:srgbClr val="CC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a:spcBef>
                <a:spcPct val="50000"/>
              </a:spcBef>
            </a:pPr>
            <a:r>
              <a:rPr lang="en-GB" altLang="en-US" sz="1200" dirty="0">
                <a:solidFill>
                  <a:srgbClr val="000000"/>
                </a:solidFill>
                <a:latin typeface="Arial" panose="020B0604020202020204" pitchFamily="34" charset="0"/>
                <a:ea typeface="+mn-ea"/>
                <a:cs typeface="+mn-cs"/>
              </a:rPr>
              <a:t>Feature with fairly neutral bias</a:t>
            </a:r>
          </a:p>
          <a:p>
            <a:pPr defTabSz="685800">
              <a:spcBef>
                <a:spcPct val="50000"/>
              </a:spcBef>
              <a:buFontTx/>
              <a:buChar char="•"/>
            </a:pPr>
            <a:r>
              <a:rPr lang="en-GB" altLang="en-US" sz="1200" dirty="0">
                <a:solidFill>
                  <a:srgbClr val="000000"/>
                </a:solidFill>
                <a:latin typeface="Arial" panose="020B0604020202020204" pitchFamily="34" charset="0"/>
                <a:ea typeface="+mn-ea"/>
                <a:cs typeface="+mn-cs"/>
              </a:rPr>
              <a:t> Much wider </a:t>
            </a:r>
          </a:p>
          <a:p>
            <a:pPr defTabSz="685800">
              <a:spcBef>
                <a:spcPct val="50000"/>
              </a:spcBef>
              <a:buFontTx/>
              <a:buChar char="•"/>
            </a:pPr>
            <a:r>
              <a:rPr lang="en-GB" altLang="en-US" sz="1200" dirty="0">
                <a:solidFill>
                  <a:srgbClr val="000000"/>
                </a:solidFill>
                <a:latin typeface="Arial" panose="020B0604020202020204" pitchFamily="34" charset="0"/>
                <a:ea typeface="+mn-ea"/>
                <a:cs typeface="+mn-cs"/>
              </a:rPr>
              <a:t> Less regular - more contrast details perpendicular to flow</a:t>
            </a:r>
          </a:p>
        </p:txBody>
      </p:sp>
      <p:sp>
        <p:nvSpPr>
          <p:cNvPr id="20" name="Text Box 37"/>
          <p:cNvSpPr txBox="1">
            <a:spLocks noChangeArrowheads="1"/>
          </p:cNvSpPr>
          <p:nvPr/>
        </p:nvSpPr>
        <p:spPr bwMode="auto">
          <a:xfrm>
            <a:off x="7479307" y="2398151"/>
            <a:ext cx="1477566" cy="115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a:spcBef>
                <a:spcPct val="50000"/>
              </a:spcBef>
            </a:pPr>
            <a:r>
              <a:rPr lang="en-GB" altLang="en-US" sz="1350" dirty="0" smtClean="0">
                <a:solidFill>
                  <a:srgbClr val="000000"/>
                </a:solidFill>
                <a:latin typeface="Arial" panose="020B0604020202020204" pitchFamily="34" charset="0"/>
                <a:ea typeface="+mn-ea"/>
                <a:cs typeface="+mn-cs"/>
              </a:rPr>
              <a:t>Differences </a:t>
            </a:r>
            <a:r>
              <a:rPr lang="en-GB" altLang="en-US" sz="1350" dirty="0">
                <a:solidFill>
                  <a:srgbClr val="000000"/>
                </a:solidFill>
                <a:latin typeface="Arial" panose="020B0604020202020204" pitchFamily="34" charset="0"/>
                <a:ea typeface="+mn-ea"/>
                <a:cs typeface="+mn-cs"/>
              </a:rPr>
              <a:t>in texture of the two features may be affecting success of tracking </a:t>
            </a:r>
            <a:r>
              <a:rPr lang="en-GB" altLang="en-US" sz="1350" dirty="0" smtClean="0">
                <a:solidFill>
                  <a:srgbClr val="000000"/>
                </a:solidFill>
                <a:latin typeface="Arial" panose="020B0604020202020204" pitchFamily="34" charset="0"/>
                <a:ea typeface="+mn-ea"/>
                <a:cs typeface="+mn-cs"/>
              </a:rPr>
              <a:t>step. </a:t>
            </a:r>
            <a:endParaRPr lang="en-GB" altLang="en-US" sz="1350" dirty="0">
              <a:solidFill>
                <a:srgbClr val="000000"/>
              </a:solidFill>
              <a:latin typeface="Arial" panose="020B0604020202020204" pitchFamily="34" charset="0"/>
              <a:ea typeface="+mn-ea"/>
              <a:cs typeface="+mn-cs"/>
            </a:endParaRPr>
          </a:p>
        </p:txBody>
      </p:sp>
      <p:sp>
        <p:nvSpPr>
          <p:cNvPr id="30" name="Text Box 30"/>
          <p:cNvSpPr txBox="1">
            <a:spLocks noChangeArrowheads="1"/>
          </p:cNvSpPr>
          <p:nvPr/>
        </p:nvSpPr>
        <p:spPr bwMode="auto">
          <a:xfrm>
            <a:off x="1695451" y="4959095"/>
            <a:ext cx="1601006" cy="21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685800">
              <a:spcBef>
                <a:spcPct val="50000"/>
              </a:spcBef>
            </a:pPr>
            <a:r>
              <a:rPr lang="en-GB" altLang="en-US" sz="900">
                <a:solidFill>
                  <a:srgbClr val="000000"/>
                </a:solidFill>
                <a:latin typeface="Arial" panose="020B0604020202020204" pitchFamily="34" charset="0"/>
                <a:ea typeface="+mn-ea"/>
                <a:cs typeface="+mn-cs"/>
              </a:rPr>
              <a:t>Mean MetO background</a:t>
            </a:r>
          </a:p>
        </p:txBody>
      </p:sp>
      <p:sp>
        <p:nvSpPr>
          <p:cNvPr id="31" name="Text Box 31"/>
          <p:cNvSpPr txBox="1">
            <a:spLocks noChangeArrowheads="1"/>
          </p:cNvSpPr>
          <p:nvPr/>
        </p:nvSpPr>
        <p:spPr bwMode="auto">
          <a:xfrm>
            <a:off x="4836319" y="4944808"/>
            <a:ext cx="1242045" cy="21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685800">
              <a:spcBef>
                <a:spcPct val="50000"/>
              </a:spcBef>
            </a:pPr>
            <a:r>
              <a:rPr lang="en-GB" altLang="en-US" sz="900">
                <a:solidFill>
                  <a:srgbClr val="000000"/>
                </a:solidFill>
                <a:latin typeface="Arial" panose="020B0604020202020204" pitchFamily="34" charset="0"/>
                <a:ea typeface="+mn-ea"/>
                <a:cs typeface="+mn-cs"/>
              </a:rPr>
              <a:t>O-B speed bias</a:t>
            </a:r>
          </a:p>
        </p:txBody>
      </p:sp>
    </p:spTree>
    <p:custDataLst>
      <p:tags r:id="rId1"/>
    </p:custDataLst>
    <p:extLst>
      <p:ext uri="{BB962C8B-B14F-4D97-AF65-F5344CB8AC3E}">
        <p14:creationId xmlns:p14="http://schemas.microsoft.com/office/powerpoint/2010/main" val="455450820"/>
      </p:ext>
    </p:extLst>
  </p:cSld>
  <p:clrMapOvr>
    <a:masterClrMapping/>
  </p:clrMapOvr>
  <p:transition advTm="493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5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ctrTitle"/>
          </p:nvPr>
        </p:nvSpPr>
        <p:spPr>
          <a:xfrm>
            <a:off x="266700" y="2931320"/>
            <a:ext cx="8591550" cy="1514475"/>
          </a:xfrm>
        </p:spPr>
        <p:txBody>
          <a:bodyPr/>
          <a:lstStyle/>
          <a:p>
            <a:r>
              <a:rPr lang="en-GB" sz="3200" dirty="0" smtClean="0"/>
              <a:t>Early examples</a:t>
            </a:r>
          </a:p>
        </p:txBody>
      </p:sp>
    </p:spTree>
  </p:cSld>
  <p:clrMapOvr>
    <a:masterClrMapping/>
  </p:clrMapOvr>
  <p:transition>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7"/>
</p:tagLst>
</file>

<file path=ppt/tags/tag2.xml><?xml version="1.0" encoding="utf-8"?>
<p:tagLst xmlns:a="http://schemas.openxmlformats.org/drawingml/2006/main" xmlns:r="http://schemas.openxmlformats.org/officeDocument/2006/relationships" xmlns:p="http://schemas.openxmlformats.org/presentationml/2006/main">
  <p:tag name="TIMING" val="|7.2|4.7|8.8|8.3|6.1|5.9"/>
</p:tagLst>
</file>

<file path=ppt/tags/tag3.xml><?xml version="1.0" encoding="utf-8"?>
<p:tagLst xmlns:a="http://schemas.openxmlformats.org/drawingml/2006/main" xmlns:r="http://schemas.openxmlformats.org/officeDocument/2006/relationships" xmlns:p="http://schemas.openxmlformats.org/presentationml/2006/main">
  <p:tag name="TIMING" val="|7.2|4.7|8.8|8.3|6.1|5.9"/>
</p:tagLst>
</file>

<file path=ppt/tags/tag4.xml><?xml version="1.0" encoding="utf-8"?>
<p:tagLst xmlns:a="http://schemas.openxmlformats.org/drawingml/2006/main" xmlns:r="http://schemas.openxmlformats.org/officeDocument/2006/relationships" xmlns:p="http://schemas.openxmlformats.org/presentationml/2006/main">
  <p:tag name="TIMING" val="|7.2|4.7|8.8|8.3|6.1|5.9"/>
</p:tagLst>
</file>

<file path=ppt/tags/tag5.xml><?xml version="1.0" encoding="utf-8"?>
<p:tagLst xmlns:a="http://schemas.openxmlformats.org/drawingml/2006/main" xmlns:r="http://schemas.openxmlformats.org/officeDocument/2006/relationships" xmlns:p="http://schemas.openxmlformats.org/presentationml/2006/main">
  <p:tag name="TIMING" val="|7.2|4.7|8.8|8.3|6.1|5.9"/>
</p:tagLst>
</file>

<file path=ppt/tags/tag6.xml><?xml version="1.0" encoding="utf-8"?>
<p:tagLst xmlns:a="http://schemas.openxmlformats.org/drawingml/2006/main" xmlns:r="http://schemas.openxmlformats.org/officeDocument/2006/relationships" xmlns:p="http://schemas.openxmlformats.org/presentationml/2006/main">
  <p:tag name="TIMING" val="|7.2|4.7|8.8|8.3|6.1|5.9"/>
</p:tagLst>
</file>

<file path=ppt/theme/theme1.xml><?xml version="1.0" encoding="utf-8"?>
<a:theme xmlns:a="http://schemas.openxmlformats.org/drawingml/2006/main" name="1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standard_template">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0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Blank Presentation">
  <a:themeElements>
    <a:clrScheme name="">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CCFF33"/>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altLang="en-US" sz="18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altLang="en-US" sz="18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1_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7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0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ank Presentation">
  <a:themeElements>
    <a:clrScheme name="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Custom Design">
  <a:themeElements>
    <a:clrScheme name="MetOffice">
      <a:dk1>
        <a:srgbClr val="000000"/>
      </a:dk1>
      <a:lt1>
        <a:srgbClr val="FFFFFF"/>
      </a:lt1>
      <a:dk2>
        <a:srgbClr val="B9DB0E"/>
      </a:dk2>
      <a:lt2>
        <a:srgbClr val="000099"/>
      </a:lt2>
      <a:accent1>
        <a:srgbClr val="8F8DCB"/>
      </a:accent1>
      <a:accent2>
        <a:srgbClr val="00ADD0"/>
      </a:accent2>
      <a:accent3>
        <a:srgbClr val="878800"/>
      </a:accent3>
      <a:accent4>
        <a:srgbClr val="9CA299"/>
      </a:accent4>
      <a:accent5>
        <a:srgbClr val="ED2939"/>
      </a:accent5>
      <a:accent6>
        <a:srgbClr val="B9DB0E"/>
      </a:accent6>
      <a:hlink>
        <a:srgbClr val="9CA299"/>
      </a:hlink>
      <a:folHlink>
        <a:srgbClr val="ED2939"/>
      </a:folHlink>
    </a:clrScheme>
    <a:fontScheme name="MetOffice0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 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docProps/app.xml><?xml version="1.0" encoding="utf-8"?>
<Properties xmlns="http://schemas.openxmlformats.org/officeDocument/2006/extended-properties" xmlns:vt="http://schemas.openxmlformats.org/officeDocument/2006/docPropsVTypes">
  <Template>METcorporate</Template>
  <TotalTime>2984</TotalTime>
  <Words>1055</Words>
  <Application>Microsoft Office PowerPoint</Application>
  <PresentationFormat>On-screen Show (16:9)</PresentationFormat>
  <Paragraphs>143</Paragraphs>
  <Slides>22</Slides>
  <Notes>19</Notes>
  <HiddenSlides>0</HiddenSlides>
  <MMClips>0</MMClips>
  <ScaleCrop>false</ScaleCrop>
  <HeadingPairs>
    <vt:vector size="6" baseType="variant">
      <vt:variant>
        <vt:lpstr>Fonts Used</vt:lpstr>
      </vt:variant>
      <vt:variant>
        <vt:i4>5</vt:i4>
      </vt:variant>
      <vt:variant>
        <vt:lpstr>Theme</vt:lpstr>
      </vt:variant>
      <vt:variant>
        <vt:i4>19</vt:i4>
      </vt:variant>
      <vt:variant>
        <vt:lpstr>Slide Titles</vt:lpstr>
      </vt:variant>
      <vt:variant>
        <vt:i4>22</vt:i4>
      </vt:variant>
    </vt:vector>
  </HeadingPairs>
  <TitlesOfParts>
    <vt:vector size="46" baseType="lpstr">
      <vt:lpstr>ＭＳ Ｐゴシック</vt:lpstr>
      <vt:lpstr>Arial</vt:lpstr>
      <vt:lpstr>Helvetica Light</vt:lpstr>
      <vt:lpstr>Times</vt:lpstr>
      <vt:lpstr>Times New Roman</vt:lpstr>
      <vt:lpstr>1_Custom Design</vt:lpstr>
      <vt:lpstr>11_Custom Design</vt:lpstr>
      <vt:lpstr>30_Custom Design</vt:lpstr>
      <vt:lpstr>9_Custom Design</vt:lpstr>
      <vt:lpstr>Blank Presentation</vt:lpstr>
      <vt:lpstr>Custom Design</vt:lpstr>
      <vt:lpstr>2_Custom Design</vt:lpstr>
      <vt:lpstr>3_Custom Design</vt:lpstr>
      <vt:lpstr>1 Met Office PowerPoint Template</vt:lpstr>
      <vt:lpstr>8_Custom Design</vt:lpstr>
      <vt:lpstr>standard_template</vt:lpstr>
      <vt:lpstr>4_Custom Design</vt:lpstr>
      <vt:lpstr>5_Custom Design</vt:lpstr>
      <vt:lpstr>6_Custom Design</vt:lpstr>
      <vt:lpstr>10_Custom Design</vt:lpstr>
      <vt:lpstr>12_Custom Design</vt:lpstr>
      <vt:lpstr>13_Custom Design</vt:lpstr>
      <vt:lpstr>1_Blank Presentation</vt:lpstr>
      <vt:lpstr>7_Custom Design</vt:lpstr>
      <vt:lpstr>A study of the AMV correlation surface</vt:lpstr>
      <vt:lpstr>PowerPoint Presentation</vt:lpstr>
      <vt:lpstr>Motivation</vt:lpstr>
      <vt:lpstr>How are AMVs produced?</vt:lpstr>
      <vt:lpstr>In recent years……</vt:lpstr>
      <vt:lpstr>First challenge - polar winds</vt:lpstr>
      <vt:lpstr>Second challenge – high resolution winds</vt:lpstr>
      <vt:lpstr>Third challenge – smoother cloud features</vt:lpstr>
      <vt:lpstr>Early examples</vt:lpstr>
      <vt:lpstr>Plotting the correlation surfaces</vt:lpstr>
      <vt:lpstr>Low level examples</vt:lpstr>
      <vt:lpstr>High level examples</vt:lpstr>
      <vt:lpstr>How can we use the information?</vt:lpstr>
      <vt:lpstr>Filtering to remove the poorly constrained cases</vt:lpstr>
      <vt:lpstr>Estimating tracking errors</vt:lpstr>
      <vt:lpstr>NWP AMV observation error schemes</vt:lpstr>
      <vt:lpstr>Summary</vt:lpstr>
      <vt:lpstr>Next steps</vt:lpstr>
      <vt:lpstr>Spare slides</vt:lpstr>
      <vt:lpstr>Example 3 High level Jet region slow bias</vt:lpstr>
      <vt:lpstr>Example 3 High level Jet region slow bias</vt:lpstr>
      <vt:lpstr>Example 3 High level Jet region slow bias</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Talk</dc:title>
  <dc:creator>Roger Saunders</dc:creator>
  <cp:lastModifiedBy>User</cp:lastModifiedBy>
  <cp:revision>293</cp:revision>
  <cp:lastPrinted>2018-04-18T13:22:23Z</cp:lastPrinted>
  <dcterms:created xsi:type="dcterms:W3CDTF">2009-08-03T14:32:49Z</dcterms:created>
  <dcterms:modified xsi:type="dcterms:W3CDTF">2018-04-23T09:56:16Z</dcterms:modified>
</cp:coreProperties>
</file>