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434" r:id="rId3"/>
    <p:sldId id="430" r:id="rId4"/>
    <p:sldId id="435" r:id="rId5"/>
    <p:sldId id="442" r:id="rId6"/>
    <p:sldId id="443" r:id="rId7"/>
    <p:sldId id="444" r:id="rId8"/>
    <p:sldId id="439" r:id="rId9"/>
    <p:sldId id="449" r:id="rId10"/>
    <p:sldId id="445" r:id="rId11"/>
    <p:sldId id="448" r:id="rId12"/>
    <p:sldId id="447" r:id="rId13"/>
    <p:sldId id="4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eller, Kevin J (398E)" initials="MKJ(" lastIdx="1" clrIdx="0">
    <p:extLst>
      <p:ext uri="{19B8F6BF-5375-455C-9EA6-DF929625EA0E}">
        <p15:presenceInfo xmlns:p15="http://schemas.microsoft.com/office/powerpoint/2012/main" userId="S-1-5-21-1608413684-1126320247-1535859923-544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C0"/>
    <a:srgbClr val="4C216E"/>
    <a:srgbClr val="760000"/>
    <a:srgbClr val="0B2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5658" autoAdjust="0"/>
  </p:normalViewPr>
  <p:slideViewPr>
    <p:cSldViewPr snapToGrid="0" snapToObjects="1">
      <p:cViewPr>
        <p:scale>
          <a:sx n="73" d="100"/>
          <a:sy n="73" d="100"/>
        </p:scale>
        <p:origin x="84" y="474"/>
      </p:cViewPr>
      <p:guideLst/>
    </p:cSldViewPr>
  </p:slideViewPr>
  <p:outlineViewPr>
    <p:cViewPr>
      <p:scale>
        <a:sx n="33" d="100"/>
        <a:sy n="33" d="100"/>
      </p:scale>
      <p:origin x="0" y="-1199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B24C7DBD-13F4-6741-A7C6-E677ED2EA934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947D7749-1449-2547-B684-2542D30CFE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7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7749-1449-2547-B684-2542D30CFE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7749-1449-2547-B684-2542D30CFE6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Spend time explaining</a:t>
            </a:r>
            <a:r>
              <a:rPr lang="en-US" baseline="0" dirty="0" smtClean="0"/>
              <a:t> (1), (2), and (3)</a:t>
            </a:r>
          </a:p>
          <a:p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7749-1449-2547-B684-2542D30CFE6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9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7749-1449-2547-B684-2542D30CFE6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8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7749-1449-2547-B684-2542D30CFE6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9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9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6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995907" y="1830388"/>
            <a:ext cx="109728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0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3" y="1052952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51382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1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0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9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J. Posselt - Derek.Posselt@jpl.nasa.gov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5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B2B53"/>
            </a:gs>
            <a:gs pos="2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0748"/>
            <a:ext cx="10515600" cy="4666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r>
              <a:rPr lang="en-US" smtClean="0"/>
              <a:t>2018-04-23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r>
              <a:rPr lang="en-US"/>
              <a:t>D. J. Posselt - Derek.Posselt@jpl.nasa.gov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54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2A91FAE-8EB2-2847-A00A-7460933E80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60" y="6238109"/>
            <a:ext cx="626301" cy="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1634"/>
            <a:ext cx="12203551" cy="6879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1636"/>
            <a:ext cx="12192000" cy="6879635"/>
          </a:xfrm>
          <a:prstGeom prst="rect">
            <a:avLst/>
          </a:prstGeom>
          <a:solidFill>
            <a:schemeClr val="accent1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712" y="5943600"/>
            <a:ext cx="969264" cy="7985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648" y="3158836"/>
            <a:ext cx="10972800" cy="3479470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500" dirty="0" smtClean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Kevin </a:t>
            </a:r>
            <a:r>
              <a:rPr lang="en-US" sz="3500" dirty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J. </a:t>
            </a:r>
            <a:r>
              <a:rPr lang="en-US" sz="3500" dirty="0" smtClean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Mueller</a:t>
            </a:r>
            <a:r>
              <a:rPr lang="en-US" sz="3500" baseline="30000" dirty="0" smtClean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1</a:t>
            </a:r>
            <a:endParaRPr lang="en-US" sz="3500" dirty="0">
              <a:ln>
                <a:solidFill>
                  <a:srgbClr val="FF0000">
                    <a:alpha val="50000"/>
                  </a:srgbClr>
                </a:solidFill>
              </a:ln>
            </a:endParaRPr>
          </a:p>
          <a:p>
            <a:pPr>
              <a:lnSpc>
                <a:spcPct val="120000"/>
              </a:lnSpc>
            </a:pPr>
            <a:r>
              <a:rPr lang="en-US" sz="2000" baseline="30000" dirty="0" smtClean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1</a:t>
            </a:r>
            <a:r>
              <a:rPr lang="en-US" sz="2000" dirty="0" smtClean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Jet </a:t>
            </a:r>
            <a:r>
              <a:rPr lang="en-US" sz="2000" dirty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>Propulsion Laboratory, California Institute of Technology, Pasadena, CA</a:t>
            </a:r>
            <a:r>
              <a:rPr lang="en-US" sz="2200" dirty="0">
                <a:ln>
                  <a:solidFill>
                    <a:srgbClr val="FF0000">
                      <a:alpha val="50000"/>
                    </a:srgbClr>
                  </a:solidFill>
                </a:ln>
              </a:rPr>
              <a:t/>
            </a:r>
            <a:br>
              <a:rPr lang="en-US" sz="2200" dirty="0">
                <a:ln>
                  <a:solidFill>
                    <a:srgbClr val="FF0000">
                      <a:alpha val="50000"/>
                    </a:srgbClr>
                  </a:solidFill>
                </a:ln>
              </a:rPr>
            </a:br>
            <a:endParaRPr lang="en-US" sz="2200" dirty="0">
              <a:ln>
                <a:solidFill>
                  <a:srgbClr val="FF0000">
                    <a:alpha val="50000"/>
                  </a:srgbClr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509" y="364067"/>
            <a:ext cx="11528467" cy="2258221"/>
          </a:xfr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txBody>
          <a:bodyPr>
            <a:noAutofit/>
          </a:bodyPr>
          <a:lstStyle/>
          <a:p>
            <a: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Status of MISR Stereo Motion Vectors </a:t>
            </a:r>
            <a:b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28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and</a:t>
            </a:r>
            <a: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b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Assessment using MODIS, MSG, &amp; CATS </a:t>
            </a:r>
            <a:r>
              <a:rPr lang="en-US" sz="4000" dirty="0" err="1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lidar</a:t>
            </a:r>
            <a:r>
              <a:rPr lang="en-US" sz="4000" dirty="0" smtClean="0"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000" dirty="0">
              <a:ln>
                <a:solidFill>
                  <a:srgbClr val="FF0000">
                    <a:alpha val="50000"/>
                  </a:srgbClr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60" y="6238109"/>
            <a:ext cx="626301" cy="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11617" r="8922" b="6814"/>
          <a:stretch/>
        </p:blipFill>
        <p:spPr>
          <a:xfrm>
            <a:off x="6015928" y="2782725"/>
            <a:ext cx="5297222" cy="3754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95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MISR stereo prefers o</a:t>
            </a:r>
            <a:r>
              <a:rPr lang="en-US" dirty="0" smtClean="0"/>
              <a:t>ptically thick, water clouds (possible bias in other clouds)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404267"/>
            <a:ext cx="10058400" cy="1047937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Ice and </a:t>
            </a:r>
            <a:r>
              <a:rPr lang="en-US" dirty="0" err="1" smtClean="0"/>
              <a:t>unkown</a:t>
            </a:r>
            <a:r>
              <a:rPr lang="en-US" dirty="0" smtClean="0"/>
              <a:t> phase clouds have double the height variance relative to CATS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Liquid phase </a:t>
            </a:r>
            <a:r>
              <a:rPr lang="el-GR" dirty="0"/>
              <a:t>σ </a:t>
            </a:r>
            <a:r>
              <a:rPr lang="en-US" dirty="0" smtClean="0"/>
              <a:t>= 260 m, ice &amp; unknown phase </a:t>
            </a:r>
            <a:r>
              <a:rPr lang="el-GR" dirty="0"/>
              <a:t>σ </a:t>
            </a:r>
            <a:r>
              <a:rPr lang="en-US" dirty="0" smtClean="0"/>
              <a:t>= 500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decreasing optical depth, height “bias” relative to CATS increases from -250 m to -30 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Would these patterns hold for along-track variance and bias?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820930" y="2423236"/>
            <a:ext cx="5194998" cy="4330321"/>
            <a:chOff x="6780296" y="2423236"/>
            <a:chExt cx="5194998" cy="43303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11426" r="8985" b="6335"/>
            <a:stretch/>
          </p:blipFill>
          <p:spPr>
            <a:xfrm>
              <a:off x="6780296" y="2787953"/>
              <a:ext cx="5194998" cy="37608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34824" y="6445780"/>
              <a:ext cx="2799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MISR height minus CATS height (m)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85891" y="2423236"/>
              <a:ext cx="4789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Liquid phase, bias as </a:t>
              </a:r>
              <a:r>
                <a:rPr lang="en-US" dirty="0" smtClean="0"/>
                <a:t>function of </a:t>
              </a:r>
              <a:r>
                <a:rPr lang="en-US" dirty="0" smtClean="0"/>
                <a:t>tau</a:t>
              </a:r>
              <a:r>
                <a:rPr lang="en-US" dirty="0" smtClean="0"/>
                <a:t> (at 1064 nm)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39417" y="-903004"/>
            <a:ext cx="478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 &amp; indeterminate phase, bias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15878" y="2418621"/>
            <a:ext cx="478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 &amp; unknown phase, bias as </a:t>
            </a:r>
            <a:r>
              <a:rPr lang="en-US" dirty="0" smtClean="0"/>
              <a:t>function of </a:t>
            </a:r>
            <a:r>
              <a:rPr lang="en-US" dirty="0" smtClean="0"/>
              <a:t>tau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04243" y="6445780"/>
            <a:ext cx="279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MISR height minus CATS height (m)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87751" y="4298532"/>
            <a:ext cx="279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Frequency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76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Additionally collocated MSG AMV shows SMV along-track bias may follows height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749"/>
            <a:ext cx="10879183" cy="1611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Pattern of SMV along-track bias vs. MSG AMV follows that of SMV vs. CATS height</a:t>
            </a:r>
          </a:p>
          <a:p>
            <a:pPr lvl="1"/>
            <a:r>
              <a:rPr lang="en-US" dirty="0" smtClean="0"/>
              <a:t>Positive/negative along-track bias at positive/negative fringes of height distribution which </a:t>
            </a:r>
            <a:endParaRPr lang="en-US" dirty="0"/>
          </a:p>
          <a:p>
            <a:r>
              <a:rPr lang="en-US" dirty="0" smtClean="0"/>
              <a:t>For low clouds:</a:t>
            </a:r>
          </a:p>
          <a:p>
            <a:pPr lvl="1"/>
            <a:r>
              <a:rPr lang="en-US" dirty="0" smtClean="0"/>
              <a:t>height </a:t>
            </a:r>
            <a:r>
              <a:rPr lang="el-GR" dirty="0" smtClean="0"/>
              <a:t>σ</a:t>
            </a:r>
            <a:r>
              <a:rPr lang="en-US" dirty="0" smtClean="0"/>
              <a:t>=600 m, along-track </a:t>
            </a:r>
            <a:r>
              <a:rPr lang="el-GR" dirty="0" smtClean="0"/>
              <a:t>σ</a:t>
            </a:r>
            <a:r>
              <a:rPr lang="en-US" dirty="0" smtClean="0"/>
              <a:t>=3.5 m/s, cross-track </a:t>
            </a:r>
            <a:r>
              <a:rPr lang="el-GR" dirty="0" smtClean="0"/>
              <a:t>σ</a:t>
            </a:r>
            <a:r>
              <a:rPr lang="en-US" dirty="0" smtClean="0"/>
              <a:t>=2.5 m/s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9258" r="23875" b="6502"/>
          <a:stretch/>
        </p:blipFill>
        <p:spPr>
          <a:xfrm>
            <a:off x="4437016" y="3270840"/>
            <a:ext cx="3317967" cy="2978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8935" r="10584" b="6758"/>
          <a:stretch/>
        </p:blipFill>
        <p:spPr>
          <a:xfrm>
            <a:off x="7868629" y="3243490"/>
            <a:ext cx="3735977" cy="296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0816" r="13155" b="6565"/>
          <a:stretch/>
        </p:blipFill>
        <p:spPr>
          <a:xfrm>
            <a:off x="838200" y="3299642"/>
            <a:ext cx="3642730" cy="29259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378867" y="4428309"/>
            <a:ext cx="195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MISR Height (km)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91811" y="6284653"/>
            <a:ext cx="198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 (km)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6176" y="6284653"/>
            <a:ext cx="188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 (km)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05867" y="6284653"/>
            <a:ext cx="19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 (km)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77144" y="6095789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91811" y="6284653"/>
            <a:ext cx="161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43733" y="3336658"/>
            <a:ext cx="188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59840" y="3336658"/>
            <a:ext cx="233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MISR cross-track bias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47300" y="3336658"/>
            <a:ext cx="233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MISR along-track bias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7716489" y="3198878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06694" y="6099987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01218" y="6106325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88388" y="6106325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30106" y="6114126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93730" y="6101064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4405385" y="3219550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41322" y="3208130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579905" y="5855726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376440" y="5848085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328670" y="3174939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466630" y="4428309"/>
            <a:ext cx="274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Component  (m/s)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298277" y="5856300"/>
            <a:ext cx="37745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-5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282754" y="4515619"/>
            <a:ext cx="29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7674847" y="5752419"/>
            <a:ext cx="2801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1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optical depth ice clouds (cirrus?) produce along-track biased retrievals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759971"/>
            <a:ext cx="3838302" cy="4416992"/>
          </a:xfrm>
        </p:spPr>
        <p:txBody>
          <a:bodyPr/>
          <a:lstStyle/>
          <a:p>
            <a:r>
              <a:rPr lang="en-US" dirty="0" smtClean="0"/>
              <a:t>The fringes of the prior distribution show the source of bias to be ice in prior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1" y="1332880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follow up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199" y="1510748"/>
            <a:ext cx="10515601" cy="4666215"/>
          </a:xfrm>
        </p:spPr>
        <p:txBody>
          <a:bodyPr/>
          <a:lstStyle/>
          <a:p>
            <a:r>
              <a:rPr lang="en-US" dirty="0" smtClean="0"/>
              <a:t>Ice clouds are a source of positive along-track bias in MISR SMVs, and may be the dominant source</a:t>
            </a:r>
          </a:p>
          <a:p>
            <a:r>
              <a:rPr lang="en-US" dirty="0" smtClean="0"/>
              <a:t>Can a scheme for flagging ice clouds be used to improve robustness of MISR SMVs</a:t>
            </a:r>
          </a:p>
        </p:txBody>
      </p:sp>
    </p:spTree>
    <p:extLst>
      <p:ext uri="{BB962C8B-B14F-4D97-AF65-F5344CB8AC3E}">
        <p14:creationId xmlns:p14="http://schemas.microsoft.com/office/powerpoint/2010/main" val="405176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Multi-angle Imaging </a:t>
            </a:r>
            <a:r>
              <a:rPr lang="en-US" sz="3200" dirty="0" err="1" smtClean="0"/>
              <a:t>SpectroRadiometer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4495800"/>
            <a:ext cx="5257800" cy="2286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1900" b="1" dirty="0">
                <a:solidFill>
                  <a:schemeClr val="tx2"/>
                </a:solidFill>
              </a:rPr>
              <a:t>MISR Wind Products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Stereo </a:t>
            </a:r>
            <a:r>
              <a:rPr lang="en-US" sz="1600" dirty="0">
                <a:solidFill>
                  <a:schemeClr val="tx2"/>
                </a:solidFill>
              </a:rPr>
              <a:t>Motion Vectors </a:t>
            </a:r>
            <a:r>
              <a:rPr lang="en-US" sz="1600" dirty="0" smtClean="0">
                <a:solidFill>
                  <a:schemeClr val="tx2"/>
                </a:solidFill>
              </a:rPr>
              <a:t>(</a:t>
            </a:r>
            <a:r>
              <a:rPr lang="en-US" sz="1600" dirty="0">
                <a:solidFill>
                  <a:schemeClr val="tx2"/>
                </a:solidFill>
              </a:rPr>
              <a:t>S</a:t>
            </a:r>
            <a:r>
              <a:rPr lang="en-US" sz="1600" dirty="0" smtClean="0">
                <a:solidFill>
                  <a:schemeClr val="tx2"/>
                </a:solidFill>
              </a:rPr>
              <a:t>MV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Geometric height obtained from parallax</a:t>
            </a:r>
          </a:p>
          <a:p>
            <a:pPr lvl="1"/>
            <a:r>
              <a:rPr lang="en-US" sz="1400" dirty="0"/>
              <a:t>Retrieved from redundant forward and aft camera triplets</a:t>
            </a:r>
          </a:p>
          <a:p>
            <a:pPr lvl="1"/>
            <a:r>
              <a:rPr lang="en-US" sz="1400" dirty="0"/>
              <a:t>Time interval </a:t>
            </a:r>
            <a:r>
              <a:rPr lang="en-US" sz="1400" b="1" dirty="0"/>
              <a:t>∆t = 200 seconds</a:t>
            </a:r>
          </a:p>
          <a:p>
            <a:pPr lvl="1"/>
            <a:r>
              <a:rPr lang="en-US" sz="1400" dirty="0"/>
              <a:t>Gridded resolution </a:t>
            </a:r>
            <a:r>
              <a:rPr lang="en-US" sz="1400" b="1" dirty="0"/>
              <a:t>∆x = 17.6 km</a:t>
            </a:r>
            <a:endParaRPr lang="en-US" sz="1400" dirty="0"/>
          </a:p>
          <a:p>
            <a:r>
              <a:rPr lang="en-US" sz="1600" dirty="0">
                <a:solidFill>
                  <a:schemeClr val="tx2"/>
                </a:solidFill>
              </a:rPr>
              <a:t>H</a:t>
            </a:r>
            <a:r>
              <a:rPr lang="en-US" sz="1600" dirty="0" smtClean="0">
                <a:solidFill>
                  <a:schemeClr val="tx2"/>
                </a:solidFill>
              </a:rPr>
              <a:t>eight-resolved </a:t>
            </a:r>
            <a:r>
              <a:rPr lang="en-US" sz="1600" dirty="0">
                <a:solidFill>
                  <a:schemeClr val="tx2"/>
                </a:solidFill>
              </a:rPr>
              <a:t>c</a:t>
            </a:r>
            <a:r>
              <a:rPr lang="en-US" sz="1600" dirty="0" smtClean="0">
                <a:solidFill>
                  <a:schemeClr val="tx2"/>
                </a:solidFill>
              </a:rPr>
              <a:t>ross-track </a:t>
            </a:r>
            <a:r>
              <a:rPr lang="en-US" sz="1600" dirty="0">
                <a:solidFill>
                  <a:schemeClr val="tx2"/>
                </a:solidFill>
              </a:rPr>
              <a:t>cloud motions: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Geometric height obtained from parallax</a:t>
            </a:r>
            <a:endParaRPr lang="en-US" sz="1400" dirty="0"/>
          </a:p>
          <a:p>
            <a:pPr lvl="1"/>
            <a:r>
              <a:rPr lang="en-US" sz="1400" dirty="0"/>
              <a:t>Retrieved from redundant forward and aft camera pairs</a:t>
            </a:r>
            <a:endParaRPr lang="en-US" sz="1400" b="1" dirty="0"/>
          </a:p>
          <a:p>
            <a:pPr lvl="1"/>
            <a:r>
              <a:rPr lang="en-US" sz="1400" dirty="0"/>
              <a:t>Time interval </a:t>
            </a:r>
            <a:r>
              <a:rPr lang="en-US" sz="1400" b="1" dirty="0"/>
              <a:t>∆t = 46 seconds</a:t>
            </a:r>
          </a:p>
          <a:p>
            <a:pPr lvl="1"/>
            <a:r>
              <a:rPr lang="en-US" sz="1400" dirty="0"/>
              <a:t>Gridded resolution </a:t>
            </a:r>
            <a:r>
              <a:rPr lang="en-US" sz="1400" b="1" dirty="0"/>
              <a:t>∆x = 1.1 km</a:t>
            </a:r>
          </a:p>
          <a:p>
            <a:pPr lvl="1"/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28800" y="1295400"/>
            <a:ext cx="3352800" cy="312420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9100" indent="-382588" eaLnBrk="0" fontAlgn="base" hangingPunct="0">
              <a:spcAft>
                <a:spcPct val="0"/>
              </a:spcAft>
              <a:buClr>
                <a:schemeClr val="accent1"/>
              </a:buClr>
              <a:buSzPct val="80000"/>
              <a:defRPr/>
            </a:pPr>
            <a:r>
              <a:rPr lang="en-US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MISR instrument</a:t>
            </a:r>
          </a:p>
          <a:p>
            <a:pPr indent="-201168" eaLnBrk="0" fontAlgn="base" hangingPunct="0">
              <a:spcAft>
                <a:spcPct val="0"/>
              </a:spcAft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glow rad="254000">
                    <a:srgbClr val="FFFF00"/>
                  </a:glow>
                </a:effectLst>
                <a:ea typeface="ＭＳ Ｐゴシック" charset="-128"/>
                <a:cs typeface="ＭＳ Ｐゴシック" charset="-128"/>
              </a:rPr>
              <a:t>Mission Lifetime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b="1" dirty="0"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ea typeface="ＭＳ Ｐゴシック" charset="-128"/>
                <a:cs typeface="ＭＳ Ｐゴシック" charset="-128"/>
              </a:rPr>
              <a:t>1999 -&gt; </a:t>
            </a:r>
            <a:r>
              <a:rPr lang="en-US" sz="1400" b="1" strike="sngStrike" dirty="0" smtClean="0"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ea typeface="ＭＳ Ｐゴシック" charset="-128"/>
                <a:cs typeface="ＭＳ Ｐゴシック" charset="-128"/>
              </a:rPr>
              <a:t>2018+</a:t>
            </a:r>
            <a:r>
              <a:rPr lang="en-US" sz="1400" b="1" dirty="0" smtClean="0"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ea typeface="ＭＳ Ｐゴシック" charset="-128"/>
                <a:cs typeface="ＭＳ Ｐゴシック" charset="-128"/>
              </a:rPr>
              <a:t> 2026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b="1" dirty="0" smtClean="0"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ea typeface="ＭＳ Ｐゴシック" charset="-128"/>
                <a:cs typeface="ＭＳ Ｐゴシック" charset="-128"/>
              </a:rPr>
              <a:t>Orbit change in 2022</a:t>
            </a:r>
            <a:endParaRPr lang="en-US" sz="1400" b="1" dirty="0">
              <a:solidFill>
                <a:schemeClr val="tx1"/>
              </a:solidFill>
              <a:effectLst>
                <a:glow rad="254000">
                  <a:srgbClr val="FFFF00">
                    <a:alpha val="75000"/>
                  </a:srgbClr>
                </a:glow>
              </a:effectLst>
              <a:ea typeface="ＭＳ Ｐゴシック" charset="-128"/>
              <a:cs typeface="ＭＳ Ｐゴシック" charset="-128"/>
            </a:endParaRPr>
          </a:p>
          <a:p>
            <a:pPr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Swath Width ~ 380 km</a:t>
            </a:r>
          </a:p>
          <a:p>
            <a:pPr indent="-201168" eaLnBrk="0" fontAlgn="base" hangingPunct="0">
              <a:spcAft>
                <a:spcPct val="0"/>
              </a:spcAft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9 C</a:t>
            </a:r>
            <a:r>
              <a:rPr lang="en-US" sz="1600" dirty="0" err="1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amera</a:t>
            </a:r>
            <a:r>
              <a:rPr lang="en-US" sz="16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View Angles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0º (Nadir)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±26.1º, ± 45.6º 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±60.0º, ± 70.5º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7 minute overpass</a:t>
            </a:r>
          </a:p>
          <a:p>
            <a:pPr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B, G, R, &amp; NIR Bands</a:t>
            </a:r>
          </a:p>
          <a:p>
            <a:pPr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Spatial Resolution 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b="1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275 m for Nadir and Red Band</a:t>
            </a:r>
          </a:p>
          <a:p>
            <a:pPr lvl="1" indent="-201168"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1100 m all else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181601" y="1295400"/>
            <a:ext cx="5391771" cy="3124200"/>
            <a:chOff x="170829" y="1295401"/>
            <a:chExt cx="5354281" cy="2994002"/>
          </a:xfrm>
        </p:grpSpPr>
        <p:pic>
          <p:nvPicPr>
            <p:cNvPr id="6" name="Picture 6" descr="misrvw_labell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799" y="1295401"/>
              <a:ext cx="5220311" cy="2994002"/>
            </a:xfrm>
            <a:prstGeom prst="rect">
              <a:avLst/>
            </a:prstGeom>
            <a:noFill/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85800" y="2514600"/>
              <a:ext cx="1066800" cy="838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52600" y="2514600"/>
              <a:ext cx="990600" cy="381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600200" y="1447800"/>
              <a:ext cx="152400" cy="10668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9315364">
              <a:off x="170829" y="2665520"/>
              <a:ext cx="1524000" cy="2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Along-track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250121">
              <a:off x="1754004" y="2456862"/>
              <a:ext cx="1524000" cy="2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Cross-track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5765321">
              <a:off x="1147419" y="1664636"/>
              <a:ext cx="548595" cy="30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Up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2209800" y="2590800"/>
              <a:ext cx="2514600" cy="1600200"/>
            </a:xfrm>
            <a:prstGeom prst="straightConnector1">
              <a:avLst/>
            </a:prstGeom>
            <a:ln w="22225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9596125">
              <a:off x="2836397" y="3289133"/>
              <a:ext cx="1981200" cy="35394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∆t ~ 7 minutes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 r="33942"/>
          <a:stretch>
            <a:fillRect/>
          </a:stretch>
        </p:blipFill>
        <p:spPr bwMode="auto">
          <a:xfrm>
            <a:off x="1828801" y="4625340"/>
            <a:ext cx="3319643" cy="19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flipH="1">
            <a:off x="1812294" y="4635044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117094" y="4635044"/>
            <a:ext cx="5791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21230" y="4419600"/>
            <a:ext cx="967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Along-track</a:t>
            </a:r>
          </a:p>
        </p:txBody>
      </p:sp>
      <p:sp>
        <p:nvSpPr>
          <p:cNvPr id="33" name="TextBox 32"/>
          <p:cNvSpPr txBox="1"/>
          <p:nvPr/>
        </p:nvSpPr>
        <p:spPr>
          <a:xfrm rot="19372988">
            <a:off x="1471938" y="4476054"/>
            <a:ext cx="967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Cross-track</a:t>
            </a:r>
          </a:p>
        </p:txBody>
      </p:sp>
    </p:spTree>
    <p:extLst>
      <p:ext uri="{BB962C8B-B14F-4D97-AF65-F5344CB8AC3E}">
        <p14:creationId xmlns:p14="http://schemas.microsoft.com/office/powerpoint/2010/main" val="41231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MISR </a:t>
            </a:r>
            <a:r>
              <a:rPr lang="en-US" dirty="0" smtClean="0"/>
              <a:t>Stereo Motion Vectors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32879"/>
            <a:ext cx="7794173" cy="5023471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Forecast benefit in GMAO GEOS-5 model shown</a:t>
            </a:r>
          </a:p>
          <a:p>
            <a:pPr lvl="2"/>
            <a:r>
              <a:rPr lang="en-US" dirty="0" smtClean="0"/>
              <a:t>Mueller et al. 2017, MWR</a:t>
            </a:r>
          </a:p>
          <a:p>
            <a:pPr lvl="2"/>
            <a:r>
              <a:rPr lang="en-US" dirty="0" smtClean="0"/>
              <a:t>GMAO following up by incorporating code into operational GEOS5-FP</a:t>
            </a:r>
          </a:p>
          <a:p>
            <a:pPr lvl="3"/>
            <a:r>
              <a:rPr lang="en-US" dirty="0" smtClean="0"/>
              <a:t>Testing in progress after updating code from paper to current GEOS5 revision</a:t>
            </a:r>
          </a:p>
          <a:p>
            <a:pPr lvl="1"/>
            <a:r>
              <a:rPr lang="en-US" dirty="0" smtClean="0"/>
              <a:t>Two years of NWPSAF monitoring show well constrained error</a:t>
            </a:r>
          </a:p>
          <a:p>
            <a:pPr lvl="2"/>
            <a:r>
              <a:rPr lang="en-US" dirty="0" smtClean="0"/>
              <a:t>NWPSAF AMV Analysis reports show 2 caveats:</a:t>
            </a:r>
          </a:p>
          <a:p>
            <a:pPr lvl="3"/>
            <a:r>
              <a:rPr lang="en-US" dirty="0" smtClean="0"/>
              <a:t>occasional orbits with poor </a:t>
            </a:r>
            <a:r>
              <a:rPr lang="en-US" dirty="0" err="1" smtClean="0"/>
              <a:t>georegistration</a:t>
            </a:r>
            <a:r>
              <a:rPr lang="en-US" dirty="0" smtClean="0"/>
              <a:t> have systematic bias and degraded forecast benefit</a:t>
            </a:r>
          </a:p>
          <a:p>
            <a:pPr lvl="1"/>
            <a:r>
              <a:rPr lang="en-US" dirty="0" smtClean="0"/>
              <a:t>MISR SMV will benefit from major upstream revisions to Level 1 software</a:t>
            </a:r>
          </a:p>
          <a:p>
            <a:pPr lvl="2"/>
            <a:r>
              <a:rPr lang="en-US" dirty="0" smtClean="0"/>
              <a:t>New DEM and revised camera model will benefit </a:t>
            </a:r>
            <a:r>
              <a:rPr lang="en-US" dirty="0" err="1" smtClean="0"/>
              <a:t>georegistration</a:t>
            </a:r>
            <a:endParaRPr lang="en-US" dirty="0"/>
          </a:p>
          <a:p>
            <a:pPr lvl="2"/>
            <a:r>
              <a:rPr lang="en-US" dirty="0" smtClean="0"/>
              <a:t>MISR SMV are highly sensitive to </a:t>
            </a:r>
            <a:r>
              <a:rPr lang="en-US" dirty="0" err="1" smtClean="0"/>
              <a:t>georegistration</a:t>
            </a:r>
            <a:r>
              <a:rPr lang="en-US" dirty="0" smtClean="0"/>
              <a:t>- see above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68381" r="24937"/>
          <a:stretch/>
        </p:blipFill>
        <p:spPr>
          <a:xfrm>
            <a:off x="8725989" y="4198034"/>
            <a:ext cx="2904310" cy="2659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3" t="65676"/>
          <a:stretch/>
        </p:blipFill>
        <p:spPr>
          <a:xfrm>
            <a:off x="8725989" y="1332411"/>
            <a:ext cx="2997926" cy="28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urricane_Ida_MISR_Large_Wi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21366"/>
            <a:ext cx="3052392" cy="463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Example MISR Wind Product Retrievals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32880"/>
            <a:ext cx="3505200" cy="724520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Height resolved cross-track cloud motion (1.1 km resolution)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/>
              <a:t>(Hurricane Ida)</a:t>
            </a:r>
            <a:endParaRPr lang="en-US" sz="1600" i="1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4065" t="3125" r="14941" b="39033"/>
          <a:stretch>
            <a:fillRect/>
          </a:stretch>
        </p:blipFill>
        <p:spPr bwMode="auto">
          <a:xfrm>
            <a:off x="6934200" y="2185986"/>
            <a:ext cx="3352800" cy="467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4953000" y="2941320"/>
            <a:ext cx="2286000" cy="2133600"/>
            <a:chOff x="3429000" y="3886200"/>
            <a:chExt cx="2286000" cy="2133600"/>
          </a:xfrm>
        </p:grpSpPr>
        <p:grpSp>
          <p:nvGrpSpPr>
            <p:cNvPr id="14" name="Group 13"/>
            <p:cNvGrpSpPr/>
            <p:nvPr/>
          </p:nvGrpSpPr>
          <p:grpSpPr>
            <a:xfrm>
              <a:off x="3429000" y="3886200"/>
              <a:ext cx="2286000" cy="2133600"/>
              <a:chOff x="3429000" y="3886200"/>
              <a:chExt cx="2286000" cy="2133600"/>
            </a:xfrm>
          </p:grpSpPr>
          <p:sp>
            <p:nvSpPr>
              <p:cNvPr id="16" name="Rectangular Callout 15"/>
              <p:cNvSpPr/>
              <p:nvPr/>
            </p:nvSpPr>
            <p:spPr>
              <a:xfrm>
                <a:off x="3429000" y="3886200"/>
                <a:ext cx="2286000" cy="2133600"/>
              </a:xfrm>
              <a:prstGeom prst="wedgeRectCallout">
                <a:avLst>
                  <a:gd name="adj1" fmla="val -63854"/>
                  <a:gd name="adj2" fmla="val 28072"/>
                </a:avLst>
              </a:prstGeom>
              <a:solidFill>
                <a:schemeClr val="tx1"/>
              </a:solidFill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3" descr="Hurricane_Ida_Wind_Crop"/>
              <p:cNvPicPr>
                <a:picLocks noChangeAspect="1" noChangeArrowheads="1"/>
              </p:cNvPicPr>
              <p:nvPr/>
            </p:nvPicPr>
            <p:blipFill>
              <a:blip r:embed="rId4"/>
              <a:srcRect t="3338" r="12932" b="3189"/>
              <a:stretch>
                <a:fillRect/>
              </a:stretch>
            </p:blipFill>
            <p:spPr bwMode="auto">
              <a:xfrm>
                <a:off x="3429000" y="3886200"/>
                <a:ext cx="2286000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" name="Picture 4" descr="Wind_Arrow_Inver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5638800"/>
              <a:ext cx="8255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6477000" y="1332880"/>
            <a:ext cx="3810000" cy="7245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r>
              <a:rPr lang="en-US" dirty="0">
                <a:latin typeface="Calibri" pitchFamily="34" charset="0"/>
              </a:rPr>
              <a:t>Height resolved cloud motion vectors (17.6 km resolution)</a:t>
            </a:r>
          </a:p>
          <a:p>
            <a:r>
              <a:rPr lang="en-US" i="1" dirty="0">
                <a:latin typeface="Calibri" pitchFamily="34" charset="0"/>
              </a:rPr>
              <a:t>(Hurricane Francis)</a:t>
            </a:r>
          </a:p>
          <a:p>
            <a:endParaRPr lang="en-US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27321" y="5905501"/>
            <a:ext cx="132638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Height (meters)</a:t>
            </a:r>
          </a:p>
        </p:txBody>
      </p:sp>
      <p:pic>
        <p:nvPicPr>
          <p:cNvPr id="13" name="Picture 4" descr="MISR_CMV_Winds_Colob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7240" y="6256020"/>
            <a:ext cx="2751138" cy="4572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8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retrieval: 4.4 km 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19158" r="29497"/>
          <a:stretch/>
        </p:blipFill>
        <p:spPr>
          <a:xfrm>
            <a:off x="4842048" y="1316333"/>
            <a:ext cx="3315956" cy="5544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9055" r="17612"/>
          <a:stretch/>
        </p:blipFill>
        <p:spPr>
          <a:xfrm>
            <a:off x="733530" y="1316333"/>
            <a:ext cx="4108518" cy="55416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46393" y="1461065"/>
            <a:ext cx="1588063" cy="5399753"/>
            <a:chOff x="8212012" y="1340177"/>
            <a:chExt cx="1588063" cy="53997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98" t="19535" r="4187" b="77644"/>
            <a:stretch/>
          </p:blipFill>
          <p:spPr>
            <a:xfrm>
              <a:off x="8337615" y="1637880"/>
              <a:ext cx="612951" cy="193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53" t="26899" b="10830"/>
            <a:stretch/>
          </p:blipFill>
          <p:spPr>
            <a:xfrm>
              <a:off x="8299938" y="1781138"/>
              <a:ext cx="1014884" cy="49412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12012" y="1340177"/>
              <a:ext cx="1477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Speed 20 m/s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734162" y="3990133"/>
              <a:ext cx="97050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400" dirty="0" smtClean="0"/>
            </a:p>
            <a:p>
              <a:r>
                <a:rPr lang="en-US" sz="1400" dirty="0" smtClean="0"/>
                <a:t>Height (m)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07380" y="1734629"/>
              <a:ext cx="6330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9000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07380" y="6462931"/>
              <a:ext cx="970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29569" y="3309241"/>
              <a:ext cx="970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</a:t>
              </a:r>
              <a:r>
                <a:rPr lang="en-US" sz="1200" dirty="0" smtClean="0"/>
                <a:t>000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07380" y="4883853"/>
              <a:ext cx="6736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3000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4927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Prototype: divergence @ 4.4 km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9055" r="17612"/>
          <a:stretch/>
        </p:blipFill>
        <p:spPr>
          <a:xfrm>
            <a:off x="733530" y="1316333"/>
            <a:ext cx="4108518" cy="55416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19205" r="25666"/>
          <a:stretch/>
        </p:blipFill>
        <p:spPr>
          <a:xfrm>
            <a:off x="5096252" y="1319980"/>
            <a:ext cx="3649542" cy="55408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19779" y="2126891"/>
            <a:ext cx="1117456" cy="4312009"/>
            <a:chOff x="8719779" y="2126891"/>
            <a:chExt cx="1117456" cy="431200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53" t="26660" r="3333" b="10463"/>
            <a:stretch/>
          </p:blipFill>
          <p:spPr>
            <a:xfrm>
              <a:off x="8719779" y="2126891"/>
              <a:ext cx="560438" cy="431200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9062435" y="3970888"/>
              <a:ext cx="10263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Divergence </a:t>
              </a:r>
            </a:p>
            <a:p>
              <a:r>
                <a:rPr lang="en-US" sz="1400" dirty="0"/>
                <a:t>(</a:t>
              </a:r>
              <a:r>
                <a:rPr lang="en-US" sz="1400" dirty="0" smtClean="0"/>
                <a:t>s</a:t>
              </a:r>
              <a:r>
                <a:rPr lang="en-US" sz="1400" baseline="30000" dirty="0" smtClean="0"/>
                <a:t>-1</a:t>
              </a:r>
              <a:r>
                <a:rPr lang="en-US" sz="1400" dirty="0" smtClean="0"/>
                <a:t> ×10</a:t>
              </a:r>
              <a:r>
                <a:rPr lang="en-US" sz="1400" baseline="30000" dirty="0" smtClean="0"/>
                <a:t>-3</a:t>
              </a:r>
              <a:r>
                <a:rPr lang="en-US" sz="1400" dirty="0"/>
                <a:t>)</a:t>
              </a:r>
              <a:endParaRPr lang="en-US" sz="1400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064641" y="4144395"/>
              <a:ext cx="2107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64640" y="4938406"/>
              <a:ext cx="4720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-0.2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36592" y="5795933"/>
              <a:ext cx="5000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-0.4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36592" y="3305001"/>
              <a:ext cx="5000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0.2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36592" y="2471627"/>
              <a:ext cx="5000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0.4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108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from past SMV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 descr="C:\Users\kmueller\Documents\resubmission\resubmission\figure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464" y="1493838"/>
            <a:ext cx="5407025" cy="5364162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4781550" cy="49529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Comparison of MISR with GOES AMV (2003-2008)</a:t>
            </a:r>
            <a:endParaRPr lang="en-US" sz="2000" dirty="0"/>
          </a:p>
          <a:p>
            <a:pPr lvl="1"/>
            <a:r>
              <a:rPr lang="en-US" dirty="0" smtClean="0"/>
              <a:t>Mueller et al., 2017 JAMC</a:t>
            </a:r>
          </a:p>
          <a:p>
            <a:pPr lvl="1"/>
            <a:r>
              <a:rPr lang="en-US" dirty="0" smtClean="0"/>
              <a:t>MISR and GOES wind tracking agree well </a:t>
            </a:r>
          </a:p>
          <a:p>
            <a:pPr lvl="2"/>
            <a:r>
              <a:rPr lang="en-US" dirty="0" smtClean="0"/>
              <a:t>3.2 m s</a:t>
            </a:r>
            <a:r>
              <a:rPr lang="en-US" baseline="30000" dirty="0" smtClean="0"/>
              <a:t>-1</a:t>
            </a:r>
            <a:r>
              <a:rPr lang="en-US" dirty="0" smtClean="0"/>
              <a:t> VRMS (VIS channel)</a:t>
            </a:r>
          </a:p>
          <a:p>
            <a:pPr lvl="2"/>
            <a:r>
              <a:rPr lang="en-US" dirty="0" smtClean="0"/>
              <a:t>1.6 m s</a:t>
            </a:r>
            <a:r>
              <a:rPr lang="en-US" baseline="30000" dirty="0" smtClean="0"/>
              <a:t>-1</a:t>
            </a:r>
            <a:r>
              <a:rPr lang="en-US" dirty="0" smtClean="0"/>
              <a:t> RMS cross-track</a:t>
            </a:r>
          </a:p>
          <a:p>
            <a:pPr lvl="1"/>
            <a:r>
              <a:rPr lang="en-US" dirty="0" smtClean="0"/>
              <a:t>Except for</a:t>
            </a:r>
            <a:r>
              <a:rPr lang="en-US" dirty="0" smtClean="0"/>
              <a:t>…</a:t>
            </a:r>
          </a:p>
          <a:p>
            <a:pPr lvl="2"/>
            <a:r>
              <a:rPr lang="en-US" dirty="0" smtClean="0"/>
              <a:t>(2) Low heights (&lt; 4 km):</a:t>
            </a:r>
          </a:p>
          <a:p>
            <a:pPr lvl="3"/>
            <a:r>
              <a:rPr lang="en-US" dirty="0" smtClean="0"/>
              <a:t>Heights uncorrelated </a:t>
            </a:r>
          </a:p>
          <a:p>
            <a:pPr lvl="3"/>
            <a:r>
              <a:rPr lang="en-US" dirty="0" smtClean="0"/>
              <a:t>MISR often 2 km below GOES</a:t>
            </a:r>
          </a:p>
          <a:p>
            <a:pPr lvl="2"/>
            <a:r>
              <a:rPr lang="en-US" dirty="0" smtClean="0"/>
              <a:t>(3) High heights (&gt; 8 km) </a:t>
            </a:r>
          </a:p>
          <a:p>
            <a:pPr lvl="3"/>
            <a:r>
              <a:rPr lang="en-US" dirty="0" smtClean="0"/>
              <a:t>MISR often 1 km above GOES</a:t>
            </a:r>
          </a:p>
          <a:p>
            <a:r>
              <a:rPr lang="en-US" dirty="0" smtClean="0"/>
              <a:t>Can analysis be corroborated /</a:t>
            </a:r>
            <a:r>
              <a:rPr lang="en-US" dirty="0"/>
              <a:t> </a:t>
            </a:r>
            <a:r>
              <a:rPr lang="en-US" dirty="0" smtClean="0"/>
              <a:t>expanded with “truth” data for heights?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564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9661" r="8058" b="2794"/>
          <a:stretch/>
        </p:blipFill>
        <p:spPr>
          <a:xfrm>
            <a:off x="6716656" y="2839270"/>
            <a:ext cx="4940440" cy="3760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9542"/>
          </a:xfrm>
        </p:spPr>
        <p:txBody>
          <a:bodyPr/>
          <a:lstStyle/>
          <a:p>
            <a:r>
              <a:rPr lang="en-US" dirty="0" smtClean="0"/>
              <a:t>MISR </a:t>
            </a:r>
            <a:r>
              <a:rPr lang="en-US" dirty="0" smtClean="0"/>
              <a:t>SMV </a:t>
            </a:r>
            <a:r>
              <a:rPr lang="en-US" dirty="0" smtClean="0"/>
              <a:t>height validation with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404267"/>
            <a:ext cx="10058400" cy="1047937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10s of thousands of well distributed spatial coincidences within 5 </a:t>
            </a:r>
            <a:r>
              <a:rPr lang="en-US" dirty="0" smtClean="0"/>
              <a:t>minutes, 2015-2017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Latitude range 52° S. to 52° 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Coincidences </a:t>
            </a:r>
            <a:r>
              <a:rPr lang="en-US" dirty="0" smtClean="0"/>
              <a:t>with poor MISR orbit registration have been excluded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215" b="52155"/>
          <a:stretch/>
        </p:blipFill>
        <p:spPr>
          <a:xfrm>
            <a:off x="986445" y="2794763"/>
            <a:ext cx="6107142" cy="3592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521649"/>
            <a:ext cx="41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Locations and heights (m) of coincidences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85891" y="2521649"/>
            <a:ext cx="438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 </a:t>
            </a:r>
            <a:r>
              <a:rPr lang="en-US" dirty="0" smtClean="0"/>
              <a:t>distribution of collocations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4" t="13000" r="10560" b="75538"/>
          <a:stretch/>
        </p:blipFill>
        <p:spPr>
          <a:xfrm>
            <a:off x="9711220" y="2995238"/>
            <a:ext cx="1784094" cy="8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10106" r="13937" b="6944"/>
          <a:stretch/>
        </p:blipFill>
        <p:spPr>
          <a:xfrm>
            <a:off x="6469871" y="2550750"/>
            <a:ext cx="4707451" cy="3817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heights compare favorably with SMV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749"/>
            <a:ext cx="10996447" cy="7729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Directly comparable measurements yield low noise</a:t>
            </a:r>
          </a:p>
          <a:p>
            <a:pPr lvl="1"/>
            <a:r>
              <a:rPr lang="en-US" dirty="0" smtClean="0"/>
              <a:t>RMS 300 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2018-04-23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1FAE-8EB2-2847-A00A-7460933E80B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049" r="13480" b="6814"/>
          <a:stretch/>
        </p:blipFill>
        <p:spPr>
          <a:xfrm>
            <a:off x="1088495" y="2560534"/>
            <a:ext cx="5098731" cy="37975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19807" y="2331037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vs. CATS height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243779" y="3931157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height (km)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448827" y="1371222"/>
            <a:ext cx="2609850" cy="2466022"/>
            <a:chOff x="4333875" y="1458278"/>
            <a:chExt cx="2609850" cy="2466022"/>
          </a:xfrm>
        </p:grpSpPr>
        <p:sp>
          <p:nvSpPr>
            <p:cNvPr id="14" name="TextBox 13"/>
            <p:cNvSpPr txBox="1"/>
            <p:nvPr/>
          </p:nvSpPr>
          <p:spPr>
            <a:xfrm>
              <a:off x="4495234" y="1458278"/>
              <a:ext cx="23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MISR vs. GOES height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333875" y="1458278"/>
              <a:ext cx="2609850" cy="2466022"/>
              <a:chOff x="4333875" y="1458278"/>
              <a:chExt cx="2609850" cy="246602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495235" y="1786273"/>
                <a:ext cx="2367201" cy="2004678"/>
                <a:chOff x="1401079" y="725861"/>
                <a:chExt cx="5656946" cy="4561244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67" t="10049" r="13502" b="6814"/>
                <a:stretch/>
              </p:blipFill>
              <p:spPr>
                <a:xfrm>
                  <a:off x="1401079" y="725861"/>
                  <a:ext cx="5656946" cy="4561244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8" name="Group 4"/>
                <p:cNvGrpSpPr>
                  <a:grpSpLocks noChangeAspect="1"/>
                </p:cNvGrpSpPr>
                <p:nvPr/>
              </p:nvGrpSpPr>
              <p:grpSpPr bwMode="auto">
                <a:xfrm rot="5400000" flipH="1">
                  <a:off x="1808576" y="683749"/>
                  <a:ext cx="4207968" cy="4537076"/>
                  <a:chOff x="869" y="1456"/>
                  <a:chExt cx="2298" cy="2858"/>
                </a:xfrm>
              </p:grpSpPr>
              <p:sp>
                <p:nvSpPr>
                  <p:cNvPr id="9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1209" y="1709"/>
                    <a:ext cx="1430" cy="17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029" name="Picture 5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520" b="7515"/>
                  <a:stretch/>
                </p:blipFill>
                <p:spPr bwMode="auto">
                  <a:xfrm>
                    <a:off x="869" y="1456"/>
                    <a:ext cx="2298" cy="2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8" name="Rounded Rectangular Callout 17"/>
              <p:cNvSpPr/>
              <p:nvPr/>
            </p:nvSpPr>
            <p:spPr>
              <a:xfrm>
                <a:off x="4333875" y="1458278"/>
                <a:ext cx="2609850" cy="2466022"/>
              </a:xfrm>
              <a:prstGeom prst="wedgeRoundRectCallout">
                <a:avLst>
                  <a:gd name="adj1" fmla="val -16227"/>
                  <a:gd name="adj2" fmla="val 49168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307522" y="6324141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 (km)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225283" y="4015096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MISR height (km)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397799" y="2331037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MISR vs. CATS height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75544" y="6358055"/>
            <a:ext cx="23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CATS height (km)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34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19570</TotalTime>
  <Words>858</Words>
  <Application>Microsoft Office PowerPoint</Application>
  <PresentationFormat>Widescreen</PresentationFormat>
  <Paragraphs>167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Calibri</vt:lpstr>
      <vt:lpstr>Office Theme</vt:lpstr>
      <vt:lpstr>Status of MISR Stereo Motion Vectors  and  Assessment using MODIS, MSG, &amp; CATS lidar </vt:lpstr>
      <vt:lpstr>Multi-angle Imaging SpectroRadiometer</vt:lpstr>
      <vt:lpstr>MISR Stereo Motion Vectors status</vt:lpstr>
      <vt:lpstr>Example MISR Wind Product Retrievals</vt:lpstr>
      <vt:lpstr>Research retrieval: 4.4 km resolution</vt:lpstr>
      <vt:lpstr>Prototype: divergence @ 4.4 km</vt:lpstr>
      <vt:lpstr>Questions from past SMV assessment</vt:lpstr>
      <vt:lpstr>MISR SMV height validation with CATS</vt:lpstr>
      <vt:lpstr>Lidar heights compare favorably with SMV heights</vt:lpstr>
      <vt:lpstr>MISR stereo prefers optically thick, water clouds (possible bias in other clouds)</vt:lpstr>
      <vt:lpstr>Additionally collocated MSG AMV shows SMV along-track bias may follows height bias</vt:lpstr>
      <vt:lpstr>Low optical depth ice clouds (cirrus?) produce along-track biased retrievals</vt:lpstr>
      <vt:lpstr>Conclusions and follow up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Posselt</dc:creator>
  <cp:lastModifiedBy>Mueller, Kevin J (398E)</cp:lastModifiedBy>
  <cp:revision>676</cp:revision>
  <dcterms:created xsi:type="dcterms:W3CDTF">2016-12-07T16:40:50Z</dcterms:created>
  <dcterms:modified xsi:type="dcterms:W3CDTF">2018-04-24T01:26:51Z</dcterms:modified>
</cp:coreProperties>
</file>