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589" r:id="rId2"/>
    <p:sldId id="663" r:id="rId3"/>
    <p:sldId id="664" r:id="rId4"/>
    <p:sldId id="665" r:id="rId5"/>
    <p:sldId id="667" r:id="rId6"/>
    <p:sldId id="641" r:id="rId7"/>
    <p:sldId id="671" r:id="rId8"/>
    <p:sldId id="666" r:id="rId9"/>
    <p:sldId id="668" r:id="rId10"/>
    <p:sldId id="669" r:id="rId11"/>
    <p:sldId id="634" r:id="rId12"/>
    <p:sldId id="645" r:id="rId13"/>
    <p:sldId id="639" r:id="rId14"/>
    <p:sldId id="672" r:id="rId15"/>
    <p:sldId id="673" r:id="rId16"/>
    <p:sldId id="640" r:id="rId17"/>
    <p:sldId id="670" r:id="rId18"/>
    <p:sldId id="643" r:id="rId19"/>
    <p:sldId id="644" r:id="rId20"/>
    <p:sldId id="635" r:id="rId21"/>
    <p:sldId id="661" r:id="rId22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00205B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6866" autoAdjust="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-15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248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7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00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701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583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800" b="0" baseline="0" dirty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IWW-14, </a:t>
            </a:r>
            <a:r>
              <a:rPr lang="de-DE" sz="800" b="0" baseline="0" dirty="0" err="1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Jeju</a:t>
            </a:r>
            <a:r>
              <a:rPr lang="de-DE" sz="800" b="0" baseline="0" dirty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23-27 April 2018</a:t>
            </a: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EUM/RSP/VWG/18/988831 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GB" dirty="0"/>
          </a:p>
        </p:txBody>
      </p:sp>
      <p:pic>
        <p:nvPicPr>
          <p:cNvPr id="9" name="Picture 2" descr="https://lh3.googleusercontent.com/2mW_L0zDvBQYctotg28lDO0k-kgXcrVDTbksAZpG7ydu8TbV00O_TZjk68TfB7238Kk6VSF-FB1peFLINwgh-qSf9RGSlLHdj256A2rvEieWTkhX0Kbc0oT1tNcjrXeLOx_ed6Jx9PT6BpIxVw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6" y="6585253"/>
            <a:ext cx="92588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194629" y="3096929"/>
            <a:ext cx="5482771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Olivier Hautecoeur (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Exostaff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 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Borde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Eumetsat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1553498" y="1101600"/>
            <a:ext cx="8126902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GB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different AVHRR winds products at </a:t>
            </a:r>
            <a:r>
              <a:rPr lang="en-GB" sz="28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Eumetsat</a:t>
            </a:r>
            <a:endParaRPr lang="en-GB" sz="2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D7CE6-A3AE-4588-8F7E-38BBDAD0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RMSVD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forecast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CD82F-277C-481E-A0BF-F93C15B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Effect</a:t>
            </a:r>
            <a:r>
              <a:rPr lang="fr-FR" dirty="0"/>
              <a:t> of the </a:t>
            </a:r>
            <a:r>
              <a:rPr lang="fr-FR" dirty="0" err="1"/>
              <a:t>third</a:t>
            </a:r>
            <a:r>
              <a:rPr lang="fr-FR" dirty="0"/>
              <a:t> image in the </a:t>
            </a:r>
            <a:r>
              <a:rPr lang="fr-FR" dirty="0" err="1"/>
              <a:t>quality</a:t>
            </a:r>
            <a:r>
              <a:rPr lang="fr-FR" dirty="0"/>
              <a:t> screening</a:t>
            </a:r>
          </a:p>
        </p:txBody>
      </p:sp>
      <p:pic>
        <p:nvPicPr>
          <p:cNvPr id="8" name="Picture 15" descr="C-x-M01-N_RMS.png">
            <a:extLst>
              <a:ext uri="{FF2B5EF4-FFF2-40B4-BE49-F238E27FC236}">
                <a16:creationId xmlns:a16="http://schemas.microsoft.com/office/drawing/2014/main" id="{73979547-AF81-4C00-9024-49E3BB0135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921" t="14764" r="24606" b="9842"/>
          <a:stretch>
            <a:fillRect/>
          </a:stretch>
        </p:blipFill>
        <p:spPr>
          <a:xfrm>
            <a:off x="192087" y="2234181"/>
            <a:ext cx="5400000" cy="2907163"/>
          </a:xfrm>
          <a:prstGeom prst="rect">
            <a:avLst/>
          </a:prstGeom>
        </p:spPr>
      </p:pic>
      <p:pic>
        <p:nvPicPr>
          <p:cNvPr id="9" name="Picture 17" descr="C-x-M01-S_RMS.png">
            <a:extLst>
              <a:ext uri="{FF2B5EF4-FFF2-40B4-BE49-F238E27FC236}">
                <a16:creationId xmlns:a16="http://schemas.microsoft.com/office/drawing/2014/main" id="{2E5B8301-B993-42C6-B1F7-E2D98DB71C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921" t="14764" r="24606" b="9842"/>
          <a:stretch>
            <a:fillRect/>
          </a:stretch>
        </p:blipFill>
        <p:spPr>
          <a:xfrm>
            <a:off x="4313913" y="3332695"/>
            <a:ext cx="5400000" cy="29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923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AVHRR Statistics (July 2017)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14797" r="9308" b="2322"/>
          <a:stretch/>
        </p:blipFill>
        <p:spPr>
          <a:xfrm>
            <a:off x="1052366" y="854075"/>
            <a:ext cx="7117240" cy="288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4985" r="5954" b="3252"/>
          <a:stretch/>
        </p:blipFill>
        <p:spPr>
          <a:xfrm>
            <a:off x="986158" y="3734075"/>
            <a:ext cx="75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319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AVHRR Statistics (July 2016 - July 2017)</a:t>
            </a:r>
            <a:endParaRPr lang="en-GB" dirty="0"/>
          </a:p>
        </p:txBody>
      </p:sp>
      <p:pic>
        <p:nvPicPr>
          <p:cNvPr id="4" name="20160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0000"/>
            <a:ext cx="9905999" cy="3963272"/>
          </a:xfrm>
        </p:spPr>
      </p:pic>
      <p:pic>
        <p:nvPicPr>
          <p:cNvPr id="5" name="2016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00"/>
            <a:ext cx="9906000" cy="3962400"/>
          </a:xfrm>
          <a:prstGeom prst="rect">
            <a:avLst/>
          </a:prstGeom>
        </p:spPr>
      </p:pic>
      <p:pic>
        <p:nvPicPr>
          <p:cNvPr id="8" name="2016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9" name="2016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0" name="2016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1" name="2016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2" name="2017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3" name="2017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4" name="2017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5" name="2017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6" name="20170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7" name="20170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  <p:pic>
        <p:nvPicPr>
          <p:cNvPr id="18" name="20170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90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6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AVHRR Statistics (July 2017)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540" r="9305" b="719"/>
          <a:stretch/>
        </p:blipFill>
        <p:spPr>
          <a:xfrm>
            <a:off x="1055111" y="854075"/>
            <a:ext cx="7806400" cy="295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49" r="9146" b="2266"/>
          <a:stretch/>
        </p:blipFill>
        <p:spPr>
          <a:xfrm>
            <a:off x="1055111" y="3716545"/>
            <a:ext cx="7826088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25" y="210940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Northern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Hemisphere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5" y="498940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Southern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Hemisphere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05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8C5B-6630-42AA-8FAE-0D29B709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comparison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0EA6FF1-DDC7-4076-88BA-AB8672DD3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566040"/>
              </p:ext>
            </p:extLst>
          </p:nvPr>
        </p:nvGraphicFramePr>
        <p:xfrm>
          <a:off x="266700" y="1687561"/>
          <a:ext cx="9447217" cy="3999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709">
                  <a:extLst>
                    <a:ext uri="{9D8B030D-6E8A-4147-A177-3AD203B41FA5}">
                      <a16:colId xmlns:a16="http://schemas.microsoft.com/office/drawing/2014/main" val="398857457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3370477166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3310586831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512751242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4187026251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3142660691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2783875943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685661624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454586638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302329273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620688572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312452272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621618603"/>
                    </a:ext>
                  </a:extLst>
                </a:gridCol>
              </a:tblGrid>
              <a:tr h="666646">
                <a:tc rowSpan="2">
                  <a:txBody>
                    <a:bodyPr/>
                    <a:lstStyle/>
                    <a:p>
                      <a:endParaRPr lang="fr-F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AMV_2S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AMV_2D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AMV_2T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96157"/>
                  </a:ext>
                </a:extLst>
              </a:tr>
              <a:tr h="6666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fr-FR" sz="20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(m/s)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 (m/s)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MVD (m/s)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fr-FR" sz="20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(m/s)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 (m/s)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MVD (m/s)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fr-FR" sz="20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(m/s)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 (m/s)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MVD (m/s)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extLst>
                  <a:ext uri="{0D108BD9-81ED-4DB2-BD59-A6C34878D82A}">
                    <a16:rowId xmlns:a16="http://schemas.microsoft.com/office/drawing/2014/main" val="4044780948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1035829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1551715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583998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3.92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extLst>
                  <a:ext uri="{0D108BD9-81ED-4DB2-BD59-A6C34878D82A}">
                    <a16:rowId xmlns:a16="http://schemas.microsoft.com/office/drawing/2014/main" val="1006676164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3.79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extLst>
                  <a:ext uri="{0D108BD9-81ED-4DB2-BD59-A6C34878D82A}">
                    <a16:rowId xmlns:a16="http://schemas.microsoft.com/office/drawing/2014/main" val="1328815406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extLst>
                  <a:ext uri="{0D108BD9-81ED-4DB2-BD59-A6C34878D82A}">
                    <a16:rowId xmlns:a16="http://schemas.microsoft.com/office/drawing/2014/main" val="1911304689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-0.97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5.43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17" marR="47617" marT="47617" marB="47617" anchor="ctr"/>
                </a:tc>
                <a:extLst>
                  <a:ext uri="{0D108BD9-81ED-4DB2-BD59-A6C34878D82A}">
                    <a16:rowId xmlns:a16="http://schemas.microsoft.com/office/drawing/2014/main" val="300149799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292E9CF-F823-4368-99FA-FE35B451B852}"/>
              </a:ext>
            </a:extLst>
          </p:cNvPr>
          <p:cNvSpPr txBox="1"/>
          <p:nvPr/>
        </p:nvSpPr>
        <p:spPr>
          <a:xfrm>
            <a:off x="266700" y="918120"/>
            <a:ext cx="3332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fr-F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997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8C5B-6630-42AA-8FAE-0D29B709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</a:t>
            </a:r>
            <a:r>
              <a:rPr lang="fr-FR" dirty="0" err="1"/>
              <a:t>comparison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0EA6FF1-DDC7-4076-88BA-AB8672DD3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60256"/>
              </p:ext>
            </p:extLst>
          </p:nvPr>
        </p:nvGraphicFramePr>
        <p:xfrm>
          <a:off x="266700" y="1687561"/>
          <a:ext cx="9447217" cy="3999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709">
                  <a:extLst>
                    <a:ext uri="{9D8B030D-6E8A-4147-A177-3AD203B41FA5}">
                      <a16:colId xmlns:a16="http://schemas.microsoft.com/office/drawing/2014/main" val="398857457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3370477166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3310586831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512751242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4187026251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3142660691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2783875943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685661624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454586638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302329273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620688572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312452272"/>
                    </a:ext>
                  </a:extLst>
                </a:gridCol>
                <a:gridCol w="726709">
                  <a:extLst>
                    <a:ext uri="{9D8B030D-6E8A-4147-A177-3AD203B41FA5}">
                      <a16:colId xmlns:a16="http://schemas.microsoft.com/office/drawing/2014/main" val="1621618603"/>
                    </a:ext>
                  </a:extLst>
                </a:gridCol>
              </a:tblGrid>
              <a:tr h="666646">
                <a:tc rowSpan="2">
                  <a:txBody>
                    <a:bodyPr/>
                    <a:lstStyle/>
                    <a:p>
                      <a:endParaRPr lang="fr-F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AMV_2S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AMV_2D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AMV_2T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96157"/>
                  </a:ext>
                </a:extLst>
              </a:tr>
              <a:tr h="6666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Speed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Bias 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MVD 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Speed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Bias (m/s)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MVD 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Speed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Bias 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MVD (m/s)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44780948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1302232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15.64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2092956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-0.05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1008402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16.39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3.75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6676164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26% 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12.88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13.37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3.38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12.83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2.86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28815406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14.9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4.19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16.52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15.93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3.89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11304689"/>
                  </a:ext>
                </a:extLst>
              </a:tr>
              <a:tr h="66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27.06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-1.12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5.51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30.43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-1.17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6.63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30.59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0.76</a:t>
                      </a:r>
                      <a:endParaRPr lang="fr-FR" sz="2000" dirty="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5.82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0149799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292E9CF-F823-4368-99FA-FE35B451B852}"/>
              </a:ext>
            </a:extLst>
          </p:cNvPr>
          <p:cNvSpPr txBox="1"/>
          <p:nvPr/>
        </p:nvSpPr>
        <p:spPr>
          <a:xfrm>
            <a:off x="266700" y="918120"/>
            <a:ext cx="3382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Hemisphere</a:t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fr-FR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572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AVHRR Statistics (July 2017)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16331" r="9463" b="3644"/>
          <a:stretch/>
        </p:blipFill>
        <p:spPr>
          <a:xfrm>
            <a:off x="932494" y="854075"/>
            <a:ext cx="8057144" cy="2880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16180" r="9110" b="3867"/>
          <a:stretch/>
        </p:blipFill>
        <p:spPr>
          <a:xfrm>
            <a:off x="905998" y="3734075"/>
            <a:ext cx="8083640" cy="28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25" y="210940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Northern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Hemisphere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5" y="498940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Southern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Hemisphere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371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5FA2B-6715-455B-99D8-6FFAF256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Coverage</a:t>
            </a:r>
            <a:r>
              <a:rPr lang="fr-FR" dirty="0"/>
              <a:t> and </a:t>
            </a:r>
            <a:r>
              <a:rPr lang="fr-FR" dirty="0" err="1"/>
              <a:t>mean</a:t>
            </a:r>
            <a:r>
              <a:rPr lang="fr-FR" dirty="0"/>
              <a:t> speed</a:t>
            </a:r>
          </a:p>
        </p:txBody>
      </p:sp>
      <p:pic>
        <p:nvPicPr>
          <p:cNvPr id="4" name="Picture 0" descr="polar_spd_02_20150621.png">
            <a:extLst>
              <a:ext uri="{FF2B5EF4-FFF2-40B4-BE49-F238E27FC236}">
                <a16:creationId xmlns:a16="http://schemas.microsoft.com/office/drawing/2014/main" id="{D385D97C-13BE-4517-85AC-F749F9B40E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2805"/>
          <a:stretch>
            <a:fillRect/>
          </a:stretch>
        </p:blipFill>
        <p:spPr>
          <a:xfrm>
            <a:off x="453000" y="2076736"/>
            <a:ext cx="9000000" cy="4196776"/>
          </a:xfrm>
          <a:prstGeom prst="rect">
            <a:avLst/>
          </a:prstGeom>
        </p:spPr>
      </p:pic>
      <p:pic>
        <p:nvPicPr>
          <p:cNvPr id="5" name="Picture 2" descr="polar_spd_2T_20150621.png">
            <a:extLst>
              <a:ext uri="{FF2B5EF4-FFF2-40B4-BE49-F238E27FC236}">
                <a16:creationId xmlns:a16="http://schemas.microsoft.com/office/drawing/2014/main" id="{F441A20B-EB00-4C8F-B2F8-200DFB23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805"/>
          <a:stretch>
            <a:fillRect/>
          </a:stretch>
        </p:blipFill>
        <p:spPr>
          <a:xfrm>
            <a:off x="453000" y="2076736"/>
            <a:ext cx="9000000" cy="4198651"/>
          </a:xfrm>
          <a:prstGeom prst="rect">
            <a:avLst/>
          </a:prstGeom>
        </p:spPr>
      </p:pic>
      <p:pic>
        <p:nvPicPr>
          <p:cNvPr id="6" name="Picture 1" descr="polar_spd_2D_20150621.png">
            <a:extLst>
              <a:ext uri="{FF2B5EF4-FFF2-40B4-BE49-F238E27FC236}">
                <a16:creationId xmlns:a16="http://schemas.microsoft.com/office/drawing/2014/main" id="{F29BB8F0-7858-4C03-80C7-5B4E9F30F9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2805"/>
          <a:stretch>
            <a:fillRect/>
          </a:stretch>
        </p:blipFill>
        <p:spPr>
          <a:xfrm>
            <a:off x="453000" y="2074861"/>
            <a:ext cx="9000000" cy="41967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F17332B-D73C-4849-AB55-ECDCAFED0B39}"/>
              </a:ext>
            </a:extLst>
          </p:cNvPr>
          <p:cNvSpPr txBox="1"/>
          <p:nvPr/>
        </p:nvSpPr>
        <p:spPr>
          <a:xfrm>
            <a:off x="3934836" y="1265350"/>
            <a:ext cx="20363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AVHR_AMV_02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June 2015</a:t>
            </a:r>
            <a:endParaRPr lang="fr-FR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0F1480-1B87-479B-A9AC-E341DB17E31E}"/>
              </a:ext>
            </a:extLst>
          </p:cNvPr>
          <p:cNvSpPr txBox="1"/>
          <p:nvPr/>
        </p:nvSpPr>
        <p:spPr>
          <a:xfrm>
            <a:off x="3927621" y="1263475"/>
            <a:ext cx="2050754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AVHR_AMV_2T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June 2015</a:t>
            </a:r>
            <a:endParaRPr lang="fr-FR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51A594-D4D2-44F6-AE56-0DC489C15076}"/>
              </a:ext>
            </a:extLst>
          </p:cNvPr>
          <p:cNvSpPr txBox="1"/>
          <p:nvPr/>
        </p:nvSpPr>
        <p:spPr>
          <a:xfrm>
            <a:off x="3913194" y="1268512"/>
            <a:ext cx="2079608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AVHR_AMV_2D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June 2015</a:t>
            </a:r>
            <a:endParaRPr lang="fr-FR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Metop-A, Metop-B, Metop-C Phasing 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12779" y="1206154"/>
            <a:ext cx="8040222" cy="4963218"/>
            <a:chOff x="1357406" y="1206154"/>
            <a:chExt cx="8040222" cy="49632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06" y="1206154"/>
              <a:ext cx="8040222" cy="4963218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 bwMode="auto">
            <a:xfrm rot="21205168">
              <a:off x="2710248" y="4835611"/>
              <a:ext cx="1719505" cy="370702"/>
            </a:xfrm>
            <a:prstGeom prst="rightArrow">
              <a:avLst/>
            </a:prstGeom>
            <a:solidFill>
              <a:srgbClr val="0070C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4430" y="4599804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dirty="0">
                  <a:solidFill>
                    <a:srgbClr val="008080"/>
                  </a:solidFill>
                  <a:latin typeface="+mn-lt"/>
                </a:rPr>
                <a:t>Leg-10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72" y="918048"/>
            <a:ext cx="9221545" cy="53911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Metop-C injection Leg 10</a:t>
            </a:r>
          </a:p>
          <a:p>
            <a:pPr>
              <a:spcAft>
                <a:spcPts val="1200"/>
              </a:spcAft>
            </a:pPr>
            <a:r>
              <a:rPr lang="en-US" dirty="0"/>
              <a:t>LST 9:30 (</a:t>
            </a:r>
            <a:r>
              <a:rPr lang="en-US" dirty="0" err="1"/>
              <a:t>desc</a:t>
            </a:r>
            <a:r>
              <a:rPr lang="en-US" dirty="0"/>
              <a:t>. node)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8586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Phasing of 3 </a:t>
            </a:r>
            <a:r>
              <a:rPr lang="en-GB" dirty="0" err="1"/>
              <a:t>Metops</a:t>
            </a:r>
            <a:r>
              <a:rPr lang="en-GB" dirty="0"/>
              <a:t>: Trident or </a:t>
            </a:r>
            <a:r>
              <a:rPr lang="en-GB" dirty="0" err="1"/>
              <a:t>Tristar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4553494" cy="5391150"/>
          </a:xfrm>
        </p:spPr>
        <p:txBody>
          <a:bodyPr>
            <a:normAutofit/>
          </a:bodyPr>
          <a:lstStyle/>
          <a:p>
            <a:r>
              <a:rPr lang="en-GB" sz="2400" dirty="0"/>
              <a:t>Trident configuration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sz="2400" dirty="0" err="1"/>
              <a:t>Tristar</a:t>
            </a:r>
            <a:r>
              <a:rPr lang="en-GB" sz="2400" dirty="0"/>
              <a:t> configuration</a:t>
            </a:r>
          </a:p>
          <a:p>
            <a:endParaRPr lang="en-GB" sz="2400" dirty="0"/>
          </a:p>
          <a:p>
            <a:pPr>
              <a:buNone/>
            </a:pPr>
            <a:endParaRPr lang="en-GB" sz="2400" dirty="0"/>
          </a:p>
        </p:txBody>
      </p:sp>
      <p:pic>
        <p:nvPicPr>
          <p:cNvPr id="367618" name="Picture 2" descr="http://previews.123rf.com/images/sgame/sgame1004/sgame100400001/6739228-golden-trident-of-Poseidon-isolated-on-white-background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443" y="920411"/>
            <a:ext cx="2138612" cy="28544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67620" name="Picture 4" descr="https://kingsleysp.files.wordpress.com/2011/12/daimler-log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2691" y="4140926"/>
            <a:ext cx="3074481" cy="2022433"/>
          </a:xfrm>
          <a:prstGeom prst="rect">
            <a:avLst/>
          </a:prstGeom>
          <a:noFill/>
        </p:spPr>
      </p:pic>
      <p:pic>
        <p:nvPicPr>
          <p:cNvPr id="33" name="Picture 32" descr="nospin_1-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5443" y="1359859"/>
            <a:ext cx="2035734" cy="191439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4856568" y="1111416"/>
            <a:ext cx="2571845" cy="242969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86478" y="2308561"/>
            <a:ext cx="694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Metop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6181" y="868934"/>
            <a:ext cx="747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Metop</a:t>
            </a:r>
            <a:r>
              <a:rPr lang="en-GB" b="1" dirty="0">
                <a:solidFill>
                  <a:srgbClr val="FF0000"/>
                </a:solidFill>
              </a:rPr>
              <a:t>-B</a:t>
            </a:r>
          </a:p>
        </p:txBody>
      </p:sp>
      <p:sp>
        <p:nvSpPr>
          <p:cNvPr id="25" name="Arc 24"/>
          <p:cNvSpPr/>
          <p:nvPr/>
        </p:nvSpPr>
        <p:spPr bwMode="auto">
          <a:xfrm>
            <a:off x="5029204" y="1138694"/>
            <a:ext cx="2156604" cy="2424021"/>
          </a:xfrm>
          <a:prstGeom prst="arc">
            <a:avLst>
              <a:gd name="adj1" fmla="val 16200000"/>
              <a:gd name="adj2" fmla="val 16088656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5045" y="3443795"/>
            <a:ext cx="83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Metop</a:t>
            </a:r>
            <a:r>
              <a:rPr lang="en-GB" b="1" dirty="0">
                <a:solidFill>
                  <a:srgbClr val="FF0000"/>
                </a:solidFill>
              </a:rPr>
              <a:t>-C</a:t>
            </a:r>
          </a:p>
        </p:txBody>
      </p:sp>
      <p:pic>
        <p:nvPicPr>
          <p:cNvPr id="35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3777" flipH="1">
            <a:off x="7011360" y="2127804"/>
            <a:ext cx="637871" cy="2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Arc 25"/>
          <p:cNvSpPr/>
          <p:nvPr/>
        </p:nvSpPr>
        <p:spPr bwMode="auto">
          <a:xfrm>
            <a:off x="5224743" y="1127192"/>
            <a:ext cx="1736777" cy="2424021"/>
          </a:xfrm>
          <a:prstGeom prst="arc">
            <a:avLst>
              <a:gd name="adj1" fmla="val 12037890"/>
              <a:gd name="adj2" fmla="val 9882046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7" name="Arc 26"/>
          <p:cNvSpPr/>
          <p:nvPr/>
        </p:nvSpPr>
        <p:spPr bwMode="auto">
          <a:xfrm>
            <a:off x="5411648" y="1141569"/>
            <a:ext cx="1316966" cy="2424021"/>
          </a:xfrm>
          <a:prstGeom prst="arc">
            <a:avLst>
              <a:gd name="adj1" fmla="val 14012026"/>
              <a:gd name="adj2" fmla="val 7856984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7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3777" flipH="1">
            <a:off x="5903241" y="939574"/>
            <a:ext cx="637871" cy="2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3777" flipH="1">
            <a:off x="6007741" y="3343141"/>
            <a:ext cx="637871" cy="2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Arc 28"/>
          <p:cNvSpPr/>
          <p:nvPr/>
        </p:nvSpPr>
        <p:spPr bwMode="auto">
          <a:xfrm>
            <a:off x="5029201" y="2139357"/>
            <a:ext cx="2165230" cy="526211"/>
          </a:xfrm>
          <a:prstGeom prst="arc">
            <a:avLst>
              <a:gd name="adj1" fmla="val 128857"/>
              <a:gd name="adj2" fmla="val 1200814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0" name="Picture 29" descr="nospin_1-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0809" y="4324465"/>
            <a:ext cx="2035734" cy="191439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 bwMode="auto">
          <a:xfrm>
            <a:off x="4801934" y="4076022"/>
            <a:ext cx="2571845" cy="242969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76949" y="5927578"/>
            <a:ext cx="6948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Metop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41547" y="3833540"/>
            <a:ext cx="747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Metop</a:t>
            </a:r>
            <a:r>
              <a:rPr lang="en-GB" b="1" dirty="0">
                <a:solidFill>
                  <a:srgbClr val="FF0000"/>
                </a:solidFill>
              </a:rPr>
              <a:t>-B</a:t>
            </a:r>
          </a:p>
        </p:txBody>
      </p:sp>
      <p:sp>
        <p:nvSpPr>
          <p:cNvPr id="42" name="Arc 41"/>
          <p:cNvSpPr/>
          <p:nvPr/>
        </p:nvSpPr>
        <p:spPr bwMode="auto">
          <a:xfrm>
            <a:off x="4974570" y="4103300"/>
            <a:ext cx="2156604" cy="2424021"/>
          </a:xfrm>
          <a:prstGeom prst="arc">
            <a:avLst>
              <a:gd name="adj1" fmla="val 16200000"/>
              <a:gd name="adj2" fmla="val 16088656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51936" y="6175237"/>
            <a:ext cx="838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Metop</a:t>
            </a:r>
            <a:r>
              <a:rPr lang="en-GB" b="1" dirty="0">
                <a:solidFill>
                  <a:srgbClr val="FF0000"/>
                </a:solidFill>
              </a:rPr>
              <a:t>-C</a:t>
            </a:r>
          </a:p>
        </p:txBody>
      </p:sp>
      <p:pic>
        <p:nvPicPr>
          <p:cNvPr id="44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3777" flipH="1">
            <a:off x="6848482" y="5528557"/>
            <a:ext cx="637871" cy="2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Arc 44"/>
          <p:cNvSpPr/>
          <p:nvPr/>
        </p:nvSpPr>
        <p:spPr bwMode="auto">
          <a:xfrm>
            <a:off x="5170109" y="4091798"/>
            <a:ext cx="1736777" cy="2424021"/>
          </a:xfrm>
          <a:prstGeom prst="arc">
            <a:avLst>
              <a:gd name="adj1" fmla="val 12037890"/>
              <a:gd name="adj2" fmla="val 9882046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6" name="Arc 45"/>
          <p:cNvSpPr/>
          <p:nvPr/>
        </p:nvSpPr>
        <p:spPr bwMode="auto">
          <a:xfrm>
            <a:off x="5357014" y="4106175"/>
            <a:ext cx="1316966" cy="2424021"/>
          </a:xfrm>
          <a:prstGeom prst="arc">
            <a:avLst>
              <a:gd name="adj1" fmla="val 14012026"/>
              <a:gd name="adj2" fmla="val 7856984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7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3777" flipH="1">
            <a:off x="4841965" y="5825746"/>
            <a:ext cx="637871" cy="2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Arc 47"/>
          <p:cNvSpPr/>
          <p:nvPr/>
        </p:nvSpPr>
        <p:spPr bwMode="auto">
          <a:xfrm>
            <a:off x="5177838" y="5550809"/>
            <a:ext cx="1786747" cy="526211"/>
          </a:xfrm>
          <a:prstGeom prst="arc">
            <a:avLst>
              <a:gd name="adj1" fmla="val 128857"/>
              <a:gd name="adj2" fmla="val 1557869"/>
            </a:avLst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9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3777" flipH="1">
            <a:off x="5865860" y="3904180"/>
            <a:ext cx="637871" cy="2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8150088" y="1001865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TRIDENT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08290" y="6084073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TRI-STAR</a:t>
            </a:r>
          </a:p>
        </p:txBody>
      </p:sp>
    </p:spTree>
    <p:extLst>
      <p:ext uri="{BB962C8B-B14F-4D97-AF65-F5344CB8AC3E}">
        <p14:creationId xmlns:p14="http://schemas.microsoft.com/office/powerpoint/2010/main" val="32327248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AC8B-E409-4357-8B85-BABF65C1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3 AVHRR </a:t>
            </a:r>
            <a:r>
              <a:rPr lang="fr-FR" dirty="0" err="1"/>
              <a:t>winds</a:t>
            </a:r>
            <a:r>
              <a:rPr lang="fr-FR" dirty="0"/>
              <a:t> </a:t>
            </a:r>
            <a:r>
              <a:rPr lang="fr-FR" dirty="0" err="1"/>
              <a:t>precessing</a:t>
            </a:r>
            <a:r>
              <a:rPr lang="fr-FR" dirty="0"/>
              <a:t> modes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CB621-318B-4464-B1BD-752A8252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2188"/>
            <a:ext cx="4885795" cy="53911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« Single mode »</a:t>
            </a:r>
          </a:p>
          <a:p>
            <a:pPr>
              <a:spcBef>
                <a:spcPts val="1200"/>
              </a:spcBef>
            </a:pP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successive </a:t>
            </a:r>
            <a:r>
              <a:rPr lang="fr-FR" dirty="0" err="1"/>
              <a:t>orbit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 of one </a:t>
            </a:r>
            <a:r>
              <a:rPr lang="fr-FR" dirty="0" err="1"/>
              <a:t>Metop</a:t>
            </a:r>
            <a:r>
              <a:rPr lang="fr-FR" dirty="0"/>
              <a:t> satellite</a:t>
            </a:r>
          </a:p>
          <a:p>
            <a:pPr>
              <a:spcBef>
                <a:spcPts val="1200"/>
              </a:spcBef>
            </a:pPr>
            <a:r>
              <a:rPr lang="fr-FR" dirty="0"/>
              <a:t>Time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images </a:t>
            </a:r>
            <a:r>
              <a:rPr lang="fr-FR" dirty="0" err="1"/>
              <a:t>is</a:t>
            </a:r>
            <a:r>
              <a:rPr lang="fr-FR" dirty="0"/>
              <a:t> ~101 minutes.</a:t>
            </a:r>
          </a:p>
        </p:txBody>
      </p:sp>
      <p:pic>
        <p:nvPicPr>
          <p:cNvPr id="367620" name="Picture 4" descr="AVHRR_image_chan4_N_20131125074603Z-20131125100103Z_dual">
            <a:extLst>
              <a:ext uri="{FF2B5EF4-FFF2-40B4-BE49-F238E27FC236}">
                <a16:creationId xmlns:a16="http://schemas.microsoft.com/office/drawing/2014/main" id="{1EA0BDEC-35D9-4436-BCA9-3D79E256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95" y="1527763"/>
            <a:ext cx="475350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CE9C63F3-074C-42B2-B971-647FAAB4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66BDB6-18D3-415F-A334-E3E6C542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52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7A597F6-460D-49D1-AE82-FACCFFC6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33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3425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high-latitude winds v2019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Metop</a:t>
            </a:r>
            <a:r>
              <a:rPr lang="en-GB" dirty="0">
                <a:solidFill>
                  <a:schemeClr val="tx1"/>
                </a:solidFill>
              </a:rPr>
              <a:t>-A·B·C operational and processed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Single, Dual and possible Triple platforms products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Not all combinations are suitable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Implementation of the new BUFR sequence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Mandatory to distinguish the product!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chemeClr val="tx1"/>
                </a:solidFill>
              </a:rPr>
              <a:t>Tristar configuration should provide the best ever configuration for LEO winds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But it is a temporary (Between 6-9 months…. to 2 years)</a:t>
            </a:r>
          </a:p>
          <a:p>
            <a:pPr>
              <a:spcBef>
                <a:spcPts val="1200"/>
              </a:spcBef>
            </a:pPr>
            <a:r>
              <a:rPr lang="fr-FR" dirty="0" err="1"/>
              <a:t>Since</a:t>
            </a:r>
            <a:r>
              <a:rPr lang="fr-FR" dirty="0"/>
              <a:t> EPS/AVHRR + EPS-SG/VII dual </a:t>
            </a:r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implement</a:t>
            </a:r>
            <a:r>
              <a:rPr lang="fr-FR" dirty="0"/>
              <a:t> (due to </a:t>
            </a:r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ground</a:t>
            </a:r>
            <a:r>
              <a:rPr lang="fr-FR" dirty="0"/>
              <a:t> segment contraints), Sentinel 3A-3B/SLSTR dual </a:t>
            </a:r>
            <a:r>
              <a:rPr lang="fr-FR" dirty="0" err="1"/>
              <a:t>operation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implemented</a:t>
            </a:r>
            <a:r>
              <a:rPr lang="fr-FR" dirty="0"/>
              <a:t> and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secure</a:t>
            </a:r>
            <a:r>
              <a:rPr lang="fr-FR" dirty="0"/>
              <a:t> the EUMETSAT </a:t>
            </a:r>
            <a:r>
              <a:rPr lang="fr-FR" dirty="0" err="1"/>
              <a:t>Winds</a:t>
            </a:r>
            <a:r>
              <a:rPr lang="fr-FR" dirty="0"/>
              <a:t> production over high latitude </a:t>
            </a:r>
            <a:r>
              <a:rPr lang="fr-FR" dirty="0" err="1"/>
              <a:t>regions</a:t>
            </a:r>
            <a:r>
              <a:rPr lang="fr-FR" dirty="0"/>
              <a:t> (</a:t>
            </a:r>
            <a:r>
              <a:rPr lang="fr-FR" dirty="0" err="1"/>
              <a:t>poleward</a:t>
            </a:r>
            <a:r>
              <a:rPr lang="fr-FR" dirty="0"/>
              <a:t> 45-50°)</a:t>
            </a:r>
          </a:p>
          <a:p>
            <a:pPr lvl="1"/>
            <a:endParaRPr lang="fr-FR" dirty="0"/>
          </a:p>
          <a:p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550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9D68E47-2E73-48C1-8ADB-2E47471DAC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b="812"/>
          <a:stretch/>
        </p:blipFill>
        <p:spPr>
          <a:xfrm>
            <a:off x="0" y="-235974"/>
            <a:ext cx="9906000" cy="6804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A5E4BC8-9012-4902-B948-9E9B36C6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fr-FR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감사합니다</a:t>
            </a:r>
            <a:r>
              <a:rPr lang="fr-FR" altLang="ko-KR" sz="3600" dirty="0">
                <a:latin typeface="JasmineUPC" panose="02020603050405020304" pitchFamily="18" charset="-34"/>
                <a:ea typeface="DengXian" panose="02010600030101010101" pitchFamily="2" charset="-122"/>
                <a:cs typeface="JasmineUPC" panose="02020603050405020304" pitchFamily="18" charset="-34"/>
              </a:rPr>
              <a:t>.</a:t>
            </a:r>
            <a:endParaRPr lang="fr-FR" sz="3600" dirty="0">
              <a:latin typeface="JasmineUPC" panose="02020603050405020304" pitchFamily="18" charset="-34"/>
              <a:ea typeface="DengXian" panose="02010600030101010101" pitchFamily="2" charset="-122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85343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AC8B-E409-4357-8B85-BABF65C1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3 AVHRR </a:t>
            </a:r>
            <a:r>
              <a:rPr lang="fr-FR" dirty="0" err="1"/>
              <a:t>winds</a:t>
            </a:r>
            <a:r>
              <a:rPr lang="fr-FR" dirty="0"/>
              <a:t> </a:t>
            </a:r>
            <a:r>
              <a:rPr lang="fr-FR" dirty="0" err="1"/>
              <a:t>precessing</a:t>
            </a:r>
            <a:r>
              <a:rPr lang="fr-FR" dirty="0"/>
              <a:t> modes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CB621-318B-4464-B1BD-752A8252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2188"/>
            <a:ext cx="4885795" cy="53911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« Dual mode »</a:t>
            </a:r>
          </a:p>
          <a:p>
            <a:pPr>
              <a:spcBef>
                <a:spcPts val="1200"/>
              </a:spcBef>
            </a:pP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successive </a:t>
            </a:r>
            <a:r>
              <a:rPr lang="fr-FR" dirty="0" err="1"/>
              <a:t>orbit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 of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Metop</a:t>
            </a:r>
            <a:r>
              <a:rPr lang="fr-FR" dirty="0"/>
              <a:t> satellites</a:t>
            </a:r>
          </a:p>
          <a:p>
            <a:pPr>
              <a:spcBef>
                <a:spcPts val="1200"/>
              </a:spcBef>
            </a:pPr>
            <a:r>
              <a:rPr lang="fr-FR" dirty="0"/>
              <a:t>Time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images </a:t>
            </a:r>
            <a:r>
              <a:rPr lang="fr-FR" dirty="0" err="1"/>
              <a:t>is</a:t>
            </a:r>
            <a:r>
              <a:rPr lang="fr-FR" dirty="0"/>
              <a:t> ~50 minutes.</a:t>
            </a:r>
          </a:p>
          <a:p>
            <a:pPr>
              <a:spcBef>
                <a:spcPts val="1200"/>
              </a:spcBef>
            </a:pPr>
            <a:r>
              <a:rPr lang="fr-FR" dirty="0"/>
              <a:t>Extended </a:t>
            </a:r>
            <a:r>
              <a:rPr lang="fr-FR" dirty="0" err="1"/>
              <a:t>coverage</a:t>
            </a:r>
            <a:endParaRPr lang="fr-FR" dirty="0"/>
          </a:p>
          <a:p>
            <a:pPr>
              <a:spcBef>
                <a:spcPts val="1200"/>
              </a:spcBef>
            </a:pPr>
            <a:r>
              <a:rPr lang="fr-FR" dirty="0"/>
              <a:t>Global </a:t>
            </a:r>
            <a:r>
              <a:rPr lang="fr-FR" dirty="0" err="1"/>
              <a:t>product</a:t>
            </a:r>
            <a:endParaRPr 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9C63F3-074C-42B2-B971-647FAAB4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66BDB6-18D3-415F-A334-E3E6C542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52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7A597F6-460D-49D1-AE82-FACCFFC6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33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8" descr="AVHRR_image_chan4_N_20131125083403Z-20131125100103Z_dual">
            <a:extLst>
              <a:ext uri="{FF2B5EF4-FFF2-40B4-BE49-F238E27FC236}">
                <a16:creationId xmlns:a16="http://schemas.microsoft.com/office/drawing/2014/main" id="{E169B40C-0645-43BB-B44B-C7DC5B10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94" y="1527763"/>
            <a:ext cx="475350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AVHRR_image_chan3_E_20131125085803Z-20131125102803Z_dual">
            <a:extLst>
              <a:ext uri="{FF2B5EF4-FFF2-40B4-BE49-F238E27FC236}">
                <a16:creationId xmlns:a16="http://schemas.microsoft.com/office/drawing/2014/main" id="{3C3612D3-FCB4-4DE2-8C3A-8945DD7C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93" y="1525305"/>
            <a:ext cx="475350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9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AC8B-E409-4357-8B85-BABF65C1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3 AVHRR </a:t>
            </a:r>
            <a:r>
              <a:rPr lang="fr-FR" dirty="0" err="1"/>
              <a:t>winds</a:t>
            </a:r>
            <a:r>
              <a:rPr lang="fr-FR" dirty="0"/>
              <a:t> </a:t>
            </a:r>
            <a:r>
              <a:rPr lang="fr-FR" dirty="0" err="1"/>
              <a:t>precessing</a:t>
            </a:r>
            <a:r>
              <a:rPr lang="fr-FR" dirty="0"/>
              <a:t> modes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CB621-318B-4464-B1BD-752A8252C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2188"/>
            <a:ext cx="4885795" cy="53911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« Triplet mode »</a:t>
            </a:r>
          </a:p>
          <a:p>
            <a:pPr>
              <a:spcBef>
                <a:spcPts val="1200"/>
              </a:spcBef>
            </a:pP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successive </a:t>
            </a:r>
            <a:r>
              <a:rPr lang="fr-FR" dirty="0" err="1"/>
              <a:t>orbit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Metop</a:t>
            </a:r>
            <a:r>
              <a:rPr lang="fr-FR" dirty="0"/>
              <a:t> satellites</a:t>
            </a:r>
          </a:p>
          <a:p>
            <a:pPr>
              <a:spcBef>
                <a:spcPts val="1200"/>
              </a:spcBef>
            </a:pPr>
            <a:r>
              <a:rPr lang="fr-FR" dirty="0"/>
              <a:t>Time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images </a:t>
            </a:r>
            <a:r>
              <a:rPr lang="fr-FR" dirty="0" err="1"/>
              <a:t>is</a:t>
            </a:r>
            <a:r>
              <a:rPr lang="fr-FR" dirty="0"/>
              <a:t> ~50 minutes.</a:t>
            </a:r>
          </a:p>
          <a:p>
            <a:pPr>
              <a:spcBef>
                <a:spcPts val="1200"/>
              </a:spcBef>
            </a:pP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coverage</a:t>
            </a:r>
            <a:r>
              <a:rPr lang="fr-FR" dirty="0"/>
              <a:t> as </a:t>
            </a:r>
            <a:r>
              <a:rPr lang="fr-FR" dirty="0" err="1"/>
              <a:t>legacy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consistency</a:t>
            </a:r>
            <a:r>
              <a:rPr lang="fr-FR" dirty="0"/>
              <a:t> check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9C63F3-074C-42B2-B971-647FAAB4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66BDB6-18D3-415F-A334-E3E6C542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52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7A597F6-460D-49D1-AE82-FACCFFC6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133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7" descr="AVHRR_image_chan4_N_20131125074603Z-20131125100103Z_triplet (2)">
            <a:extLst>
              <a:ext uri="{FF2B5EF4-FFF2-40B4-BE49-F238E27FC236}">
                <a16:creationId xmlns:a16="http://schemas.microsoft.com/office/drawing/2014/main" id="{0AA10C34-287E-4C4B-8D2A-AC6304A1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94" y="1269000"/>
            <a:ext cx="475350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224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D7CE6-A3AE-4588-8F7E-38BBDAD0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Total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winds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CD82F-277C-481E-A0BF-F93C15B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Statistics</a:t>
            </a:r>
            <a:r>
              <a:rPr lang="fr-FR" dirty="0"/>
              <a:t> </a:t>
            </a:r>
            <a:r>
              <a:rPr lang="fr-FR" dirty="0" err="1"/>
              <a:t>computed</a:t>
            </a:r>
            <a:r>
              <a:rPr lang="fr-FR" dirty="0"/>
              <a:t> </a:t>
            </a:r>
            <a:r>
              <a:rPr lang="fr-FR" dirty="0" err="1"/>
              <a:t>poleward</a:t>
            </a:r>
            <a:r>
              <a:rPr lang="fr-FR" dirty="0"/>
              <a:t> 50° (for North and South </a:t>
            </a:r>
            <a:r>
              <a:rPr lang="fr-FR" dirty="0" err="1"/>
              <a:t>regions</a:t>
            </a:r>
            <a:r>
              <a:rPr lang="fr-FR" dirty="0"/>
              <a:t>)</a:t>
            </a:r>
          </a:p>
          <a:p>
            <a:r>
              <a:rPr lang="fr-FR" dirty="0" err="1"/>
              <a:t>Only</a:t>
            </a:r>
            <a:r>
              <a:rPr lang="fr-FR" dirty="0"/>
              <a:t> the </a:t>
            </a:r>
            <a:r>
              <a:rPr lang="fr-FR" dirty="0" err="1"/>
              <a:t>overlap</a:t>
            </a:r>
            <a:r>
              <a:rPr lang="fr-FR" dirty="0"/>
              <a:t> </a:t>
            </a:r>
            <a:r>
              <a:rPr lang="fr-FR" dirty="0" err="1"/>
              <a:t>matters</a:t>
            </a:r>
            <a:endParaRPr lang="fr-FR" dirty="0"/>
          </a:p>
        </p:txBody>
      </p:sp>
      <p:pic>
        <p:nvPicPr>
          <p:cNvPr id="7" name="Picture 7" descr="C-x-M01-N_Tot.png">
            <a:extLst>
              <a:ext uri="{FF2B5EF4-FFF2-40B4-BE49-F238E27FC236}">
                <a16:creationId xmlns:a16="http://schemas.microsoft.com/office/drawing/2014/main" id="{90BFCAC1-1276-4C4E-80E5-7A0B763459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921" t="14764" r="24606" b="9843"/>
          <a:stretch>
            <a:fillRect/>
          </a:stretch>
        </p:blipFill>
        <p:spPr>
          <a:xfrm>
            <a:off x="287675" y="2022836"/>
            <a:ext cx="5400000" cy="2907002"/>
          </a:xfrm>
          <a:prstGeom prst="rect">
            <a:avLst/>
          </a:prstGeom>
        </p:spPr>
      </p:pic>
      <p:pic>
        <p:nvPicPr>
          <p:cNvPr id="8" name="Picture 8" descr="C-x-M01-S_Tot.png">
            <a:extLst>
              <a:ext uri="{FF2B5EF4-FFF2-40B4-BE49-F238E27FC236}">
                <a16:creationId xmlns:a16="http://schemas.microsoft.com/office/drawing/2014/main" id="{06213A12-E086-4749-8E77-98D88C66D4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921" t="14764" r="24606" b="9842"/>
          <a:stretch>
            <a:fillRect/>
          </a:stretch>
        </p:blipFill>
        <p:spPr>
          <a:xfrm>
            <a:off x="4239300" y="3476336"/>
            <a:ext cx="5400000" cy="29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525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4999"/>
          <a:stretch/>
        </p:blipFill>
        <p:spPr>
          <a:xfrm>
            <a:off x="1510747" y="854075"/>
            <a:ext cx="7200000" cy="28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winds: Seasonal effect (AVHR_AMV_2D)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 b="4844"/>
          <a:stretch/>
        </p:blipFill>
        <p:spPr>
          <a:xfrm>
            <a:off x="1510748" y="3734075"/>
            <a:ext cx="7199999" cy="2880000"/>
          </a:xfrm>
        </p:spPr>
      </p:pic>
      <p:sp>
        <p:nvSpPr>
          <p:cNvPr id="8" name="TextBox 7"/>
          <p:cNvSpPr txBox="1"/>
          <p:nvPr/>
        </p:nvSpPr>
        <p:spPr>
          <a:xfrm>
            <a:off x="52125" y="210940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Northern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Hemisphere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5" y="498940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Southern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Hemisphere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69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winds: Cloudiness effect</a:t>
            </a:r>
            <a:endParaRPr lang="en-GB" dirty="0"/>
          </a:p>
        </p:txBody>
      </p:sp>
      <p:pic>
        <p:nvPicPr>
          <p:cNvPr id="10" name="Picture 8" descr="C:\Users\HAUTEC~1\AppData\Local\Temp\Mxt85\tmp\dragdrop\cloudiness.png">
            <a:extLst>
              <a:ext uri="{FF2B5EF4-FFF2-40B4-BE49-F238E27FC236}">
                <a16:creationId xmlns:a16="http://schemas.microsoft.com/office/drawing/2014/main" id="{A787B90D-929B-4D5C-B6A7-DF49A800F2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00" y="1189834"/>
            <a:ext cx="9000000" cy="447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6064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0" descr="AMV_XX_M01_N_Per.png">
            <a:extLst>
              <a:ext uri="{FF2B5EF4-FFF2-40B4-BE49-F238E27FC236}">
                <a16:creationId xmlns:a16="http://schemas.microsoft.com/office/drawing/2014/main" id="{A62C5797-F58A-4E00-8DEE-1F5B528432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921" t="14764" r="24606" b="9842"/>
          <a:stretch>
            <a:fillRect/>
          </a:stretch>
        </p:blipFill>
        <p:spPr>
          <a:xfrm>
            <a:off x="266700" y="2055304"/>
            <a:ext cx="5400000" cy="28853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ED7CE6-A3AE-4588-8F7E-38BBDAD0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Quality</a:t>
            </a:r>
            <a:r>
              <a:rPr lang="fr-FR" dirty="0"/>
              <a:t> screening (</a:t>
            </a:r>
            <a:r>
              <a:rPr lang="fr-FR" dirty="0" err="1"/>
              <a:t>QIx</a:t>
            </a:r>
            <a:r>
              <a:rPr lang="fr-FR" dirty="0"/>
              <a:t> &gt; 60)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CD82F-277C-481E-A0BF-F93C15B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Reducing</a:t>
            </a:r>
            <a:r>
              <a:rPr lang="fr-FR" dirty="0"/>
              <a:t> the time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increases</a:t>
            </a:r>
            <a:r>
              <a:rPr lang="fr-FR" dirty="0"/>
              <a:t> the </a:t>
            </a:r>
            <a:r>
              <a:rPr lang="fr-FR" dirty="0" err="1"/>
              <a:t>similarity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images, and </a:t>
            </a:r>
            <a:r>
              <a:rPr lang="fr-FR" dirty="0" err="1"/>
              <a:t>so</a:t>
            </a:r>
            <a:r>
              <a:rPr lang="fr-FR" dirty="0"/>
              <a:t> the QI</a:t>
            </a:r>
          </a:p>
          <a:p>
            <a:r>
              <a:rPr lang="fr-FR" dirty="0" err="1"/>
              <a:t>Adding</a:t>
            </a:r>
            <a:r>
              <a:rPr lang="fr-FR" dirty="0"/>
              <a:t> a </a:t>
            </a:r>
            <a:r>
              <a:rPr lang="fr-FR" dirty="0" err="1"/>
              <a:t>third</a:t>
            </a:r>
            <a:r>
              <a:rPr lang="fr-FR" dirty="0"/>
              <a:t> image </a:t>
            </a:r>
            <a:r>
              <a:rPr lang="fr-FR" dirty="0" err="1"/>
              <a:t>constrains</a:t>
            </a:r>
            <a:r>
              <a:rPr lang="fr-FR" dirty="0"/>
              <a:t> the </a:t>
            </a:r>
            <a:r>
              <a:rPr lang="fr-FR" dirty="0" err="1"/>
              <a:t>selection</a:t>
            </a:r>
            <a:endParaRPr lang="fr-FR" dirty="0"/>
          </a:p>
        </p:txBody>
      </p:sp>
      <p:pic>
        <p:nvPicPr>
          <p:cNvPr id="10" name="Picture 14" descr="AMV_XX_M01_S_Per.png">
            <a:extLst>
              <a:ext uri="{FF2B5EF4-FFF2-40B4-BE49-F238E27FC236}">
                <a16:creationId xmlns:a16="http://schemas.microsoft.com/office/drawing/2014/main" id="{FA3AA668-79FA-4751-A357-6106DC7048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921" t="14764" r="24606" b="9842"/>
          <a:stretch>
            <a:fillRect/>
          </a:stretch>
        </p:blipFill>
        <p:spPr>
          <a:xfrm>
            <a:off x="4239300" y="3497982"/>
            <a:ext cx="5400000" cy="28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36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D7CE6-A3AE-4588-8F7E-38BBDAD0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Forecast</a:t>
            </a:r>
            <a:r>
              <a:rPr lang="fr-FR" dirty="0"/>
              <a:t> Speed </a:t>
            </a:r>
            <a:r>
              <a:rPr lang="fr-FR" dirty="0" err="1"/>
              <a:t>Bias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CD82F-277C-481E-A0BF-F93C15B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AMV global and triplet </a:t>
            </a:r>
            <a:r>
              <a:rPr lang="fr-FR" dirty="0" err="1"/>
              <a:t>share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output</a:t>
            </a:r>
          </a:p>
        </p:txBody>
      </p:sp>
      <p:pic>
        <p:nvPicPr>
          <p:cNvPr id="6" name="Picture 14" descr="C-x-M01-N_Spe.png">
            <a:extLst>
              <a:ext uri="{FF2B5EF4-FFF2-40B4-BE49-F238E27FC236}">
                <a16:creationId xmlns:a16="http://schemas.microsoft.com/office/drawing/2014/main" id="{E61EB0ED-1174-48E6-AB05-6D800BBC63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921" t="14764" r="24606" b="9842"/>
          <a:stretch>
            <a:fillRect/>
          </a:stretch>
        </p:blipFill>
        <p:spPr>
          <a:xfrm>
            <a:off x="192087" y="2234181"/>
            <a:ext cx="5400000" cy="2907163"/>
          </a:xfrm>
          <a:prstGeom prst="rect">
            <a:avLst/>
          </a:prstGeom>
        </p:spPr>
      </p:pic>
      <p:pic>
        <p:nvPicPr>
          <p:cNvPr id="7" name="Picture 16" descr="C-x-M01-S_Spe.png">
            <a:extLst>
              <a:ext uri="{FF2B5EF4-FFF2-40B4-BE49-F238E27FC236}">
                <a16:creationId xmlns:a16="http://schemas.microsoft.com/office/drawing/2014/main" id="{246552D8-ED96-49BC-B08C-2D54F1CF1F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921" t="14764" r="24606" b="9842"/>
          <a:stretch>
            <a:fillRect/>
          </a:stretch>
        </p:blipFill>
        <p:spPr>
          <a:xfrm>
            <a:off x="4313913" y="3476335"/>
            <a:ext cx="5400000" cy="29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103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 (1)</Template>
  <TotalTime>7666</TotalTime>
  <Words>604</Words>
  <Application>Microsoft Office PowerPoint</Application>
  <PresentationFormat>Format A4 (210 x 297 mm)</PresentationFormat>
  <Paragraphs>225</Paragraphs>
  <Slides>21</Slides>
  <Notes>2</Notes>
  <HiddenSlides>1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DengXian</vt:lpstr>
      <vt:lpstr>Arial</vt:lpstr>
      <vt:lpstr>Century Gothic</vt:lpstr>
      <vt:lpstr>Helvetica</vt:lpstr>
      <vt:lpstr>JasmineUPC</vt:lpstr>
      <vt:lpstr>Tahoma</vt:lpstr>
      <vt:lpstr>Times New Roman</vt:lpstr>
      <vt:lpstr>Viewgraph Landscape Template</vt:lpstr>
      <vt:lpstr>Clip</vt:lpstr>
      <vt:lpstr>Présentation PowerPoint</vt:lpstr>
      <vt:lpstr>The 3 AVHRR winds precessing modes</vt:lpstr>
      <vt:lpstr>The 3 AVHRR winds precessing modes</vt:lpstr>
      <vt:lpstr>The 3 AVHRR winds precessing modes</vt:lpstr>
      <vt:lpstr>Total number of winds</vt:lpstr>
      <vt:lpstr>Number of winds: Seasonal effect (AVHR_AMV_2D)</vt:lpstr>
      <vt:lpstr>Number of winds: Cloudiness effect</vt:lpstr>
      <vt:lpstr>Quality screening (QIx &gt; 60)</vt:lpstr>
      <vt:lpstr>Forecast Speed Bias</vt:lpstr>
      <vt:lpstr>RMSVD against forecast</vt:lpstr>
      <vt:lpstr>AVHRR Statistics (July 2017)</vt:lpstr>
      <vt:lpstr>AVHRR Statistics (July 2016 - July 2017)</vt:lpstr>
      <vt:lpstr>AVHRR Statistics (July 2017)</vt:lpstr>
      <vt:lpstr>Quality comparison</vt:lpstr>
      <vt:lpstr>Quality comparison</vt:lpstr>
      <vt:lpstr>AVHRR Statistics (July 2017)</vt:lpstr>
      <vt:lpstr>Coverage and mean speed</vt:lpstr>
      <vt:lpstr>Metop-A, Metop-B, Metop-C Phasing </vt:lpstr>
      <vt:lpstr>Phasing of 3 Metops: Trident or Tristar</vt:lpstr>
      <vt:lpstr>The high-latitude winds v2019</vt:lpstr>
      <vt:lpstr>감사합니다.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Olivier</dc:creator>
  <cp:lastModifiedBy>rev</cp:lastModifiedBy>
  <cp:revision>91</cp:revision>
  <cp:lastPrinted>2006-03-06T14:11:17Z</cp:lastPrinted>
  <dcterms:created xsi:type="dcterms:W3CDTF">2018-04-16T16:49:51Z</dcterms:created>
  <dcterms:modified xsi:type="dcterms:W3CDTF">2018-04-23T22:44:56Z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E_CONFID">
    <vt:lpwstr>Classification</vt:lpwstr>
  </property>
  <property fmtid="{D5CDD505-2E9C-101B-9397-08002B2CF9AE}" pid="3" name="DM_E_DOC_NO">
    <vt:lpwstr>EUM/GES/TEM/07/2025</vt:lpwstr>
  </property>
  <property fmtid="{D5CDD505-2E9C-101B-9397-08002B2CF9AE}" pid="4" name="DM_E_ISS_DATE">
    <vt:lpwstr>12 January 2018</vt:lpwstr>
  </property>
  <property fmtid="{D5CDD505-2E9C-101B-9397-08002B2CF9AE}" pid="5" name="DM_E_VER_NO">
    <vt:lpwstr>2U</vt:lpwstr>
  </property>
  <property fmtid="{D5CDD505-2E9C-101B-9397-08002B2CF9AE}" pid="6" name="DM_DOCNAME">
    <vt:lpwstr>Viewgraph Landscape Template </vt:lpwstr>
  </property>
</Properties>
</file>