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1" r:id="rId3"/>
    <p:sldId id="281" r:id="rId4"/>
    <p:sldId id="268" r:id="rId5"/>
    <p:sldId id="274" r:id="rId6"/>
    <p:sldId id="273" r:id="rId7"/>
    <p:sldId id="269" r:id="rId8"/>
    <p:sldId id="282" r:id="rId9"/>
    <p:sldId id="277" r:id="rId10"/>
    <p:sldId id="262" r:id="rId11"/>
    <p:sldId id="276" r:id="rId12"/>
    <p:sldId id="258" r:id="rId13"/>
    <p:sldId id="259" r:id="rId14"/>
    <p:sldId id="278" r:id="rId15"/>
    <p:sldId id="260" r:id="rId16"/>
    <p:sldId id="283" r:id="rId17"/>
    <p:sldId id="279" r:id="rId18"/>
    <p:sldId id="265" r:id="rId19"/>
    <p:sldId id="285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9" autoAdjust="0"/>
    <p:restoredTop sz="96247" autoAdjust="0"/>
  </p:normalViewPr>
  <p:slideViewPr>
    <p:cSldViewPr snapToGrid="0">
      <p:cViewPr varScale="1">
        <p:scale>
          <a:sx n="73" d="100"/>
          <a:sy n="73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7FE08-7B7B-4859-A8F5-171A55C6856A}" type="datetimeFigureOut">
              <a:rPr lang="en-GB" smtClean="0"/>
              <a:t>23/04/2018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BB6F9-873F-40AF-BC41-AB70340F13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575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5C36E8-7BB0-4495-B720-E3F81BDF6132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094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B5DC-5A4A-4678-98BA-4ABBC0782FE9}" type="datetimeFigureOut">
              <a:rPr lang="en-GB" smtClean="0"/>
              <a:t>23/04/2018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889A-A176-49CA-8D5C-52C5F9D70E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410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B5DC-5A4A-4678-98BA-4ABBC0782FE9}" type="datetimeFigureOut">
              <a:rPr lang="en-GB" smtClean="0"/>
              <a:t>23/04/2018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889A-A176-49CA-8D5C-52C5F9D70E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225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B5DC-5A4A-4678-98BA-4ABBC0782FE9}" type="datetimeFigureOut">
              <a:rPr lang="en-GB" smtClean="0"/>
              <a:t>23/04/2018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889A-A176-49CA-8D5C-52C5F9D70E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405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B5DC-5A4A-4678-98BA-4ABBC0782FE9}" type="datetimeFigureOut">
              <a:rPr lang="en-GB" smtClean="0"/>
              <a:t>23/04/2018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889A-A176-49CA-8D5C-52C5F9D70E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97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B5DC-5A4A-4678-98BA-4ABBC0782FE9}" type="datetimeFigureOut">
              <a:rPr lang="en-GB" smtClean="0"/>
              <a:t>23/04/2018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889A-A176-49CA-8D5C-52C5F9D70E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205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B5DC-5A4A-4678-98BA-4ABBC0782FE9}" type="datetimeFigureOut">
              <a:rPr lang="en-GB" smtClean="0"/>
              <a:t>23/04/2018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889A-A176-49CA-8D5C-52C5F9D70E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452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B5DC-5A4A-4678-98BA-4ABBC0782FE9}" type="datetimeFigureOut">
              <a:rPr lang="en-GB" smtClean="0"/>
              <a:t>23/04/2018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889A-A176-49CA-8D5C-52C5F9D70E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553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B5DC-5A4A-4678-98BA-4ABBC0782FE9}" type="datetimeFigureOut">
              <a:rPr lang="en-GB" smtClean="0"/>
              <a:t>23/04/2018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889A-A176-49CA-8D5C-52C5F9D70E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226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B5DC-5A4A-4678-98BA-4ABBC0782FE9}" type="datetimeFigureOut">
              <a:rPr lang="en-GB" smtClean="0"/>
              <a:t>23/04/2018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889A-A176-49CA-8D5C-52C5F9D70E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853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B5DC-5A4A-4678-98BA-4ABBC0782FE9}" type="datetimeFigureOut">
              <a:rPr lang="en-GB" smtClean="0"/>
              <a:t>23/04/2018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889A-A176-49CA-8D5C-52C5F9D70E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515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B5DC-5A4A-4678-98BA-4ABBC0782FE9}" type="datetimeFigureOut">
              <a:rPr lang="en-GB" smtClean="0"/>
              <a:t>23/04/2018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889A-A176-49CA-8D5C-52C5F9D70E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660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FB5DC-5A4A-4678-98BA-4ABBC0782FE9}" type="datetimeFigureOut">
              <a:rPr lang="en-GB" smtClean="0"/>
              <a:t>23/04/2018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7889A-A176-49CA-8D5C-52C5F9D70E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947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nwpsaf.eu/site/monitoring/nrt-availability/" TargetMode="Externa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scat@knmi.nl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00" y="-707221"/>
            <a:ext cx="12433300" cy="843436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Rounded Rectangle 4"/>
          <p:cNvSpPr/>
          <p:nvPr/>
        </p:nvSpPr>
        <p:spPr>
          <a:xfrm>
            <a:off x="2394065" y="1598192"/>
            <a:ext cx="7232073" cy="3206564"/>
          </a:xfrm>
          <a:prstGeom prst="round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/>
              <a:t>Which AMVs for which model?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34788"/>
            <a:ext cx="9144000" cy="1655762"/>
          </a:xfrm>
        </p:spPr>
        <p:txBody>
          <a:bodyPr/>
          <a:lstStyle/>
          <a:p>
            <a:r>
              <a:rPr lang="en-GB" dirty="0" smtClean="0"/>
              <a:t>Chairs: Mary Forsythe, Roger Randriamampianina</a:t>
            </a:r>
          </a:p>
          <a:p>
            <a:r>
              <a:rPr lang="en-GB" dirty="0" smtClean="0"/>
              <a:t>IWW14, 24 April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59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1" r="22956" b="9286"/>
          <a:stretch/>
        </p:blipFill>
        <p:spPr>
          <a:xfrm>
            <a:off x="4525746" y="1475500"/>
            <a:ext cx="2955709" cy="34801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0" r="19362"/>
          <a:stretch/>
        </p:blipFill>
        <p:spPr>
          <a:xfrm>
            <a:off x="478733" y="1480014"/>
            <a:ext cx="3644379" cy="3478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095" y="1475500"/>
            <a:ext cx="3496781" cy="349678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087636" y="370757"/>
            <a:ext cx="10355064" cy="869131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00000"/>
              </a:lnSpc>
              <a:defRPr/>
            </a:pPr>
            <a:r>
              <a:rPr lang="en-GB" sz="3733" dirty="0" smtClean="0">
                <a:solidFill>
                  <a:srgbClr val="000000"/>
                </a:solidFill>
                <a:latin typeface="Arial"/>
              </a:rPr>
              <a:t>Different models – different requirements?</a:t>
            </a:r>
            <a:endParaRPr lang="en-GB" sz="373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907" y="5117879"/>
            <a:ext cx="3937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 Met Office Global Model</a:t>
            </a:r>
          </a:p>
          <a:p>
            <a:r>
              <a:rPr lang="en-GB" dirty="0" smtClean="0"/>
              <a:t>10 km resolution</a:t>
            </a:r>
          </a:p>
          <a:p>
            <a:r>
              <a:rPr lang="en-GB" dirty="0" smtClean="0"/>
              <a:t>Runs every 6 hours</a:t>
            </a:r>
          </a:p>
          <a:p>
            <a:r>
              <a:rPr lang="en-GB" dirty="0" smtClean="0"/>
              <a:t>6 hour assimilation window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25746" y="5101254"/>
            <a:ext cx="53649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 Met Office UKV Model</a:t>
            </a:r>
          </a:p>
          <a:p>
            <a:r>
              <a:rPr lang="en-GB" dirty="0" smtClean="0"/>
              <a:t>1.5 km resolution (over core area)</a:t>
            </a:r>
          </a:p>
          <a:p>
            <a:r>
              <a:rPr lang="en-GB" dirty="0" smtClean="0"/>
              <a:t>Runs every hour</a:t>
            </a:r>
          </a:p>
          <a:p>
            <a:r>
              <a:rPr lang="en-GB" dirty="0"/>
              <a:t>1</a:t>
            </a:r>
            <a:r>
              <a:rPr lang="en-GB" dirty="0" smtClean="0"/>
              <a:t> hour assimilation window</a:t>
            </a:r>
          </a:p>
          <a:p>
            <a:r>
              <a:rPr lang="en-GB" dirty="0" smtClean="0"/>
              <a:t>Stricter </a:t>
            </a:r>
            <a:r>
              <a:rPr lang="en-GB" dirty="0" err="1" smtClean="0"/>
              <a:t>obs</a:t>
            </a:r>
            <a:r>
              <a:rPr lang="en-GB" dirty="0" smtClean="0"/>
              <a:t> timeliness requirements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9144000" y="6362700"/>
            <a:ext cx="2800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accent6">
                    <a:lumMod val="75000"/>
                  </a:schemeClr>
                </a:solidFill>
              </a:rPr>
              <a:t>Tom Blackmore, Met Office</a:t>
            </a:r>
            <a:endParaRPr lang="en-GB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21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087636" y="370757"/>
            <a:ext cx="10355064" cy="869131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00000"/>
              </a:lnSpc>
              <a:defRPr/>
            </a:pPr>
            <a:r>
              <a:rPr lang="en-GB" sz="3733" dirty="0" smtClean="0">
                <a:solidFill>
                  <a:srgbClr val="000000"/>
                </a:solidFill>
                <a:latin typeface="Arial"/>
              </a:rPr>
              <a:t>Effective model resolution</a:t>
            </a:r>
            <a:endParaRPr lang="en-GB" sz="373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7635" y="1370077"/>
            <a:ext cx="1012029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Several studies have looked at effective model </a:t>
            </a:r>
            <a:r>
              <a:rPr lang="en-GB" dirty="0" smtClean="0"/>
              <a:t>resolution - some </a:t>
            </a:r>
            <a:r>
              <a:rPr lang="en-GB" dirty="0" smtClean="0"/>
              <a:t>differences in both the approach and results, but </a:t>
            </a:r>
            <a:r>
              <a:rPr lang="en-GB" dirty="0" smtClean="0"/>
              <a:t>agree </a:t>
            </a:r>
            <a:r>
              <a:rPr lang="en-GB" dirty="0" smtClean="0"/>
              <a:t>it is several times the grid resolution. </a:t>
            </a:r>
          </a:p>
          <a:p>
            <a:endParaRPr lang="en-GB" dirty="0"/>
          </a:p>
          <a:p>
            <a:r>
              <a:rPr lang="en-GB" dirty="0" err="1" smtClean="0"/>
              <a:t>Gert</a:t>
            </a:r>
            <a:r>
              <a:rPr lang="en-GB" dirty="0" smtClean="0"/>
              <a:t>-Jan Marseille </a:t>
            </a:r>
            <a:r>
              <a:rPr lang="en-GB" dirty="0" smtClean="0"/>
              <a:t>et al., 2013 (ESA Aeolus study)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Spectral analysis using collocated observations (</a:t>
            </a:r>
            <a:r>
              <a:rPr lang="en-GB" dirty="0" err="1" smtClean="0"/>
              <a:t>scatterometer</a:t>
            </a:r>
            <a:r>
              <a:rPr lang="en-GB" dirty="0" smtClean="0"/>
              <a:t>, MODE-S winds) and model background winds. 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ECMWF grid </a:t>
            </a:r>
            <a:r>
              <a:rPr lang="en-GB" dirty="0" smtClean="0"/>
              <a:t>resolution = 16 </a:t>
            </a:r>
            <a:r>
              <a:rPr lang="en-GB" dirty="0" smtClean="0"/>
              <a:t>km, effective </a:t>
            </a:r>
            <a:r>
              <a:rPr lang="en-GB" dirty="0" smtClean="0"/>
              <a:t>model resolution of </a:t>
            </a:r>
            <a:r>
              <a:rPr lang="en-GB" dirty="0" smtClean="0"/>
              <a:t>200-500 </a:t>
            </a:r>
            <a:r>
              <a:rPr lang="en-GB" dirty="0" smtClean="0"/>
              <a:t>km.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Note also that model underestimates vertical shear by a factor of 2-3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Conclude that Aeolus and </a:t>
            </a:r>
            <a:r>
              <a:rPr lang="en-GB" dirty="0" err="1" smtClean="0"/>
              <a:t>scatterometer</a:t>
            </a:r>
            <a:r>
              <a:rPr lang="en-GB" dirty="0" smtClean="0"/>
              <a:t> resolutions of 80-100 km may be fairly optimal for global model.</a:t>
            </a:r>
          </a:p>
          <a:p>
            <a:endParaRPr lang="en-GB" dirty="0"/>
          </a:p>
          <a:p>
            <a:r>
              <a:rPr lang="en-GB" dirty="0" smtClean="0"/>
              <a:t>Saleh </a:t>
            </a:r>
            <a:r>
              <a:rPr lang="en-GB" dirty="0" err="1" smtClean="0"/>
              <a:t>Abdalla</a:t>
            </a:r>
            <a:r>
              <a:rPr lang="en-GB" dirty="0" smtClean="0"/>
              <a:t> </a:t>
            </a:r>
            <a:r>
              <a:rPr lang="en-GB" dirty="0" smtClean="0"/>
              <a:t>et al., 2012 (ESA Aeolus study)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Calculated </a:t>
            </a:r>
            <a:r>
              <a:rPr lang="en-GB" dirty="0" smtClean="0"/>
              <a:t>kinetic energy spectra </a:t>
            </a:r>
            <a:r>
              <a:rPr lang="en-GB" dirty="0" smtClean="0"/>
              <a:t>using 12 hr forecast </a:t>
            </a:r>
            <a:r>
              <a:rPr lang="en-GB" dirty="0" smtClean="0"/>
              <a:t>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ECMWF grid resolution = 16 km, </a:t>
            </a:r>
            <a:r>
              <a:rPr lang="en-GB" dirty="0" smtClean="0"/>
              <a:t>effective </a:t>
            </a:r>
            <a:r>
              <a:rPr lang="en-GB" dirty="0"/>
              <a:t>model resolution of </a:t>
            </a:r>
            <a:r>
              <a:rPr lang="en-GB" dirty="0" smtClean="0"/>
              <a:t>100 km,  partially below that.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There has been less work done with high resolution regional models….. We expect the effective resolution will be higher, but </a:t>
            </a:r>
            <a:r>
              <a:rPr lang="en-GB" dirty="0" smtClean="0"/>
              <a:t>perhaps </a:t>
            </a:r>
            <a:r>
              <a:rPr lang="en-GB" dirty="0" smtClean="0"/>
              <a:t>not by as </a:t>
            </a:r>
            <a:r>
              <a:rPr lang="en-GB" dirty="0" smtClean="0"/>
              <a:t>much </a:t>
            </a:r>
            <a:r>
              <a:rPr lang="en-GB" dirty="0" smtClean="0"/>
              <a:t>as </a:t>
            </a:r>
            <a:r>
              <a:rPr lang="en-GB" dirty="0" smtClean="0"/>
              <a:t>you might think.</a:t>
            </a:r>
          </a:p>
          <a:p>
            <a:endParaRPr lang="en-GB" b="1" dirty="0"/>
          </a:p>
          <a:p>
            <a:r>
              <a:rPr lang="en-GB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24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91700" y="6221010"/>
            <a:ext cx="240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accent6">
                    <a:lumMod val="75000"/>
                  </a:schemeClr>
                </a:solidFill>
              </a:rPr>
              <a:t>NWP SAF</a:t>
            </a:r>
            <a:endParaRPr lang="en-GB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24" y="1348779"/>
            <a:ext cx="3908570" cy="28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74" y="1376073"/>
            <a:ext cx="3908570" cy="288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432" y="1362425"/>
            <a:ext cx="3908570" cy="288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3693" y="4223653"/>
            <a:ext cx="110732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Global models – in some cases use data up to </a:t>
            </a:r>
            <a:r>
              <a:rPr lang="en-GB" dirty="0" smtClean="0">
                <a:solidFill>
                  <a:srgbClr val="00B050"/>
                </a:solidFill>
              </a:rPr>
              <a:t>3</a:t>
            </a:r>
            <a:r>
              <a:rPr lang="en-GB" dirty="0" smtClean="0"/>
              <a:t>-</a:t>
            </a:r>
            <a:r>
              <a:rPr lang="en-GB" dirty="0" smtClean="0">
                <a:solidFill>
                  <a:srgbClr val="C00000"/>
                </a:solidFill>
              </a:rPr>
              <a:t>9</a:t>
            </a:r>
            <a:r>
              <a:rPr lang="en-GB" dirty="0" smtClean="0"/>
              <a:t> hr old (</a:t>
            </a:r>
            <a:r>
              <a:rPr lang="en-GB" dirty="0" smtClean="0">
                <a:solidFill>
                  <a:srgbClr val="00B050"/>
                </a:solidFill>
              </a:rPr>
              <a:t>end</a:t>
            </a:r>
            <a:r>
              <a:rPr lang="en-GB" dirty="0" smtClean="0"/>
              <a:t>-</a:t>
            </a:r>
            <a:r>
              <a:rPr lang="en-GB" dirty="0" smtClean="0">
                <a:solidFill>
                  <a:srgbClr val="C00000"/>
                </a:solidFill>
              </a:rPr>
              <a:t>start</a:t>
            </a:r>
            <a:r>
              <a:rPr lang="en-GB" dirty="0" smtClean="0"/>
              <a:t> of assimilation window) in update runs, up to </a:t>
            </a:r>
            <a:r>
              <a:rPr lang="en-GB" dirty="0" smtClean="0">
                <a:solidFill>
                  <a:srgbClr val="00B050"/>
                </a:solidFill>
              </a:rPr>
              <a:t>0</a:t>
            </a:r>
            <a:r>
              <a:rPr lang="en-GB" dirty="0" smtClean="0"/>
              <a:t>-</a:t>
            </a:r>
            <a:r>
              <a:rPr lang="en-GB" dirty="0" smtClean="0">
                <a:solidFill>
                  <a:srgbClr val="C00000"/>
                </a:solidFill>
              </a:rPr>
              <a:t>5.5</a:t>
            </a:r>
            <a:r>
              <a:rPr lang="en-GB" dirty="0" smtClean="0"/>
              <a:t> hr old in main forecast runs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Regional models – moving towards hourly cycling with shorter cut-offs - UKV use data up to </a:t>
            </a:r>
            <a:r>
              <a:rPr lang="en-GB" dirty="0" smtClean="0">
                <a:solidFill>
                  <a:srgbClr val="00B050"/>
                </a:solidFill>
              </a:rPr>
              <a:t>15</a:t>
            </a:r>
            <a:r>
              <a:rPr lang="en-GB" dirty="0" smtClean="0"/>
              <a:t>-</a:t>
            </a:r>
            <a:r>
              <a:rPr lang="en-GB" dirty="0" smtClean="0">
                <a:solidFill>
                  <a:srgbClr val="C00000"/>
                </a:solidFill>
              </a:rPr>
              <a:t>75</a:t>
            </a:r>
            <a:r>
              <a:rPr lang="en-GB" dirty="0" smtClean="0"/>
              <a:t> min old</a:t>
            </a:r>
          </a:p>
          <a:p>
            <a:endParaRPr lang="en-GB" dirty="0" smtClean="0"/>
          </a:p>
          <a:p>
            <a:r>
              <a:rPr lang="en-GB" dirty="0" smtClean="0"/>
              <a:t>New section on NWP SAF web site showing data coverage plots and data timeliness plots. Initial version available; plans for further development</a:t>
            </a:r>
          </a:p>
          <a:p>
            <a:r>
              <a:rPr lang="en-GB" dirty="0">
                <a:hlinkClick r:id="rId5"/>
              </a:rPr>
              <a:t>https://www.nwpsaf.eu/site/monitoring/nrt-availability</a:t>
            </a:r>
            <a:r>
              <a:rPr lang="en-GB" dirty="0" smtClean="0">
                <a:hlinkClick r:id="rId5"/>
              </a:rPr>
              <a:t>/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87636" y="370757"/>
            <a:ext cx="10355064" cy="869131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00000"/>
              </a:lnSpc>
              <a:defRPr/>
            </a:pPr>
            <a:r>
              <a:rPr lang="en-GB" sz="3733" dirty="0" smtClean="0">
                <a:solidFill>
                  <a:srgbClr val="000000"/>
                </a:solidFill>
                <a:latin typeface="Arial"/>
              </a:rPr>
              <a:t>Timeliness requirements</a:t>
            </a:r>
            <a:endParaRPr lang="en-GB" sz="3733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267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319536" y="332657"/>
            <a:ext cx="9872464" cy="869131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00000"/>
              </a:lnSpc>
              <a:defRPr/>
            </a:pPr>
            <a:endParaRPr lang="en-GB" sz="3733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 descr="Macintosh HD:Users:gamkelly:Dropbox:ethans_figs:IR_10.8_U-Comp_All_Distant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1204701"/>
            <a:ext cx="6120000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Macintosh HD:Users:gamkelly:Dropbox:ethans_figs:IR_10.8_U-Comp_All_Vert_Upwards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242" y="1187076"/>
            <a:ext cx="6120000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gamkelly:Dropbox:ethans_figs:IR_10.8_U-Comp_All_Vert_tim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" y="4012974"/>
            <a:ext cx="6120000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17010" y="341469"/>
            <a:ext cx="9872464" cy="869131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00000"/>
              </a:lnSpc>
              <a:defRPr/>
            </a:pPr>
            <a:r>
              <a:rPr lang="en-GB" sz="3733" dirty="0" smtClean="0">
                <a:solidFill>
                  <a:srgbClr val="000000"/>
                </a:solidFill>
                <a:latin typeface="Arial"/>
              </a:rPr>
              <a:t>AMV error correlations</a:t>
            </a:r>
            <a:endParaRPr lang="en-GB" sz="373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28112" y="3838901"/>
            <a:ext cx="58791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B050"/>
                </a:solidFill>
              </a:rPr>
              <a:t>UKWINDS (NWC SAF) vs UKV model – </a:t>
            </a:r>
            <a:r>
              <a:rPr lang="en-GB" dirty="0" err="1" smtClean="0">
                <a:solidFill>
                  <a:srgbClr val="00B050"/>
                </a:solidFill>
              </a:rPr>
              <a:t>Desroziers</a:t>
            </a:r>
            <a:r>
              <a:rPr lang="en-GB" dirty="0" smtClean="0">
                <a:solidFill>
                  <a:srgbClr val="00B050"/>
                </a:solidFill>
              </a:rPr>
              <a:t> method, 20 km bin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Horizontal correlations ~140-210 km – low level smallest correlations, mid level highest correlations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Vertical correlations for IR </a:t>
            </a:r>
            <a:r>
              <a:rPr lang="en-GB" dirty="0"/>
              <a:t>~</a:t>
            </a:r>
            <a:r>
              <a:rPr lang="en-GB" dirty="0" smtClean="0"/>
              <a:t>150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Temporal correlations – some levels not dropped below 0.2 after 3 hrs.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9544165" y="6362700"/>
            <a:ext cx="240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accent6">
                    <a:lumMod val="75000"/>
                  </a:schemeClr>
                </a:solidFill>
              </a:rPr>
              <a:t>Graeme Kelly, Met Office</a:t>
            </a:r>
            <a:endParaRPr lang="en-GB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21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319536" y="332657"/>
            <a:ext cx="9872464" cy="869131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00000"/>
              </a:lnSpc>
              <a:defRPr/>
            </a:pPr>
            <a:endParaRPr lang="en-GB" sz="373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17010" y="341469"/>
            <a:ext cx="9872464" cy="869131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00000"/>
              </a:lnSpc>
              <a:defRPr/>
            </a:pPr>
            <a:r>
              <a:rPr lang="en-GB" sz="3733" dirty="0" smtClean="0">
                <a:solidFill>
                  <a:srgbClr val="000000"/>
                </a:solidFill>
                <a:latin typeface="Arial"/>
              </a:rPr>
              <a:t>Decisions for NWP</a:t>
            </a:r>
            <a:endParaRPr lang="en-GB" sz="373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8355" y="1219412"/>
            <a:ext cx="1055795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We know that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 AMV data has correlated errors, if we assimilate at too high density we risk overfitting to the data. </a:t>
            </a: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</a:t>
            </a: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we thin too much, we </a:t>
            </a: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risk losing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mesoscale information of interest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We could allow for correlated error in the assimilation, this tends to assume a simplified correlation falling off with distance, not clear yet how well this would work.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If we cannot adequately initialise the smaller turbulent scales we risk compromising the analysis of the larger scales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Models not able to resolve some of the smaller scale features.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As a result are we better to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try to match the scales we think we can adequately initialise and resolve in the models by either super-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modding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superobbing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the data?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may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vary geographically.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Correlated error is often handled by either thinning or </a:t>
            </a:r>
            <a:r>
              <a:rPr lang="en-GB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superobbing</a:t>
            </a: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the data and potentially also inflating the errors. 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What do we do in more interesting regions including near tropical cyclone – should we attempt to assimilate at higher density in these areas despite the challenges, but assimilating the data at lower density elsewhere to reduce the risks of overfitting the data?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30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5093" y="1276628"/>
            <a:ext cx="11395881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EUMETSAT NWP SAF mesoscale wind data assimilation workshop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Tallinn, Estonia, half a day, during the EUMETSAT Conference 17 to 21 September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2018 – exact date to be confirmed soon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Topics covered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patial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scales observed and the errors in satellite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winds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Examples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of the spatial scales deterministically modelled, but also the spatial scales which are only realistically modelled and not well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initialized.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Spatial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representation errors, which often dominate wind measurement observation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errors.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pros and cons of thinning,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superobbing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and “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supermodding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” will be discussed. 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Bias correction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want to be kept up-to-date on this workshop, please register </a:t>
            </a: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scat@knmi.nl</a:t>
            </a: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workshop. 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75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2298" y="1413164"/>
            <a:ext cx="894449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Motivation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NWP requirements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800" b="1" dirty="0" smtClean="0">
                <a:solidFill>
                  <a:schemeClr val="accent6">
                    <a:lumMod val="75000"/>
                  </a:schemeClr>
                </a:solidFill>
              </a:rPr>
              <a:t>Considerations for AMV production</a:t>
            </a:r>
          </a:p>
        </p:txBody>
      </p:sp>
    </p:spTree>
    <p:extLst>
      <p:ext uri="{BB962C8B-B14F-4D97-AF65-F5344CB8AC3E}">
        <p14:creationId xmlns:p14="http://schemas.microsoft.com/office/powerpoint/2010/main" val="226689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87636" y="370757"/>
            <a:ext cx="10355064" cy="869131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00000"/>
              </a:lnSpc>
              <a:defRPr/>
            </a:pPr>
            <a:endParaRPr lang="en-GB" sz="373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087636" y="1239888"/>
            <a:ext cx="10355064" cy="520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How do we optimize the production and the assimilation?</a:t>
            </a:r>
          </a:p>
          <a:p>
            <a:pPr marL="342900" indent="-342900"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Temporal image interval </a:t>
            </a:r>
          </a:p>
          <a:p>
            <a:pPr marL="342900" indent="-342900"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Target size</a:t>
            </a:r>
          </a:p>
          <a:p>
            <a:pPr marL="342900" indent="-342900"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Cross-correlation or optical flow</a:t>
            </a:r>
          </a:p>
          <a:p>
            <a:pPr marL="342900" indent="-342900"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AMV grid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resolution (avoid overlapping targets?)</a:t>
            </a:r>
            <a:endParaRPr lang="en-US" sz="200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 marL="342900" indent="-342900"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How often should they be produced</a:t>
            </a:r>
          </a:p>
          <a:p>
            <a:pPr marL="342900" indent="-342900"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133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 marL="383990" indent="-383990" defTabSz="121917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2000" b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Some other considerations for deriving HR AMVs</a:t>
            </a:r>
            <a:endParaRPr lang="en-GB" sz="2000" b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marL="383990" indent="-383990" defTabSz="121917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M</a:t>
            </a:r>
            <a:r>
              <a:rPr lang="en-GB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ore </a:t>
            </a:r>
            <a:r>
              <a:rPr lang="en-GB" sz="2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sensitive to satellite image registration errors (but navigation systems are improving).</a:t>
            </a:r>
          </a:p>
          <a:p>
            <a:pPr marL="383990" indent="-383990" defTabSz="121917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Cannot resolve slower winds well with shorter image </a:t>
            </a:r>
            <a:r>
              <a:rPr lang="en-GB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intervals (less of a problem for high resolution visible channels).</a:t>
            </a:r>
            <a:endParaRPr lang="en-GB" sz="20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marL="383990" indent="-383990" defTabSz="121917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Current quality indicators tuned to large-scales - penalize spatially varying, accelerating wind </a:t>
            </a:r>
            <a:r>
              <a:rPr lang="en-GB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features - need new quality control – could use other information from derivation.</a:t>
            </a:r>
            <a:endParaRPr lang="en-GB" sz="20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133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 marL="342900" indent="-342900"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133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815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4" y="2286001"/>
            <a:ext cx="4627033" cy="305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2" name="Rectangle 2"/>
          <p:cNvSpPr>
            <a:spLocks noGrp="1" noChangeArrowheads="1"/>
          </p:cNvSpPr>
          <p:nvPr>
            <p:ph type="title"/>
          </p:nvPr>
        </p:nvSpPr>
        <p:spPr>
          <a:xfrm>
            <a:off x="2256367" y="347663"/>
            <a:ext cx="9245600" cy="633412"/>
          </a:xfrm>
        </p:spPr>
        <p:txBody>
          <a:bodyPr/>
          <a:lstStyle/>
          <a:p>
            <a:pPr eaLnBrk="1" hangingPunct="1"/>
            <a:r>
              <a:rPr lang="en-US" sz="3733"/>
              <a:t>High resolution AMVs – </a:t>
            </a:r>
            <a:r>
              <a:rPr lang="en-US" sz="2667"/>
              <a:t>some thoughts</a:t>
            </a:r>
          </a:p>
        </p:txBody>
      </p:sp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431800" y="1628785"/>
            <a:ext cx="11353800" cy="65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60383" indent="-660383" defTabSz="1219170" fontAlgn="base">
              <a:lnSpc>
                <a:spcPct val="85000"/>
              </a:lnSpc>
              <a:spcBef>
                <a:spcPct val="6000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GB" sz="2133">
                <a:solidFill>
                  <a:srgbClr val="000000"/>
                </a:solidFill>
                <a:latin typeface="Arial" charset="0"/>
                <a:ea typeface="ＭＳ Ｐゴシック" charset="0"/>
              </a:rPr>
              <a:t>Use smaller targets and shorter imager intervals to derive high resolution AMV datasets reflecting the motion of smaller scale features of the flow.</a:t>
            </a:r>
          </a:p>
        </p:txBody>
      </p:sp>
      <p:sp>
        <p:nvSpPr>
          <p:cNvPr id="94214" name="Rectangle 7"/>
          <p:cNvSpPr>
            <a:spLocks noChangeArrowheads="1"/>
          </p:cNvSpPr>
          <p:nvPr/>
        </p:nvSpPr>
        <p:spPr bwMode="auto">
          <a:xfrm>
            <a:off x="5181600" y="2695585"/>
            <a:ext cx="6527800" cy="155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ja-JP" sz="2133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Example correlation surface with 5x5 pixel targets.</a:t>
            </a:r>
          </a:p>
          <a:p>
            <a:pPr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ja-JP" sz="2133" dirty="0">
                <a:solidFill>
                  <a:srgbClr val="C0101F"/>
                </a:solidFill>
                <a:latin typeface="Arial" charset="0"/>
                <a:ea typeface="ＭＳ Ｐゴシック" pitchFamily="34" charset="-128"/>
              </a:rPr>
              <a:t>BUT</a:t>
            </a:r>
            <a:r>
              <a:rPr lang="en-GB" altLang="ja-JP" sz="2133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 more noise - many peaks -&gt; </a:t>
            </a:r>
            <a:endParaRPr lang="ja-JP" altLang="en-US" sz="2133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ja-JP" sz="2133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Information included in target feature is not enough to determine wind vector accurately</a:t>
            </a:r>
          </a:p>
          <a:p>
            <a:pPr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GB" altLang="ja-JP" sz="1067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ja-JP" sz="1600" i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From Kazuki </a:t>
            </a:r>
            <a:r>
              <a:rPr lang="en-GB" altLang="ja-JP" sz="1600" i="1" dirty="0" err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Shimoji’s</a:t>
            </a:r>
            <a:r>
              <a:rPr lang="en-GB" altLang="ja-JP" sz="1600" i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 IWW12 talk</a:t>
            </a:r>
            <a:endParaRPr lang="ja-JP" altLang="en-US" sz="1600" i="1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94215" name="Text Box 5"/>
          <p:cNvSpPr txBox="1">
            <a:spLocks noChangeArrowheads="1"/>
          </p:cNvSpPr>
          <p:nvPr/>
        </p:nvSpPr>
        <p:spPr bwMode="auto">
          <a:xfrm>
            <a:off x="5181600" y="2438401"/>
            <a:ext cx="7681384" cy="4062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21917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2400">
                <a:solidFill>
                  <a:srgbClr val="CC0000"/>
                </a:solidFill>
                <a:latin typeface="Arial" charset="0"/>
                <a:ea typeface="ＭＳ Ｐゴシック" charset="0"/>
              </a:rPr>
              <a:t>Tracking – becomes trickier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5295757" y="4425515"/>
            <a:ext cx="6242049" cy="120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ja-JP" sz="2133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Need to reduce noise</a:t>
            </a:r>
          </a:p>
          <a:p>
            <a:pPr marL="609585" lvl="1"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GB" altLang="ja-JP" sz="16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 clustering (e.g. Nested tracking developed at NESDIS)</a:t>
            </a:r>
          </a:p>
          <a:p>
            <a:pPr marL="609585" lvl="1"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GB" altLang="ja-JP" sz="16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 use information from correlation surface to filter out poorly constrained cases.</a:t>
            </a:r>
          </a:p>
          <a:p>
            <a:pPr marL="609585" lvl="1"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GB" altLang="ja-JP" sz="16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 averaging (see </a:t>
            </a:r>
            <a:r>
              <a:rPr lang="en-GB" altLang="ja-JP" sz="1600" i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e.g. Shimoji, IWW12</a:t>
            </a:r>
            <a:r>
              <a:rPr lang="en-GB" altLang="ja-JP" sz="16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)</a:t>
            </a:r>
            <a:endParaRPr lang="ja-JP" altLang="en-US" sz="160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30952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923860" y="370757"/>
            <a:ext cx="10355064" cy="869131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00000"/>
              </a:lnSpc>
              <a:defRPr/>
            </a:pPr>
            <a:r>
              <a:rPr lang="en-GB" sz="3733" dirty="0" smtClean="0">
                <a:solidFill>
                  <a:srgbClr val="000000"/>
                </a:solidFill>
                <a:latin typeface="Arial"/>
              </a:rPr>
              <a:t>Beyond NWP - </a:t>
            </a:r>
            <a:r>
              <a:rPr lang="en-GB" sz="3733" dirty="0">
                <a:solidFill>
                  <a:srgbClr val="000000"/>
                </a:solidFill>
                <a:latin typeface="Arial"/>
              </a:rPr>
              <a:t>v</a:t>
            </a:r>
            <a:r>
              <a:rPr lang="en-GB" sz="3733" dirty="0" smtClean="0">
                <a:solidFill>
                  <a:srgbClr val="000000"/>
                </a:solidFill>
                <a:latin typeface="Arial"/>
              </a:rPr>
              <a:t>isualisation and nowcasting</a:t>
            </a:r>
            <a:endParaRPr lang="en-GB" sz="373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4038" y="4818259"/>
            <a:ext cx="482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(</a:t>
            </a:r>
            <a:r>
              <a:rPr lang="en-GB" dirty="0"/>
              <a:t>c) Current 7-min GOES </a:t>
            </a:r>
            <a:r>
              <a:rPr lang="en-GB" dirty="0" smtClean="0"/>
              <a:t>rapid scan </a:t>
            </a:r>
            <a:r>
              <a:rPr lang="en-GB" dirty="0" err="1"/>
              <a:t>mAMVs</a:t>
            </a:r>
            <a:r>
              <a:rPr lang="en-GB" dirty="0"/>
              <a:t> as compared with (d) 1-min GOES-14 super rapid scan–derived </a:t>
            </a:r>
            <a:r>
              <a:rPr lang="en-GB" dirty="0" err="1"/>
              <a:t>mAMVs</a:t>
            </a:r>
            <a:r>
              <a:rPr lang="en-GB" dirty="0"/>
              <a:t> with GOES visible imagery.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9697" t="5" r="3686" b="53347"/>
          <a:stretch/>
        </p:blipFill>
        <p:spPr>
          <a:xfrm>
            <a:off x="941695" y="2387291"/>
            <a:ext cx="2374711" cy="23005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012" t="47456" r="833" b="5665"/>
          <a:stretch/>
        </p:blipFill>
        <p:spPr>
          <a:xfrm>
            <a:off x="3527074" y="2387291"/>
            <a:ext cx="2492210" cy="23005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9949" t="33299" r="223" b="33439"/>
          <a:stretch/>
        </p:blipFill>
        <p:spPr>
          <a:xfrm>
            <a:off x="6229951" y="2387290"/>
            <a:ext cx="5069623" cy="23005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52394" y="4818259"/>
            <a:ext cx="482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GOES </a:t>
            </a:r>
            <a:r>
              <a:rPr lang="en-GB" dirty="0"/>
              <a:t>visible satellite data with equilibrium-level flow-relative </a:t>
            </a:r>
            <a:r>
              <a:rPr lang="en-GB" dirty="0" smtClean="0"/>
              <a:t>SRSOR </a:t>
            </a:r>
            <a:r>
              <a:rPr lang="en-GB" dirty="0" err="1" smtClean="0"/>
              <a:t>mAMVs</a:t>
            </a:r>
            <a:r>
              <a:rPr lang="en-GB" dirty="0" smtClean="0"/>
              <a:t> and </a:t>
            </a:r>
            <a:r>
              <a:rPr lang="en-GB" dirty="0"/>
              <a:t>(left) </a:t>
            </a:r>
            <a:r>
              <a:rPr lang="en-GB" dirty="0" smtClean="0"/>
              <a:t>cloud top divergence and </a:t>
            </a:r>
            <a:r>
              <a:rPr lang="en-GB" dirty="0"/>
              <a:t>(right) </a:t>
            </a:r>
            <a:r>
              <a:rPr lang="en-GB" dirty="0" smtClean="0"/>
              <a:t>cloud top vorticity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827080" y="1198029"/>
            <a:ext cx="1080574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Potential use for severe weather e.g.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</a:t>
            </a:r>
            <a:r>
              <a:rPr lang="en-GB" dirty="0" smtClean="0"/>
              <a:t>ropical </a:t>
            </a:r>
            <a:r>
              <a:rPr lang="en-GB" dirty="0"/>
              <a:t>cyclone studies </a:t>
            </a:r>
            <a:r>
              <a:rPr lang="en-GB" dirty="0" smtClean="0"/>
              <a:t>- </a:t>
            </a:r>
            <a:r>
              <a:rPr lang="en-GB" dirty="0" err="1" smtClean="0"/>
              <a:t>Oyama</a:t>
            </a:r>
            <a:r>
              <a:rPr lang="en-GB" dirty="0" smtClean="0"/>
              <a:t> </a:t>
            </a:r>
            <a:r>
              <a:rPr lang="en-GB" dirty="0"/>
              <a:t>et al, JMSJ, </a:t>
            </a:r>
            <a:r>
              <a:rPr lang="en-GB" dirty="0" smtClean="0"/>
              <a:t>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Convective weather events – </a:t>
            </a:r>
            <a:r>
              <a:rPr lang="en-GB" dirty="0" err="1" smtClean="0"/>
              <a:t>Apke</a:t>
            </a:r>
            <a:r>
              <a:rPr lang="en-GB" dirty="0" smtClean="0"/>
              <a:t> et al., JAMC, 2016</a:t>
            </a:r>
          </a:p>
          <a:p>
            <a:endParaRPr lang="en-GB" sz="400" dirty="0"/>
          </a:p>
          <a:p>
            <a:r>
              <a:rPr lang="en-GB" dirty="0" smtClean="0"/>
              <a:t>2337 </a:t>
            </a:r>
            <a:r>
              <a:rPr lang="en-GB" dirty="0"/>
              <a:t>UTC 20 May 2014 example of </a:t>
            </a:r>
            <a:r>
              <a:rPr lang="en-GB" dirty="0" smtClean="0"/>
              <a:t>supercell </a:t>
            </a:r>
            <a:r>
              <a:rPr lang="en-GB" dirty="0"/>
              <a:t>in central </a:t>
            </a:r>
            <a:r>
              <a:rPr lang="en-GB" dirty="0" smtClean="0"/>
              <a:t>Colorado – associated with hail up to 6-7 cm in diameter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493833" y="6022896"/>
            <a:ext cx="10805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Distinct signal in divergence and vorticity (couplet pattern) for supercell cases – potential for severe weather prediction. But, more work needed to QC the data (problems near cloud edges, cirrus contamination…)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540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2298" y="1413164"/>
            <a:ext cx="89444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Thanks 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Regis Borde, EUMETSAT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James Cotton, Met Office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Javier Garcia-Pereda, NWC SAF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Graeme Kelly, Met Office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Kenichi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Nonaka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, JMA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Ad Stoffelen, KNMI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Chris Velden, CIMSS</a:t>
            </a:r>
          </a:p>
          <a:p>
            <a:endParaRPr lang="en-GB" sz="2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For contributing material and thoughts on this topic</a:t>
            </a:r>
          </a:p>
        </p:txBody>
      </p:sp>
    </p:spTree>
    <p:extLst>
      <p:ext uri="{BB962C8B-B14F-4D97-AF65-F5344CB8AC3E}">
        <p14:creationId xmlns:p14="http://schemas.microsoft.com/office/powerpoint/2010/main" val="195743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319536" y="332657"/>
            <a:ext cx="9872464" cy="869131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00000"/>
              </a:lnSpc>
              <a:defRPr/>
            </a:pPr>
            <a:endParaRPr lang="en-GB" sz="373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17010" y="341469"/>
            <a:ext cx="9872464" cy="869131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00000"/>
              </a:lnSpc>
              <a:defRPr/>
            </a:pPr>
            <a:r>
              <a:rPr lang="en-GB" sz="3733" dirty="0" smtClean="0">
                <a:solidFill>
                  <a:srgbClr val="000000"/>
                </a:solidFill>
                <a:latin typeface="Arial"/>
              </a:rPr>
              <a:t>And finally…</a:t>
            </a:r>
            <a:endParaRPr lang="en-GB" sz="373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7009" y="1823941"/>
            <a:ext cx="10682361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3990" indent="-383990" defTabSz="121917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We can continue to use the wiki 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page on IWWG web page to foster collaboration</a:t>
            </a:r>
          </a:p>
          <a:p>
            <a:pPr marL="1117572" indent="-1117572" defTabSz="121917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ED2939">
                    <a:lumMod val="75000"/>
                  </a:srgbClr>
                </a:solidFill>
                <a:latin typeface="Arial" charset="0"/>
                <a:ea typeface="ＭＳ Ｐゴシック" charset="0"/>
              </a:rPr>
              <a:t>https://groups.ssec.wisc.edu/groups/iwwg/activities/high-resolution-winds-1/high-resolution-winds</a:t>
            </a:r>
          </a:p>
        </p:txBody>
      </p:sp>
    </p:spTree>
    <p:extLst>
      <p:ext uri="{BB962C8B-B14F-4D97-AF65-F5344CB8AC3E}">
        <p14:creationId xmlns:p14="http://schemas.microsoft.com/office/powerpoint/2010/main" val="120358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2298" y="1413164"/>
            <a:ext cx="894449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800" b="1" dirty="0" smtClean="0">
                <a:solidFill>
                  <a:schemeClr val="accent6">
                    <a:lumMod val="75000"/>
                  </a:schemeClr>
                </a:solidFill>
              </a:rPr>
              <a:t>Motivation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NWP requirements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Considerations for AMV production</a:t>
            </a:r>
          </a:p>
        </p:txBody>
      </p:sp>
    </p:spTree>
    <p:extLst>
      <p:ext uri="{BB962C8B-B14F-4D97-AF65-F5344CB8AC3E}">
        <p14:creationId xmlns:p14="http://schemas.microsoft.com/office/powerpoint/2010/main" val="316742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45163" y="1299944"/>
            <a:ext cx="4248149" cy="56766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sz="24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GB" sz="2133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Most current </a:t>
            </a:r>
            <a:r>
              <a:rPr lang="en-GB" sz="2133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AMV products capture broad-scale to synoptic-scale flow.</a:t>
            </a:r>
          </a:p>
          <a:p>
            <a:pPr defTabSz="121917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sz="2133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Can see information available on smaller scales in the imagery. </a:t>
            </a:r>
          </a:p>
          <a:p>
            <a:pPr defTabSz="1219170"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sz="2133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Spatial and temporal resolution improving e.g. </a:t>
            </a:r>
            <a:r>
              <a:rPr lang="en-GB" sz="2133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Himawari-8. GOES-16, </a:t>
            </a:r>
            <a:r>
              <a:rPr lang="en-GB" sz="2133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MTG</a:t>
            </a:r>
            <a:endParaRPr lang="en-GB" sz="2133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defTabSz="1219170"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sz="2133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GB" sz="2133" dirty="0">
                <a:solidFill>
                  <a:srgbClr val="C0101F"/>
                </a:solidFill>
                <a:latin typeface="Arial" charset="0"/>
                <a:ea typeface="ＭＳ Ｐゴシック" charset="0"/>
              </a:rPr>
              <a:t>Can we derive more useful AMV information for nowcasting or assimilation in high resolution models?  Particularly to help with forecasting high impact weather events.</a:t>
            </a:r>
          </a:p>
          <a:p>
            <a:pPr marL="609585" lvl="1" defTabSz="121917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9CA299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6" name="Picture 4" descr="ecb_g12g14_vis_anim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2645" y="1376144"/>
            <a:ext cx="7044267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810928" y="1452353"/>
            <a:ext cx="1667444" cy="441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67">
                <a:solidFill>
                  <a:srgbClr val="FFFF00"/>
                </a:solidFill>
                <a:latin typeface="Arial" charset="0"/>
                <a:ea typeface="ＭＳ Ｐゴシック" pitchFamily="34" charset="-128"/>
              </a:rPr>
              <a:t>GOES-12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9265321" y="1452353"/>
            <a:ext cx="1667444" cy="441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67">
                <a:solidFill>
                  <a:srgbClr val="FFFF00"/>
                </a:solidFill>
                <a:latin typeface="Arial" charset="0"/>
                <a:ea typeface="ＭＳ Ｐゴシック" pitchFamily="34" charset="-128"/>
              </a:rPr>
              <a:t>GOES-14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981179" y="5490952"/>
            <a:ext cx="6722533" cy="65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33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Visible data from the GOES-14 NOAA Science Test – 1 min imagery, </a:t>
            </a:r>
            <a:r>
              <a:rPr lang="en-US" sz="1600" i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from Jaime Daniels, NESDIS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87636" y="370757"/>
            <a:ext cx="10355064" cy="869131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00000"/>
              </a:lnSpc>
              <a:defRPr/>
            </a:pPr>
            <a:r>
              <a:rPr lang="en-GB" sz="3733" dirty="0" smtClean="0">
                <a:solidFill>
                  <a:srgbClr val="000000"/>
                </a:solidFill>
                <a:latin typeface="Arial"/>
              </a:rPr>
              <a:t>Motivation</a:t>
            </a:r>
            <a:endParaRPr lang="en-GB" sz="3733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921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64" y="1306146"/>
            <a:ext cx="9812740" cy="48241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44165" y="6362700"/>
            <a:ext cx="240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>
                <a:solidFill>
                  <a:schemeClr val="accent6">
                    <a:lumMod val="75000"/>
                  </a:schemeClr>
                </a:solidFill>
              </a:rPr>
              <a:t>Oyama</a:t>
            </a:r>
            <a:r>
              <a:rPr lang="en-GB" sz="1600" dirty="0" smtClean="0">
                <a:solidFill>
                  <a:schemeClr val="accent6">
                    <a:lumMod val="75000"/>
                  </a:schemeClr>
                </a:solidFill>
              </a:rPr>
              <a:t> et al., 2018, JMSJ</a:t>
            </a:r>
            <a:endParaRPr lang="en-GB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87636" y="370757"/>
            <a:ext cx="10355064" cy="869131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00000"/>
              </a:lnSpc>
              <a:defRPr/>
            </a:pPr>
            <a:r>
              <a:rPr lang="en-GB" sz="3733" dirty="0" smtClean="0">
                <a:solidFill>
                  <a:srgbClr val="000000"/>
                </a:solidFill>
                <a:latin typeface="Arial"/>
              </a:rPr>
              <a:t>Motivation</a:t>
            </a:r>
            <a:endParaRPr lang="en-GB" sz="3733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67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87636" y="370757"/>
            <a:ext cx="10355064" cy="869131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00000"/>
              </a:lnSpc>
              <a:defRPr/>
            </a:pPr>
            <a:r>
              <a:rPr lang="en-GB" sz="3733" dirty="0" smtClean="0">
                <a:solidFill>
                  <a:srgbClr val="000000"/>
                </a:solidFill>
                <a:latin typeface="Arial"/>
              </a:rPr>
              <a:t>Motivation</a:t>
            </a:r>
            <a:endParaRPr lang="en-GB" sz="3733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68" y="1108973"/>
            <a:ext cx="8928597" cy="52476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44165" y="6362700"/>
            <a:ext cx="240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accent6">
                    <a:lumMod val="75000"/>
                  </a:schemeClr>
                </a:solidFill>
              </a:rPr>
              <a:t>James Cotton, Met Office</a:t>
            </a:r>
            <a:endParaRPr lang="en-GB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9103057" y="3798274"/>
            <a:ext cx="2733116" cy="176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33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AMVs are an important part of the observing system for global NWP – see in FSOI and data denial studies</a:t>
            </a:r>
            <a:endParaRPr lang="en-US" sz="2133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526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68" y="1098272"/>
            <a:ext cx="6294855" cy="4722497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012941" y="1123855"/>
            <a:ext cx="4782288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We also know wind information is increasingly important as move to higher resolution to capture and initialize small-amplitude, fast-evolving and mesoscale dynamical structures. </a:t>
            </a:r>
          </a:p>
          <a:p>
            <a:pPr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Divergent part of the wind is no longer considered “noise”, it is the needed “signal”</a:t>
            </a:r>
          </a:p>
          <a:p>
            <a:pPr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In NWP smaller scales tend to change fast and represent only modest energy conversion. The 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4D quantity 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and coverage of observations to initialise and evolve these scales is a 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daunting 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challenge.  Inadequate coverage could compromise the analysis of the larger scales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. </a:t>
            </a:r>
          </a:p>
          <a:p>
            <a:pPr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Challenge to improve winds part of the 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lobal Observing 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S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ystem to meet these requirements.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44165" y="6362700"/>
            <a:ext cx="240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accent6">
                    <a:lumMod val="75000"/>
                  </a:schemeClr>
                </a:solidFill>
              </a:rPr>
              <a:t>Ad </a:t>
            </a:r>
            <a:r>
              <a:rPr lang="en-GB" sz="1600" dirty="0" err="1" smtClean="0">
                <a:solidFill>
                  <a:schemeClr val="accent6">
                    <a:lumMod val="75000"/>
                  </a:schemeClr>
                </a:solidFill>
              </a:rPr>
              <a:t>Stoffelen</a:t>
            </a:r>
            <a:r>
              <a:rPr lang="en-GB" sz="1600" dirty="0" smtClean="0">
                <a:solidFill>
                  <a:schemeClr val="accent6">
                    <a:lumMod val="75000"/>
                  </a:schemeClr>
                </a:solidFill>
              </a:rPr>
              <a:t>, KNMI</a:t>
            </a:r>
            <a:endParaRPr lang="en-GB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87636" y="370757"/>
            <a:ext cx="10355064" cy="869131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00000"/>
              </a:lnSpc>
              <a:defRPr/>
            </a:pPr>
            <a:r>
              <a:rPr lang="en-GB" sz="3733" dirty="0" smtClean="0">
                <a:solidFill>
                  <a:srgbClr val="000000"/>
                </a:solidFill>
                <a:latin typeface="Arial"/>
              </a:rPr>
              <a:t>Motivation</a:t>
            </a:r>
            <a:endParaRPr lang="en-GB" sz="3733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119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2298" y="1413164"/>
            <a:ext cx="894449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Motivation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800" b="1" dirty="0" smtClean="0">
                <a:solidFill>
                  <a:schemeClr val="accent6">
                    <a:lumMod val="75000"/>
                  </a:schemeClr>
                </a:solidFill>
              </a:rPr>
              <a:t>NWP requirements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Considerations for AMV production</a:t>
            </a:r>
          </a:p>
        </p:txBody>
      </p:sp>
    </p:spTree>
    <p:extLst>
      <p:ext uri="{BB962C8B-B14F-4D97-AF65-F5344CB8AC3E}">
        <p14:creationId xmlns:p14="http://schemas.microsoft.com/office/powerpoint/2010/main" val="358337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44165" y="6362700"/>
            <a:ext cx="240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accent6">
                    <a:lumMod val="75000"/>
                  </a:schemeClr>
                </a:solidFill>
              </a:rPr>
              <a:t>Ad </a:t>
            </a:r>
            <a:r>
              <a:rPr lang="en-GB" sz="1600" dirty="0" err="1" smtClean="0">
                <a:solidFill>
                  <a:schemeClr val="accent6">
                    <a:lumMod val="75000"/>
                  </a:schemeClr>
                </a:solidFill>
              </a:rPr>
              <a:t>Stoffelen</a:t>
            </a:r>
            <a:r>
              <a:rPr lang="en-GB" sz="1600" dirty="0" smtClean="0">
                <a:solidFill>
                  <a:schemeClr val="accent6">
                    <a:lumMod val="75000"/>
                  </a:schemeClr>
                </a:solidFill>
              </a:rPr>
              <a:t>, KNMI</a:t>
            </a:r>
            <a:endParaRPr lang="en-GB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87636" y="370757"/>
            <a:ext cx="10355064" cy="869131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00000"/>
              </a:lnSpc>
              <a:defRPr/>
            </a:pPr>
            <a:endParaRPr lang="en-GB" sz="373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087636" y="1239888"/>
            <a:ext cx="10355064" cy="204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33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What are the use cases we need to consider?</a:t>
            </a:r>
          </a:p>
          <a:p>
            <a:pPr marL="342900" indent="-342900"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33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Global NWP</a:t>
            </a:r>
          </a:p>
          <a:p>
            <a:pPr marL="342900" indent="-342900"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33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Regional NWP</a:t>
            </a:r>
          </a:p>
          <a:p>
            <a:pPr marL="342900" indent="-342900"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33" dirty="0" err="1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Nowcasting</a:t>
            </a:r>
            <a:r>
              <a:rPr lang="en-US" sz="2133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 / diagnostic studies?</a:t>
            </a:r>
          </a:p>
          <a:p>
            <a:pPr marL="342900" indent="-342900"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133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33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Are the requirements different? </a:t>
            </a:r>
          </a:p>
          <a:p>
            <a:pPr defTabSz="121917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133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861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4308</TotalTime>
  <Words>1279</Words>
  <Application>Microsoft Office PowerPoint</Application>
  <PresentationFormat>Widescreen</PresentationFormat>
  <Paragraphs>150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ＭＳ Ｐゴシック</vt:lpstr>
      <vt:lpstr>Arial</vt:lpstr>
      <vt:lpstr>Calibri</vt:lpstr>
      <vt:lpstr>Calibri Light</vt:lpstr>
      <vt:lpstr>Office Theme</vt:lpstr>
      <vt:lpstr>Which AMVs for which model?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resolution AMVs – some thoughts</vt:lpstr>
      <vt:lpstr>PowerPoint Presentation</vt:lpstr>
      <vt:lpstr>PowerPoint Presentation</vt:lpstr>
    </vt:vector>
  </TitlesOfParts>
  <Company>Met 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Forsythe, Mary</dc:creator>
  <cp:lastModifiedBy>User</cp:lastModifiedBy>
  <cp:revision>77</cp:revision>
  <dcterms:created xsi:type="dcterms:W3CDTF">2018-04-13T08:52:18Z</dcterms:created>
  <dcterms:modified xsi:type="dcterms:W3CDTF">2018-04-23T12:41:02Z</dcterms:modified>
</cp:coreProperties>
</file>