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Lst>
  <p:notesMasterIdLst>
    <p:notesMasterId r:id="rId23"/>
  </p:notesMasterIdLst>
  <p:sldIdLst>
    <p:sldId id="257" r:id="rId3"/>
    <p:sldId id="272" r:id="rId4"/>
    <p:sldId id="275" r:id="rId5"/>
    <p:sldId id="274" r:id="rId6"/>
    <p:sldId id="276" r:id="rId7"/>
    <p:sldId id="278" r:id="rId8"/>
    <p:sldId id="290" r:id="rId9"/>
    <p:sldId id="279" r:id="rId10"/>
    <p:sldId id="280" r:id="rId11"/>
    <p:sldId id="281" r:id="rId12"/>
    <p:sldId id="282" r:id="rId13"/>
    <p:sldId id="283" r:id="rId14"/>
    <p:sldId id="284" r:id="rId15"/>
    <p:sldId id="288" r:id="rId16"/>
    <p:sldId id="289" r:id="rId17"/>
    <p:sldId id="273" r:id="rId18"/>
    <p:sldId id="291" r:id="rId19"/>
    <p:sldId id="296" r:id="rId20"/>
    <p:sldId id="285" r:id="rId21"/>
    <p:sldId id="293" r:id="rId22"/>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08" autoAdjust="0"/>
    <p:restoredTop sz="77091" autoAdjust="0"/>
  </p:normalViewPr>
  <p:slideViewPr>
    <p:cSldViewPr snapToGrid="0">
      <p:cViewPr varScale="1">
        <p:scale>
          <a:sx n="75" d="100"/>
          <a:sy n="75" d="100"/>
        </p:scale>
        <p:origin x="714" y="6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2F2A1C-7481-4870-942F-FE809F750550}" type="datetimeFigureOut">
              <a:rPr lang="en-GB" smtClean="0"/>
              <a:pPr/>
              <a:t>23/04/2018</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8FEA82-81BE-4983-8C74-2DF99896CDB8}"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8FEA82-81BE-4983-8C74-2DF99896CDB8}" type="slidenum">
              <a:rPr lang="en-GB" smtClean="0"/>
              <a:pPr/>
              <a:t>1</a:t>
            </a:fld>
            <a:endParaRPr lang="en-GB"/>
          </a:p>
        </p:txBody>
      </p:sp>
    </p:spTree>
    <p:extLst>
      <p:ext uri="{BB962C8B-B14F-4D97-AF65-F5344CB8AC3E}">
        <p14:creationId xmlns:p14="http://schemas.microsoft.com/office/powerpoint/2010/main" val="23692072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F8FEA82-81BE-4983-8C74-2DF99896CDB8}" type="slidenum">
              <a:rPr lang="en-GB" smtClean="0"/>
              <a:pPr/>
              <a:t>10</a:t>
            </a:fld>
            <a:endParaRPr lang="en-GB"/>
          </a:p>
        </p:txBody>
      </p:sp>
    </p:spTree>
    <p:extLst>
      <p:ext uri="{BB962C8B-B14F-4D97-AF65-F5344CB8AC3E}">
        <p14:creationId xmlns:p14="http://schemas.microsoft.com/office/powerpoint/2010/main" val="1022171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8FEA82-81BE-4983-8C74-2DF99896CDB8}" type="slidenum">
              <a:rPr lang="en-GB" smtClean="0"/>
              <a:pPr/>
              <a:t>11</a:t>
            </a:fld>
            <a:endParaRPr lang="en-GB"/>
          </a:p>
        </p:txBody>
      </p:sp>
    </p:spTree>
    <p:extLst>
      <p:ext uri="{BB962C8B-B14F-4D97-AF65-F5344CB8AC3E}">
        <p14:creationId xmlns:p14="http://schemas.microsoft.com/office/powerpoint/2010/main" val="2047695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8FEA82-81BE-4983-8C74-2DF99896CDB8}" type="slidenum">
              <a:rPr lang="en-GB" smtClean="0"/>
              <a:pPr/>
              <a:t>12</a:t>
            </a:fld>
            <a:endParaRPr lang="en-GB"/>
          </a:p>
        </p:txBody>
      </p:sp>
    </p:spTree>
    <p:extLst>
      <p:ext uri="{BB962C8B-B14F-4D97-AF65-F5344CB8AC3E}">
        <p14:creationId xmlns:p14="http://schemas.microsoft.com/office/powerpoint/2010/main" val="2516327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F8FEA82-81BE-4983-8C74-2DF99896CDB8}" type="slidenum">
              <a:rPr lang="en-GB" smtClean="0"/>
              <a:pPr/>
              <a:t>13</a:t>
            </a:fld>
            <a:endParaRPr lang="en-GB"/>
          </a:p>
        </p:txBody>
      </p:sp>
    </p:spTree>
    <p:extLst>
      <p:ext uri="{BB962C8B-B14F-4D97-AF65-F5344CB8AC3E}">
        <p14:creationId xmlns:p14="http://schemas.microsoft.com/office/powerpoint/2010/main" val="740072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F8FEA82-81BE-4983-8C74-2DF99896CDB8}" type="slidenum">
              <a:rPr lang="en-GB" smtClean="0"/>
              <a:pPr/>
              <a:t>14</a:t>
            </a:fld>
            <a:endParaRPr lang="en-GB"/>
          </a:p>
        </p:txBody>
      </p:sp>
    </p:spTree>
    <p:extLst>
      <p:ext uri="{BB962C8B-B14F-4D97-AF65-F5344CB8AC3E}">
        <p14:creationId xmlns:p14="http://schemas.microsoft.com/office/powerpoint/2010/main" val="3048783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F8FEA82-81BE-4983-8C74-2DF99896CDB8}" type="slidenum">
              <a:rPr lang="en-GB" smtClean="0"/>
              <a:pPr/>
              <a:t>15</a:t>
            </a:fld>
            <a:endParaRPr lang="en-GB"/>
          </a:p>
        </p:txBody>
      </p:sp>
    </p:spTree>
    <p:extLst>
      <p:ext uri="{BB962C8B-B14F-4D97-AF65-F5344CB8AC3E}">
        <p14:creationId xmlns:p14="http://schemas.microsoft.com/office/powerpoint/2010/main" val="3002096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8FEA82-81BE-4983-8C74-2DF99896CDB8}" type="slidenum">
              <a:rPr lang="en-GB" smtClean="0"/>
              <a:pPr/>
              <a:t>18</a:t>
            </a:fld>
            <a:endParaRPr lang="en-GB"/>
          </a:p>
        </p:txBody>
      </p:sp>
    </p:spTree>
    <p:extLst>
      <p:ext uri="{BB962C8B-B14F-4D97-AF65-F5344CB8AC3E}">
        <p14:creationId xmlns:p14="http://schemas.microsoft.com/office/powerpoint/2010/main" val="4016210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F8FEA82-81BE-4983-8C74-2DF99896CDB8}" type="slidenum">
              <a:rPr lang="en-GB" smtClean="0"/>
              <a:pPr/>
              <a:t>19</a:t>
            </a:fld>
            <a:endParaRPr lang="en-GB"/>
          </a:p>
        </p:txBody>
      </p:sp>
    </p:spTree>
    <p:extLst>
      <p:ext uri="{BB962C8B-B14F-4D97-AF65-F5344CB8AC3E}">
        <p14:creationId xmlns:p14="http://schemas.microsoft.com/office/powerpoint/2010/main" val="1457347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F8FEA82-81BE-4983-8C74-2DF99896CDB8}" type="slidenum">
              <a:rPr lang="en-GB" smtClean="0"/>
              <a:pPr/>
              <a:t>2</a:t>
            </a:fld>
            <a:endParaRPr lang="en-GB"/>
          </a:p>
        </p:txBody>
      </p:sp>
    </p:spTree>
    <p:extLst>
      <p:ext uri="{BB962C8B-B14F-4D97-AF65-F5344CB8AC3E}">
        <p14:creationId xmlns:p14="http://schemas.microsoft.com/office/powerpoint/2010/main" val="3636871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F8FEA82-81BE-4983-8C74-2DF99896CDB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7663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F8FEA82-81BE-4983-8C74-2DF99896CDB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2586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F8FEA82-81BE-4983-8C74-2DF99896CDB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1054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F8FEA82-81BE-4983-8C74-2DF99896CDB8}" type="slidenum">
              <a:rPr lang="en-GB" smtClean="0"/>
              <a:pPr/>
              <a:t>6</a:t>
            </a:fld>
            <a:endParaRPr lang="en-GB"/>
          </a:p>
        </p:txBody>
      </p:sp>
    </p:spTree>
    <p:extLst>
      <p:ext uri="{BB962C8B-B14F-4D97-AF65-F5344CB8AC3E}">
        <p14:creationId xmlns:p14="http://schemas.microsoft.com/office/powerpoint/2010/main" val="144170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EF8FEA82-81BE-4983-8C74-2DF99896CDB8}" type="slidenum">
              <a:rPr lang="en-GB" smtClean="0"/>
              <a:pPr/>
              <a:t>7</a:t>
            </a:fld>
            <a:endParaRPr lang="en-GB"/>
          </a:p>
        </p:txBody>
      </p:sp>
    </p:spTree>
    <p:extLst>
      <p:ext uri="{BB962C8B-B14F-4D97-AF65-F5344CB8AC3E}">
        <p14:creationId xmlns:p14="http://schemas.microsoft.com/office/powerpoint/2010/main" val="1771320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F8FEA82-81BE-4983-8C74-2DF99896CDB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9015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F8FEA82-81BE-4983-8C74-2DF99896CDB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05828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full image">
    <p:bg>
      <p:bgRef idx="1001">
        <a:schemeClr val="bg2"/>
      </p:bgRef>
    </p:bg>
    <p:spTree>
      <p:nvGrpSpPr>
        <p:cNvPr id="1" name=""/>
        <p:cNvGrpSpPr/>
        <p:nvPr/>
      </p:nvGrpSpPr>
      <p:grpSpPr>
        <a:xfrm>
          <a:off x="0" y="0"/>
          <a:ext cx="0" cy="0"/>
          <a:chOff x="0" y="0"/>
          <a:chExt cx="0" cy="0"/>
        </a:xfrm>
      </p:grpSpPr>
      <p:pic>
        <p:nvPicPr>
          <p:cNvPr id="15" name="cover-backg-2.jpg"/>
          <p:cNvPicPr>
            <a:picLocks noChangeAspect="1"/>
          </p:cNvPicPr>
          <p:nvPr userDrawn="1"/>
        </p:nvPicPr>
        <p:blipFill>
          <a:blip r:embed="rId2" cstate="print">
            <a:extLst/>
          </a:blip>
          <a:stretch>
            <a:fillRect/>
          </a:stretch>
        </p:blipFill>
        <p:spPr>
          <a:xfrm>
            <a:off x="0" y="0"/>
            <a:ext cx="9144000" cy="5143500"/>
          </a:xfrm>
          <a:prstGeom prst="rect">
            <a:avLst/>
          </a:prstGeom>
          <a:ln w="12700">
            <a:miter lim="400000"/>
          </a:ln>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8555"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smtClean="0">
                <a:solidFill>
                  <a:srgbClr val="FFFFFF"/>
                </a:solidFill>
                <a:sym typeface="Helvetica Light"/>
              </a:rPr>
              <a:t>www.metoffice.gov.uk																									                      © Crown Copyright 2017, Met Office</a:t>
            </a:r>
            <a:endParaRPr lang="en-GB" kern="0" dirty="0">
              <a:solidFill>
                <a:srgbClr val="FFFFFF"/>
              </a:solidFill>
              <a:sym typeface="Helvetica Light"/>
            </a:endParaRPr>
          </a:p>
        </p:txBody>
      </p:sp>
    </p:spTree>
    <p:extLst>
      <p:ext uri="{BB962C8B-B14F-4D97-AF65-F5344CB8AC3E}">
        <p14:creationId xmlns:p14="http://schemas.microsoft.com/office/powerpoint/2010/main" val="35402575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3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6" name="Text Placeholder 4"/>
          <p:cNvSpPr>
            <a:spLocks noGrp="1"/>
          </p:cNvSpPr>
          <p:nvPr>
            <p:ph type="body" sz="quarter" idx="13" hasCustomPrompt="1"/>
          </p:nvPr>
        </p:nvSpPr>
        <p:spPr>
          <a:xfrm>
            <a:off x="3127178"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8" name="Text Placeholder 4"/>
          <p:cNvSpPr>
            <a:spLocks noGrp="1"/>
          </p:cNvSpPr>
          <p:nvPr>
            <p:ph type="body" sz="quarter" idx="14" hasCustomPrompt="1"/>
          </p:nvPr>
        </p:nvSpPr>
        <p:spPr>
          <a:xfrm>
            <a:off x="6057306" y="176153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Tree>
    <p:extLst>
      <p:ext uri="{BB962C8B-B14F-4D97-AF65-F5344CB8AC3E}">
        <p14:creationId xmlns:p14="http://schemas.microsoft.com/office/powerpoint/2010/main" val="242223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 1 column text &amp; image">
    <p:spTree>
      <p:nvGrpSpPr>
        <p:cNvPr id="1" name=""/>
        <p:cNvGrpSpPr/>
        <p:nvPr/>
      </p:nvGrpSpPr>
      <p:grpSpPr>
        <a:xfrm>
          <a:off x="0" y="0"/>
          <a:ext cx="0" cy="0"/>
          <a:chOff x="0" y="0"/>
          <a:chExt cx="0" cy="0"/>
        </a:xfrm>
      </p:grpSpPr>
      <p:sp>
        <p:nvSpPr>
          <p:cNvPr id="5" name="Picture Placeholder 4"/>
          <p:cNvSpPr>
            <a:spLocks noGrp="1"/>
          </p:cNvSpPr>
          <p:nvPr>
            <p:ph type="pic" sz="quarter" idx="16" hasCustomPrompt="1"/>
          </p:nvPr>
        </p:nvSpPr>
        <p:spPr>
          <a:xfrm>
            <a:off x="4572000" y="1"/>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a:t>
            </a:r>
            <a:endParaRPr lang="en-US" dirty="0"/>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301116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slide - 1 column text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a:t>
            </a:r>
            <a:endParaRPr lang="en-US" dirty="0"/>
          </a:p>
        </p:txBody>
      </p:sp>
      <p:sp>
        <p:nvSpPr>
          <p:cNvPr id="6" name="Table Placeholder 5"/>
          <p:cNvSpPr>
            <a:spLocks noGrp="1"/>
          </p:cNvSpPr>
          <p:nvPr>
            <p:ph type="tbl" sz="quarter" idx="17" hasCustomPrompt="1"/>
          </p:nvPr>
        </p:nvSpPr>
        <p:spPr>
          <a:xfrm>
            <a:off x="4572000"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389483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full imag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6" name="Picture Placeholder 4"/>
          <p:cNvSpPr>
            <a:spLocks noGrp="1"/>
          </p:cNvSpPr>
          <p:nvPr>
            <p:ph type="pic" sz="quarter" idx="16" hasCustomPrompt="1"/>
          </p:nvPr>
        </p:nvSpPr>
        <p:spPr>
          <a:xfrm>
            <a:off x="0" y="748904"/>
            <a:ext cx="9144000" cy="3983236"/>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Tree>
    <p:extLst>
      <p:ext uri="{BB962C8B-B14F-4D97-AF65-F5344CB8AC3E}">
        <p14:creationId xmlns:p14="http://schemas.microsoft.com/office/powerpoint/2010/main" val="105163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4" y="1761530"/>
            <a:ext cx="8437364"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42219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 2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cxnSp>
        <p:nvCxnSpPr>
          <p:cNvPr id="7" name="Straight Connector 6"/>
          <p:cNvCxnSpPr/>
          <p:nvPr userDrawn="1"/>
        </p:nvCxnSpPr>
        <p:spPr>
          <a:xfrm>
            <a:off x="4403700" y="1770459"/>
            <a:ext cx="0" cy="2719072"/>
          </a:xfrm>
          <a:prstGeom prst="line">
            <a:avLst/>
          </a:prstGeom>
        </p:spPr>
        <p:style>
          <a:lnRef idx="1">
            <a:schemeClr val="dk1"/>
          </a:lnRef>
          <a:fillRef idx="0">
            <a:schemeClr val="dk1"/>
          </a:fillRef>
          <a:effectRef idx="0">
            <a:schemeClr val="dk1"/>
          </a:effectRef>
          <a:fontRef idx="minor">
            <a:schemeClr val="tx1"/>
          </a:fontRef>
        </p:style>
      </p:cxn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ext Placeholder 4"/>
          <p:cNvSpPr>
            <a:spLocks noGrp="1"/>
          </p:cNvSpPr>
          <p:nvPr>
            <p:ph type="body" sz="quarter" idx="12" hasCustomPrompt="1"/>
          </p:nvPr>
        </p:nvSpPr>
        <p:spPr>
          <a:xfrm>
            <a:off x="4585693"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159385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imag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7" name="Picture Placeholder 4"/>
          <p:cNvSpPr>
            <a:spLocks noGrp="1"/>
          </p:cNvSpPr>
          <p:nvPr>
            <p:ph type="pic" sz="quarter" idx="16" hasCustomPrompt="1"/>
          </p:nvPr>
        </p:nvSpPr>
        <p:spPr>
          <a:xfrm>
            <a:off x="4572000" y="1"/>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71243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6" name="Table Placeholder 5"/>
          <p:cNvSpPr>
            <a:spLocks noGrp="1"/>
          </p:cNvSpPr>
          <p:nvPr>
            <p:ph type="tbl" sz="quarter" idx="17" hasCustomPrompt="1"/>
          </p:nvPr>
        </p:nvSpPr>
        <p:spPr>
          <a:xfrm>
            <a:off x="4572000"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37838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slide - 3 colum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cxnSp>
        <p:nvCxnSpPr>
          <p:cNvPr id="7" name="Straight Connector 6"/>
          <p:cNvCxnSpPr/>
          <p:nvPr userDrawn="1"/>
        </p:nvCxnSpPr>
        <p:spPr>
          <a:xfrm>
            <a:off x="2937600" y="1756488"/>
            <a:ext cx="0" cy="2719072"/>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1" hasCustomPrompt="1"/>
          </p:nvPr>
        </p:nvSpPr>
        <p:spPr>
          <a:xfrm>
            <a:off x="197644" y="1761530"/>
            <a:ext cx="2578894"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8" name="Text Placeholder 4"/>
          <p:cNvSpPr>
            <a:spLocks noGrp="1"/>
          </p:cNvSpPr>
          <p:nvPr>
            <p:ph type="body" sz="quarter" idx="12" hasCustomPrompt="1"/>
          </p:nvPr>
        </p:nvSpPr>
        <p:spPr>
          <a:xfrm>
            <a:off x="3118107" y="1761530"/>
            <a:ext cx="2594681"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9"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28140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slide - 2 column bullets &amp; tex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baseline="0"/>
            </a:lvl1pPr>
          </a:lstStyle>
          <a:p>
            <a:r>
              <a:rPr lang="en-US" dirty="0"/>
              <a:t>Slide title</a:t>
            </a:r>
            <a:endParaRPr lang="en-GB" dirty="0"/>
          </a:p>
        </p:txBody>
      </p:sp>
      <p:sp>
        <p:nvSpPr>
          <p:cNvPr id="14"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cxnSp>
        <p:nvCxnSpPr>
          <p:cNvPr id="15" name="Straight Connector 14"/>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2" hasCustomPrompt="1"/>
          </p:nvPr>
        </p:nvSpPr>
        <p:spPr>
          <a:xfrm>
            <a:off x="3118107" y="1761530"/>
            <a:ext cx="2594681"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56848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full image al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0"/>
            <a:ext cx="9144000" cy="51435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7500"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smtClean="0">
                <a:solidFill>
                  <a:srgbClr val="FFFFFF"/>
                </a:solidFill>
                <a:sym typeface="Helvetica Light"/>
              </a:rPr>
              <a:t>www.metoffice.gov.uk																									                      © Crown Copyright 2017, Met Office</a:t>
            </a:r>
            <a:endParaRPr lang="en-GB" kern="0" dirty="0">
              <a:solidFill>
                <a:srgbClr val="FFFFFF"/>
              </a:solidFill>
              <a:sym typeface="Helvetica Light"/>
            </a:endParaRPr>
          </a:p>
        </p:txBody>
      </p:sp>
    </p:spTree>
    <p:extLst>
      <p:ext uri="{BB962C8B-B14F-4D97-AF65-F5344CB8AC3E}">
        <p14:creationId xmlns:p14="http://schemas.microsoft.com/office/powerpoint/2010/main" val="8253423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21"/>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6" name="Text Placeholder 4"/>
          <p:cNvSpPr>
            <a:spLocks noGrp="1"/>
          </p:cNvSpPr>
          <p:nvPr>
            <p:ph type="body" sz="quarter" idx="11" hasCustomPrompt="1"/>
          </p:nvPr>
        </p:nvSpPr>
        <p:spPr>
          <a:xfrm>
            <a:off x="197645" y="1770460"/>
            <a:ext cx="5508427"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a:t>
            </a:r>
            <a:endParaRPr lang="en-US" dirty="0"/>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285673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 Green">
    <p:spTree>
      <p:nvGrpSpPr>
        <p:cNvPr id="1" name=""/>
        <p:cNvGrpSpPr/>
        <p:nvPr/>
      </p:nvGrpSpPr>
      <p:grpSpPr>
        <a:xfrm>
          <a:off x="0" y="0"/>
          <a:ext cx="0" cy="0"/>
          <a:chOff x="0" y="0"/>
          <a:chExt cx="0" cy="0"/>
        </a:xfrm>
      </p:grpSpPr>
      <p:sp>
        <p:nvSpPr>
          <p:cNvPr id="157" name="Shape 157"/>
          <p:cNvSpPr/>
          <p:nvPr/>
        </p:nvSpPr>
        <p:spPr>
          <a:xfrm>
            <a:off x="-1" y="1761531"/>
            <a:ext cx="9144002" cy="3393665"/>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baseline="0"/>
            </a:lvl1pPr>
          </a:lstStyle>
          <a:p>
            <a:r>
              <a:rPr lang="en-US" dirty="0"/>
              <a:t>Divider title (if required)</a:t>
            </a:r>
            <a:endParaRPr lang="en-GB" dirty="0"/>
          </a:p>
        </p:txBody>
      </p:sp>
    </p:spTree>
    <p:extLst>
      <p:ext uri="{BB962C8B-B14F-4D97-AF65-F5344CB8AC3E}">
        <p14:creationId xmlns:p14="http://schemas.microsoft.com/office/powerpoint/2010/main" val="166122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 Teal">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1"/>
          </a:solidFill>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19586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2"/>
          </a:solidFill>
        </p:spPr>
        <p:txBody>
          <a:bodyPr/>
          <a:lstStyle>
            <a:lvl1pPr defTabSz="219075" hangingPunct="0">
              <a:defRPr>
                <a:solidFill>
                  <a:schemeClr val="bg2"/>
                </a:solidFill>
              </a:defRPr>
            </a:lvl1pPr>
          </a:lstStyle>
          <a:p>
            <a:r>
              <a:rPr lang="en-GB" kern="0" dirty="0" smtClean="0">
                <a:solidFill>
                  <a:srgbClr val="FFFFFF"/>
                </a:solidFill>
                <a:sym typeface="Helvetica Light"/>
              </a:rPr>
              <a:t>www.metoffice.gov.uk																									                 © Crown Copyright 2017, Met Office</a:t>
            </a:r>
            <a:endParaRPr lang="en-GB" kern="0" dirty="0">
              <a:solidFill>
                <a:srgbClr val="FFFFFF"/>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2719500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 Red">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3"/>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3"/>
          </a:solidFill>
        </p:spPr>
        <p:txBody>
          <a:bodyPr/>
          <a:lstStyle>
            <a:lvl1pPr defTabSz="219075" hangingPunct="0">
              <a:defRPr>
                <a:solidFill>
                  <a:schemeClr val="tx1"/>
                </a:solidFill>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68602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4"/>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2" name="Footer Placeholder 1"/>
          <p:cNvSpPr>
            <a:spLocks noGrp="1"/>
          </p:cNvSpPr>
          <p:nvPr>
            <p:ph type="ftr" sz="quarter" idx="14"/>
          </p:nvPr>
        </p:nvSpPr>
        <p:spPr>
          <a:solidFill>
            <a:schemeClr val="accent4"/>
          </a:solidFill>
        </p:spPr>
        <p:txBody>
          <a:bodyPr/>
          <a:lstStyle>
            <a:lvl1pPr defTabSz="219075" hangingPunct="0">
              <a:defRPr>
                <a:solidFill>
                  <a:schemeClr val="tx1"/>
                </a:solidFill>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33063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stions &amp; Contact">
    <p:spTree>
      <p:nvGrpSpPr>
        <p:cNvPr id="1" name=""/>
        <p:cNvGrpSpPr/>
        <p:nvPr/>
      </p:nvGrpSpPr>
      <p:grpSpPr>
        <a:xfrm>
          <a:off x="0" y="0"/>
          <a:ext cx="0" cy="0"/>
          <a:chOff x="0" y="0"/>
          <a:chExt cx="0" cy="0"/>
        </a:xfrm>
      </p:grpSpPr>
      <p:sp>
        <p:nvSpPr>
          <p:cNvPr id="198" name="Shape 198"/>
          <p:cNvSpPr/>
          <p:nvPr/>
        </p:nvSpPr>
        <p:spPr>
          <a:xfrm>
            <a:off x="0" y="1761530"/>
            <a:ext cx="9144002" cy="3115575"/>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t" anchorCtr="0"/>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14" name="Text Placeholder 4"/>
          <p:cNvSpPr>
            <a:spLocks noGrp="1"/>
          </p:cNvSpPr>
          <p:nvPr>
            <p:ph type="body" sz="quarter" idx="12" hasCustomPrompt="1"/>
          </p:nvPr>
        </p:nvSpPr>
        <p:spPr>
          <a:xfrm>
            <a:off x="107157" y="2021681"/>
            <a:ext cx="7975402" cy="270063"/>
          </a:xfrm>
          <a:prstGeom prst="rect">
            <a:avLst/>
          </a:prstGeom>
        </p:spPr>
        <p:txBody>
          <a:bodyPr lIns="270000" rIns="270000">
            <a:noAutofit/>
          </a:bodyPr>
          <a:lstStyle>
            <a:lvl1pPr>
              <a:defRPr>
                <a:latin typeface="+mn-lt"/>
              </a:defRPr>
            </a:lvl1pPr>
            <a:lvl5pPr>
              <a:defRPr baseline="0"/>
            </a:lvl5pPr>
          </a:lstStyle>
          <a:p>
            <a:pPr lvl="0"/>
            <a:r>
              <a:rPr lang="en-GB" dirty="0"/>
              <a:t>For more information please contact:</a:t>
            </a:r>
          </a:p>
        </p:txBody>
      </p:sp>
      <p:pic>
        <p:nvPicPr>
          <p:cNvPr id="202" name="email-icon.png"/>
          <p:cNvPicPr>
            <a:picLocks noChangeAspect="1"/>
          </p:cNvPicPr>
          <p:nvPr/>
        </p:nvPicPr>
        <p:blipFill>
          <a:blip r:embed="rId3" cstate="print">
            <a:extLst/>
          </a:blip>
          <a:stretch>
            <a:fillRect/>
          </a:stretch>
        </p:blipFill>
        <p:spPr>
          <a:xfrm>
            <a:off x="224460" y="3131815"/>
            <a:ext cx="350571" cy="386900"/>
          </a:xfrm>
          <a:prstGeom prst="rect">
            <a:avLst/>
          </a:prstGeom>
          <a:ln w="12700">
            <a:miter lim="400000"/>
          </a:ln>
        </p:spPr>
      </p:pic>
      <p:pic>
        <p:nvPicPr>
          <p:cNvPr id="203" name="phone-icon.png"/>
          <p:cNvPicPr>
            <a:picLocks noChangeAspect="1"/>
          </p:cNvPicPr>
          <p:nvPr/>
        </p:nvPicPr>
        <p:blipFill>
          <a:blip r:embed="rId4" cstate="print">
            <a:extLst/>
          </a:blip>
          <a:stretch>
            <a:fillRect/>
          </a:stretch>
        </p:blipFill>
        <p:spPr>
          <a:xfrm>
            <a:off x="197503" y="3675571"/>
            <a:ext cx="404486" cy="386900"/>
          </a:xfrm>
          <a:prstGeom prst="rect">
            <a:avLst/>
          </a:prstGeom>
          <a:ln w="12700">
            <a:miter lim="400000"/>
          </a:ln>
        </p:spPr>
      </p:pic>
      <p:pic>
        <p:nvPicPr>
          <p:cNvPr id="205" name="web-icon.png"/>
          <p:cNvPicPr>
            <a:picLocks noChangeAspect="1"/>
          </p:cNvPicPr>
          <p:nvPr/>
        </p:nvPicPr>
        <p:blipFill>
          <a:blip r:embed="rId5" cstate="print">
            <a:extLst/>
          </a:blip>
          <a:stretch>
            <a:fillRect/>
          </a:stretch>
        </p:blipFill>
        <p:spPr>
          <a:xfrm>
            <a:off x="197503" y="2617307"/>
            <a:ext cx="404486" cy="343364"/>
          </a:xfrm>
          <a:prstGeom prst="rect">
            <a:avLst/>
          </a:prstGeom>
          <a:ln w="12700">
            <a:miter lim="400000"/>
          </a:ln>
        </p:spPr>
      </p:pic>
      <p:sp>
        <p:nvSpPr>
          <p:cNvPr id="2" name="Footer Placeholder 1"/>
          <p:cNvSpPr>
            <a:spLocks noGrp="1"/>
          </p:cNvSpPr>
          <p:nvPr>
            <p:ph type="ftr" sz="quarter" idx="17"/>
          </p:nvPr>
        </p:nvSpPr>
        <p:spPr/>
        <p:txBody>
          <a:bodyPr/>
          <a:lstStyle>
            <a:lvl1pPr algn="l"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Questions?</a:t>
            </a:r>
            <a:endParaRPr lang="en-GB" dirty="0"/>
          </a:p>
        </p:txBody>
      </p:sp>
      <p:sp>
        <p:nvSpPr>
          <p:cNvPr id="22" name="Shape 201"/>
          <p:cNvSpPr>
            <a:spLocks noGrp="1"/>
          </p:cNvSpPr>
          <p:nvPr>
            <p:ph type="body" sz="quarter" idx="18" hasCustomPrompt="1"/>
          </p:nvPr>
        </p:nvSpPr>
        <p:spPr>
          <a:xfrm>
            <a:off x="527593" y="2571741"/>
            <a:ext cx="7837739" cy="415499"/>
          </a:xfrm>
          <a:prstGeom prst="rect">
            <a:avLst/>
          </a:prstGeom>
        </p:spPr>
        <p:txBody>
          <a:bodyPr lIns="270000" anchor="t">
            <a:spAutoFit/>
          </a:bodyPr>
          <a:lstStyle>
            <a:lvl1pPr marL="0" indent="0" defTabSz="342900">
              <a:lnSpc>
                <a:spcPct val="150000"/>
              </a:lnSpc>
              <a:spcBef>
                <a:spcPts val="300"/>
              </a:spcBef>
              <a:buSzTx/>
              <a:buNone/>
              <a:defRPr sz="1500" b="1">
                <a:latin typeface="+mj-lt"/>
                <a:ea typeface="Arial"/>
                <a:cs typeface="Arial"/>
                <a:sym typeface="Arial"/>
              </a:defRPr>
            </a:lvl1pPr>
          </a:lstStyle>
          <a:p>
            <a:r>
              <a:rPr lang="en-GB" dirty="0"/>
              <a:t>www.metoffice.gov.uk</a:t>
            </a:r>
            <a:endParaRPr dirty="0"/>
          </a:p>
        </p:txBody>
      </p:sp>
      <p:sp>
        <p:nvSpPr>
          <p:cNvPr id="24" name="Shape 201"/>
          <p:cNvSpPr>
            <a:spLocks noGrp="1"/>
          </p:cNvSpPr>
          <p:nvPr>
            <p:ph type="body" sz="quarter" idx="20" hasCustomPrompt="1"/>
          </p:nvPr>
        </p:nvSpPr>
        <p:spPr>
          <a:xfrm>
            <a:off x="534591" y="3107335"/>
            <a:ext cx="7830741" cy="415499"/>
          </a:xfrm>
          <a:prstGeom prst="rect">
            <a:avLst/>
          </a:prstGeom>
        </p:spPr>
        <p:txBody>
          <a:bodyPr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Insert email here</a:t>
            </a:r>
            <a:endParaRPr dirty="0"/>
          </a:p>
        </p:txBody>
      </p:sp>
      <p:sp>
        <p:nvSpPr>
          <p:cNvPr id="28" name="Shape 201"/>
          <p:cNvSpPr>
            <a:spLocks noGrp="1"/>
          </p:cNvSpPr>
          <p:nvPr>
            <p:ph type="body" sz="quarter" idx="22" hasCustomPrompt="1"/>
          </p:nvPr>
        </p:nvSpPr>
        <p:spPr>
          <a:xfrm>
            <a:off x="527593" y="3663112"/>
            <a:ext cx="1330302"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dirty="0"/>
              <a:t>From the UK:</a:t>
            </a:r>
            <a:endParaRPr dirty="0"/>
          </a:p>
        </p:txBody>
      </p:sp>
      <p:sp>
        <p:nvSpPr>
          <p:cNvPr id="12" name="Shape 201"/>
          <p:cNvSpPr>
            <a:spLocks noGrp="1"/>
          </p:cNvSpPr>
          <p:nvPr>
            <p:ph type="body" sz="quarter" idx="23" hasCustomPrompt="1"/>
          </p:nvPr>
        </p:nvSpPr>
        <p:spPr>
          <a:xfrm>
            <a:off x="1733114" y="3663112"/>
            <a:ext cx="1691733" cy="415499"/>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0370 900 0100</a:t>
            </a:r>
            <a:endParaRPr dirty="0"/>
          </a:p>
        </p:txBody>
      </p:sp>
      <p:sp>
        <p:nvSpPr>
          <p:cNvPr id="13" name="Shape 201"/>
          <p:cNvSpPr>
            <a:spLocks noGrp="1"/>
          </p:cNvSpPr>
          <p:nvPr>
            <p:ph type="body" sz="quarter" idx="24" hasCustomPrompt="1"/>
          </p:nvPr>
        </p:nvSpPr>
        <p:spPr>
          <a:xfrm>
            <a:off x="3588088" y="3663112"/>
            <a:ext cx="1984929"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dirty="0"/>
              <a:t>From outside the UK:</a:t>
            </a:r>
            <a:endParaRPr dirty="0"/>
          </a:p>
        </p:txBody>
      </p:sp>
      <p:sp>
        <p:nvSpPr>
          <p:cNvPr id="15" name="Shape 201"/>
          <p:cNvSpPr>
            <a:spLocks noGrp="1"/>
          </p:cNvSpPr>
          <p:nvPr>
            <p:ph type="body" sz="quarter" idx="25" hasCustomPrompt="1"/>
          </p:nvPr>
        </p:nvSpPr>
        <p:spPr>
          <a:xfrm>
            <a:off x="5429622" y="3663112"/>
            <a:ext cx="1691733" cy="761747"/>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+44 1392 885680</a:t>
            </a:r>
            <a:endParaRPr dirty="0"/>
          </a:p>
        </p:txBody>
      </p:sp>
    </p:spTree>
    <p:extLst>
      <p:ext uri="{BB962C8B-B14F-4D97-AF65-F5344CB8AC3E}">
        <p14:creationId xmlns:p14="http://schemas.microsoft.com/office/powerpoint/2010/main" val="83086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solidFill>
            <a:schemeClr val="accent6"/>
          </a:solidFill>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Tree>
    <p:extLst>
      <p:ext uri="{BB962C8B-B14F-4D97-AF65-F5344CB8AC3E}">
        <p14:creationId xmlns:p14="http://schemas.microsoft.com/office/powerpoint/2010/main" val="173788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 full image">
    <p:bg>
      <p:bgRef idx="1001">
        <a:schemeClr val="bg2"/>
      </p:bgRef>
    </p:bg>
    <p:spTree>
      <p:nvGrpSpPr>
        <p:cNvPr id="1" name=""/>
        <p:cNvGrpSpPr/>
        <p:nvPr/>
      </p:nvGrpSpPr>
      <p:grpSpPr>
        <a:xfrm>
          <a:off x="0" y="0"/>
          <a:ext cx="0" cy="0"/>
          <a:chOff x="0" y="0"/>
          <a:chExt cx="0" cy="0"/>
        </a:xfrm>
      </p:grpSpPr>
      <p:pic>
        <p:nvPicPr>
          <p:cNvPr id="15" name="cover-backg-2.jpg"/>
          <p:cNvPicPr>
            <a:picLocks noChangeAspect="1"/>
          </p:cNvPicPr>
          <p:nvPr userDrawn="1"/>
        </p:nvPicPr>
        <p:blipFill>
          <a:blip r:embed="rId2" cstate="print">
            <a:extLst/>
          </a:blip>
          <a:stretch>
            <a:fillRect/>
          </a:stretch>
        </p:blipFill>
        <p:spPr>
          <a:xfrm>
            <a:off x="0" y="0"/>
            <a:ext cx="9144000" cy="5143500"/>
          </a:xfrm>
          <a:prstGeom prst="rect">
            <a:avLst/>
          </a:prstGeom>
          <a:ln w="12700">
            <a:miter lim="400000"/>
          </a:ln>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8555"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smtClean="0">
                <a:solidFill>
                  <a:srgbClr val="FFFFFF"/>
                </a:solidFill>
                <a:sym typeface="Helvetica Light"/>
              </a:rPr>
              <a:t>www.metoffice.gov.uk																									                      © Crown Copyright 2017, Met Office</a:t>
            </a:r>
            <a:endParaRPr lang="en-GB" kern="0" dirty="0">
              <a:solidFill>
                <a:srgbClr val="FFFFFF"/>
              </a:solidFill>
              <a:sym typeface="Helvetica Light"/>
            </a:endParaRPr>
          </a:p>
        </p:txBody>
      </p:sp>
    </p:spTree>
    <p:extLst>
      <p:ext uri="{BB962C8B-B14F-4D97-AF65-F5344CB8AC3E}">
        <p14:creationId xmlns:p14="http://schemas.microsoft.com/office/powerpoint/2010/main" val="35402575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 full image al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0" y="0"/>
            <a:ext cx="9144000" cy="5143500"/>
          </a:xfrm>
          <a:prstGeom prst="rect">
            <a:avLst/>
          </a:prstGeom>
        </p:spPr>
      </p:pic>
      <p:sp>
        <p:nvSpPr>
          <p:cNvPr id="20" name="Title 19"/>
          <p:cNvSpPr>
            <a:spLocks noGrp="1"/>
          </p:cNvSpPr>
          <p:nvPr>
            <p:ph type="title" hasCustomPrompt="1"/>
          </p:nvPr>
        </p:nvSpPr>
        <p:spPr/>
        <p:txBody>
          <a:bodyPr/>
          <a:lstStyle>
            <a:lvl1pPr>
              <a:defRPr>
                <a:solidFill>
                  <a:schemeClr val="bg2"/>
                </a:solidFill>
              </a:defRPr>
            </a:lvl1pPr>
          </a:lstStyle>
          <a:p>
            <a:r>
              <a:rPr lang="en-GB" dirty="0"/>
              <a:t>Presentation title</a:t>
            </a:r>
          </a:p>
        </p:txBody>
      </p:sp>
      <p:sp>
        <p:nvSpPr>
          <p:cNvPr id="23" name="Text Placeholder 22"/>
          <p:cNvSpPr>
            <a:spLocks noGrp="1"/>
          </p:cNvSpPr>
          <p:nvPr>
            <p:ph type="body" sz="quarter" idx="10" hasCustomPrompt="1"/>
          </p:nvPr>
        </p:nvSpPr>
        <p:spPr>
          <a:xfrm>
            <a:off x="197644" y="1761530"/>
            <a:ext cx="8437500" cy="611706"/>
          </a:xfrm>
          <a:prstGeom prst="rect">
            <a:avLst/>
          </a:prstGeom>
        </p:spPr>
        <p:txBody>
          <a:bodyPr/>
          <a:lstStyle>
            <a:lvl1pPr>
              <a:defRPr>
                <a:solidFill>
                  <a:schemeClr val="bg2"/>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pic>
        <p:nvPicPr>
          <p:cNvPr id="6"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 name="Footer Placeholder 1"/>
          <p:cNvSpPr>
            <a:spLocks noGrp="1"/>
          </p:cNvSpPr>
          <p:nvPr>
            <p:ph type="ftr" sz="quarter" idx="11"/>
          </p:nvPr>
        </p:nvSpPr>
        <p:spPr>
          <a:noFill/>
        </p:spPr>
        <p:txBody>
          <a:bodyPr/>
          <a:lstStyle>
            <a:lvl1pPr defTabSz="219075" hangingPunct="0">
              <a:defRPr>
                <a:solidFill>
                  <a:schemeClr val="accent6"/>
                </a:solidFill>
              </a:defRPr>
            </a:lvl1pPr>
          </a:lstStyle>
          <a:p>
            <a:r>
              <a:rPr lang="en-GB" kern="0" dirty="0" smtClean="0">
                <a:solidFill>
                  <a:srgbClr val="FFFFFF"/>
                </a:solidFill>
                <a:sym typeface="Helvetica Light"/>
              </a:rPr>
              <a:t>www.metoffice.gov.uk																									                      © Crown Copyright 2017, Met Office</a:t>
            </a:r>
            <a:endParaRPr lang="en-GB" kern="0" dirty="0">
              <a:solidFill>
                <a:srgbClr val="FFFFFF"/>
              </a:solidFill>
              <a:sym typeface="Helvetica Light"/>
            </a:endParaRPr>
          </a:p>
        </p:txBody>
      </p:sp>
    </p:spTree>
    <p:extLst>
      <p:ext uri="{BB962C8B-B14F-4D97-AF65-F5344CB8AC3E}">
        <p14:creationId xmlns:p14="http://schemas.microsoft.com/office/powerpoint/2010/main" val="8253423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whi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noFill/>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62323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 whi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noFill/>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62323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205315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 partnerships">
    <p:spTree>
      <p:nvGrpSpPr>
        <p:cNvPr id="1" name=""/>
        <p:cNvGrpSpPr/>
        <p:nvPr/>
      </p:nvGrpSpPr>
      <p:grpSpPr>
        <a:xfrm>
          <a:off x="0" y="0"/>
          <a:ext cx="0" cy="0"/>
          <a:chOff x="0" y="0"/>
          <a:chExt cx="0" cy="0"/>
        </a:xfrm>
      </p:grpSpPr>
      <p:sp>
        <p:nvSpPr>
          <p:cNvPr id="64" name="Shape 64"/>
          <p:cNvSpPr/>
          <p:nvPr/>
        </p:nvSpPr>
        <p:spPr>
          <a:xfrm flipV="1">
            <a:off x="2141935"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algn="ctr" defTabSz="219075" hangingPunct="0">
              <a:defRPr sz="3200"/>
            </a:pPr>
            <a:endParaRPr sz="1200" kern="0" dirty="0">
              <a:solidFill>
                <a:srgbClr val="2A2A2A"/>
              </a:solidFill>
              <a:sym typeface="Helvetica Light"/>
            </a:endParaRPr>
          </a:p>
        </p:txBody>
      </p:sp>
      <p:sp>
        <p:nvSpPr>
          <p:cNvPr id="68" name="Shape 68"/>
          <p:cNvSpPr/>
          <p:nvPr/>
        </p:nvSpPr>
        <p:spPr>
          <a:xfrm>
            <a:off x="7531089" y="240515"/>
            <a:ext cx="1594673" cy="2025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defTabSz="342900" hangingPunct="0">
              <a:lnSpc>
                <a:spcPct val="90000"/>
              </a:lnSpc>
              <a:spcBef>
                <a:spcPts val="300"/>
              </a:spcBef>
              <a:defRPr sz="2100">
                <a:solidFill>
                  <a:srgbClr val="2A2A2A"/>
                </a:solidFill>
                <a:latin typeface="Arial"/>
                <a:ea typeface="Arial"/>
                <a:cs typeface="Arial"/>
                <a:sym typeface="Arial"/>
              </a:defRPr>
            </a:pPr>
            <a:r>
              <a:rPr sz="800" kern="0" dirty="0">
                <a:solidFill>
                  <a:srgbClr val="2A2A2A"/>
                </a:solidFill>
                <a:ea typeface="Arial"/>
                <a:cs typeface="Arial"/>
                <a:sym typeface="Arial"/>
              </a:rPr>
              <a:t>Working together </a:t>
            </a:r>
            <a:br>
              <a:rPr sz="800" kern="0" dirty="0">
                <a:solidFill>
                  <a:srgbClr val="2A2A2A"/>
                </a:solidFill>
                <a:ea typeface="Arial"/>
                <a:cs typeface="Arial"/>
                <a:sym typeface="Arial"/>
              </a:rPr>
            </a:br>
            <a:r>
              <a:rPr sz="800" kern="0" dirty="0">
                <a:solidFill>
                  <a:srgbClr val="2A2A2A"/>
                </a:solidFill>
                <a:ea typeface="Arial"/>
                <a:cs typeface="Arial"/>
                <a:sym typeface="Arial"/>
              </a:rPr>
              <a:t>(enter working relationship)</a:t>
            </a:r>
          </a:p>
        </p:txBody>
      </p:sp>
      <p:sp>
        <p:nvSpPr>
          <p:cNvPr id="69"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smtClean="0"/>
              <a:t>Click icon to add picture</a:t>
            </a:r>
            <a:endParaRPr lang="en-GB" dirty="0"/>
          </a:p>
        </p:txBody>
      </p:sp>
      <p:sp>
        <p:nvSpPr>
          <p:cNvPr id="70"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71"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2" name="Footer Placeholder 1"/>
          <p:cNvSpPr>
            <a:spLocks noGrp="1"/>
          </p:cNvSpPr>
          <p:nvPr>
            <p:ph type="ftr" sz="quarter" idx="16"/>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14" name="Shape 64"/>
          <p:cNvSpPr/>
          <p:nvPr userDrawn="1"/>
        </p:nvSpPr>
        <p:spPr>
          <a:xfrm flipV="1">
            <a:off x="3490913"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algn="ctr" defTabSz="219075" hangingPunct="0">
              <a:defRPr sz="3200"/>
            </a:pPr>
            <a:endParaRPr sz="1200" kern="0" dirty="0">
              <a:solidFill>
                <a:srgbClr val="2A2A2A"/>
              </a:solidFill>
              <a:sym typeface="Helvetica Light"/>
            </a:endParaRPr>
          </a:p>
        </p:txBody>
      </p:sp>
      <p:sp>
        <p:nvSpPr>
          <p:cNvPr id="15" name="Shape 64"/>
          <p:cNvSpPr/>
          <p:nvPr userDrawn="1"/>
        </p:nvSpPr>
        <p:spPr>
          <a:xfrm flipV="1">
            <a:off x="4842272"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algn="ctr" defTabSz="219075" hangingPunct="0">
              <a:defRPr sz="3200"/>
            </a:pPr>
            <a:endParaRPr sz="1200" kern="0" dirty="0">
              <a:solidFill>
                <a:srgbClr val="2A2A2A"/>
              </a:solidFill>
              <a:sym typeface="Helvetica Light"/>
            </a:endParaRPr>
          </a:p>
        </p:txBody>
      </p:sp>
      <p:sp>
        <p:nvSpPr>
          <p:cNvPr id="16" name="Shape 64"/>
          <p:cNvSpPr/>
          <p:nvPr userDrawn="1"/>
        </p:nvSpPr>
        <p:spPr>
          <a:xfrm flipV="1">
            <a:off x="6192441"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algn="ctr" defTabSz="219075" hangingPunct="0">
              <a:defRPr sz="3200"/>
            </a:pPr>
            <a:endParaRPr sz="1200" kern="0" dirty="0">
              <a:solidFill>
                <a:srgbClr val="2A2A2A"/>
              </a:solidFill>
              <a:sym typeface="Helvetica Light"/>
            </a:endParaRPr>
          </a:p>
        </p:txBody>
      </p:sp>
      <p:sp>
        <p:nvSpPr>
          <p:cNvPr id="18"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17"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1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297013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algn="ctr" defTabSz="219075" hangingPunct="0">
              <a:defRPr/>
            </a:pPr>
            <a:r>
              <a:rPr sz="1200" kern="0" dirty="0">
                <a:sym typeface="Helvetica Light"/>
              </a:rPr>
              <a:t>  </a:t>
            </a:r>
          </a:p>
        </p:txBody>
      </p:sp>
      <p:pic>
        <p:nvPicPr>
          <p:cNvPr id="14"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8"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51518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 partnerships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algn="ctr" defTabSz="219075" hangingPunct="0">
              <a:defRPr/>
            </a:pPr>
            <a:r>
              <a:rPr sz="1200" kern="0" dirty="0">
                <a:sym typeface="Helvetica Light"/>
              </a:rPr>
              <a:t>  </a:t>
            </a:r>
          </a:p>
        </p:txBody>
      </p:sp>
      <p:sp>
        <p:nvSpPr>
          <p:cNvPr id="9" name="Shape 64"/>
          <p:cNvSpPr/>
          <p:nvPr userDrawn="1"/>
        </p:nvSpPr>
        <p:spPr>
          <a:xfrm flipV="1">
            <a:off x="2141935"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algn="ctr" defTabSz="219075" hangingPunct="0">
              <a:defRPr sz="3200"/>
            </a:pPr>
            <a:endParaRPr sz="1200" kern="0" dirty="0">
              <a:solidFill>
                <a:srgbClr val="2A2A2A"/>
              </a:solidFill>
              <a:sym typeface="Helvetica Light"/>
            </a:endParaRPr>
          </a:p>
        </p:txBody>
      </p:sp>
      <p:sp>
        <p:nvSpPr>
          <p:cNvPr id="10" name="Shape 68"/>
          <p:cNvSpPr/>
          <p:nvPr userDrawn="1"/>
        </p:nvSpPr>
        <p:spPr>
          <a:xfrm>
            <a:off x="7531089" y="240515"/>
            <a:ext cx="1594673" cy="2025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defTabSz="342900" hangingPunct="0">
              <a:lnSpc>
                <a:spcPct val="90000"/>
              </a:lnSpc>
              <a:spcBef>
                <a:spcPts val="300"/>
              </a:spcBef>
              <a:defRPr sz="2100">
                <a:solidFill>
                  <a:srgbClr val="2A2A2A"/>
                </a:solidFill>
                <a:latin typeface="Arial"/>
                <a:ea typeface="Arial"/>
                <a:cs typeface="Arial"/>
                <a:sym typeface="Arial"/>
              </a:defRPr>
            </a:pPr>
            <a:r>
              <a:rPr sz="800" kern="0" dirty="0">
                <a:solidFill>
                  <a:srgbClr val="FFFFFF"/>
                </a:solidFill>
                <a:ea typeface="Arial"/>
                <a:cs typeface="Arial"/>
                <a:sym typeface="Arial"/>
              </a:rPr>
              <a:t>Working together </a:t>
            </a:r>
            <a:br>
              <a:rPr sz="800" kern="0" dirty="0">
                <a:solidFill>
                  <a:srgbClr val="FFFFFF"/>
                </a:solidFill>
                <a:ea typeface="Arial"/>
                <a:cs typeface="Arial"/>
                <a:sym typeface="Arial"/>
              </a:rPr>
            </a:br>
            <a:r>
              <a:rPr sz="800" kern="0" dirty="0">
                <a:solidFill>
                  <a:srgbClr val="FFFFFF"/>
                </a:solidFill>
                <a:ea typeface="Arial"/>
                <a:cs typeface="Arial"/>
                <a:sym typeface="Arial"/>
              </a:rPr>
              <a:t>(enter working relationship)</a:t>
            </a:r>
          </a:p>
        </p:txBody>
      </p:sp>
      <p:sp>
        <p:nvSpPr>
          <p:cNvPr id="11"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smtClean="0"/>
              <a:t>Click icon to add picture</a:t>
            </a:r>
            <a:endParaRPr lang="en-GB" dirty="0"/>
          </a:p>
        </p:txBody>
      </p:sp>
      <p:sp>
        <p:nvSpPr>
          <p:cNvPr id="14"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15"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16" name="Shape 64"/>
          <p:cNvSpPr/>
          <p:nvPr userDrawn="1"/>
        </p:nvSpPr>
        <p:spPr>
          <a:xfrm flipV="1">
            <a:off x="3490913"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algn="ctr" defTabSz="219075" hangingPunct="0">
              <a:defRPr sz="3200"/>
            </a:pPr>
            <a:endParaRPr sz="1200" kern="0" dirty="0">
              <a:solidFill>
                <a:srgbClr val="2A2A2A"/>
              </a:solidFill>
              <a:sym typeface="Helvetica Light"/>
            </a:endParaRPr>
          </a:p>
        </p:txBody>
      </p:sp>
      <p:sp>
        <p:nvSpPr>
          <p:cNvPr id="17" name="Shape 64"/>
          <p:cNvSpPr/>
          <p:nvPr userDrawn="1"/>
        </p:nvSpPr>
        <p:spPr>
          <a:xfrm flipV="1">
            <a:off x="4842272"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algn="ctr" defTabSz="219075" hangingPunct="0">
              <a:defRPr sz="3200"/>
            </a:pPr>
            <a:endParaRPr sz="1200" kern="0" dirty="0">
              <a:solidFill>
                <a:srgbClr val="2A2A2A"/>
              </a:solidFill>
              <a:sym typeface="Helvetica Light"/>
            </a:endParaRPr>
          </a:p>
        </p:txBody>
      </p:sp>
      <p:sp>
        <p:nvSpPr>
          <p:cNvPr id="18" name="Shape 64"/>
          <p:cNvSpPr/>
          <p:nvPr userDrawn="1"/>
        </p:nvSpPr>
        <p:spPr>
          <a:xfrm flipV="1">
            <a:off x="6192441"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algn="ctr" defTabSz="219075" hangingPunct="0">
              <a:defRPr sz="3200"/>
            </a:pPr>
            <a:endParaRPr sz="1200" kern="0" dirty="0">
              <a:solidFill>
                <a:srgbClr val="2A2A2A"/>
              </a:solidFill>
              <a:sym typeface="Helvetica Light"/>
            </a:endParaRPr>
          </a:p>
        </p:txBody>
      </p:sp>
      <p:sp>
        <p:nvSpPr>
          <p:cNvPr id="19"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pic>
        <p:nvPicPr>
          <p:cNvPr id="23"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0"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24"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5820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 - 1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4" y="1770460"/>
            <a:ext cx="8424863" cy="270510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 snow squall stable/stability </a:t>
            </a:r>
            <a:r>
              <a:rPr lang="en-GB" dirty="0" err="1"/>
              <a:t>stratiform</a:t>
            </a:r>
            <a:r>
              <a:rPr lang="en-GB" dirty="0"/>
              <a:t> summation layer amount sun pillar </a:t>
            </a:r>
            <a:r>
              <a:rPr lang="en-GB" dirty="0" err="1" smtClean="0"/>
              <a:t>updraught</a:t>
            </a:r>
            <a:r>
              <a:rPr lang="en-GB" dirty="0" smtClean="0"/>
              <a:t> </a:t>
            </a:r>
            <a:r>
              <a:rPr lang="en-GB" dirty="0"/>
              <a:t>upslope effect warning waterspout wind vane. </a:t>
            </a:r>
          </a:p>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a:t>
            </a:r>
          </a:p>
          <a:p>
            <a:pPr lvl="0"/>
            <a:endParaRPr lang="en-US" dirty="0"/>
          </a:p>
        </p:txBody>
      </p:sp>
    </p:spTree>
    <p:extLst>
      <p:ext uri="{BB962C8B-B14F-4D97-AF65-F5344CB8AC3E}">
        <p14:creationId xmlns:p14="http://schemas.microsoft.com/office/powerpoint/2010/main" val="387650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lide - 2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5" y="1770460"/>
            <a:ext cx="4050506"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a:t>
            </a:r>
            <a:endParaRPr lang="en-US" dirty="0"/>
          </a:p>
        </p:txBody>
      </p:sp>
      <p:sp>
        <p:nvSpPr>
          <p:cNvPr id="6" name="Text Placeholder 4"/>
          <p:cNvSpPr>
            <a:spLocks noGrp="1"/>
          </p:cNvSpPr>
          <p:nvPr>
            <p:ph type="body" sz="quarter" idx="13" hasCustomPrompt="1"/>
          </p:nvPr>
        </p:nvSpPr>
        <p:spPr>
          <a:xfrm>
            <a:off x="4585693" y="1770460"/>
            <a:ext cx="4050506"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a:t>
            </a:r>
            <a:endParaRPr lang="en-US" dirty="0"/>
          </a:p>
        </p:txBody>
      </p:sp>
    </p:spTree>
    <p:extLst>
      <p:ext uri="{BB962C8B-B14F-4D97-AF65-F5344CB8AC3E}">
        <p14:creationId xmlns:p14="http://schemas.microsoft.com/office/powerpoint/2010/main" val="13534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lide - 3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6" name="Text Placeholder 4"/>
          <p:cNvSpPr>
            <a:spLocks noGrp="1"/>
          </p:cNvSpPr>
          <p:nvPr>
            <p:ph type="body" sz="quarter" idx="13" hasCustomPrompt="1"/>
          </p:nvPr>
        </p:nvSpPr>
        <p:spPr>
          <a:xfrm>
            <a:off x="3127178"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
        <p:nvSpPr>
          <p:cNvPr id="8" name="Text Placeholder 4"/>
          <p:cNvSpPr>
            <a:spLocks noGrp="1"/>
          </p:cNvSpPr>
          <p:nvPr>
            <p:ph type="body" sz="quarter" idx="14" hasCustomPrompt="1"/>
          </p:nvPr>
        </p:nvSpPr>
        <p:spPr>
          <a:xfrm>
            <a:off x="6057306" y="176153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spTree>
    <p:extLst>
      <p:ext uri="{BB962C8B-B14F-4D97-AF65-F5344CB8AC3E}">
        <p14:creationId xmlns:p14="http://schemas.microsoft.com/office/powerpoint/2010/main" val="242223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 - 1 column text &amp; image">
    <p:spTree>
      <p:nvGrpSpPr>
        <p:cNvPr id="1" name=""/>
        <p:cNvGrpSpPr/>
        <p:nvPr/>
      </p:nvGrpSpPr>
      <p:grpSpPr>
        <a:xfrm>
          <a:off x="0" y="0"/>
          <a:ext cx="0" cy="0"/>
          <a:chOff x="0" y="0"/>
          <a:chExt cx="0" cy="0"/>
        </a:xfrm>
      </p:grpSpPr>
      <p:sp>
        <p:nvSpPr>
          <p:cNvPr id="5" name="Picture Placeholder 4"/>
          <p:cNvSpPr>
            <a:spLocks noGrp="1"/>
          </p:cNvSpPr>
          <p:nvPr>
            <p:ph type="pic" sz="quarter" idx="16" hasCustomPrompt="1"/>
          </p:nvPr>
        </p:nvSpPr>
        <p:spPr>
          <a:xfrm>
            <a:off x="4572000" y="1"/>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a:t>
            </a:r>
            <a:endParaRPr lang="en-US" dirty="0"/>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301116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ontent slide - 1 column text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15" name="Text Placeholder 4"/>
          <p:cNvSpPr>
            <a:spLocks noGrp="1"/>
          </p:cNvSpPr>
          <p:nvPr>
            <p:ph type="body" sz="quarter" idx="11" hasCustomPrompt="1"/>
          </p:nvPr>
        </p:nvSpPr>
        <p:spPr>
          <a:xfrm>
            <a:off x="197645" y="1773777"/>
            <a:ext cx="4050506" cy="271403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a:t>
            </a:r>
            <a:endParaRPr lang="en-US" dirty="0"/>
          </a:p>
        </p:txBody>
      </p:sp>
      <p:sp>
        <p:nvSpPr>
          <p:cNvPr id="6" name="Table Placeholder 5"/>
          <p:cNvSpPr>
            <a:spLocks noGrp="1"/>
          </p:cNvSpPr>
          <p:nvPr>
            <p:ph type="tbl" sz="quarter" idx="17" hasCustomPrompt="1"/>
          </p:nvPr>
        </p:nvSpPr>
        <p:spPr>
          <a:xfrm>
            <a:off x="4572000"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389483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Presentation title</a:t>
            </a:r>
            <a:endParaRPr lang="en-GB" dirty="0"/>
          </a:p>
        </p:txBody>
      </p:sp>
      <p:sp>
        <p:nvSpPr>
          <p:cNvPr id="5"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205315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slide - full imag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6" name="Picture Placeholder 4"/>
          <p:cNvSpPr>
            <a:spLocks noGrp="1"/>
          </p:cNvSpPr>
          <p:nvPr>
            <p:ph type="pic" sz="quarter" idx="16" hasCustomPrompt="1"/>
          </p:nvPr>
        </p:nvSpPr>
        <p:spPr>
          <a:xfrm>
            <a:off x="0" y="748904"/>
            <a:ext cx="9144000" cy="3983236"/>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Tree>
    <p:extLst>
      <p:ext uri="{BB962C8B-B14F-4D97-AF65-F5344CB8AC3E}">
        <p14:creationId xmlns:p14="http://schemas.microsoft.com/office/powerpoint/2010/main" val="105163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slide - 1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4" y="1761530"/>
            <a:ext cx="8437364"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42219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slide - 2 column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cxnSp>
        <p:nvCxnSpPr>
          <p:cNvPr id="7" name="Straight Connector 6"/>
          <p:cNvCxnSpPr/>
          <p:nvPr userDrawn="1"/>
        </p:nvCxnSpPr>
        <p:spPr>
          <a:xfrm>
            <a:off x="4403700" y="1770459"/>
            <a:ext cx="0" cy="2719072"/>
          </a:xfrm>
          <a:prstGeom prst="line">
            <a:avLst/>
          </a:prstGeom>
        </p:spPr>
        <p:style>
          <a:lnRef idx="1">
            <a:schemeClr val="dk1"/>
          </a:lnRef>
          <a:fillRef idx="0">
            <a:schemeClr val="dk1"/>
          </a:fillRef>
          <a:effectRef idx="0">
            <a:schemeClr val="dk1"/>
          </a:effectRef>
          <a:fontRef idx="minor">
            <a:schemeClr val="tx1"/>
          </a:fontRef>
        </p:style>
      </p:cxn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ext Placeholder 4"/>
          <p:cNvSpPr>
            <a:spLocks noGrp="1"/>
          </p:cNvSpPr>
          <p:nvPr>
            <p:ph type="body" sz="quarter" idx="12" hasCustomPrompt="1"/>
          </p:nvPr>
        </p:nvSpPr>
        <p:spPr>
          <a:xfrm>
            <a:off x="4585693"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159385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imag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7" name="Picture Placeholder 4"/>
          <p:cNvSpPr>
            <a:spLocks noGrp="1"/>
          </p:cNvSpPr>
          <p:nvPr>
            <p:ph type="pic" sz="quarter" idx="16" hasCustomPrompt="1"/>
          </p:nvPr>
        </p:nvSpPr>
        <p:spPr>
          <a:xfrm>
            <a:off x="4572000" y="1"/>
            <a:ext cx="4572000" cy="4732139"/>
          </a:xfrm>
          <a:prstGeom prst="rect">
            <a:avLst/>
          </a:prstGeom>
          <a:solidFill>
            <a:schemeClr val="tx1">
              <a:lumMod val="10000"/>
              <a:lumOff val="90000"/>
            </a:schemeClr>
          </a:solidFill>
        </p:spPr>
        <p:txBody>
          <a:bodyPr anchor="ctr" anchorCtr="0"/>
          <a:lstStyle>
            <a:lvl1pPr algn="ctr">
              <a:defRPr baseline="0"/>
            </a:lvl1pPr>
          </a:lstStyle>
          <a:p>
            <a:r>
              <a:rPr lang="en-GB" dirty="0"/>
              <a:t>Insert image here</a:t>
            </a:r>
          </a:p>
        </p:txBody>
      </p: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6"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71243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able">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6" name="Table Placeholder 5"/>
          <p:cNvSpPr>
            <a:spLocks noGrp="1"/>
          </p:cNvSpPr>
          <p:nvPr>
            <p:ph type="tbl" sz="quarter" idx="17" hasCustomPrompt="1"/>
          </p:nvPr>
        </p:nvSpPr>
        <p:spPr>
          <a:xfrm>
            <a:off x="4572000" y="1761530"/>
            <a:ext cx="4064199" cy="2714030"/>
          </a:xfrm>
        </p:spPr>
        <p:style>
          <a:lnRef idx="3">
            <a:schemeClr val="lt1"/>
          </a:lnRef>
          <a:fillRef idx="1">
            <a:schemeClr val="accent6"/>
          </a:fillRef>
          <a:effectRef idx="1">
            <a:schemeClr val="accent6"/>
          </a:effectRef>
          <a:fontRef idx="none"/>
        </p:style>
        <p:txBody>
          <a:bodyPr anchor="ctr" anchorCtr="1"/>
          <a:lstStyle>
            <a:lvl1pPr>
              <a:defRPr/>
            </a:lvl1pPr>
          </a:lstStyle>
          <a:p>
            <a:r>
              <a:rPr lang="en-GB" dirty="0"/>
              <a:t>Click here to add table</a:t>
            </a:r>
          </a:p>
        </p:txBody>
      </p:sp>
      <p:sp>
        <p:nvSpPr>
          <p:cNvPr id="5" name="Text Placeholder 4"/>
          <p:cNvSpPr>
            <a:spLocks noGrp="1"/>
          </p:cNvSpPr>
          <p:nvPr>
            <p:ph type="body" sz="quarter" idx="11" hasCustomPrompt="1"/>
          </p:nvPr>
        </p:nvSpPr>
        <p:spPr>
          <a:xfrm>
            <a:off x="197644" y="1761530"/>
            <a:ext cx="4050506"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itle 2"/>
          <p:cNvSpPr>
            <a:spLocks noGrp="1"/>
          </p:cNvSpPr>
          <p:nvPr>
            <p:ph type="title" hasCustomPrompt="1"/>
          </p:nvPr>
        </p:nvSpPr>
        <p:spPr>
          <a:xfrm>
            <a:off x="197644" y="1039783"/>
            <a:ext cx="8437500" cy="623248"/>
          </a:xfrm>
        </p:spPr>
        <p:txBody>
          <a:bodyPr/>
          <a:lstStyle>
            <a:lvl1pPr>
              <a:defRPr/>
            </a:lvl1pPr>
          </a:lstStyle>
          <a:p>
            <a:r>
              <a:rPr lang="en-US" dirty="0"/>
              <a:t>Slide title</a:t>
            </a:r>
            <a:endParaRPr lang="en-GB" dirty="0"/>
          </a:p>
        </p:txBody>
      </p:sp>
    </p:spTree>
    <p:extLst>
      <p:ext uri="{BB962C8B-B14F-4D97-AF65-F5344CB8AC3E}">
        <p14:creationId xmlns:p14="http://schemas.microsoft.com/office/powerpoint/2010/main" val="137838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slide - 3 colum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cxnSp>
        <p:nvCxnSpPr>
          <p:cNvPr id="7" name="Straight Connector 6"/>
          <p:cNvCxnSpPr/>
          <p:nvPr userDrawn="1"/>
        </p:nvCxnSpPr>
        <p:spPr>
          <a:xfrm>
            <a:off x="2937600" y="1756488"/>
            <a:ext cx="0" cy="2719072"/>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1" hasCustomPrompt="1"/>
          </p:nvPr>
        </p:nvSpPr>
        <p:spPr>
          <a:xfrm>
            <a:off x="197644" y="1761530"/>
            <a:ext cx="2578894"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8" name="Text Placeholder 4"/>
          <p:cNvSpPr>
            <a:spLocks noGrp="1"/>
          </p:cNvSpPr>
          <p:nvPr>
            <p:ph type="body" sz="quarter" idx="12" hasCustomPrompt="1"/>
          </p:nvPr>
        </p:nvSpPr>
        <p:spPr>
          <a:xfrm>
            <a:off x="3118107" y="1761530"/>
            <a:ext cx="2594681"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9"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28140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slide - 2 column bullets &amp; text">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baseline="0"/>
            </a:lvl1pPr>
          </a:lstStyle>
          <a:p>
            <a:r>
              <a:rPr lang="en-US" dirty="0"/>
              <a:t>Slide title</a:t>
            </a:r>
            <a:endParaRPr lang="en-GB" dirty="0"/>
          </a:p>
        </p:txBody>
      </p:sp>
      <p:sp>
        <p:nvSpPr>
          <p:cNvPr id="14" name="Text Placeholder 4"/>
          <p:cNvSpPr>
            <a:spLocks noGrp="1"/>
          </p:cNvSpPr>
          <p:nvPr>
            <p:ph type="body" sz="quarter" idx="11" hasCustomPrompt="1"/>
          </p:nvPr>
        </p:nvSpPr>
        <p:spPr>
          <a:xfrm>
            <a:off x="197645" y="1770460"/>
            <a:ext cx="2578894"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t>
            </a:r>
            <a:endParaRPr lang="en-US" dirty="0"/>
          </a:p>
        </p:txBody>
      </p:sp>
      <p:cxnSp>
        <p:nvCxnSpPr>
          <p:cNvPr id="15" name="Straight Connector 14"/>
          <p:cNvCxnSpPr/>
          <p:nvPr userDrawn="1"/>
        </p:nvCxnSpPr>
        <p:spPr>
          <a:xfrm>
            <a:off x="5873850" y="1756488"/>
            <a:ext cx="0" cy="2719072"/>
          </a:xfrm>
          <a:prstGeom prst="line">
            <a:avLst/>
          </a:prstGeom>
        </p:spPr>
        <p:style>
          <a:lnRef idx="1">
            <a:schemeClr val="dk1"/>
          </a:lnRef>
          <a:fillRef idx="0">
            <a:schemeClr val="dk1"/>
          </a:fillRef>
          <a:effectRef idx="0">
            <a:schemeClr val="dk1"/>
          </a:effectRef>
          <a:fontRef idx="minor">
            <a:schemeClr val="tx1"/>
          </a:fontRef>
        </p:style>
      </p:cxnSp>
      <p:sp>
        <p:nvSpPr>
          <p:cNvPr id="6" name="Text Placeholder 4"/>
          <p:cNvSpPr>
            <a:spLocks noGrp="1"/>
          </p:cNvSpPr>
          <p:nvPr>
            <p:ph type="body" sz="quarter" idx="12" hasCustomPrompt="1"/>
          </p:nvPr>
        </p:nvSpPr>
        <p:spPr>
          <a:xfrm>
            <a:off x="3118107" y="1761530"/>
            <a:ext cx="2594681" cy="2714030"/>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568483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slide - 1 column bullets &amp;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a:t>
            </a:r>
            <a:endParaRPr lang="en-GB" dirty="0"/>
          </a:p>
        </p:txBody>
      </p:sp>
      <p:sp>
        <p:nvSpPr>
          <p:cNvPr id="3" name="Footer Placeholder 2"/>
          <p:cNvSpPr>
            <a:spLocks noGrp="1"/>
          </p:cNvSpPr>
          <p:nvPr>
            <p:ph type="ftr" sz="quarter" idx="21"/>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6" name="Text Placeholder 4"/>
          <p:cNvSpPr>
            <a:spLocks noGrp="1"/>
          </p:cNvSpPr>
          <p:nvPr>
            <p:ph type="body" sz="quarter" idx="11" hasCustomPrompt="1"/>
          </p:nvPr>
        </p:nvSpPr>
        <p:spPr>
          <a:xfrm>
            <a:off x="197645" y="1770460"/>
            <a:ext cx="5508427"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a:t>
            </a:r>
            <a:endParaRPr lang="en-US" dirty="0"/>
          </a:p>
        </p:txBody>
      </p:sp>
      <p:sp>
        <p:nvSpPr>
          <p:cNvPr id="7" name="Text Placeholder 4"/>
          <p:cNvSpPr>
            <a:spLocks noGrp="1"/>
          </p:cNvSpPr>
          <p:nvPr>
            <p:ph type="body" sz="quarter" idx="13" hasCustomPrompt="1"/>
          </p:nvPr>
        </p:nvSpPr>
        <p:spPr>
          <a:xfrm>
            <a:off x="6054357" y="1761531"/>
            <a:ext cx="2578894" cy="2708987"/>
          </a:xfrm>
        </p:spPr>
        <p:txBody>
          <a:bodyPr/>
          <a:lstStyle>
            <a:lvl1pPr marL="214313" indent="-214313">
              <a:buFont typeface="Arial" panose="020B0604020202020204" pitchFamily="34" charset="0"/>
              <a:buChar char="•"/>
              <a:defRPr baseline="0"/>
            </a:lvl1pPr>
          </a:lstStyle>
          <a:p>
            <a:pPr lvl="0"/>
            <a:r>
              <a:rPr lang="en-US" dirty="0"/>
              <a:t>To add bullets, highlight this text box and select ‘bulleted list’ from the home menu</a:t>
            </a:r>
            <a:endParaRPr lang="en-GB" dirty="0"/>
          </a:p>
        </p:txBody>
      </p:sp>
    </p:spTree>
    <p:extLst>
      <p:ext uri="{BB962C8B-B14F-4D97-AF65-F5344CB8AC3E}">
        <p14:creationId xmlns:p14="http://schemas.microsoft.com/office/powerpoint/2010/main" val="285673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der - Green">
    <p:spTree>
      <p:nvGrpSpPr>
        <p:cNvPr id="1" name=""/>
        <p:cNvGrpSpPr/>
        <p:nvPr/>
      </p:nvGrpSpPr>
      <p:grpSpPr>
        <a:xfrm>
          <a:off x="0" y="0"/>
          <a:ext cx="0" cy="0"/>
          <a:chOff x="0" y="0"/>
          <a:chExt cx="0" cy="0"/>
        </a:xfrm>
      </p:grpSpPr>
      <p:sp>
        <p:nvSpPr>
          <p:cNvPr id="157" name="Shape 157"/>
          <p:cNvSpPr/>
          <p:nvPr/>
        </p:nvSpPr>
        <p:spPr>
          <a:xfrm>
            <a:off x="-1" y="1761531"/>
            <a:ext cx="9144002" cy="3393665"/>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algn="ctr" defTabSz="219075" hangingPunct="0">
              <a:defRPr/>
            </a:pPr>
            <a:r>
              <a:rPr sz="1200" kern="0" dirty="0">
                <a:sym typeface="Helvetica Light"/>
              </a:rPr>
              <a:t>  </a:t>
            </a:r>
          </a:p>
        </p:txBody>
      </p:sp>
      <p:sp>
        <p:nvSpPr>
          <p:cNvPr id="2" name="Footer Placeholder 1"/>
          <p:cNvSpPr>
            <a:spLocks noGrp="1"/>
          </p:cNvSpPr>
          <p:nvPr>
            <p:ph type="ftr" sz="quarter" idx="10"/>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baseline="0"/>
            </a:lvl1pPr>
          </a:lstStyle>
          <a:p>
            <a:r>
              <a:rPr lang="en-US" dirty="0"/>
              <a:t>Divider title (if required)</a:t>
            </a:r>
            <a:endParaRPr lang="en-GB" dirty="0"/>
          </a:p>
        </p:txBody>
      </p:sp>
    </p:spTree>
    <p:extLst>
      <p:ext uri="{BB962C8B-B14F-4D97-AF65-F5344CB8AC3E}">
        <p14:creationId xmlns:p14="http://schemas.microsoft.com/office/powerpoint/2010/main" val="1661225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vider - Teal">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algn="ctr" defTabSz="219075" hangingPunct="0">
              <a:defRPr/>
            </a:pPr>
            <a:r>
              <a:rPr sz="1200" kern="0" dirty="0">
                <a:sym typeface="Helvetica Light"/>
              </a:rPr>
              <a:t>  </a:t>
            </a:r>
          </a:p>
        </p:txBody>
      </p:sp>
      <p:sp>
        <p:nvSpPr>
          <p:cNvPr id="2" name="Footer Placeholder 1"/>
          <p:cNvSpPr>
            <a:spLocks noGrp="1"/>
          </p:cNvSpPr>
          <p:nvPr>
            <p:ph type="ftr" sz="quarter" idx="14"/>
          </p:nvPr>
        </p:nvSpPr>
        <p:spPr>
          <a:solidFill>
            <a:schemeClr val="accent1"/>
          </a:solidFill>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19586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partnerships">
    <p:spTree>
      <p:nvGrpSpPr>
        <p:cNvPr id="1" name=""/>
        <p:cNvGrpSpPr/>
        <p:nvPr/>
      </p:nvGrpSpPr>
      <p:grpSpPr>
        <a:xfrm>
          <a:off x="0" y="0"/>
          <a:ext cx="0" cy="0"/>
          <a:chOff x="0" y="0"/>
          <a:chExt cx="0" cy="0"/>
        </a:xfrm>
      </p:grpSpPr>
      <p:sp>
        <p:nvSpPr>
          <p:cNvPr id="64" name="Shape 64"/>
          <p:cNvSpPr/>
          <p:nvPr/>
        </p:nvSpPr>
        <p:spPr>
          <a:xfrm flipV="1">
            <a:off x="2141935"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68" name="Shape 68"/>
          <p:cNvSpPr/>
          <p:nvPr/>
        </p:nvSpPr>
        <p:spPr>
          <a:xfrm>
            <a:off x="7531089" y="240515"/>
            <a:ext cx="1594673" cy="2025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2A2A2A"/>
                </a:solidFill>
                <a:effectLst/>
                <a:uLnTx/>
                <a:uFillTx/>
                <a:latin typeface="Arial"/>
                <a:cs typeface="Arial"/>
                <a:sym typeface="Arial"/>
              </a:rPr>
              <a:t>Working together </a:t>
            </a:r>
            <a:br>
              <a:rPr kumimoji="0" sz="800" b="0" i="0" u="none" strike="noStrike" kern="0" cap="none" spc="0" normalizeH="0" baseline="0" noProof="0" dirty="0">
                <a:ln>
                  <a:noFill/>
                </a:ln>
                <a:solidFill>
                  <a:srgbClr val="2A2A2A"/>
                </a:solidFill>
                <a:effectLst/>
                <a:uLnTx/>
                <a:uFillTx/>
                <a:latin typeface="Arial"/>
                <a:cs typeface="Arial"/>
                <a:sym typeface="Arial"/>
              </a:rPr>
            </a:br>
            <a:r>
              <a:rPr kumimoji="0" sz="800" b="0" i="0" u="none" strike="noStrike" kern="0" cap="none" spc="0" normalizeH="0" baseline="0" noProof="0" dirty="0">
                <a:ln>
                  <a:noFill/>
                </a:ln>
                <a:solidFill>
                  <a:srgbClr val="2A2A2A"/>
                </a:solidFill>
                <a:effectLst/>
                <a:uLnTx/>
                <a:uFillTx/>
                <a:latin typeface="Arial"/>
                <a:cs typeface="Arial"/>
                <a:sym typeface="Arial"/>
              </a:rPr>
              <a:t>(enter working relationship)</a:t>
            </a:r>
          </a:p>
        </p:txBody>
      </p:sp>
      <p:sp>
        <p:nvSpPr>
          <p:cNvPr id="69"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smtClean="0"/>
              <a:t>Click icon to add picture</a:t>
            </a:r>
            <a:endParaRPr lang="en-GB" dirty="0"/>
          </a:p>
        </p:txBody>
      </p:sp>
      <p:sp>
        <p:nvSpPr>
          <p:cNvPr id="70"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71"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2" name="Footer Placeholder 1"/>
          <p:cNvSpPr>
            <a:spLocks noGrp="1"/>
          </p:cNvSpPr>
          <p:nvPr>
            <p:ph type="ftr" sz="quarter" idx="16"/>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14" name="Shape 64"/>
          <p:cNvSpPr/>
          <p:nvPr userDrawn="1"/>
        </p:nvSpPr>
        <p:spPr>
          <a:xfrm flipV="1">
            <a:off x="3490913"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5" name="Shape 64"/>
          <p:cNvSpPr/>
          <p:nvPr userDrawn="1"/>
        </p:nvSpPr>
        <p:spPr>
          <a:xfrm flipV="1">
            <a:off x="4842272"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6" name="Shape 64"/>
          <p:cNvSpPr/>
          <p:nvPr userDrawn="1"/>
        </p:nvSpPr>
        <p:spPr>
          <a:xfrm flipV="1">
            <a:off x="6192441"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17"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1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297013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 - Blue">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algn="ctr" defTabSz="219075" hangingPunct="0">
              <a:defRPr/>
            </a:pPr>
            <a:r>
              <a:rPr sz="1200" kern="0" dirty="0">
                <a:sym typeface="Helvetica Light"/>
              </a:rPr>
              <a:t>  </a:t>
            </a:r>
          </a:p>
        </p:txBody>
      </p:sp>
      <p:sp>
        <p:nvSpPr>
          <p:cNvPr id="2" name="Footer Placeholder 1"/>
          <p:cNvSpPr>
            <a:spLocks noGrp="1"/>
          </p:cNvSpPr>
          <p:nvPr>
            <p:ph type="ftr" sz="quarter" idx="14"/>
          </p:nvPr>
        </p:nvSpPr>
        <p:spPr>
          <a:solidFill>
            <a:schemeClr val="accent2"/>
          </a:solidFill>
        </p:spPr>
        <p:txBody>
          <a:bodyPr/>
          <a:lstStyle>
            <a:lvl1pPr defTabSz="219075" hangingPunct="0">
              <a:defRPr>
                <a:solidFill>
                  <a:schemeClr val="bg2"/>
                </a:solidFill>
              </a:defRPr>
            </a:lvl1pPr>
          </a:lstStyle>
          <a:p>
            <a:r>
              <a:rPr lang="en-GB" kern="0" dirty="0" smtClean="0">
                <a:solidFill>
                  <a:srgbClr val="FFFFFF"/>
                </a:solidFill>
                <a:sym typeface="Helvetica Light"/>
              </a:rPr>
              <a:t>www.metoffice.gov.uk																									                 © Crown Copyright 2017, Met Office</a:t>
            </a:r>
            <a:endParaRPr lang="en-GB" kern="0" dirty="0">
              <a:solidFill>
                <a:srgbClr val="FFFFFF"/>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2719500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 Red">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3"/>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algn="ctr" defTabSz="219075" hangingPunct="0">
              <a:defRPr/>
            </a:pPr>
            <a:r>
              <a:rPr sz="1200" kern="0" dirty="0">
                <a:sym typeface="Helvetica Light"/>
              </a:rPr>
              <a:t>  </a:t>
            </a:r>
          </a:p>
        </p:txBody>
      </p:sp>
      <p:sp>
        <p:nvSpPr>
          <p:cNvPr id="2" name="Footer Placeholder 1"/>
          <p:cNvSpPr>
            <a:spLocks noGrp="1"/>
          </p:cNvSpPr>
          <p:nvPr>
            <p:ph type="ftr" sz="quarter" idx="14"/>
          </p:nvPr>
        </p:nvSpPr>
        <p:spPr>
          <a:solidFill>
            <a:schemeClr val="accent3"/>
          </a:solidFill>
        </p:spPr>
        <p:txBody>
          <a:bodyPr/>
          <a:lstStyle>
            <a:lvl1pPr defTabSz="219075" hangingPunct="0">
              <a:defRPr>
                <a:solidFill>
                  <a:schemeClr val="tx1"/>
                </a:solidFill>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168602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 Grey">
    <p:spTree>
      <p:nvGrpSpPr>
        <p:cNvPr id="1" name=""/>
        <p:cNvGrpSpPr/>
        <p:nvPr/>
      </p:nvGrpSpPr>
      <p:grpSpPr>
        <a:xfrm>
          <a:off x="0" y="0"/>
          <a:ext cx="0" cy="0"/>
          <a:chOff x="0" y="0"/>
          <a:chExt cx="0" cy="0"/>
        </a:xfrm>
      </p:grpSpPr>
      <p:sp>
        <p:nvSpPr>
          <p:cNvPr id="170" name="Shape 170"/>
          <p:cNvSpPr/>
          <p:nvPr/>
        </p:nvSpPr>
        <p:spPr>
          <a:xfrm>
            <a:off x="-1" y="1761531"/>
            <a:ext cx="9144002" cy="3393665"/>
          </a:xfrm>
          <a:prstGeom prst="rect">
            <a:avLst/>
          </a:prstGeom>
          <a:solidFill>
            <a:schemeClr val="accent4"/>
          </a:solid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algn="ctr" defTabSz="219075" hangingPunct="0">
              <a:defRPr/>
            </a:pPr>
            <a:r>
              <a:rPr sz="1200" kern="0" dirty="0">
                <a:sym typeface="Helvetica Light"/>
              </a:rPr>
              <a:t>  </a:t>
            </a:r>
          </a:p>
        </p:txBody>
      </p:sp>
      <p:sp>
        <p:nvSpPr>
          <p:cNvPr id="2" name="Footer Placeholder 1"/>
          <p:cNvSpPr>
            <a:spLocks noGrp="1"/>
          </p:cNvSpPr>
          <p:nvPr>
            <p:ph type="ftr" sz="quarter" idx="14"/>
          </p:nvPr>
        </p:nvSpPr>
        <p:spPr>
          <a:solidFill>
            <a:schemeClr val="accent4"/>
          </a:solidFill>
        </p:spPr>
        <p:txBody>
          <a:bodyPr/>
          <a:lstStyle>
            <a:lvl1pPr defTabSz="219075" hangingPunct="0">
              <a:defRPr>
                <a:solidFill>
                  <a:schemeClr val="tx1"/>
                </a:solidFill>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Divider title (if required)</a:t>
            </a:r>
            <a:endParaRPr lang="en-GB" dirty="0"/>
          </a:p>
        </p:txBody>
      </p:sp>
    </p:spTree>
    <p:extLst>
      <p:ext uri="{BB962C8B-B14F-4D97-AF65-F5344CB8AC3E}">
        <p14:creationId xmlns:p14="http://schemas.microsoft.com/office/powerpoint/2010/main" val="33063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estions &amp; Contact">
    <p:spTree>
      <p:nvGrpSpPr>
        <p:cNvPr id="1" name=""/>
        <p:cNvGrpSpPr/>
        <p:nvPr/>
      </p:nvGrpSpPr>
      <p:grpSpPr>
        <a:xfrm>
          <a:off x="0" y="0"/>
          <a:ext cx="0" cy="0"/>
          <a:chOff x="0" y="0"/>
          <a:chExt cx="0" cy="0"/>
        </a:xfrm>
      </p:grpSpPr>
      <p:sp>
        <p:nvSpPr>
          <p:cNvPr id="198" name="Shape 198"/>
          <p:cNvSpPr/>
          <p:nvPr/>
        </p:nvSpPr>
        <p:spPr>
          <a:xfrm>
            <a:off x="0" y="1761530"/>
            <a:ext cx="9144002" cy="3115575"/>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t" anchorCtr="0"/>
          <a:lstStyle>
            <a:lvl1pPr>
              <a:defRPr sz="3200">
                <a:solidFill>
                  <a:srgbClr val="FFFFFF"/>
                </a:solidFill>
              </a:defRPr>
            </a:lvl1pPr>
          </a:lstStyle>
          <a:p>
            <a:pPr algn="ctr" defTabSz="219075" hangingPunct="0">
              <a:defRPr/>
            </a:pPr>
            <a:r>
              <a:rPr sz="1200" kern="0" dirty="0">
                <a:sym typeface="Helvetica Light"/>
              </a:rPr>
              <a:t>  </a:t>
            </a:r>
          </a:p>
        </p:txBody>
      </p:sp>
      <p:sp>
        <p:nvSpPr>
          <p:cNvPr id="14" name="Text Placeholder 4"/>
          <p:cNvSpPr>
            <a:spLocks noGrp="1"/>
          </p:cNvSpPr>
          <p:nvPr>
            <p:ph type="body" sz="quarter" idx="12" hasCustomPrompt="1"/>
          </p:nvPr>
        </p:nvSpPr>
        <p:spPr>
          <a:xfrm>
            <a:off x="107157" y="2021681"/>
            <a:ext cx="7975402" cy="270063"/>
          </a:xfrm>
          <a:prstGeom prst="rect">
            <a:avLst/>
          </a:prstGeom>
        </p:spPr>
        <p:txBody>
          <a:bodyPr lIns="270000" rIns="270000">
            <a:noAutofit/>
          </a:bodyPr>
          <a:lstStyle>
            <a:lvl1pPr>
              <a:defRPr>
                <a:latin typeface="+mn-lt"/>
              </a:defRPr>
            </a:lvl1pPr>
            <a:lvl5pPr>
              <a:defRPr baseline="0"/>
            </a:lvl5pPr>
          </a:lstStyle>
          <a:p>
            <a:pPr lvl="0"/>
            <a:r>
              <a:rPr lang="en-GB" dirty="0"/>
              <a:t>For more information please contact:</a:t>
            </a:r>
          </a:p>
        </p:txBody>
      </p:sp>
      <p:pic>
        <p:nvPicPr>
          <p:cNvPr id="202" name="email-icon.png"/>
          <p:cNvPicPr>
            <a:picLocks noChangeAspect="1"/>
          </p:cNvPicPr>
          <p:nvPr/>
        </p:nvPicPr>
        <p:blipFill>
          <a:blip r:embed="rId3" cstate="print">
            <a:extLst/>
          </a:blip>
          <a:stretch>
            <a:fillRect/>
          </a:stretch>
        </p:blipFill>
        <p:spPr>
          <a:xfrm>
            <a:off x="224460" y="3131815"/>
            <a:ext cx="350571" cy="386900"/>
          </a:xfrm>
          <a:prstGeom prst="rect">
            <a:avLst/>
          </a:prstGeom>
          <a:ln w="12700">
            <a:miter lim="400000"/>
          </a:ln>
        </p:spPr>
      </p:pic>
      <p:pic>
        <p:nvPicPr>
          <p:cNvPr id="203" name="phone-icon.png"/>
          <p:cNvPicPr>
            <a:picLocks noChangeAspect="1"/>
          </p:cNvPicPr>
          <p:nvPr/>
        </p:nvPicPr>
        <p:blipFill>
          <a:blip r:embed="rId4" cstate="print">
            <a:extLst/>
          </a:blip>
          <a:stretch>
            <a:fillRect/>
          </a:stretch>
        </p:blipFill>
        <p:spPr>
          <a:xfrm>
            <a:off x="197503" y="3675571"/>
            <a:ext cx="404486" cy="386900"/>
          </a:xfrm>
          <a:prstGeom prst="rect">
            <a:avLst/>
          </a:prstGeom>
          <a:ln w="12700">
            <a:miter lim="400000"/>
          </a:ln>
        </p:spPr>
      </p:pic>
      <p:pic>
        <p:nvPicPr>
          <p:cNvPr id="205" name="web-icon.png"/>
          <p:cNvPicPr>
            <a:picLocks noChangeAspect="1"/>
          </p:cNvPicPr>
          <p:nvPr/>
        </p:nvPicPr>
        <p:blipFill>
          <a:blip r:embed="rId5" cstate="print">
            <a:extLst/>
          </a:blip>
          <a:stretch>
            <a:fillRect/>
          </a:stretch>
        </p:blipFill>
        <p:spPr>
          <a:xfrm>
            <a:off x="197503" y="2617307"/>
            <a:ext cx="404486" cy="343364"/>
          </a:xfrm>
          <a:prstGeom prst="rect">
            <a:avLst/>
          </a:prstGeom>
          <a:ln w="12700">
            <a:miter lim="400000"/>
          </a:ln>
        </p:spPr>
      </p:pic>
      <p:sp>
        <p:nvSpPr>
          <p:cNvPr id="2" name="Footer Placeholder 1"/>
          <p:cNvSpPr>
            <a:spLocks noGrp="1"/>
          </p:cNvSpPr>
          <p:nvPr>
            <p:ph type="ftr" sz="quarter" idx="17"/>
          </p:nvPr>
        </p:nvSpPr>
        <p:spPr/>
        <p:txBody>
          <a:bodyPr/>
          <a:lstStyle>
            <a:lvl1pPr algn="l"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3" name="Title 2"/>
          <p:cNvSpPr>
            <a:spLocks noGrp="1"/>
          </p:cNvSpPr>
          <p:nvPr>
            <p:ph type="title" hasCustomPrompt="1"/>
          </p:nvPr>
        </p:nvSpPr>
        <p:spPr/>
        <p:txBody>
          <a:bodyPr/>
          <a:lstStyle>
            <a:lvl1pPr>
              <a:defRPr/>
            </a:lvl1pPr>
          </a:lstStyle>
          <a:p>
            <a:r>
              <a:rPr lang="en-US" dirty="0"/>
              <a:t>Questions?</a:t>
            </a:r>
            <a:endParaRPr lang="en-GB" dirty="0"/>
          </a:p>
        </p:txBody>
      </p:sp>
      <p:sp>
        <p:nvSpPr>
          <p:cNvPr id="22" name="Shape 201"/>
          <p:cNvSpPr>
            <a:spLocks noGrp="1"/>
          </p:cNvSpPr>
          <p:nvPr>
            <p:ph type="body" sz="quarter" idx="18" hasCustomPrompt="1"/>
          </p:nvPr>
        </p:nvSpPr>
        <p:spPr>
          <a:xfrm>
            <a:off x="527593" y="2571741"/>
            <a:ext cx="7837739" cy="415499"/>
          </a:xfrm>
          <a:prstGeom prst="rect">
            <a:avLst/>
          </a:prstGeom>
        </p:spPr>
        <p:txBody>
          <a:bodyPr lIns="270000" anchor="t">
            <a:spAutoFit/>
          </a:bodyPr>
          <a:lstStyle>
            <a:lvl1pPr marL="0" indent="0" defTabSz="342900">
              <a:lnSpc>
                <a:spcPct val="150000"/>
              </a:lnSpc>
              <a:spcBef>
                <a:spcPts val="300"/>
              </a:spcBef>
              <a:buSzTx/>
              <a:buNone/>
              <a:defRPr sz="1500" b="1">
                <a:latin typeface="+mj-lt"/>
                <a:ea typeface="Arial"/>
                <a:cs typeface="Arial"/>
                <a:sym typeface="Arial"/>
              </a:defRPr>
            </a:lvl1pPr>
          </a:lstStyle>
          <a:p>
            <a:r>
              <a:rPr lang="en-GB" dirty="0"/>
              <a:t>www.metoffice.gov.uk</a:t>
            </a:r>
            <a:endParaRPr dirty="0"/>
          </a:p>
        </p:txBody>
      </p:sp>
      <p:sp>
        <p:nvSpPr>
          <p:cNvPr id="24" name="Shape 201"/>
          <p:cNvSpPr>
            <a:spLocks noGrp="1"/>
          </p:cNvSpPr>
          <p:nvPr>
            <p:ph type="body" sz="quarter" idx="20" hasCustomPrompt="1"/>
          </p:nvPr>
        </p:nvSpPr>
        <p:spPr>
          <a:xfrm>
            <a:off x="534591" y="3107335"/>
            <a:ext cx="7830741" cy="415499"/>
          </a:xfrm>
          <a:prstGeom prst="rect">
            <a:avLst/>
          </a:prstGeom>
        </p:spPr>
        <p:txBody>
          <a:bodyPr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Insert email here</a:t>
            </a:r>
            <a:endParaRPr dirty="0"/>
          </a:p>
        </p:txBody>
      </p:sp>
      <p:sp>
        <p:nvSpPr>
          <p:cNvPr id="28" name="Shape 201"/>
          <p:cNvSpPr>
            <a:spLocks noGrp="1"/>
          </p:cNvSpPr>
          <p:nvPr>
            <p:ph type="body" sz="quarter" idx="22" hasCustomPrompt="1"/>
          </p:nvPr>
        </p:nvSpPr>
        <p:spPr>
          <a:xfrm>
            <a:off x="527593" y="3663112"/>
            <a:ext cx="1330302"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dirty="0"/>
              <a:t>From the UK:</a:t>
            </a:r>
            <a:endParaRPr dirty="0"/>
          </a:p>
        </p:txBody>
      </p:sp>
      <p:sp>
        <p:nvSpPr>
          <p:cNvPr id="12" name="Shape 201"/>
          <p:cNvSpPr>
            <a:spLocks noGrp="1"/>
          </p:cNvSpPr>
          <p:nvPr>
            <p:ph type="body" sz="quarter" idx="23" hasCustomPrompt="1"/>
          </p:nvPr>
        </p:nvSpPr>
        <p:spPr>
          <a:xfrm>
            <a:off x="1733114" y="3663112"/>
            <a:ext cx="1691733" cy="415499"/>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0370 900 0100</a:t>
            </a:r>
            <a:endParaRPr dirty="0"/>
          </a:p>
        </p:txBody>
      </p:sp>
      <p:sp>
        <p:nvSpPr>
          <p:cNvPr id="13" name="Shape 201"/>
          <p:cNvSpPr>
            <a:spLocks noGrp="1"/>
          </p:cNvSpPr>
          <p:nvPr>
            <p:ph type="body" sz="quarter" idx="24" hasCustomPrompt="1"/>
          </p:nvPr>
        </p:nvSpPr>
        <p:spPr>
          <a:xfrm>
            <a:off x="3588088" y="3663112"/>
            <a:ext cx="1984929" cy="761747"/>
          </a:xfrm>
          <a:prstGeom prst="rect">
            <a:avLst/>
          </a:prstGeom>
        </p:spPr>
        <p:txBody>
          <a:bodyPr wrap="square" lIns="270000" anchor="t">
            <a:spAutoFit/>
          </a:bodyPr>
          <a:lstStyle>
            <a:lvl1pPr marL="0" indent="0" defTabSz="342900">
              <a:lnSpc>
                <a:spcPct val="150000"/>
              </a:lnSpc>
              <a:spcBef>
                <a:spcPts val="300"/>
              </a:spcBef>
              <a:buSzTx/>
              <a:buNone/>
              <a:defRPr sz="1500" b="0" baseline="0">
                <a:latin typeface="+mj-lt"/>
                <a:ea typeface="Arial"/>
                <a:cs typeface="Arial"/>
                <a:sym typeface="Arial"/>
              </a:defRPr>
            </a:lvl1pPr>
          </a:lstStyle>
          <a:p>
            <a:r>
              <a:rPr lang="en-GB" dirty="0"/>
              <a:t>From outside the UK:</a:t>
            </a:r>
            <a:endParaRPr dirty="0"/>
          </a:p>
        </p:txBody>
      </p:sp>
      <p:sp>
        <p:nvSpPr>
          <p:cNvPr id="15" name="Shape 201"/>
          <p:cNvSpPr>
            <a:spLocks noGrp="1"/>
          </p:cNvSpPr>
          <p:nvPr>
            <p:ph type="body" sz="quarter" idx="25" hasCustomPrompt="1"/>
          </p:nvPr>
        </p:nvSpPr>
        <p:spPr>
          <a:xfrm>
            <a:off x="5429622" y="3663112"/>
            <a:ext cx="1691733" cy="761747"/>
          </a:xfrm>
          <a:prstGeom prst="rect">
            <a:avLst/>
          </a:prstGeom>
        </p:spPr>
        <p:txBody>
          <a:bodyPr wrap="square" lIns="270000" anchor="t">
            <a:spAutoFit/>
          </a:bodyPr>
          <a:lstStyle>
            <a:lvl1pPr marL="0" indent="0" defTabSz="342900">
              <a:lnSpc>
                <a:spcPct val="150000"/>
              </a:lnSpc>
              <a:spcBef>
                <a:spcPts val="300"/>
              </a:spcBef>
              <a:buSzTx/>
              <a:buNone/>
              <a:defRPr sz="1500" b="1" baseline="0">
                <a:latin typeface="+mj-lt"/>
                <a:ea typeface="Arial"/>
                <a:cs typeface="Arial"/>
                <a:sym typeface="Arial"/>
              </a:defRPr>
            </a:lvl1pPr>
          </a:lstStyle>
          <a:p>
            <a:r>
              <a:rPr lang="en-GB" dirty="0"/>
              <a:t>+44 1392 885680</a:t>
            </a:r>
            <a:endParaRPr dirty="0"/>
          </a:p>
        </p:txBody>
      </p:sp>
    </p:spTree>
    <p:extLst>
      <p:ext uri="{BB962C8B-B14F-4D97-AF65-F5344CB8AC3E}">
        <p14:creationId xmlns:p14="http://schemas.microsoft.com/office/powerpoint/2010/main" val="83086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solidFill>
            <a:schemeClr val="accent6"/>
          </a:solidFill>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Tree>
    <p:extLst>
      <p:ext uri="{BB962C8B-B14F-4D97-AF65-F5344CB8AC3E}">
        <p14:creationId xmlns:p14="http://schemas.microsoft.com/office/powerpoint/2010/main" val="173788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pic>
        <p:nvPicPr>
          <p:cNvPr id="14"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8"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9"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51518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partnerships dark ba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0" y="4732140"/>
            <a:ext cx="9144000" cy="411361"/>
          </a:xfrm>
          <a:prstGeom prst="rect">
            <a:avLst/>
          </a:prstGeom>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7" name="Shape 48"/>
          <p:cNvSpPr/>
          <p:nvPr userDrawn="1"/>
        </p:nvSpPr>
        <p:spPr>
          <a:xfrm>
            <a:off x="-1" y="-6009"/>
            <a:ext cx="9144002" cy="687642"/>
          </a:xfrm>
          <a:prstGeom prst="rect">
            <a:avLst/>
          </a:prstGeom>
          <a:blipFill>
            <a:blip r:embed="rId2" cstate="print"/>
          </a:blipFill>
          <a:ln w="12700">
            <a:miter lim="400000"/>
          </a:ln>
          <a:extLst>
            <a:ext uri="{C572A759-6A51-4108-AA02-DFA0A04FC94B}">
              <ma14:wrappingTextBoxFlag xmlns="" xmlns:ma14="http://schemas.microsoft.com/office/mac/drawingml/2011/main" val="1"/>
            </a:ext>
          </a:extLst>
        </p:spPr>
        <p:txBody>
          <a:bodyPr lIns="26789" tIns="26789" rIns="26789" bIns="26789" anchor="ctr"/>
          <a:lstStyle>
            <a:lvl1pPr>
              <a:defRPr sz="3200">
                <a:solidFill>
                  <a:srgbClr val="FFFFFF"/>
                </a:solidFill>
              </a:defRPr>
            </a:lvl1pPr>
          </a:lstStyle>
          <a:p>
            <a:pPr marL="0" marR="0" lvl="0" indent="0" algn="ctr" defTabSz="219075" rtl="0" eaLnBrk="1" fontAlgn="auto" latinLnBrk="0" hangingPunct="0">
              <a:lnSpc>
                <a:spcPct val="100000"/>
              </a:lnSpc>
              <a:spcBef>
                <a:spcPts val="0"/>
              </a:spcBef>
              <a:spcAft>
                <a:spcPts val="0"/>
              </a:spcAft>
              <a:buClrTx/>
              <a:buSzTx/>
              <a:buFontTx/>
              <a:buNone/>
              <a:tabLst/>
              <a:defRPr/>
            </a:pPr>
            <a:r>
              <a:rPr kumimoji="0" sz="1200" b="0" i="0" u="none" strike="noStrike" kern="0" cap="none" spc="0" normalizeH="0" baseline="0" noProof="0" dirty="0">
                <a:ln>
                  <a:noFill/>
                </a:ln>
                <a:solidFill>
                  <a:srgbClr val="FFFFFF"/>
                </a:solidFill>
                <a:effectLst/>
                <a:uLnTx/>
                <a:uFillTx/>
                <a:latin typeface="Arial"/>
                <a:sym typeface="Helvetica Light"/>
              </a:rPr>
              <a:t>  </a:t>
            </a:r>
          </a:p>
        </p:txBody>
      </p:sp>
      <p:sp>
        <p:nvSpPr>
          <p:cNvPr id="9" name="Shape 64"/>
          <p:cNvSpPr/>
          <p:nvPr userDrawn="1"/>
        </p:nvSpPr>
        <p:spPr>
          <a:xfrm flipV="1">
            <a:off x="2141935"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8"/>
          <p:cNvSpPr/>
          <p:nvPr userDrawn="1"/>
        </p:nvSpPr>
        <p:spPr>
          <a:xfrm>
            <a:off x="7531089" y="240515"/>
            <a:ext cx="1594673" cy="2025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FFFFFF"/>
                </a:solidFill>
                <a:effectLst/>
                <a:uLnTx/>
                <a:uFillTx/>
                <a:latin typeface="Arial"/>
                <a:cs typeface="Arial"/>
                <a:sym typeface="Arial"/>
              </a:rPr>
              <a:t>Working together </a:t>
            </a:r>
            <a:br>
              <a:rPr kumimoji="0" sz="800" b="0" i="0" u="none" strike="noStrike" kern="0" cap="none" spc="0" normalizeH="0" baseline="0" noProof="0" dirty="0">
                <a:ln>
                  <a:noFill/>
                </a:ln>
                <a:solidFill>
                  <a:srgbClr val="FFFFFF"/>
                </a:solidFill>
                <a:effectLst/>
                <a:uLnTx/>
                <a:uFillTx/>
                <a:latin typeface="Arial"/>
                <a:cs typeface="Arial"/>
                <a:sym typeface="Arial"/>
              </a:rPr>
            </a:br>
            <a:r>
              <a:rPr kumimoji="0" sz="800" b="0" i="0" u="none" strike="noStrike" kern="0" cap="none" spc="0" normalizeH="0" baseline="0" noProof="0" dirty="0">
                <a:ln>
                  <a:noFill/>
                </a:ln>
                <a:solidFill>
                  <a:srgbClr val="FFFFFF"/>
                </a:solidFill>
                <a:effectLst/>
                <a:uLnTx/>
                <a:uFillTx/>
                <a:latin typeface="Arial"/>
                <a:cs typeface="Arial"/>
                <a:sym typeface="Arial"/>
              </a:rPr>
              <a:t>(enter working relationship)</a:t>
            </a:r>
          </a:p>
        </p:txBody>
      </p:sp>
      <p:sp>
        <p:nvSpPr>
          <p:cNvPr id="11" name="Shape 69"/>
          <p:cNvSpPr>
            <a:spLocks noGrp="1"/>
          </p:cNvSpPr>
          <p:nvPr>
            <p:ph type="pic" sz="quarter" idx="13"/>
          </p:nvPr>
        </p:nvSpPr>
        <p:spPr>
          <a:xfrm>
            <a:off x="2227171" y="204551"/>
            <a:ext cx="1176126"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smtClean="0"/>
              <a:t>Click icon to add picture</a:t>
            </a:r>
            <a:endParaRPr lang="en-GB" dirty="0"/>
          </a:p>
        </p:txBody>
      </p:sp>
      <p:sp>
        <p:nvSpPr>
          <p:cNvPr id="14" name="Shape 70"/>
          <p:cNvSpPr>
            <a:spLocks noGrp="1"/>
          </p:cNvSpPr>
          <p:nvPr>
            <p:ph type="pic" sz="quarter" idx="14"/>
          </p:nvPr>
        </p:nvSpPr>
        <p:spPr>
          <a:xfrm>
            <a:off x="3577935"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15" name="Shape 71"/>
          <p:cNvSpPr>
            <a:spLocks noGrp="1"/>
          </p:cNvSpPr>
          <p:nvPr>
            <p:ph type="pic" sz="quarter" idx="15"/>
          </p:nvPr>
        </p:nvSpPr>
        <p:spPr>
          <a:xfrm>
            <a:off x="4928103"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16" name="Shape 64"/>
          <p:cNvSpPr/>
          <p:nvPr userDrawn="1"/>
        </p:nvSpPr>
        <p:spPr>
          <a:xfrm flipV="1">
            <a:off x="3490913"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7" name="Shape 64"/>
          <p:cNvSpPr/>
          <p:nvPr userDrawn="1"/>
        </p:nvSpPr>
        <p:spPr>
          <a:xfrm flipV="1">
            <a:off x="4842272"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8" name="Shape 64"/>
          <p:cNvSpPr/>
          <p:nvPr userDrawn="1"/>
        </p:nvSpPr>
        <p:spPr>
          <a:xfrm flipV="1">
            <a:off x="6192441"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9" name="Shape 71"/>
          <p:cNvSpPr>
            <a:spLocks noGrp="1"/>
          </p:cNvSpPr>
          <p:nvPr>
            <p:ph type="pic" sz="quarter" idx="17"/>
          </p:nvPr>
        </p:nvSpPr>
        <p:spPr>
          <a:xfrm>
            <a:off x="6273702" y="204551"/>
            <a:ext cx="1176127"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pic>
        <p:nvPicPr>
          <p:cNvPr id="23" name="MO_MASTER_for_dark_backg_RBG.png"/>
          <p:cNvPicPr>
            <a:picLocks noChangeAspect="1"/>
          </p:cNvPicPr>
          <p:nvPr userDrawn="1"/>
        </p:nvPicPr>
        <p:blipFill>
          <a:blip r:embed="rId3" cstate="print">
            <a:extLst/>
          </a:blip>
          <a:stretch>
            <a:fillRect/>
          </a:stretch>
        </p:blipFill>
        <p:spPr>
          <a:xfrm>
            <a:off x="67307" y="40500"/>
            <a:ext cx="1803780" cy="565650"/>
          </a:xfrm>
          <a:prstGeom prst="rect">
            <a:avLst/>
          </a:prstGeom>
          <a:ln w="12700">
            <a:miter lim="400000"/>
          </a:ln>
        </p:spPr>
      </p:pic>
      <p:sp>
        <p:nvSpPr>
          <p:cNvPr id="20" name="Title 2"/>
          <p:cNvSpPr>
            <a:spLocks noGrp="1"/>
          </p:cNvSpPr>
          <p:nvPr>
            <p:ph type="title" hasCustomPrompt="1"/>
          </p:nvPr>
        </p:nvSpPr>
        <p:spPr>
          <a:xfrm>
            <a:off x="197644" y="1039783"/>
            <a:ext cx="8437500" cy="623248"/>
          </a:xfrm>
        </p:spPr>
        <p:txBody>
          <a:bodyPr/>
          <a:lstStyle>
            <a:lvl1pPr>
              <a:defRPr/>
            </a:lvl1pPr>
          </a:lstStyle>
          <a:p>
            <a:r>
              <a:rPr lang="en-US" dirty="0"/>
              <a:t>Presentation title</a:t>
            </a:r>
            <a:endParaRPr lang="en-GB" dirty="0"/>
          </a:p>
        </p:txBody>
      </p:sp>
      <p:sp>
        <p:nvSpPr>
          <p:cNvPr id="24" name="Text Placeholder 22"/>
          <p:cNvSpPr>
            <a:spLocks noGrp="1"/>
          </p:cNvSpPr>
          <p:nvPr>
            <p:ph type="body" sz="quarter" idx="11" hasCustomPrompt="1"/>
          </p:nvPr>
        </p:nvSpPr>
        <p:spPr>
          <a:xfrm>
            <a:off x="208954" y="1761530"/>
            <a:ext cx="8426190" cy="611706"/>
          </a:xfrm>
          <a:prstGeom prst="rect">
            <a:avLst/>
          </a:prstGeom>
        </p:spPr>
        <p:txBody>
          <a:bodyPr/>
          <a:lstStyle>
            <a:lvl1pPr>
              <a:defRPr>
                <a:solidFill>
                  <a:schemeClr val="tx1"/>
                </a:solidFill>
              </a:defRPr>
            </a:lvl1pPr>
            <a:lvl2pPr>
              <a:defRPr>
                <a:solidFill>
                  <a:schemeClr val="bg2"/>
                </a:solidFill>
              </a:defRPr>
            </a:lvl2pPr>
            <a:lvl3pPr>
              <a:defRPr>
                <a:solidFill>
                  <a:schemeClr val="bg2"/>
                </a:solidFill>
              </a:defRPr>
            </a:lvl3pPr>
            <a:lvl4pPr>
              <a:buClr>
                <a:schemeClr val="bg2"/>
              </a:buClr>
              <a:defRPr>
                <a:solidFill>
                  <a:schemeClr val="bg2"/>
                </a:solidFill>
              </a:defRPr>
            </a:lvl4pPr>
            <a:lvl5pPr>
              <a:defRPr>
                <a:solidFill>
                  <a:schemeClr val="bg2"/>
                </a:solidFill>
              </a:defRPr>
            </a:lvl5pPr>
          </a:lstStyle>
          <a:p>
            <a:pPr lvl="0"/>
            <a:r>
              <a:rPr lang="en-US" dirty="0"/>
              <a:t>Name, job title</a:t>
            </a:r>
            <a:br>
              <a:rPr lang="en-US" dirty="0"/>
            </a:br>
            <a:r>
              <a:rPr lang="en-US" dirty="0"/>
              <a:t>Date</a:t>
            </a:r>
            <a:endParaRPr lang="en-GB" dirty="0"/>
          </a:p>
        </p:txBody>
      </p:sp>
    </p:spTree>
    <p:extLst>
      <p:ext uri="{BB962C8B-B14F-4D97-AF65-F5344CB8AC3E}">
        <p14:creationId xmlns:p14="http://schemas.microsoft.com/office/powerpoint/2010/main" val="15820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1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4" y="1770460"/>
            <a:ext cx="8424863" cy="2705100"/>
          </a:xfrm>
          <a:prstGeom prst="rect">
            <a:avLst/>
          </a:prstGeom>
        </p:spPr>
        <p:txBody>
          <a:bodyPr>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 snow squall stable/stability </a:t>
            </a:r>
            <a:r>
              <a:rPr lang="en-GB" dirty="0" err="1"/>
              <a:t>stratiform</a:t>
            </a:r>
            <a:r>
              <a:rPr lang="en-GB" dirty="0"/>
              <a:t> summation layer amount sun pillar </a:t>
            </a:r>
            <a:r>
              <a:rPr lang="en-GB" dirty="0" err="1" smtClean="0"/>
              <a:t>updraught</a:t>
            </a:r>
            <a:r>
              <a:rPr lang="en-GB" dirty="0" smtClean="0"/>
              <a:t> </a:t>
            </a:r>
            <a:r>
              <a:rPr lang="en-GB" dirty="0"/>
              <a:t>upslope effect warning waterspout wind vane. </a:t>
            </a:r>
          </a:p>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a:t>
            </a:r>
          </a:p>
          <a:p>
            <a:pPr lvl="0"/>
            <a:endParaRPr lang="en-US" dirty="0"/>
          </a:p>
        </p:txBody>
      </p:sp>
    </p:spTree>
    <p:extLst>
      <p:ext uri="{BB962C8B-B14F-4D97-AF65-F5344CB8AC3E}">
        <p14:creationId xmlns:p14="http://schemas.microsoft.com/office/powerpoint/2010/main" val="387650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2 column text">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dirty="0"/>
              <a:t>Slide title</a:t>
            </a:r>
            <a:endParaRPr lang="en-GB" dirty="0"/>
          </a:p>
        </p:txBody>
      </p:sp>
      <p:sp>
        <p:nvSpPr>
          <p:cNvPr id="4" name="Footer Placeholder 3"/>
          <p:cNvSpPr>
            <a:spLocks noGrp="1"/>
          </p:cNvSpPr>
          <p:nvPr>
            <p:ph type="ftr" sz="quarter" idx="12"/>
          </p:nvPr>
        </p:nvSpPr>
        <p:spPr/>
        <p:txBody>
          <a:bodyPr/>
          <a:lstStyle>
            <a:lvl1pPr defTabSz="219075" hangingPunct="0">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ext Placeholder 4"/>
          <p:cNvSpPr>
            <a:spLocks noGrp="1"/>
          </p:cNvSpPr>
          <p:nvPr>
            <p:ph type="body" sz="quarter" idx="11" hasCustomPrompt="1"/>
          </p:nvPr>
        </p:nvSpPr>
        <p:spPr>
          <a:xfrm>
            <a:off x="197645" y="1770460"/>
            <a:ext cx="4050506"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a:t>
            </a:r>
            <a:endParaRPr lang="en-US" dirty="0"/>
          </a:p>
        </p:txBody>
      </p:sp>
      <p:sp>
        <p:nvSpPr>
          <p:cNvPr id="6" name="Text Placeholder 4"/>
          <p:cNvSpPr>
            <a:spLocks noGrp="1"/>
          </p:cNvSpPr>
          <p:nvPr>
            <p:ph type="body" sz="quarter" idx="13" hasCustomPrompt="1"/>
          </p:nvPr>
        </p:nvSpPr>
        <p:spPr>
          <a:xfrm>
            <a:off x="4585693" y="1770460"/>
            <a:ext cx="4050506" cy="2705100"/>
          </a:xfrm>
          <a:prstGeom prst="rect">
            <a:avLst/>
          </a:prstGeom>
        </p:spPr>
        <p:txBody>
          <a:bodyPr numCol="1" spcCol="0">
            <a:noAutofit/>
          </a:bodyPr>
          <a:lstStyle>
            <a:lvl1pPr>
              <a:defRPr/>
            </a:lvl1pPr>
          </a:lstStyle>
          <a:p>
            <a:pPr lvl="0"/>
            <a:r>
              <a:rPr lang="en-GB" dirty="0"/>
              <a:t>Advection fog altostratus aneroid barometer coalescence cold front continent divergence environment extratropical cyclone fog haze hygrometer ice crystals isotherm low clouds pressure tendency rainfall rime saturate short wave supercell wave cyclone. Adiabatic process air </a:t>
            </a:r>
            <a:r>
              <a:rPr lang="en-GB" dirty="0" err="1"/>
              <a:t>air</a:t>
            </a:r>
            <a:r>
              <a:rPr lang="en-GB" dirty="0"/>
              <a:t> mass thunderstorm climate </a:t>
            </a:r>
            <a:r>
              <a:rPr lang="en-GB" dirty="0" err="1"/>
              <a:t>climate</a:t>
            </a:r>
            <a:r>
              <a:rPr lang="en-GB" dirty="0"/>
              <a:t> analysis </a:t>
            </a:r>
            <a:r>
              <a:rPr lang="en-GB" dirty="0" smtClean="0"/>
              <a:t>centre </a:t>
            </a:r>
            <a:r>
              <a:rPr lang="en-GB" dirty="0"/>
              <a:t>(</a:t>
            </a:r>
            <a:r>
              <a:rPr lang="en-GB" dirty="0" err="1"/>
              <a:t>cac</a:t>
            </a:r>
            <a:r>
              <a:rPr lang="en-GB" dirty="0"/>
              <a:t>) cloud cloudburst </a:t>
            </a:r>
            <a:r>
              <a:rPr lang="en-GB" dirty="0" smtClean="0"/>
              <a:t>downdraught </a:t>
            </a:r>
            <a:r>
              <a:rPr lang="en-GB" dirty="0"/>
              <a:t>geostrophic wind hydrometeor icing mean sea level oceanography overcast rotor cloud salt water snowflakes</a:t>
            </a:r>
            <a:endParaRPr lang="en-US" dirty="0"/>
          </a:p>
        </p:txBody>
      </p:sp>
    </p:spTree>
    <p:extLst>
      <p:ext uri="{BB962C8B-B14F-4D97-AF65-F5344CB8AC3E}">
        <p14:creationId xmlns:p14="http://schemas.microsoft.com/office/powerpoint/2010/main" val="13534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image" Target="../media/image1.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MO_MASTER_black_mono_for_light_backg_RBG.png"/>
          <p:cNvPicPr>
            <a:picLocks noChangeAspect="1"/>
          </p:cNvPicPr>
          <p:nvPr/>
        </p:nvPicPr>
        <p:blipFill>
          <a:blip r:embed="rId29" cstate="print">
            <a:extLst/>
          </a:blip>
          <a:stretch>
            <a:fillRect/>
          </a:stretch>
        </p:blipFill>
        <p:spPr>
          <a:xfrm>
            <a:off x="65664" y="40425"/>
            <a:ext cx="1805643" cy="566234"/>
          </a:xfrm>
          <a:prstGeom prst="rect">
            <a:avLst/>
          </a:prstGeom>
          <a:ln w="12700">
            <a:miter lim="400000"/>
          </a:ln>
        </p:spPr>
      </p:pic>
      <p:sp>
        <p:nvSpPr>
          <p:cNvPr id="4" name="Footer Placeholder 5"/>
          <p:cNvSpPr>
            <a:spLocks noGrp="1"/>
          </p:cNvSpPr>
          <p:nvPr>
            <p:ph type="ftr" sz="quarter" idx="3"/>
          </p:nvPr>
        </p:nvSpPr>
        <p:spPr>
          <a:xfrm>
            <a:off x="0" y="4732140"/>
            <a:ext cx="9144000" cy="411361"/>
          </a:xfrm>
          <a:prstGeom prst="rect">
            <a:avLst/>
          </a:prstGeom>
          <a:solidFill>
            <a:schemeClr val="bg1"/>
          </a:solidFill>
        </p:spPr>
        <p:txBody>
          <a:bodyPr vert="horz" lIns="252000" tIns="36000" rIns="68580" bIns="27000" rtlCol="0" anchor="ctr"/>
          <a:lstStyle>
            <a:lvl1pPr algn="l" defTabSz="219075" hangingPunct="0">
              <a:defRPr sz="800">
                <a:solidFill>
                  <a:schemeClr val="tx1"/>
                </a:solidFill>
                <a:latin typeface="+mn-lt"/>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itle Placeholder 4"/>
          <p:cNvSpPr>
            <a:spLocks noGrp="1"/>
          </p:cNvSpPr>
          <p:nvPr>
            <p:ph type="title"/>
          </p:nvPr>
        </p:nvSpPr>
        <p:spPr>
          <a:xfrm>
            <a:off x="197644" y="1039783"/>
            <a:ext cx="8437500" cy="623248"/>
          </a:xfrm>
          <a:prstGeom prst="rect">
            <a:avLst/>
          </a:prstGeom>
        </p:spPr>
        <p:txBody>
          <a:bodyPr vert="horz" wrap="square" lIns="68580" tIns="34290" rIns="68580" bIns="34290" rtlCol="0" anchor="t" anchorCtr="0">
            <a:spAutoFit/>
          </a:bodyPr>
          <a:lstStyle/>
          <a:p>
            <a:r>
              <a:rPr lang="en-US" smtClean="0"/>
              <a:t>Click to edit Master title style</a:t>
            </a:r>
            <a:endParaRPr lang="en-GB" dirty="0"/>
          </a:p>
        </p:txBody>
      </p:sp>
      <p:sp>
        <p:nvSpPr>
          <p:cNvPr id="2" name="Text Placeholder 1"/>
          <p:cNvSpPr>
            <a:spLocks noGrp="1"/>
          </p:cNvSpPr>
          <p:nvPr>
            <p:ph type="body" idx="1"/>
          </p:nvPr>
        </p:nvSpPr>
        <p:spPr>
          <a:xfrm>
            <a:off x="197644" y="1761531"/>
            <a:ext cx="4050507" cy="2704360"/>
          </a:xfrm>
          <a:prstGeom prst="rect">
            <a:avLst/>
          </a:prstGeom>
        </p:spPr>
        <p:txBody>
          <a:bodyPr vert="horz" lIns="68580" tIns="34290" rIns="68580" bIns="34290" rtlCol="0">
            <a:noAutofit/>
          </a:bodyPr>
          <a:lstStyle/>
          <a:p>
            <a:pPr lvl="0"/>
            <a:r>
              <a:rPr lang="en-US" dirty="0"/>
              <a:t>Edit Master text styles</a:t>
            </a:r>
          </a:p>
          <a:p>
            <a:pPr lvl="1"/>
            <a:r>
              <a:rPr lang="en-US" dirty="0"/>
              <a:t>Second level</a:t>
            </a:r>
          </a:p>
          <a:p>
            <a:pPr lvl="5"/>
            <a:r>
              <a:rPr lang="en-US" dirty="0"/>
              <a:t>Third level</a:t>
            </a:r>
          </a:p>
          <a:p>
            <a:pPr lvl="6"/>
            <a:r>
              <a:rPr lang="en-US" dirty="0"/>
              <a:t>Fourth level</a:t>
            </a:r>
          </a:p>
          <a:p>
            <a:pPr lvl="7"/>
            <a:r>
              <a:rPr lang="en-US" dirty="0"/>
              <a:t>Fifth level</a:t>
            </a:r>
            <a:endParaRPr lang="en-GB" dirty="0"/>
          </a:p>
        </p:txBody>
      </p:sp>
    </p:spTree>
    <p:extLst>
      <p:ext uri="{BB962C8B-B14F-4D97-AF65-F5344CB8AC3E}">
        <p14:creationId xmlns:p14="http://schemas.microsoft.com/office/powerpoint/2010/main" val="1806164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7"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marR="0" indent="0" algn="l" defTabSz="219075" rtl="0" eaLnBrk="1" latinLnBrk="0" hangingPunct="1">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j-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p:titleStyle>
    <p:body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9pPr>
    </p:otherStyle>
  </p:txStyles>
  <p:extLst mod="1">
    <p:ext uri="{27BBF7A9-308A-43DC-89C8-2F10F3537804}">
      <p15:sldGuideLst xmlns:p15="http://schemas.microsoft.com/office/powerpoint/2012/main">
        <p15:guide id="4" pos="332">
          <p15:clr>
            <a:srgbClr val="F26B43"/>
          </p15:clr>
        </p15:guide>
        <p15:guide id="5" pos="423">
          <p15:clr>
            <a:srgbClr val="F26B43"/>
          </p15:clr>
        </p15:guide>
        <p15:guide id="14" pos="14507">
          <p15:clr>
            <a:srgbClr val="F26B43"/>
          </p15:clr>
        </p15:guide>
        <p15:guide id="15" orient="horz" pos="7949">
          <p15:clr>
            <a:srgbClr val="F26B43"/>
          </p15:clr>
        </p15:guide>
        <p15:guide id="16" orient="horz" pos="7518">
          <p15:clr>
            <a:srgbClr val="F26B43"/>
          </p15:clr>
        </p15:guide>
        <p15:guide id="17" orient="horz" pos="1735">
          <p15:clr>
            <a:srgbClr val="F26B43"/>
          </p15:clr>
        </p15:guide>
        <p15:guide id="18" orient="horz" pos="2959">
          <p15:clr>
            <a:srgbClr val="F26B43"/>
          </p15:clr>
        </p15:guide>
        <p15:guide id="19" orient="horz" pos="2506">
          <p15:clr>
            <a:srgbClr val="F26B43"/>
          </p15:clr>
        </p15:guide>
        <p15:guide id="20" pos="4664">
          <p15:clr>
            <a:srgbClr val="F26B43"/>
          </p15:clr>
        </p15:guide>
        <p15:guide id="21" pos="9585">
          <p15:clr>
            <a:srgbClr val="F26B43"/>
          </p15:clr>
        </p15:guide>
        <p15:guide id="22" pos="5231">
          <p15:clr>
            <a:srgbClr val="F26B43"/>
          </p15:clr>
        </p15:guide>
        <p15:guide id="23" pos="10152">
          <p15:clr>
            <a:srgbClr val="F26B43"/>
          </p15:clr>
        </p15:guide>
        <p15:guide id="24" pos="7136">
          <p15:clr>
            <a:srgbClr val="F26B43"/>
          </p15:clr>
        </p15:guide>
        <p15:guide id="25" pos="76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MO_MASTER_black_mono_for_light_backg_RBG.png"/>
          <p:cNvPicPr>
            <a:picLocks noChangeAspect="1"/>
          </p:cNvPicPr>
          <p:nvPr/>
        </p:nvPicPr>
        <p:blipFill>
          <a:blip r:embed="rId29" cstate="print">
            <a:extLst/>
          </a:blip>
          <a:stretch>
            <a:fillRect/>
          </a:stretch>
        </p:blipFill>
        <p:spPr>
          <a:xfrm>
            <a:off x="65664" y="40425"/>
            <a:ext cx="1805643" cy="566234"/>
          </a:xfrm>
          <a:prstGeom prst="rect">
            <a:avLst/>
          </a:prstGeom>
          <a:ln w="12700">
            <a:miter lim="400000"/>
          </a:ln>
        </p:spPr>
      </p:pic>
      <p:sp>
        <p:nvSpPr>
          <p:cNvPr id="4" name="Footer Placeholder 5"/>
          <p:cNvSpPr>
            <a:spLocks noGrp="1"/>
          </p:cNvSpPr>
          <p:nvPr>
            <p:ph type="ftr" sz="quarter" idx="3"/>
          </p:nvPr>
        </p:nvSpPr>
        <p:spPr>
          <a:xfrm>
            <a:off x="0" y="4732140"/>
            <a:ext cx="9144000" cy="411361"/>
          </a:xfrm>
          <a:prstGeom prst="rect">
            <a:avLst/>
          </a:prstGeom>
          <a:solidFill>
            <a:schemeClr val="bg1"/>
          </a:solidFill>
        </p:spPr>
        <p:txBody>
          <a:bodyPr vert="horz" lIns="252000" tIns="36000" rIns="68580" bIns="27000" rtlCol="0" anchor="ctr"/>
          <a:lstStyle>
            <a:lvl1pPr algn="l" defTabSz="219075" hangingPunct="0">
              <a:defRPr sz="800">
                <a:solidFill>
                  <a:schemeClr val="tx1"/>
                </a:solidFill>
                <a:latin typeface="+mn-lt"/>
              </a:defRPr>
            </a:lvl1p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5" name="Title Placeholder 4"/>
          <p:cNvSpPr>
            <a:spLocks noGrp="1"/>
          </p:cNvSpPr>
          <p:nvPr>
            <p:ph type="title"/>
          </p:nvPr>
        </p:nvSpPr>
        <p:spPr>
          <a:xfrm>
            <a:off x="197644" y="1039783"/>
            <a:ext cx="8437500" cy="623248"/>
          </a:xfrm>
          <a:prstGeom prst="rect">
            <a:avLst/>
          </a:prstGeom>
        </p:spPr>
        <p:txBody>
          <a:bodyPr vert="horz" wrap="square" lIns="68580" tIns="34290" rIns="68580" bIns="34290" rtlCol="0" anchor="t" anchorCtr="0">
            <a:spAutoFit/>
          </a:bodyPr>
          <a:lstStyle/>
          <a:p>
            <a:r>
              <a:rPr lang="en-US" smtClean="0"/>
              <a:t>Click to edit Master title style</a:t>
            </a:r>
            <a:endParaRPr lang="en-GB" dirty="0"/>
          </a:p>
        </p:txBody>
      </p:sp>
      <p:sp>
        <p:nvSpPr>
          <p:cNvPr id="2" name="Text Placeholder 1"/>
          <p:cNvSpPr>
            <a:spLocks noGrp="1"/>
          </p:cNvSpPr>
          <p:nvPr>
            <p:ph type="body" idx="1"/>
          </p:nvPr>
        </p:nvSpPr>
        <p:spPr>
          <a:xfrm>
            <a:off x="197644" y="1761531"/>
            <a:ext cx="4050507" cy="2704360"/>
          </a:xfrm>
          <a:prstGeom prst="rect">
            <a:avLst/>
          </a:prstGeom>
        </p:spPr>
        <p:txBody>
          <a:bodyPr vert="horz" lIns="68580" tIns="34290" rIns="68580" bIns="34290" rtlCol="0">
            <a:noAutofit/>
          </a:bodyPr>
          <a:lstStyle/>
          <a:p>
            <a:pPr lvl="0"/>
            <a:r>
              <a:rPr lang="en-US" dirty="0"/>
              <a:t>Edit Master text styles</a:t>
            </a:r>
          </a:p>
          <a:p>
            <a:pPr lvl="1"/>
            <a:r>
              <a:rPr lang="en-US" dirty="0"/>
              <a:t>Second level</a:t>
            </a:r>
          </a:p>
          <a:p>
            <a:pPr lvl="5"/>
            <a:r>
              <a:rPr lang="en-US" dirty="0"/>
              <a:t>Third level</a:t>
            </a:r>
          </a:p>
          <a:p>
            <a:pPr lvl="6"/>
            <a:r>
              <a:rPr lang="en-US" dirty="0"/>
              <a:t>Fourth level</a:t>
            </a:r>
          </a:p>
          <a:p>
            <a:pPr lvl="7"/>
            <a:r>
              <a:rPr lang="en-US" dirty="0"/>
              <a:t>Fifth level</a:t>
            </a:r>
            <a:endParaRPr lang="en-GB" dirty="0"/>
          </a:p>
        </p:txBody>
      </p:sp>
    </p:spTree>
    <p:extLst>
      <p:ext uri="{BB962C8B-B14F-4D97-AF65-F5344CB8AC3E}">
        <p14:creationId xmlns:p14="http://schemas.microsoft.com/office/powerpoint/2010/main" val="180616433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marL="0" marR="0" indent="0" algn="l" defTabSz="219075" rtl="0" eaLnBrk="1" latinLnBrk="0" hangingPunct="1">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j-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p:titleStyle>
    <p:body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Light"/>
        </a:defRPr>
      </a:lvl9pPr>
    </p:otherStyle>
  </p:txStyles>
  <p:extLst mod="1">
    <p:ext uri="{27BBF7A9-308A-43DC-89C8-2F10F3537804}">
      <p15:sldGuideLst xmlns:p15="http://schemas.microsoft.com/office/powerpoint/2012/main">
        <p15:guide id="4" pos="332">
          <p15:clr>
            <a:srgbClr val="F26B43"/>
          </p15:clr>
        </p15:guide>
        <p15:guide id="5" pos="423">
          <p15:clr>
            <a:srgbClr val="F26B43"/>
          </p15:clr>
        </p15:guide>
        <p15:guide id="14" pos="14507">
          <p15:clr>
            <a:srgbClr val="F26B43"/>
          </p15:clr>
        </p15:guide>
        <p15:guide id="15" orient="horz" pos="7949">
          <p15:clr>
            <a:srgbClr val="F26B43"/>
          </p15:clr>
        </p15:guide>
        <p15:guide id="16" orient="horz" pos="7518">
          <p15:clr>
            <a:srgbClr val="F26B43"/>
          </p15:clr>
        </p15:guide>
        <p15:guide id="17" orient="horz" pos="1735">
          <p15:clr>
            <a:srgbClr val="F26B43"/>
          </p15:clr>
        </p15:guide>
        <p15:guide id="18" orient="horz" pos="2959">
          <p15:clr>
            <a:srgbClr val="F26B43"/>
          </p15:clr>
        </p15:guide>
        <p15:guide id="19" orient="horz" pos="2506">
          <p15:clr>
            <a:srgbClr val="F26B43"/>
          </p15:clr>
        </p15:guide>
        <p15:guide id="20" pos="4664">
          <p15:clr>
            <a:srgbClr val="F26B43"/>
          </p15:clr>
        </p15:guide>
        <p15:guide id="21" pos="9585">
          <p15:clr>
            <a:srgbClr val="F26B43"/>
          </p15:clr>
        </p15:guide>
        <p15:guide id="22" pos="5231">
          <p15:clr>
            <a:srgbClr val="F26B43"/>
          </p15:clr>
        </p15:guide>
        <p15:guide id="23" pos="10152">
          <p15:clr>
            <a:srgbClr val="F26B43"/>
          </p15:clr>
        </p15:guide>
        <p15:guide id="24" pos="7136">
          <p15:clr>
            <a:srgbClr val="F26B43"/>
          </p15:clr>
        </p15:guide>
        <p15:guide id="25" pos="76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2.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32.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38.wmf"/><Relationship Id="rId5" Type="http://schemas.openxmlformats.org/officeDocument/2006/relationships/oleObject" Target="../embeddings/oleObject2.bin"/><Relationship Id="rId4" Type="http://schemas.openxmlformats.org/officeDocument/2006/relationships/image" Target="../media/image37.wmf"/></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7.gif"/></Relationships>
</file>

<file path=ppt/slides/_rels/slide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9.gif"/></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97644" y="1039783"/>
            <a:ext cx="4541996" cy="931024"/>
          </a:xfrm>
        </p:spPr>
        <p:txBody>
          <a:bodyPr/>
          <a:lstStyle/>
          <a:p>
            <a:r>
              <a:rPr lang="en-GB" sz="2800" dirty="0" smtClean="0"/>
              <a:t>Migration to a Forecast Independent Quality Indicator and Further QC Changes @ Met Office</a:t>
            </a:r>
            <a:endParaRPr lang="en-GB" sz="2800" dirty="0"/>
          </a:p>
        </p:txBody>
      </p:sp>
      <p:sp>
        <p:nvSpPr>
          <p:cNvPr id="14" name="Text Placeholder 13"/>
          <p:cNvSpPr>
            <a:spLocks noGrp="1"/>
          </p:cNvSpPr>
          <p:nvPr>
            <p:ph type="body" sz="quarter" idx="10"/>
          </p:nvPr>
        </p:nvSpPr>
        <p:spPr>
          <a:xfrm>
            <a:off x="197644" y="3216076"/>
            <a:ext cx="8437500" cy="1051123"/>
          </a:xfrm>
        </p:spPr>
        <p:txBody>
          <a:bodyPr/>
          <a:lstStyle/>
          <a:p>
            <a:r>
              <a:rPr lang="en-GB" sz="1400" dirty="0" smtClean="0"/>
              <a:t>James Cotton, Mary Forsythe</a:t>
            </a:r>
          </a:p>
          <a:p>
            <a:r>
              <a:rPr lang="en-GB" sz="1400" i="1" dirty="0" smtClean="0"/>
              <a:t>IWW14, </a:t>
            </a:r>
            <a:r>
              <a:rPr lang="en-GB" sz="1400" i="1" dirty="0" err="1" smtClean="0"/>
              <a:t>Jeju</a:t>
            </a:r>
            <a:r>
              <a:rPr lang="en-GB" sz="1400" i="1" dirty="0" smtClean="0"/>
              <a:t> City, South Korea.</a:t>
            </a:r>
          </a:p>
          <a:p>
            <a:r>
              <a:rPr lang="en-GB" sz="1400" i="1" dirty="0" smtClean="0"/>
              <a:t>23-27 April 2018</a:t>
            </a:r>
          </a:p>
        </p:txBody>
      </p:sp>
      <p:sp>
        <p:nvSpPr>
          <p:cNvPr id="4" name="Footer Placeholder 3"/>
          <p:cNvSpPr>
            <a:spLocks noGrp="1"/>
          </p:cNvSpPr>
          <p:nvPr>
            <p:ph type="ftr" sz="quarter" idx="11"/>
          </p:nvPr>
        </p:nvSpPr>
        <p:spPr/>
        <p:txBody>
          <a:bodyPr/>
          <a:lstStyle/>
          <a:p>
            <a:r>
              <a:rPr lang="en-GB" kern="0" dirty="0" smtClean="0">
                <a:sym typeface="Helvetica Light"/>
              </a:rPr>
              <a:t>www.metoffice.gov.uk																									                       © Crown Copyright 2017, Met Office</a:t>
            </a:r>
            <a:endParaRPr lang="en-GB" kern="0" dirty="0">
              <a:sym typeface="Helvetica Ligh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5310" y="1200208"/>
            <a:ext cx="459069" cy="6101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2000" tmFilter="0, 0; .2, .5; .8, .5; 1, 0"/>
                                        <p:tgtEl>
                                          <p:spTgt spid="5"/>
                                        </p:tgtEl>
                                      </p:cBhvr>
                                    </p:animEffect>
                                    <p:animScale>
                                      <p:cBhvr>
                                        <p:cTn id="7" dur="10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p:txBody>
          <a:body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8" name="Text Placeholder 9"/>
          <p:cNvSpPr txBox="1">
            <a:spLocks noGrp="1"/>
          </p:cNvSpPr>
          <p:nvPr>
            <p:ph type="body" sz="quarter" idx="11"/>
          </p:nvPr>
        </p:nvSpPr>
        <p:spPr>
          <a:xfrm>
            <a:off x="5694073" y="3705614"/>
            <a:ext cx="3214257" cy="438582"/>
          </a:xfrm>
          <a:prstGeom prst="rect">
            <a:avLst/>
          </a:prstGeom>
          <a:noFill/>
        </p:spPr>
        <p:txBody>
          <a:bodyPr wrap="square" rtlCol="0">
            <a:spAutoFit/>
          </a:bodyPr>
          <a:lstStyle/>
          <a:p>
            <a:pPr algn="ctr"/>
            <a:r>
              <a:rPr lang="en-GB" sz="1200" dirty="0" smtClean="0">
                <a:latin typeface="+mn-lt"/>
              </a:rPr>
              <a:t>QI2 “relaxed” thresholds, tighter Bg. Check vs. Reference</a:t>
            </a:r>
          </a:p>
        </p:txBody>
      </p:sp>
      <p:sp>
        <p:nvSpPr>
          <p:cNvPr id="9" name="Title 4"/>
          <p:cNvSpPr txBox="1">
            <a:spLocks/>
          </p:cNvSpPr>
          <p:nvPr/>
        </p:nvSpPr>
        <p:spPr>
          <a:xfrm>
            <a:off x="197644" y="541705"/>
            <a:ext cx="8437500" cy="623248"/>
          </a:xfrm>
          <a:prstGeom prst="rect">
            <a:avLst/>
          </a:prstGeom>
        </p:spPr>
        <p:txBody>
          <a:bodyPr vert="horz" wrap="square" lIns="68580" tIns="34290" rIns="68580" bIns="34290" rtlCol="0" anchor="t" anchorCtr="0">
            <a:spAutoFit/>
          </a:bodyPr>
          <a:lstStyle>
            <a:lvl1pPr marL="0" marR="0" indent="0" algn="l" defTabSz="219075" rtl="0" eaLnBrk="1" latinLnBrk="0" hangingPunct="1">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j-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a:lstStyle>
          <a:p>
            <a:r>
              <a:rPr lang="en-GB" kern="0" dirty="0" smtClean="0"/>
              <a:t>Impact experiment – round 2</a:t>
            </a:r>
            <a:endParaRPr lang="en-GB" kern="0" dirty="0"/>
          </a:p>
        </p:txBody>
      </p:sp>
      <p:pic>
        <p:nvPicPr>
          <p:cNvPr id="13" name="Picture 12" descr="seviri_msg3_winter.png"/>
          <p:cNvPicPr>
            <a:picLocks noChangeAspect="1"/>
          </p:cNvPicPr>
          <p:nvPr/>
        </p:nvPicPr>
        <p:blipFill rotWithShape="1">
          <a:blip r:embed="rId3" cstate="print"/>
          <a:srcRect l="5813" t="4641" r="9138" b="62715"/>
          <a:stretch/>
        </p:blipFill>
        <p:spPr>
          <a:xfrm>
            <a:off x="735292" y="3318235"/>
            <a:ext cx="4920082" cy="1416344"/>
          </a:xfrm>
          <a:prstGeom prst="rect">
            <a:avLst/>
          </a:prstGeom>
        </p:spPr>
      </p:pic>
      <p:sp>
        <p:nvSpPr>
          <p:cNvPr id="16" name="Oval 15"/>
          <p:cNvSpPr/>
          <p:nvPr/>
        </p:nvSpPr>
        <p:spPr>
          <a:xfrm rot="5400000">
            <a:off x="1946763" y="2850766"/>
            <a:ext cx="482911" cy="1650812"/>
          </a:xfrm>
          <a:prstGeom prst="ellipse">
            <a:avLst/>
          </a:prstGeom>
          <a:noFill/>
          <a:ln w="19050">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 name="Text Box 4"/>
          <p:cNvSpPr txBox="1">
            <a:spLocks noChangeArrowheads="1"/>
          </p:cNvSpPr>
          <p:nvPr/>
        </p:nvSpPr>
        <p:spPr bwMode="auto">
          <a:xfrm>
            <a:off x="506103" y="1430845"/>
            <a:ext cx="8536297" cy="338554"/>
          </a:xfrm>
          <a:prstGeom prst="rect">
            <a:avLst/>
          </a:prstGeom>
          <a:noFill/>
          <a:ln w="9525" algn="ctr">
            <a:noFill/>
            <a:miter lim="800000"/>
            <a:headEnd/>
            <a:tailEnd/>
          </a:ln>
        </p:spPr>
        <p:txBody>
          <a:bodyPr wrap="square">
            <a:spAutoFit/>
          </a:bodyPr>
          <a:lstStyle/>
          <a:p>
            <a:pPr marL="180000" indent="-180000">
              <a:spcBef>
                <a:spcPct val="50000"/>
              </a:spcBef>
              <a:buFont typeface="Arial" pitchFamily="34" charset="0"/>
              <a:buChar char="•"/>
            </a:pPr>
            <a:r>
              <a:rPr lang="en-GB" sz="1600" dirty="0" smtClean="0">
                <a:solidFill>
                  <a:srgbClr val="000000"/>
                </a:solidFill>
              </a:rPr>
              <a:t>Relaxed thresholds with QI2, but tighter </a:t>
            </a:r>
            <a:r>
              <a:rPr lang="en-GB" sz="1600" dirty="0" err="1" smtClean="0">
                <a:solidFill>
                  <a:srgbClr val="000000"/>
                </a:solidFill>
              </a:rPr>
              <a:t>BgCheck</a:t>
            </a:r>
            <a:r>
              <a:rPr lang="en-GB" sz="1600" dirty="0" smtClean="0">
                <a:solidFill>
                  <a:srgbClr val="000000"/>
                </a:solidFill>
              </a:rPr>
              <a:t> still allows 18-19% more AMVs (vs Ref)</a:t>
            </a:r>
          </a:p>
        </p:txBody>
      </p:sp>
      <p:sp>
        <p:nvSpPr>
          <p:cNvPr id="10" name="Text Box 4"/>
          <p:cNvSpPr txBox="1">
            <a:spLocks noChangeArrowheads="1"/>
          </p:cNvSpPr>
          <p:nvPr/>
        </p:nvSpPr>
        <p:spPr bwMode="auto">
          <a:xfrm>
            <a:off x="506102" y="1769399"/>
            <a:ext cx="8402227" cy="1446550"/>
          </a:xfrm>
          <a:prstGeom prst="rect">
            <a:avLst/>
          </a:prstGeom>
          <a:noFill/>
          <a:ln w="9525" algn="ctr">
            <a:noFill/>
            <a:miter lim="800000"/>
            <a:headEnd/>
            <a:tailEnd/>
          </a:ln>
        </p:spPr>
        <p:txBody>
          <a:bodyPr wrap="square">
            <a:spAutoFit/>
          </a:bodyPr>
          <a:lstStyle/>
          <a:p>
            <a:pPr marL="180000" indent="-180000">
              <a:spcBef>
                <a:spcPct val="50000"/>
              </a:spcBef>
              <a:buFont typeface="Arial" pitchFamily="34" charset="0"/>
              <a:buChar char="•"/>
            </a:pPr>
            <a:r>
              <a:rPr lang="en-GB" sz="1600" dirty="0" smtClean="0">
                <a:solidFill>
                  <a:srgbClr val="000000"/>
                </a:solidFill>
              </a:rPr>
              <a:t>Background u/v wind fit to AMVs is now more similar</a:t>
            </a:r>
          </a:p>
          <a:p>
            <a:pPr marL="637200" lvl="1" indent="-180000">
              <a:spcBef>
                <a:spcPct val="50000"/>
              </a:spcBef>
              <a:buFont typeface="Wingdings" pitchFamily="2" charset="2"/>
              <a:buChar char="Ø"/>
            </a:pPr>
            <a:r>
              <a:rPr lang="en-GB" sz="1600" dirty="0" smtClean="0">
                <a:solidFill>
                  <a:srgbClr val="000000"/>
                </a:solidFill>
              </a:rPr>
              <a:t>Reduced by 2% for u</a:t>
            </a:r>
          </a:p>
          <a:p>
            <a:pPr marL="637200" lvl="1" indent="-180000">
              <a:spcBef>
                <a:spcPct val="50000"/>
              </a:spcBef>
              <a:buFont typeface="Wingdings" pitchFamily="2" charset="2"/>
              <a:buChar char="Ø"/>
            </a:pPr>
            <a:r>
              <a:rPr lang="en-GB" sz="1600" dirty="0" smtClean="0">
                <a:solidFill>
                  <a:srgbClr val="000000"/>
                </a:solidFill>
              </a:rPr>
              <a:t>Increased by 0.5% for v</a:t>
            </a:r>
          </a:p>
          <a:p>
            <a:pPr marL="180000" indent="-180000">
              <a:spcBef>
                <a:spcPct val="50000"/>
              </a:spcBef>
              <a:buFont typeface="Arial" pitchFamily="34" charset="0"/>
              <a:buChar char="•"/>
            </a:pPr>
            <a:r>
              <a:rPr lang="en-GB" sz="1600" dirty="0" smtClean="0">
                <a:solidFill>
                  <a:srgbClr val="000000"/>
                </a:solidFill>
              </a:rPr>
              <a:t>Background fit to other </a:t>
            </a:r>
            <a:r>
              <a:rPr lang="en-GB" sz="1600" dirty="0" err="1" smtClean="0">
                <a:solidFill>
                  <a:srgbClr val="000000"/>
                </a:solidFill>
              </a:rPr>
              <a:t>obs</a:t>
            </a:r>
            <a:r>
              <a:rPr lang="en-GB" sz="1600" dirty="0" smtClean="0">
                <a:solidFill>
                  <a:srgbClr val="000000"/>
                </a:solidFill>
              </a:rPr>
              <a:t> is neutral, except SEVIRI CSR channels 9 and 10 (surface)</a:t>
            </a:r>
          </a:p>
        </p:txBody>
      </p:sp>
    </p:spTree>
    <p:extLst>
      <p:ext uri="{BB962C8B-B14F-4D97-AF65-F5344CB8AC3E}">
        <p14:creationId xmlns:p14="http://schemas.microsoft.com/office/powerpoint/2010/main" val="66605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6"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2"/>
          </p:nvPr>
        </p:nvSpPr>
        <p:spPr/>
        <p:txBody>
          <a:body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pic>
        <p:nvPicPr>
          <p:cNvPr id="13" name="Picture 12" descr="1612_MapMetO_m10ir108ll.gif"/>
          <p:cNvPicPr>
            <a:picLocks noChangeAspect="1"/>
          </p:cNvPicPr>
          <p:nvPr/>
        </p:nvPicPr>
        <p:blipFill rotWithShape="1">
          <a:blip r:embed="rId3" cstate="print"/>
          <a:srcRect t="53489"/>
          <a:stretch/>
        </p:blipFill>
        <p:spPr>
          <a:xfrm>
            <a:off x="540000" y="1717755"/>
            <a:ext cx="5400000" cy="1969472"/>
          </a:xfrm>
          <a:prstGeom prst="rect">
            <a:avLst/>
          </a:prstGeom>
        </p:spPr>
      </p:pic>
      <p:sp>
        <p:nvSpPr>
          <p:cNvPr id="14" name="TextBox 13"/>
          <p:cNvSpPr txBox="1"/>
          <p:nvPr/>
        </p:nvSpPr>
        <p:spPr>
          <a:xfrm>
            <a:off x="756317" y="3753581"/>
            <a:ext cx="5497715" cy="907941"/>
          </a:xfrm>
          <a:prstGeom prst="rect">
            <a:avLst/>
          </a:prstGeom>
          <a:noFill/>
        </p:spPr>
        <p:txBody>
          <a:bodyPr wrap="square" rtlCol="0">
            <a:spAutoFit/>
          </a:bodyPr>
          <a:lstStyle/>
          <a:p>
            <a:pPr marR="0" lvl="0" defTabSz="914400" eaLnBrk="1" fontAlgn="auto" latinLnBrk="0" hangingPunct="1">
              <a:lnSpc>
                <a:spcPct val="100000"/>
              </a:lnSpc>
              <a:spcBef>
                <a:spcPts val="0"/>
              </a:spcBef>
              <a:spcAft>
                <a:spcPts val="600"/>
              </a:spcAft>
              <a:buClrTx/>
              <a:buSzTx/>
              <a:tabLst/>
              <a:defRPr/>
            </a:pPr>
            <a:r>
              <a:rPr lang="en-GB" sz="1600" kern="0" dirty="0" smtClean="0">
                <a:solidFill>
                  <a:srgbClr val="000000"/>
                </a:solidFill>
              </a:rPr>
              <a:t>Degradation in SEVIRI-9/10 CSR linked to an in</a:t>
            </a:r>
            <a:r>
              <a:rPr kumimoji="0" lang="en-GB" sz="1600" b="0" i="0" u="none" strike="noStrike" kern="0" cap="none" spc="0" normalizeH="0" baseline="0" noProof="0" dirty="0" smtClean="0">
                <a:ln>
                  <a:noFill/>
                </a:ln>
                <a:solidFill>
                  <a:srgbClr val="000000"/>
                </a:solidFill>
                <a:effectLst/>
                <a:uLnTx/>
                <a:uFillTx/>
              </a:rPr>
              <a:t>crease in assimilated </a:t>
            </a:r>
            <a:r>
              <a:rPr kumimoji="0" lang="en-GB" sz="1600" b="0" i="0" u="none" strike="noStrike" kern="0" cap="none" spc="0" normalizeH="0" baseline="0" noProof="0" dirty="0" smtClean="0">
                <a:ln>
                  <a:noFill/>
                </a:ln>
                <a:solidFill>
                  <a:srgbClr val="000000"/>
                </a:solidFill>
                <a:effectLst/>
                <a:uLnTx/>
                <a:uFillTx/>
              </a:rPr>
              <a:t>AMV O-B </a:t>
            </a:r>
            <a:r>
              <a:rPr kumimoji="0" lang="en-GB" sz="1600" b="0" i="0" u="none" strike="noStrike" kern="0" cap="none" spc="0" normalizeH="0" baseline="0" noProof="0" dirty="0" smtClean="0">
                <a:ln>
                  <a:noFill/>
                </a:ln>
                <a:solidFill>
                  <a:srgbClr val="000000"/>
                </a:solidFill>
                <a:effectLst/>
                <a:uLnTx/>
                <a:uFillTx/>
              </a:rPr>
              <a:t>in same areas</a:t>
            </a:r>
          </a:p>
          <a:p>
            <a:pPr marL="285750" marR="0" lvl="0" indent="-285750" defTabSz="914400" eaLnBrk="1" fontAlgn="auto" latinLnBrk="0" hangingPunct="1">
              <a:lnSpc>
                <a:spcPct val="100000"/>
              </a:lnSpc>
              <a:spcBef>
                <a:spcPts val="0"/>
              </a:spcBef>
              <a:spcAft>
                <a:spcPts val="600"/>
              </a:spcAft>
              <a:buClrTx/>
              <a:buSzTx/>
              <a:buFont typeface="Wingdings" panose="05000000000000000000" pitchFamily="2" charset="2"/>
              <a:buChar char="Ø"/>
              <a:tabLst/>
              <a:defRPr/>
            </a:pPr>
            <a:r>
              <a:rPr kumimoji="0" lang="en-GB" sz="1600" b="0" i="0" u="none" strike="noStrike" kern="0" cap="none" spc="0" normalizeH="0" baseline="0" noProof="0" dirty="0" smtClean="0">
                <a:ln>
                  <a:noFill/>
                </a:ln>
                <a:solidFill>
                  <a:srgbClr val="000000"/>
                </a:solidFill>
                <a:effectLst/>
                <a:uLnTx/>
                <a:uFillTx/>
              </a:rPr>
              <a:t>Indian Ocean and to the west of Africa </a:t>
            </a:r>
            <a:r>
              <a:rPr lang="en-GB" sz="1600" kern="0" dirty="0" smtClean="0">
                <a:solidFill>
                  <a:srgbClr val="000000"/>
                </a:solidFill>
              </a:rPr>
              <a:t>near the equator</a:t>
            </a:r>
          </a:p>
        </p:txBody>
      </p:sp>
      <p:sp>
        <p:nvSpPr>
          <p:cNvPr id="16" name="Oval 15"/>
          <p:cNvSpPr/>
          <p:nvPr/>
        </p:nvSpPr>
        <p:spPr bwMode="auto">
          <a:xfrm>
            <a:off x="1473425" y="2470045"/>
            <a:ext cx="504056" cy="432048"/>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endParaRPr kumimoji="0" lang="en-GB" sz="4400" b="0" i="0" u="none" strike="noStrike" kern="0" cap="none" spc="0" normalizeH="0" baseline="0" noProof="0" smtClean="0">
              <a:ln>
                <a:noFill/>
              </a:ln>
              <a:solidFill>
                <a:srgbClr val="00ADD0"/>
              </a:solidFill>
              <a:effectLst/>
              <a:uLnTx/>
              <a:uFillTx/>
              <a:latin typeface="Arial" charset="0"/>
            </a:endParaRPr>
          </a:p>
        </p:txBody>
      </p:sp>
      <p:sp>
        <p:nvSpPr>
          <p:cNvPr id="17" name="Oval 16"/>
          <p:cNvSpPr/>
          <p:nvPr/>
        </p:nvSpPr>
        <p:spPr bwMode="auto">
          <a:xfrm>
            <a:off x="4425753" y="2470046"/>
            <a:ext cx="576064" cy="504056"/>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endParaRPr kumimoji="0" lang="en-GB" sz="4400" b="0" i="0" u="none" strike="noStrike" kern="0" cap="none" spc="0" normalizeH="0" baseline="0" noProof="0" smtClean="0">
              <a:ln>
                <a:noFill/>
              </a:ln>
              <a:solidFill>
                <a:srgbClr val="00ADD0"/>
              </a:solidFill>
              <a:effectLst/>
              <a:uLnTx/>
              <a:uFillTx/>
              <a:latin typeface="Arial" charset="0"/>
            </a:endParaRPr>
          </a:p>
        </p:txBody>
      </p:sp>
      <p:sp>
        <p:nvSpPr>
          <p:cNvPr id="18" name="Oval 17"/>
          <p:cNvSpPr/>
          <p:nvPr/>
        </p:nvSpPr>
        <p:spPr bwMode="auto">
          <a:xfrm>
            <a:off x="5073825" y="2542053"/>
            <a:ext cx="504056" cy="432048"/>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endParaRPr kumimoji="0" lang="en-GB" sz="4400" b="0" i="0" u="none" strike="noStrike" kern="0" cap="none" spc="0" normalizeH="0" baseline="0" noProof="0" smtClean="0">
              <a:ln>
                <a:noFill/>
              </a:ln>
              <a:solidFill>
                <a:srgbClr val="00ADD0"/>
              </a:solidFill>
              <a:effectLst/>
              <a:uLnTx/>
              <a:uFillTx/>
              <a:latin typeface="Arial" charset="0"/>
            </a:endParaRPr>
          </a:p>
        </p:txBody>
      </p:sp>
      <p:pic>
        <p:nvPicPr>
          <p:cNvPr id="11" name="Picture 10" descr="1612_MapMetO_m10ir108ll.gif"/>
          <p:cNvPicPr>
            <a:picLocks noChangeAspect="1"/>
          </p:cNvPicPr>
          <p:nvPr/>
        </p:nvPicPr>
        <p:blipFill rotWithShape="1">
          <a:blip r:embed="rId3" cstate="print"/>
          <a:srcRect b="94434"/>
          <a:stretch/>
        </p:blipFill>
        <p:spPr>
          <a:xfrm>
            <a:off x="2013785" y="1356126"/>
            <a:ext cx="5400000" cy="235683"/>
          </a:xfrm>
          <a:prstGeom prst="rect">
            <a:avLst/>
          </a:prstGeom>
        </p:spPr>
      </p:pic>
      <p:sp>
        <p:nvSpPr>
          <p:cNvPr id="20" name="Title 4"/>
          <p:cNvSpPr txBox="1">
            <a:spLocks/>
          </p:cNvSpPr>
          <p:nvPr/>
        </p:nvSpPr>
        <p:spPr>
          <a:xfrm>
            <a:off x="197644" y="541705"/>
            <a:ext cx="8437500" cy="623248"/>
          </a:xfrm>
          <a:prstGeom prst="rect">
            <a:avLst/>
          </a:prstGeom>
        </p:spPr>
        <p:txBody>
          <a:bodyPr vert="horz" wrap="square" lIns="68580" tIns="34290" rIns="68580" bIns="34290" rtlCol="0" anchor="t" anchorCtr="0">
            <a:spAutoFit/>
          </a:bodyPr>
          <a:lstStyle>
            <a:lvl1pPr marL="0" marR="0" indent="0" algn="l" defTabSz="219075" rtl="0" eaLnBrk="1" latinLnBrk="0" hangingPunct="1">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j-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a:lstStyle>
          <a:p>
            <a:r>
              <a:rPr lang="en-GB" kern="0" dirty="0" smtClean="0"/>
              <a:t>Wind direction O-B</a:t>
            </a:r>
            <a:endParaRPr lang="en-GB" kern="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4032" y="1731868"/>
            <a:ext cx="2571207" cy="1980412"/>
          </a:xfrm>
          <a:prstGeom prst="rect">
            <a:avLst/>
          </a:prstGeom>
        </p:spPr>
      </p:pic>
      <p:sp>
        <p:nvSpPr>
          <p:cNvPr id="21" name="TextBox 20"/>
          <p:cNvSpPr txBox="1"/>
          <p:nvPr/>
        </p:nvSpPr>
        <p:spPr>
          <a:xfrm>
            <a:off x="6491883" y="3830525"/>
            <a:ext cx="2435773" cy="830997"/>
          </a:xfrm>
          <a:prstGeom prst="rect">
            <a:avLst/>
          </a:prstGeom>
          <a:noFill/>
        </p:spPr>
        <p:txBody>
          <a:bodyPr wrap="square" rtlCol="0">
            <a:spAutoFit/>
          </a:bodyPr>
          <a:lstStyle/>
          <a:p>
            <a:pPr marL="285750" lvl="0" indent="-285750" defTabSz="914400">
              <a:spcAft>
                <a:spcPts val="600"/>
              </a:spcAft>
              <a:buFont typeface="Wingdings" panose="05000000000000000000" pitchFamily="2" charset="2"/>
              <a:buChar char="Ø"/>
              <a:defRPr/>
            </a:pPr>
            <a:r>
              <a:rPr lang="en-GB" sz="1600" kern="0" dirty="0" smtClean="0">
                <a:solidFill>
                  <a:srgbClr val="000000"/>
                </a:solidFill>
              </a:rPr>
              <a:t>low </a:t>
            </a:r>
            <a:r>
              <a:rPr lang="en-GB" sz="1600" kern="0" dirty="0">
                <a:solidFill>
                  <a:srgbClr val="000000"/>
                </a:solidFill>
              </a:rPr>
              <a:t>wind speed regions (average speed &lt; </a:t>
            </a:r>
            <a:r>
              <a:rPr lang="en-GB" sz="1600" kern="0" dirty="0" smtClean="0">
                <a:solidFill>
                  <a:srgbClr val="000000"/>
                </a:solidFill>
              </a:rPr>
              <a:t>~5 </a:t>
            </a:r>
            <a:r>
              <a:rPr lang="en-GB" sz="1600" kern="0" dirty="0">
                <a:solidFill>
                  <a:srgbClr val="000000"/>
                </a:solidFill>
              </a:rPr>
              <a:t>m/s)</a:t>
            </a:r>
            <a:endParaRPr kumimoji="0" lang="en-GB" sz="1600" b="0" i="0" u="none" strike="noStrike" kern="0" cap="none" spc="0" normalizeH="0" baseline="0" noProof="0" dirty="0" smtClean="0">
              <a:ln>
                <a:noFill/>
              </a:ln>
              <a:solidFill>
                <a:srgbClr val="000000"/>
              </a:solidFill>
              <a:effectLst/>
              <a:uLnTx/>
              <a:uFillTx/>
            </a:endParaRPr>
          </a:p>
        </p:txBody>
      </p:sp>
    </p:spTree>
    <p:extLst>
      <p:ext uri="{BB962C8B-B14F-4D97-AF65-F5344CB8AC3E}">
        <p14:creationId xmlns:p14="http://schemas.microsoft.com/office/powerpoint/2010/main" val="408237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1612_MapMetO_m10ir108ll.gif"/>
          <p:cNvPicPr>
            <a:picLocks noChangeAspect="1"/>
          </p:cNvPicPr>
          <p:nvPr/>
        </p:nvPicPr>
        <p:blipFill rotWithShape="1">
          <a:blip r:embed="rId3" cstate="print"/>
          <a:srcRect t="53457"/>
          <a:stretch/>
        </p:blipFill>
        <p:spPr>
          <a:xfrm>
            <a:off x="540000" y="1717200"/>
            <a:ext cx="5400000" cy="1970782"/>
          </a:xfrm>
          <a:prstGeom prst="rect">
            <a:avLst/>
          </a:prstGeom>
        </p:spPr>
      </p:pic>
      <p:sp>
        <p:nvSpPr>
          <p:cNvPr id="3" name="Footer Placeholder 2"/>
          <p:cNvSpPr>
            <a:spLocks noGrp="1"/>
          </p:cNvSpPr>
          <p:nvPr>
            <p:ph type="ftr" sz="quarter" idx="12"/>
          </p:nvPr>
        </p:nvSpPr>
        <p:spPr/>
        <p:txBody>
          <a:bodyPr/>
          <a:lstStyle/>
          <a:p>
            <a:r>
              <a:rPr lang="en-GB" kern="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14" name="TextBox 13"/>
          <p:cNvSpPr txBox="1"/>
          <p:nvPr/>
        </p:nvSpPr>
        <p:spPr>
          <a:xfrm>
            <a:off x="6270285" y="1874222"/>
            <a:ext cx="2435773" cy="907941"/>
          </a:xfrm>
          <a:prstGeom prst="rect">
            <a:avLst/>
          </a:prstGeom>
          <a:noFill/>
        </p:spPr>
        <p:txBody>
          <a:bodyPr wrap="square" rtlCol="0">
            <a:spAutoFit/>
          </a:bodyPr>
          <a:lstStyle/>
          <a:p>
            <a:pPr marR="0" lvl="0" defTabSz="914400" eaLnBrk="1" fontAlgn="auto" latinLnBrk="0" hangingPunct="1">
              <a:lnSpc>
                <a:spcPct val="100000"/>
              </a:lnSpc>
              <a:spcBef>
                <a:spcPts val="0"/>
              </a:spcBef>
              <a:spcAft>
                <a:spcPts val="600"/>
              </a:spcAft>
              <a:buClrTx/>
              <a:buSzTx/>
              <a:tabLst/>
              <a:defRPr/>
            </a:pPr>
            <a:r>
              <a:rPr lang="en-GB" sz="1600" kern="0" dirty="0" smtClean="0">
                <a:solidFill>
                  <a:srgbClr val="000000"/>
                </a:solidFill>
              </a:rPr>
              <a:t>After applying minimum speed check of 4 m/s </a:t>
            </a:r>
          </a:p>
          <a:p>
            <a:pPr marR="0" lvl="0" defTabSz="914400" eaLnBrk="1" fontAlgn="auto" latinLnBrk="0" hangingPunct="1">
              <a:lnSpc>
                <a:spcPct val="100000"/>
              </a:lnSpc>
              <a:spcBef>
                <a:spcPts val="0"/>
              </a:spcBef>
              <a:spcAft>
                <a:spcPts val="600"/>
              </a:spcAft>
              <a:buClrTx/>
              <a:buSzTx/>
              <a:tabLst/>
              <a:defRPr/>
            </a:pPr>
            <a:r>
              <a:rPr lang="en-GB" sz="1600" kern="0" dirty="0" smtClean="0">
                <a:solidFill>
                  <a:srgbClr val="000000"/>
                </a:solidFill>
              </a:rPr>
              <a:t>(AMV and model speed)</a:t>
            </a:r>
            <a:endParaRPr kumimoji="0" lang="en-GB" sz="1600" b="0" i="0" u="none" strike="noStrike" kern="0" cap="none" spc="0" normalizeH="0" baseline="0" noProof="0" dirty="0" smtClean="0">
              <a:ln>
                <a:noFill/>
              </a:ln>
              <a:solidFill>
                <a:srgbClr val="000000"/>
              </a:solidFill>
              <a:effectLst/>
              <a:uLnTx/>
              <a:uFillTx/>
            </a:endParaRPr>
          </a:p>
        </p:txBody>
      </p:sp>
      <p:sp>
        <p:nvSpPr>
          <p:cNvPr id="20" name="Title 4"/>
          <p:cNvSpPr txBox="1">
            <a:spLocks/>
          </p:cNvSpPr>
          <p:nvPr/>
        </p:nvSpPr>
        <p:spPr>
          <a:xfrm>
            <a:off x="197644" y="541705"/>
            <a:ext cx="8437500" cy="623248"/>
          </a:xfrm>
          <a:prstGeom prst="rect">
            <a:avLst/>
          </a:prstGeom>
        </p:spPr>
        <p:txBody>
          <a:bodyPr vert="horz" wrap="square" lIns="68580" tIns="34290" rIns="68580" bIns="34290" rtlCol="0" anchor="t" anchorCtr="0">
            <a:spAutoFit/>
          </a:bodyPr>
          <a:lstStyle>
            <a:lvl1pPr marL="0" marR="0" indent="0" algn="l" defTabSz="219075" rtl="0" eaLnBrk="1" latinLnBrk="0" hangingPunct="1">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j-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a:lstStyle>
          <a:p>
            <a:r>
              <a:rPr lang="en-GB" kern="0" dirty="0" smtClean="0"/>
              <a:t>Wind direction O-B after min. speed</a:t>
            </a:r>
            <a:endParaRPr lang="en-GB" kern="0" dirty="0"/>
          </a:p>
        </p:txBody>
      </p:sp>
      <p:pic>
        <p:nvPicPr>
          <p:cNvPr id="15" name="Picture 14" descr="1612_MapMetO_m10ir108ll.gif"/>
          <p:cNvPicPr>
            <a:picLocks noChangeAspect="1"/>
          </p:cNvPicPr>
          <p:nvPr/>
        </p:nvPicPr>
        <p:blipFill rotWithShape="1">
          <a:blip r:embed="rId4" cstate="print"/>
          <a:srcRect b="94434"/>
          <a:stretch/>
        </p:blipFill>
        <p:spPr>
          <a:xfrm>
            <a:off x="2013785" y="1356126"/>
            <a:ext cx="5400000" cy="235683"/>
          </a:xfrm>
          <a:prstGeom prst="rect">
            <a:avLst/>
          </a:prstGeom>
        </p:spPr>
      </p:pic>
      <p:sp>
        <p:nvSpPr>
          <p:cNvPr id="19" name="Oval 18"/>
          <p:cNvSpPr/>
          <p:nvPr/>
        </p:nvSpPr>
        <p:spPr bwMode="auto">
          <a:xfrm>
            <a:off x="1473425" y="2470045"/>
            <a:ext cx="504056" cy="432048"/>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endParaRPr kumimoji="0" lang="en-GB" sz="4400" b="0" i="0" u="none" strike="noStrike" kern="0" cap="none" spc="0" normalizeH="0" baseline="0" noProof="0" smtClean="0">
              <a:ln>
                <a:noFill/>
              </a:ln>
              <a:solidFill>
                <a:srgbClr val="00ADD0"/>
              </a:solidFill>
              <a:effectLst/>
              <a:uLnTx/>
              <a:uFillTx/>
              <a:latin typeface="Arial" charset="0"/>
            </a:endParaRPr>
          </a:p>
        </p:txBody>
      </p:sp>
      <p:sp>
        <p:nvSpPr>
          <p:cNvPr id="21" name="Oval 20"/>
          <p:cNvSpPr/>
          <p:nvPr/>
        </p:nvSpPr>
        <p:spPr bwMode="auto">
          <a:xfrm>
            <a:off x="4425753" y="2470046"/>
            <a:ext cx="576064" cy="504056"/>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endParaRPr kumimoji="0" lang="en-GB" sz="4400" b="0" i="0" u="none" strike="noStrike" kern="0" cap="none" spc="0" normalizeH="0" baseline="0" noProof="0" smtClean="0">
              <a:ln>
                <a:noFill/>
              </a:ln>
              <a:solidFill>
                <a:srgbClr val="00ADD0"/>
              </a:solidFill>
              <a:effectLst/>
              <a:uLnTx/>
              <a:uFillTx/>
              <a:latin typeface="Arial" charset="0"/>
            </a:endParaRPr>
          </a:p>
        </p:txBody>
      </p:sp>
      <p:sp>
        <p:nvSpPr>
          <p:cNvPr id="22" name="Oval 21"/>
          <p:cNvSpPr/>
          <p:nvPr/>
        </p:nvSpPr>
        <p:spPr bwMode="auto">
          <a:xfrm>
            <a:off x="5073825" y="2542053"/>
            <a:ext cx="504056" cy="432048"/>
          </a:xfrm>
          <a:prstGeom prst="ellipse">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endParaRPr kumimoji="0" lang="en-GB" sz="4400" b="0" i="0" u="none" strike="noStrike" kern="0" cap="none" spc="0" normalizeH="0" baseline="0" noProof="0" smtClean="0">
              <a:ln>
                <a:noFill/>
              </a:ln>
              <a:solidFill>
                <a:srgbClr val="00ADD0"/>
              </a:solidFill>
              <a:effectLst/>
              <a:uLnTx/>
              <a:uFillTx/>
              <a:latin typeface="Arial" charset="0"/>
            </a:endParaRPr>
          </a:p>
        </p:txBody>
      </p:sp>
    </p:spTree>
    <p:extLst>
      <p:ext uri="{BB962C8B-B14F-4D97-AF65-F5344CB8AC3E}">
        <p14:creationId xmlns:p14="http://schemas.microsoft.com/office/powerpoint/2010/main" val="262877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p:txBody>
          <a:body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9" name="Title 4"/>
          <p:cNvSpPr txBox="1">
            <a:spLocks/>
          </p:cNvSpPr>
          <p:nvPr/>
        </p:nvSpPr>
        <p:spPr>
          <a:xfrm>
            <a:off x="197644" y="541705"/>
            <a:ext cx="8437500" cy="623248"/>
          </a:xfrm>
          <a:prstGeom prst="rect">
            <a:avLst/>
          </a:prstGeom>
        </p:spPr>
        <p:txBody>
          <a:bodyPr vert="horz" wrap="square" lIns="68580" tIns="34290" rIns="68580" bIns="34290" rtlCol="0" anchor="t" anchorCtr="0">
            <a:spAutoFit/>
          </a:bodyPr>
          <a:lstStyle>
            <a:lvl1pPr marL="0" marR="0" indent="0" algn="l" defTabSz="219075" rtl="0" eaLnBrk="1" latinLnBrk="0" hangingPunct="1">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j-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a:lstStyle>
          <a:p>
            <a:r>
              <a:rPr lang="en-GB" kern="0" dirty="0" smtClean="0"/>
              <a:t>Impact experiment – round </a:t>
            </a:r>
            <a:r>
              <a:rPr lang="en-GB" kern="0" dirty="0"/>
              <a:t>3</a:t>
            </a:r>
          </a:p>
        </p:txBody>
      </p:sp>
      <p:sp>
        <p:nvSpPr>
          <p:cNvPr id="12" name="Text Box 4"/>
          <p:cNvSpPr txBox="1">
            <a:spLocks noChangeArrowheads="1"/>
          </p:cNvSpPr>
          <p:nvPr/>
        </p:nvSpPr>
        <p:spPr bwMode="auto">
          <a:xfrm>
            <a:off x="506103" y="1430845"/>
            <a:ext cx="7780058" cy="584775"/>
          </a:xfrm>
          <a:prstGeom prst="rect">
            <a:avLst/>
          </a:prstGeom>
          <a:noFill/>
          <a:ln w="9525" algn="ctr">
            <a:noFill/>
            <a:miter lim="800000"/>
            <a:headEnd/>
            <a:tailEnd/>
          </a:ln>
        </p:spPr>
        <p:txBody>
          <a:bodyPr wrap="square">
            <a:spAutoFit/>
          </a:bodyPr>
          <a:lstStyle/>
          <a:p>
            <a:pPr marL="180000" indent="-180000">
              <a:spcBef>
                <a:spcPct val="50000"/>
              </a:spcBef>
              <a:buFont typeface="Arial" pitchFamily="34" charset="0"/>
              <a:buChar char="•"/>
            </a:pPr>
            <a:r>
              <a:rPr lang="en-GB" sz="1600" dirty="0" smtClean="0">
                <a:solidFill>
                  <a:srgbClr val="000000"/>
                </a:solidFill>
              </a:rPr>
              <a:t>Relaxed thresholds with QI2, tighter </a:t>
            </a:r>
            <a:r>
              <a:rPr lang="en-GB" sz="1600" dirty="0" err="1" smtClean="0">
                <a:solidFill>
                  <a:srgbClr val="000000"/>
                </a:solidFill>
              </a:rPr>
              <a:t>BgCheck</a:t>
            </a:r>
            <a:r>
              <a:rPr lang="en-GB" sz="1600" dirty="0" smtClean="0">
                <a:solidFill>
                  <a:srgbClr val="000000"/>
                </a:solidFill>
              </a:rPr>
              <a:t>, and slow speed check still allows 11-13% more AMVs (vs Ref</a:t>
            </a:r>
            <a:r>
              <a:rPr lang="en-GB" sz="1600" dirty="0" smtClean="0">
                <a:solidFill>
                  <a:srgbClr val="000000"/>
                </a:solidFill>
              </a:rPr>
              <a:t>)</a:t>
            </a:r>
            <a:endParaRPr lang="en-GB" sz="1600" dirty="0" smtClean="0">
              <a:solidFill>
                <a:srgbClr val="000000"/>
              </a:solidFill>
            </a:endParaRPr>
          </a:p>
        </p:txBody>
      </p:sp>
      <p:sp>
        <p:nvSpPr>
          <p:cNvPr id="5" name="Text Box 4"/>
          <p:cNvSpPr txBox="1">
            <a:spLocks noChangeArrowheads="1"/>
          </p:cNvSpPr>
          <p:nvPr/>
        </p:nvSpPr>
        <p:spPr bwMode="auto">
          <a:xfrm>
            <a:off x="506103" y="2110244"/>
            <a:ext cx="7780058" cy="1692771"/>
          </a:xfrm>
          <a:prstGeom prst="rect">
            <a:avLst/>
          </a:prstGeom>
          <a:noFill/>
          <a:ln w="9525" algn="ctr">
            <a:noFill/>
            <a:miter lim="800000"/>
            <a:headEnd/>
            <a:tailEnd/>
          </a:ln>
        </p:spPr>
        <p:txBody>
          <a:bodyPr wrap="square">
            <a:spAutoFit/>
          </a:bodyPr>
          <a:lstStyle/>
          <a:p>
            <a:pPr marL="180000" indent="-180000">
              <a:spcBef>
                <a:spcPct val="50000"/>
              </a:spcBef>
              <a:buFont typeface="Arial" pitchFamily="34" charset="0"/>
              <a:buChar char="•"/>
            </a:pPr>
            <a:r>
              <a:rPr lang="en-GB" sz="1600" dirty="0" smtClean="0">
                <a:solidFill>
                  <a:srgbClr val="000000"/>
                </a:solidFill>
              </a:rPr>
              <a:t>Background </a:t>
            </a:r>
            <a:r>
              <a:rPr lang="en-GB" sz="1600" dirty="0" smtClean="0">
                <a:solidFill>
                  <a:srgbClr val="000000"/>
                </a:solidFill>
              </a:rPr>
              <a:t>u/v wind fit to AMVs </a:t>
            </a:r>
            <a:r>
              <a:rPr lang="en-GB" sz="1600" dirty="0" smtClean="0">
                <a:solidFill>
                  <a:srgbClr val="000000"/>
                </a:solidFill>
              </a:rPr>
              <a:t>remains similar to round 2</a:t>
            </a:r>
            <a:endParaRPr lang="en-GB" sz="1600" dirty="0" smtClean="0">
              <a:solidFill>
                <a:srgbClr val="000000"/>
              </a:solidFill>
            </a:endParaRPr>
          </a:p>
          <a:p>
            <a:pPr marL="637200" lvl="1" indent="-180000">
              <a:spcBef>
                <a:spcPct val="50000"/>
              </a:spcBef>
              <a:buFont typeface="Wingdings" pitchFamily="2" charset="2"/>
              <a:buChar char="Ø"/>
            </a:pPr>
            <a:r>
              <a:rPr lang="en-GB" sz="1600" dirty="0" smtClean="0">
                <a:solidFill>
                  <a:srgbClr val="000000"/>
                </a:solidFill>
              </a:rPr>
              <a:t>Reduced by 2% for u</a:t>
            </a:r>
          </a:p>
          <a:p>
            <a:pPr marL="637200" lvl="1" indent="-180000">
              <a:spcBef>
                <a:spcPct val="50000"/>
              </a:spcBef>
              <a:buFont typeface="Wingdings" pitchFamily="2" charset="2"/>
              <a:buChar char="Ø"/>
            </a:pPr>
            <a:r>
              <a:rPr lang="en-GB" sz="1600" dirty="0" smtClean="0">
                <a:solidFill>
                  <a:srgbClr val="000000"/>
                </a:solidFill>
              </a:rPr>
              <a:t>Increased by 1.0% for v</a:t>
            </a:r>
          </a:p>
          <a:p>
            <a:pPr marL="180000" indent="-180000">
              <a:spcBef>
                <a:spcPct val="50000"/>
              </a:spcBef>
              <a:buFont typeface="Arial" pitchFamily="34" charset="0"/>
              <a:buChar char="•"/>
            </a:pPr>
            <a:r>
              <a:rPr lang="en-GB" sz="1600" dirty="0" smtClean="0">
                <a:solidFill>
                  <a:srgbClr val="000000"/>
                </a:solidFill>
              </a:rPr>
              <a:t>Background fit to Geo clear-sky radiance improved (versus experiment without speed check) for GOES, SEVIRI, AHI, but in summer season only</a:t>
            </a:r>
            <a:r>
              <a:rPr lang="en-GB" sz="1600" dirty="0" smtClean="0">
                <a:solidFill>
                  <a:srgbClr val="000000"/>
                </a:solidFill>
              </a:rPr>
              <a:t>..</a:t>
            </a:r>
            <a:endParaRPr lang="en-GB" sz="1600" dirty="0" smtClean="0">
              <a:solidFill>
                <a:srgbClr val="000000"/>
              </a:solidFill>
            </a:endParaRPr>
          </a:p>
        </p:txBody>
      </p:sp>
      <p:sp>
        <p:nvSpPr>
          <p:cNvPr id="6" name="Text Box 4"/>
          <p:cNvSpPr txBox="1">
            <a:spLocks noChangeArrowheads="1"/>
          </p:cNvSpPr>
          <p:nvPr/>
        </p:nvSpPr>
        <p:spPr bwMode="auto">
          <a:xfrm>
            <a:off x="506103" y="3929023"/>
            <a:ext cx="7780058" cy="338554"/>
          </a:xfrm>
          <a:prstGeom prst="rect">
            <a:avLst/>
          </a:prstGeom>
          <a:noFill/>
          <a:ln w="9525" algn="ctr">
            <a:noFill/>
            <a:miter lim="800000"/>
            <a:headEnd/>
            <a:tailEnd/>
          </a:ln>
        </p:spPr>
        <p:txBody>
          <a:bodyPr wrap="square">
            <a:spAutoFit/>
          </a:bodyPr>
          <a:lstStyle/>
          <a:p>
            <a:pPr marL="180000" indent="-180000">
              <a:spcBef>
                <a:spcPct val="50000"/>
              </a:spcBef>
              <a:buFont typeface="Arial" pitchFamily="34" charset="0"/>
              <a:buChar char="•"/>
            </a:pPr>
            <a:r>
              <a:rPr lang="en-GB" sz="1600" dirty="0" smtClean="0">
                <a:solidFill>
                  <a:srgbClr val="000000"/>
                </a:solidFill>
              </a:rPr>
              <a:t>Forecast </a:t>
            </a:r>
            <a:r>
              <a:rPr lang="en-GB" sz="1600" dirty="0" smtClean="0">
                <a:solidFill>
                  <a:srgbClr val="000000"/>
                </a:solidFill>
              </a:rPr>
              <a:t>RMS errors</a:t>
            </a:r>
            <a:r>
              <a:rPr lang="en-GB" sz="1600" dirty="0">
                <a:solidFill>
                  <a:srgbClr val="000000"/>
                </a:solidFill>
              </a:rPr>
              <a:t> </a:t>
            </a:r>
            <a:r>
              <a:rPr lang="en-GB" sz="1600" dirty="0" smtClean="0">
                <a:solidFill>
                  <a:srgbClr val="000000"/>
                </a:solidFill>
              </a:rPr>
              <a:t>mostly beneficial, esp. tropical winds 250 hPa</a:t>
            </a:r>
            <a:endParaRPr lang="en-GB" sz="1600" dirty="0">
              <a:solidFill>
                <a:srgbClr val="000000"/>
              </a:solidFill>
            </a:endParaRPr>
          </a:p>
        </p:txBody>
      </p:sp>
    </p:spTree>
    <p:extLst>
      <p:ext uri="{BB962C8B-B14F-4D97-AF65-F5344CB8AC3E}">
        <p14:creationId xmlns:p14="http://schemas.microsoft.com/office/powerpoint/2010/main" val="234692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7644" y="541705"/>
            <a:ext cx="1700730" cy="931024"/>
          </a:xfrm>
        </p:spPr>
        <p:txBody>
          <a:bodyPr/>
          <a:lstStyle/>
          <a:p>
            <a:r>
              <a:rPr lang="en-GB" sz="2800" dirty="0" smtClean="0"/>
              <a:t>Forecast RMSE: Winter 2016/17</a:t>
            </a:r>
            <a:endParaRPr lang="en-GB" sz="2800" dirty="0"/>
          </a:p>
        </p:txBody>
      </p:sp>
      <p:sp>
        <p:nvSpPr>
          <p:cNvPr id="2" name="Footer Placeholder 1"/>
          <p:cNvSpPr>
            <a:spLocks noGrp="1"/>
          </p:cNvSpPr>
          <p:nvPr>
            <p:ph type="ftr" sz="quarter" idx="12"/>
          </p:nvPr>
        </p:nvSpPr>
        <p:spPr/>
        <p:txBody>
          <a:body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5317" y="0"/>
            <a:ext cx="3448487" cy="4896000"/>
          </a:xfrm>
          <a:prstGeom prst="rect">
            <a:avLst/>
          </a:prstGeom>
        </p:spPr>
      </p:pic>
      <p:sp>
        <p:nvSpPr>
          <p:cNvPr id="6" name="TextBox 5"/>
          <p:cNvSpPr txBox="1"/>
          <p:nvPr/>
        </p:nvSpPr>
        <p:spPr>
          <a:xfrm>
            <a:off x="5694925" y="4726723"/>
            <a:ext cx="3448879" cy="307777"/>
          </a:xfrm>
          <a:prstGeom prst="rect">
            <a:avLst/>
          </a:prstGeom>
          <a:solidFill>
            <a:schemeClr val="accent2"/>
          </a:solidFill>
          <a:ln>
            <a:solidFill>
              <a:schemeClr val="bg2"/>
            </a:solidFill>
          </a:ln>
        </p:spPr>
        <p:txBody>
          <a:bodyPr wrap="square" rtlCol="0">
            <a:spAutoFit/>
          </a:bodyPr>
          <a:lstStyle/>
          <a:p>
            <a:pPr marR="0" lvl="0" algn="ctr" defTabSz="914400" eaLnBrk="1" fontAlgn="auto" latinLnBrk="0" hangingPunct="1">
              <a:lnSpc>
                <a:spcPct val="100000"/>
              </a:lnSpc>
              <a:spcBef>
                <a:spcPts val="0"/>
              </a:spcBef>
              <a:spcAft>
                <a:spcPts val="600"/>
              </a:spcAft>
              <a:buClrTx/>
              <a:buSzTx/>
              <a:tabLst/>
              <a:defRPr/>
            </a:pPr>
            <a:r>
              <a:rPr lang="en-GB" kern="0" dirty="0" smtClean="0">
                <a:solidFill>
                  <a:schemeClr val="bg2"/>
                </a:solidFill>
              </a:rPr>
              <a:t>Truth: ECMWF</a:t>
            </a:r>
            <a:endParaRPr kumimoji="0" lang="en-GB" b="0" i="0" u="none" strike="noStrike" kern="0" cap="none" spc="0" normalizeH="0" baseline="0" noProof="0" dirty="0" smtClean="0">
              <a:ln>
                <a:noFill/>
              </a:ln>
              <a:solidFill>
                <a:schemeClr val="bg2"/>
              </a:solidFill>
              <a:effectLst/>
              <a:uLnTx/>
              <a:uFillTx/>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6634" y="0"/>
            <a:ext cx="3448487" cy="4896000"/>
          </a:xfrm>
          <a:prstGeom prst="rect">
            <a:avLst/>
          </a:prstGeom>
        </p:spPr>
      </p:pic>
      <p:sp>
        <p:nvSpPr>
          <p:cNvPr id="7" name="TextBox 6"/>
          <p:cNvSpPr txBox="1"/>
          <p:nvPr/>
        </p:nvSpPr>
        <p:spPr>
          <a:xfrm>
            <a:off x="2246438" y="4727363"/>
            <a:ext cx="3448683" cy="307777"/>
          </a:xfrm>
          <a:prstGeom prst="rect">
            <a:avLst/>
          </a:prstGeom>
          <a:solidFill>
            <a:schemeClr val="accent2"/>
          </a:solidFill>
          <a:ln>
            <a:solidFill>
              <a:schemeClr val="bg2"/>
            </a:solidFill>
          </a:ln>
        </p:spPr>
        <p:txBody>
          <a:bodyPr wrap="square" rtlCol="0">
            <a:spAutoFit/>
          </a:bodyPr>
          <a:lstStyle/>
          <a:p>
            <a:pPr marR="0" lvl="0" algn="ctr" defTabSz="914400" eaLnBrk="1" fontAlgn="auto" latinLnBrk="0" hangingPunct="1">
              <a:lnSpc>
                <a:spcPct val="100000"/>
              </a:lnSpc>
              <a:spcBef>
                <a:spcPts val="0"/>
              </a:spcBef>
              <a:spcAft>
                <a:spcPts val="600"/>
              </a:spcAft>
              <a:buClrTx/>
              <a:buSzTx/>
              <a:tabLst/>
              <a:defRPr/>
            </a:pPr>
            <a:r>
              <a:rPr lang="en-GB" kern="0" dirty="0" smtClean="0">
                <a:solidFill>
                  <a:schemeClr val="bg2"/>
                </a:solidFill>
              </a:rPr>
              <a:t>Truth: Surface, </a:t>
            </a:r>
            <a:r>
              <a:rPr lang="en-GB" kern="0" dirty="0" err="1" smtClean="0">
                <a:solidFill>
                  <a:schemeClr val="bg2"/>
                </a:solidFill>
              </a:rPr>
              <a:t>Sonde</a:t>
            </a:r>
            <a:r>
              <a:rPr lang="en-GB" kern="0" dirty="0" smtClean="0">
                <a:solidFill>
                  <a:schemeClr val="bg2"/>
                </a:solidFill>
              </a:rPr>
              <a:t>, Aircraft (W250)</a:t>
            </a:r>
            <a:endParaRPr kumimoji="0" lang="en-GB" b="0" i="0" u="none" strike="noStrike" kern="0" cap="none" spc="0" normalizeH="0" baseline="0" noProof="0" dirty="0" smtClean="0">
              <a:ln>
                <a:noFill/>
              </a:ln>
              <a:solidFill>
                <a:schemeClr val="bg2"/>
              </a:solidFill>
              <a:effectLst/>
              <a:uLnTx/>
              <a:uFillTx/>
            </a:endParaRPr>
          </a:p>
        </p:txBody>
      </p:sp>
      <p:sp>
        <p:nvSpPr>
          <p:cNvPr id="8" name="TextBox 7"/>
          <p:cNvSpPr txBox="1"/>
          <p:nvPr/>
        </p:nvSpPr>
        <p:spPr>
          <a:xfrm>
            <a:off x="197644" y="2504842"/>
            <a:ext cx="2119887" cy="984885"/>
          </a:xfrm>
          <a:prstGeom prst="rect">
            <a:avLst/>
          </a:prstGeom>
          <a:noFill/>
        </p:spPr>
        <p:txBody>
          <a:bodyPr wrap="square" rtlCol="0">
            <a:spAutoFit/>
          </a:bodyPr>
          <a:lstStyle/>
          <a:p>
            <a:pPr marR="0" lvl="0" defTabSz="914400" eaLnBrk="1" fontAlgn="auto" latinLnBrk="0" hangingPunct="1">
              <a:lnSpc>
                <a:spcPct val="100000"/>
              </a:lnSpc>
              <a:spcBef>
                <a:spcPts val="0"/>
              </a:spcBef>
              <a:spcAft>
                <a:spcPts val="600"/>
              </a:spcAft>
              <a:buClrTx/>
              <a:buSzTx/>
              <a:tabLst/>
              <a:defRPr/>
            </a:pPr>
            <a:r>
              <a:rPr lang="en-GB" sz="1600" kern="0" dirty="0" smtClean="0">
                <a:solidFill>
                  <a:srgbClr val="000000"/>
                </a:solidFill>
              </a:rPr>
              <a:t># significant impacts</a:t>
            </a:r>
          </a:p>
          <a:p>
            <a:pPr marR="0" lvl="0" defTabSz="914400" eaLnBrk="1" fontAlgn="auto" latinLnBrk="0" hangingPunct="1">
              <a:lnSpc>
                <a:spcPct val="100000"/>
              </a:lnSpc>
              <a:spcBef>
                <a:spcPts val="0"/>
              </a:spcBef>
              <a:spcAft>
                <a:spcPts val="600"/>
              </a:spcAft>
              <a:buClrTx/>
              <a:buSzTx/>
              <a:tabLst/>
              <a:defRPr/>
            </a:pPr>
            <a:r>
              <a:rPr lang="en-GB" sz="1600" kern="0" dirty="0" smtClean="0">
                <a:solidFill>
                  <a:srgbClr val="000000"/>
                </a:solidFill>
              </a:rPr>
              <a:t>  60 </a:t>
            </a:r>
            <a:r>
              <a:rPr lang="en-GB" sz="1600" kern="0" dirty="0" err="1" smtClean="0">
                <a:solidFill>
                  <a:srgbClr val="000000"/>
                </a:solidFill>
              </a:rPr>
              <a:t>po</a:t>
            </a:r>
            <a:r>
              <a:rPr kumimoji="0" lang="en-GB" sz="1600" b="0" i="0" u="none" strike="noStrike" kern="0" cap="none" spc="0" normalizeH="0" baseline="0" noProof="0" dirty="0" err="1" smtClean="0">
                <a:ln>
                  <a:noFill/>
                </a:ln>
                <a:solidFill>
                  <a:srgbClr val="000000"/>
                </a:solidFill>
                <a:effectLst/>
                <a:uLnTx/>
                <a:uFillTx/>
              </a:rPr>
              <a:t>sitive</a:t>
            </a:r>
            <a:endParaRPr kumimoji="0" lang="en-GB" sz="1600" b="0" i="0" u="none" strike="noStrike" kern="0" cap="none" spc="0" normalizeH="0" baseline="0" noProof="0" dirty="0" smtClean="0">
              <a:ln>
                <a:noFill/>
              </a:ln>
              <a:solidFill>
                <a:srgbClr val="000000"/>
              </a:solidFill>
              <a:effectLst/>
              <a:uLnTx/>
              <a:uFillTx/>
            </a:endParaRPr>
          </a:p>
          <a:p>
            <a:pPr marR="0" lvl="0" defTabSz="914400" eaLnBrk="1" fontAlgn="auto" latinLnBrk="0" hangingPunct="1">
              <a:lnSpc>
                <a:spcPct val="100000"/>
              </a:lnSpc>
              <a:spcBef>
                <a:spcPts val="0"/>
              </a:spcBef>
              <a:spcAft>
                <a:spcPts val="600"/>
              </a:spcAft>
              <a:buClrTx/>
              <a:buSzTx/>
              <a:tabLst/>
              <a:defRPr/>
            </a:pPr>
            <a:r>
              <a:rPr lang="en-GB" sz="1600" kern="0" dirty="0" smtClean="0">
                <a:solidFill>
                  <a:srgbClr val="000000"/>
                </a:solidFill>
              </a:rPr>
              <a:t>  13 negative</a:t>
            </a:r>
            <a:endParaRPr kumimoji="0" lang="en-GB" sz="1600" b="0" i="0" u="none" strike="noStrike" kern="0" cap="none" spc="0" normalizeH="0" baseline="0" noProof="0" dirty="0" smtClean="0">
              <a:ln>
                <a:noFill/>
              </a:ln>
              <a:solidFill>
                <a:srgbClr val="000000"/>
              </a:solidFill>
              <a:effectLst/>
              <a:uLnTx/>
              <a:uFillTx/>
            </a:endParaRPr>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19332" t="17214" r="28099" b="30650"/>
          <a:stretch/>
        </p:blipFill>
        <p:spPr>
          <a:xfrm>
            <a:off x="1538565" y="3188081"/>
            <a:ext cx="234552" cy="216000"/>
          </a:xfrm>
          <a:prstGeom prst="rect">
            <a:avLst/>
          </a:prstGeom>
          <a:ln>
            <a:solidFill>
              <a:schemeClr val="tx1">
                <a:lumMod val="90000"/>
                <a:lumOff val="10000"/>
              </a:schemeClr>
            </a:solidFill>
          </a:ln>
        </p:spPr>
      </p:pic>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18886" t="22955" r="14401" b="8203"/>
          <a:stretch/>
        </p:blipFill>
        <p:spPr>
          <a:xfrm>
            <a:off x="1540540" y="2886435"/>
            <a:ext cx="232577" cy="216000"/>
          </a:xfrm>
          <a:prstGeom prst="rect">
            <a:avLst/>
          </a:prstGeom>
          <a:ln>
            <a:solidFill>
              <a:schemeClr val="tx1">
                <a:lumMod val="90000"/>
                <a:lumOff val="10000"/>
              </a:schemeClr>
            </a:solidFill>
          </a:ln>
        </p:spPr>
      </p:pic>
      <p:sp>
        <p:nvSpPr>
          <p:cNvPr id="12" name="Rectangle 11"/>
          <p:cNvSpPr/>
          <p:nvPr/>
        </p:nvSpPr>
        <p:spPr>
          <a:xfrm>
            <a:off x="2948152" y="1954924"/>
            <a:ext cx="1071403" cy="204952"/>
          </a:xfrm>
          <a:prstGeom prst="rect">
            <a:avLst/>
          </a:prstGeom>
          <a:noFill/>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 name="Rectangle 12"/>
          <p:cNvSpPr/>
          <p:nvPr/>
        </p:nvSpPr>
        <p:spPr>
          <a:xfrm>
            <a:off x="6584731" y="1954924"/>
            <a:ext cx="1071403" cy="204952"/>
          </a:xfrm>
          <a:prstGeom prst="rect">
            <a:avLst/>
          </a:prstGeom>
          <a:noFill/>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 name="Rectangle 13"/>
          <p:cNvSpPr/>
          <p:nvPr/>
        </p:nvSpPr>
        <p:spPr>
          <a:xfrm>
            <a:off x="6406055" y="2821015"/>
            <a:ext cx="2075793" cy="204952"/>
          </a:xfrm>
          <a:prstGeom prst="rect">
            <a:avLst/>
          </a:prstGeom>
          <a:noFill/>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cxnSp>
        <p:nvCxnSpPr>
          <p:cNvPr id="16" name="Straight Connector 15"/>
          <p:cNvCxnSpPr/>
          <p:nvPr/>
        </p:nvCxnSpPr>
        <p:spPr>
          <a:xfrm>
            <a:off x="2809188" y="1954924"/>
            <a:ext cx="2422688" cy="0"/>
          </a:xfrm>
          <a:prstGeom prst="line">
            <a:avLst/>
          </a:prstGeom>
          <a:ln>
            <a:solidFill>
              <a:schemeClr val="tx1">
                <a:lumMod val="90000"/>
                <a:lumOff val="10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2808211" y="3025967"/>
            <a:ext cx="2422688" cy="0"/>
          </a:xfrm>
          <a:prstGeom prst="line">
            <a:avLst/>
          </a:prstGeom>
          <a:ln>
            <a:solidFill>
              <a:schemeClr val="tx1">
                <a:lumMod val="90000"/>
                <a:lumOff val="10000"/>
              </a:schemeClr>
            </a:solidFill>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6242115" y="1941217"/>
            <a:ext cx="2422688" cy="0"/>
          </a:xfrm>
          <a:prstGeom prst="line">
            <a:avLst/>
          </a:prstGeom>
          <a:ln>
            <a:solidFill>
              <a:schemeClr val="tx1">
                <a:lumMod val="90000"/>
                <a:lumOff val="10000"/>
              </a:schemeClr>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6241138" y="3012260"/>
            <a:ext cx="2422688" cy="0"/>
          </a:xfrm>
          <a:prstGeom prst="line">
            <a:avLst/>
          </a:prstGeom>
          <a:ln>
            <a:solidFill>
              <a:schemeClr val="tx1">
                <a:lumMod val="90000"/>
                <a:lumOff val="10000"/>
              </a:schemeClr>
            </a:solidFill>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5354970" y="1914941"/>
            <a:ext cx="878920" cy="276999"/>
          </a:xfrm>
          <a:prstGeom prst="rect">
            <a:avLst/>
          </a:prstGeom>
          <a:solidFill>
            <a:srgbClr val="FFFFFF"/>
          </a:solidFill>
        </p:spPr>
        <p:txBody>
          <a:bodyPr wrap="square" rtlCol="0">
            <a:spAutoFit/>
          </a:bodyPr>
          <a:lstStyle/>
          <a:p>
            <a:pPr marR="0" lvl="0" algn="r" defTabSz="914400" eaLnBrk="1" fontAlgn="auto" latinLnBrk="0" hangingPunct="1">
              <a:lnSpc>
                <a:spcPct val="100000"/>
              </a:lnSpc>
              <a:spcBef>
                <a:spcPts val="0"/>
              </a:spcBef>
              <a:spcAft>
                <a:spcPts val="600"/>
              </a:spcAft>
              <a:buClrTx/>
              <a:buSzTx/>
              <a:tabLst/>
              <a:defRPr/>
            </a:pPr>
            <a:r>
              <a:rPr lang="en-GB" sz="1200" b="1" kern="0" dirty="0" smtClean="0"/>
              <a:t>TR W250</a:t>
            </a:r>
            <a:endParaRPr kumimoji="0" lang="en-GB" sz="1200" b="1" i="0" u="none" strike="noStrike" kern="0" cap="none" spc="0" normalizeH="0" baseline="0" noProof="0" dirty="0" smtClean="0">
              <a:ln>
                <a:noFill/>
              </a:ln>
              <a:effectLst/>
              <a:uLnTx/>
              <a:uFillTx/>
            </a:endParaRPr>
          </a:p>
        </p:txBody>
      </p:sp>
      <p:sp>
        <p:nvSpPr>
          <p:cNvPr id="21" name="TextBox 20"/>
          <p:cNvSpPr txBox="1"/>
          <p:nvPr/>
        </p:nvSpPr>
        <p:spPr>
          <a:xfrm>
            <a:off x="5354970" y="2784991"/>
            <a:ext cx="878920" cy="276999"/>
          </a:xfrm>
          <a:prstGeom prst="rect">
            <a:avLst/>
          </a:prstGeom>
          <a:solidFill>
            <a:srgbClr val="FFFFFF"/>
          </a:solidFill>
        </p:spPr>
        <p:txBody>
          <a:bodyPr wrap="square" rtlCol="0">
            <a:spAutoFit/>
          </a:bodyPr>
          <a:lstStyle/>
          <a:p>
            <a:pPr marR="0" lvl="0" algn="r" defTabSz="914400" eaLnBrk="1" fontAlgn="auto" latinLnBrk="0" hangingPunct="1">
              <a:lnSpc>
                <a:spcPct val="100000"/>
              </a:lnSpc>
              <a:spcBef>
                <a:spcPts val="0"/>
              </a:spcBef>
              <a:spcAft>
                <a:spcPts val="600"/>
              </a:spcAft>
              <a:buClrTx/>
              <a:buSzTx/>
              <a:tabLst/>
              <a:defRPr/>
            </a:pPr>
            <a:r>
              <a:rPr lang="en-GB" sz="1200" b="1" kern="0" dirty="0" smtClean="0"/>
              <a:t>TR T2m</a:t>
            </a:r>
            <a:endParaRPr kumimoji="0" lang="en-GB" sz="1200" b="1" i="0" u="none" strike="noStrike" kern="0" cap="none" spc="0" normalizeH="0" baseline="0" noProof="0" dirty="0" smtClean="0">
              <a:ln>
                <a:noFill/>
              </a:ln>
              <a:effectLst/>
              <a:uLnTx/>
              <a:uFillTx/>
            </a:endParaRPr>
          </a:p>
        </p:txBody>
      </p:sp>
    </p:spTree>
    <p:extLst>
      <p:ext uri="{BB962C8B-B14F-4D97-AF65-F5344CB8AC3E}">
        <p14:creationId xmlns:p14="http://schemas.microsoft.com/office/powerpoint/2010/main" val="141057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7644" y="541705"/>
            <a:ext cx="1700730" cy="1792798"/>
          </a:xfrm>
        </p:spPr>
        <p:txBody>
          <a:bodyPr/>
          <a:lstStyle/>
          <a:p>
            <a:r>
              <a:rPr lang="en-GB" sz="2800" dirty="0" smtClean="0"/>
              <a:t>Forecast RMSE: Summer 2016</a:t>
            </a:r>
            <a:endParaRPr lang="en-GB" sz="2800" dirty="0"/>
          </a:p>
        </p:txBody>
      </p:sp>
      <p:sp>
        <p:nvSpPr>
          <p:cNvPr id="2" name="Footer Placeholder 1"/>
          <p:cNvSpPr>
            <a:spLocks noGrp="1"/>
          </p:cNvSpPr>
          <p:nvPr>
            <p:ph type="ftr" sz="quarter" idx="12"/>
          </p:nvPr>
        </p:nvSpPr>
        <p:spPr/>
        <p:txBody>
          <a:body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5317" y="0"/>
            <a:ext cx="3448487" cy="4896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6634" y="0"/>
            <a:ext cx="3448487" cy="4896000"/>
          </a:xfrm>
          <a:prstGeom prst="rect">
            <a:avLst/>
          </a:prstGeom>
        </p:spPr>
      </p:pic>
      <p:sp>
        <p:nvSpPr>
          <p:cNvPr id="9" name="TextBox 8"/>
          <p:cNvSpPr txBox="1"/>
          <p:nvPr/>
        </p:nvSpPr>
        <p:spPr>
          <a:xfrm>
            <a:off x="5694925" y="4726723"/>
            <a:ext cx="3448879" cy="307777"/>
          </a:xfrm>
          <a:prstGeom prst="rect">
            <a:avLst/>
          </a:prstGeom>
          <a:solidFill>
            <a:schemeClr val="accent2"/>
          </a:solidFill>
          <a:ln>
            <a:solidFill>
              <a:schemeClr val="bg2"/>
            </a:solidFill>
          </a:ln>
        </p:spPr>
        <p:txBody>
          <a:bodyPr wrap="square" rtlCol="0">
            <a:spAutoFit/>
          </a:bodyPr>
          <a:lstStyle/>
          <a:p>
            <a:pPr marR="0" lvl="0" algn="ctr" defTabSz="914400" eaLnBrk="1" fontAlgn="auto" latinLnBrk="0" hangingPunct="1">
              <a:lnSpc>
                <a:spcPct val="100000"/>
              </a:lnSpc>
              <a:spcBef>
                <a:spcPts val="0"/>
              </a:spcBef>
              <a:spcAft>
                <a:spcPts val="600"/>
              </a:spcAft>
              <a:buClrTx/>
              <a:buSzTx/>
              <a:tabLst/>
              <a:defRPr/>
            </a:pPr>
            <a:r>
              <a:rPr lang="en-GB" kern="0" dirty="0" smtClean="0">
                <a:solidFill>
                  <a:schemeClr val="bg2"/>
                </a:solidFill>
              </a:rPr>
              <a:t>Truth: ECMWF</a:t>
            </a:r>
            <a:endParaRPr kumimoji="0" lang="en-GB" b="0" i="0" u="none" strike="noStrike" kern="0" cap="none" spc="0" normalizeH="0" baseline="0" noProof="0" dirty="0" smtClean="0">
              <a:ln>
                <a:noFill/>
              </a:ln>
              <a:solidFill>
                <a:schemeClr val="bg2"/>
              </a:solidFill>
              <a:effectLst/>
              <a:uLnTx/>
              <a:uFillTx/>
            </a:endParaRPr>
          </a:p>
        </p:txBody>
      </p:sp>
      <p:sp>
        <p:nvSpPr>
          <p:cNvPr id="10" name="TextBox 9"/>
          <p:cNvSpPr txBox="1"/>
          <p:nvPr/>
        </p:nvSpPr>
        <p:spPr>
          <a:xfrm>
            <a:off x="2246438" y="4727363"/>
            <a:ext cx="3448683" cy="307777"/>
          </a:xfrm>
          <a:prstGeom prst="rect">
            <a:avLst/>
          </a:prstGeom>
          <a:solidFill>
            <a:schemeClr val="accent2"/>
          </a:solidFill>
          <a:ln>
            <a:solidFill>
              <a:schemeClr val="bg2"/>
            </a:solidFill>
          </a:ln>
        </p:spPr>
        <p:txBody>
          <a:bodyPr wrap="square" rtlCol="0">
            <a:spAutoFit/>
          </a:bodyPr>
          <a:lstStyle/>
          <a:p>
            <a:pPr marR="0" lvl="0" algn="ctr" defTabSz="914400" eaLnBrk="1" fontAlgn="auto" latinLnBrk="0" hangingPunct="1">
              <a:lnSpc>
                <a:spcPct val="100000"/>
              </a:lnSpc>
              <a:spcBef>
                <a:spcPts val="0"/>
              </a:spcBef>
              <a:spcAft>
                <a:spcPts val="600"/>
              </a:spcAft>
              <a:buClrTx/>
              <a:buSzTx/>
              <a:tabLst/>
              <a:defRPr/>
            </a:pPr>
            <a:r>
              <a:rPr lang="en-GB" kern="0" dirty="0" smtClean="0">
                <a:solidFill>
                  <a:schemeClr val="bg2"/>
                </a:solidFill>
              </a:rPr>
              <a:t>Truth: Surface, </a:t>
            </a:r>
            <a:r>
              <a:rPr lang="en-GB" kern="0" dirty="0" err="1" smtClean="0">
                <a:solidFill>
                  <a:schemeClr val="bg2"/>
                </a:solidFill>
              </a:rPr>
              <a:t>Sonde</a:t>
            </a:r>
            <a:r>
              <a:rPr lang="en-GB" kern="0" dirty="0" smtClean="0">
                <a:solidFill>
                  <a:schemeClr val="bg2"/>
                </a:solidFill>
              </a:rPr>
              <a:t>, Aircraft (W250)</a:t>
            </a:r>
            <a:endParaRPr kumimoji="0" lang="en-GB" b="0" i="0" u="none" strike="noStrike" kern="0" cap="none" spc="0" normalizeH="0" baseline="0" noProof="0" dirty="0" smtClean="0">
              <a:ln>
                <a:noFill/>
              </a:ln>
              <a:solidFill>
                <a:schemeClr val="bg2"/>
              </a:solidFill>
              <a:effectLst/>
              <a:uLnTx/>
              <a:uFillTx/>
            </a:endParaRPr>
          </a:p>
        </p:txBody>
      </p:sp>
      <p:sp>
        <p:nvSpPr>
          <p:cNvPr id="14" name="TextBox 13"/>
          <p:cNvSpPr txBox="1"/>
          <p:nvPr/>
        </p:nvSpPr>
        <p:spPr>
          <a:xfrm>
            <a:off x="197644" y="2504842"/>
            <a:ext cx="2119887" cy="984885"/>
          </a:xfrm>
          <a:prstGeom prst="rect">
            <a:avLst/>
          </a:prstGeom>
          <a:noFill/>
        </p:spPr>
        <p:txBody>
          <a:bodyPr wrap="square" rtlCol="0">
            <a:spAutoFit/>
          </a:bodyPr>
          <a:lstStyle/>
          <a:p>
            <a:pPr marR="0" lvl="0" defTabSz="914400" eaLnBrk="1" fontAlgn="auto" latinLnBrk="0" hangingPunct="1">
              <a:lnSpc>
                <a:spcPct val="100000"/>
              </a:lnSpc>
              <a:spcBef>
                <a:spcPts val="0"/>
              </a:spcBef>
              <a:spcAft>
                <a:spcPts val="600"/>
              </a:spcAft>
              <a:buClrTx/>
              <a:buSzTx/>
              <a:tabLst/>
              <a:defRPr/>
            </a:pPr>
            <a:r>
              <a:rPr lang="en-GB" sz="1600" kern="0" dirty="0" smtClean="0">
                <a:solidFill>
                  <a:srgbClr val="000000"/>
                </a:solidFill>
              </a:rPr>
              <a:t># significant impacts</a:t>
            </a:r>
          </a:p>
          <a:p>
            <a:pPr marR="0" lvl="0" defTabSz="914400" eaLnBrk="1" fontAlgn="auto" latinLnBrk="0" hangingPunct="1">
              <a:lnSpc>
                <a:spcPct val="100000"/>
              </a:lnSpc>
              <a:spcBef>
                <a:spcPts val="0"/>
              </a:spcBef>
              <a:spcAft>
                <a:spcPts val="600"/>
              </a:spcAft>
              <a:buClrTx/>
              <a:buSzTx/>
              <a:tabLst/>
              <a:defRPr/>
            </a:pPr>
            <a:r>
              <a:rPr lang="en-GB" sz="1600" kern="0" dirty="0" smtClean="0">
                <a:solidFill>
                  <a:srgbClr val="000000"/>
                </a:solidFill>
              </a:rPr>
              <a:t>  65 </a:t>
            </a:r>
            <a:r>
              <a:rPr lang="en-GB" sz="1600" kern="0" dirty="0" err="1" smtClean="0">
                <a:solidFill>
                  <a:srgbClr val="000000"/>
                </a:solidFill>
              </a:rPr>
              <a:t>po</a:t>
            </a:r>
            <a:r>
              <a:rPr kumimoji="0" lang="en-GB" sz="1600" b="0" i="0" u="none" strike="noStrike" kern="0" cap="none" spc="0" normalizeH="0" baseline="0" noProof="0" dirty="0" err="1" smtClean="0">
                <a:ln>
                  <a:noFill/>
                </a:ln>
                <a:solidFill>
                  <a:srgbClr val="000000"/>
                </a:solidFill>
                <a:effectLst/>
                <a:uLnTx/>
                <a:uFillTx/>
              </a:rPr>
              <a:t>sitive</a:t>
            </a:r>
            <a:endParaRPr kumimoji="0" lang="en-GB" sz="1600" b="0" i="0" u="none" strike="noStrike" kern="0" cap="none" spc="0" normalizeH="0" baseline="0" noProof="0" dirty="0" smtClean="0">
              <a:ln>
                <a:noFill/>
              </a:ln>
              <a:solidFill>
                <a:srgbClr val="000000"/>
              </a:solidFill>
              <a:effectLst/>
              <a:uLnTx/>
              <a:uFillTx/>
            </a:endParaRPr>
          </a:p>
          <a:p>
            <a:pPr marR="0" lvl="0" defTabSz="914400" eaLnBrk="1" fontAlgn="auto" latinLnBrk="0" hangingPunct="1">
              <a:lnSpc>
                <a:spcPct val="100000"/>
              </a:lnSpc>
              <a:spcBef>
                <a:spcPts val="0"/>
              </a:spcBef>
              <a:spcAft>
                <a:spcPts val="600"/>
              </a:spcAft>
              <a:buClrTx/>
              <a:buSzTx/>
              <a:tabLst/>
              <a:defRPr/>
            </a:pPr>
            <a:r>
              <a:rPr lang="en-GB" sz="1600" kern="0" dirty="0" smtClean="0">
                <a:solidFill>
                  <a:srgbClr val="000000"/>
                </a:solidFill>
              </a:rPr>
              <a:t>  20 negative</a:t>
            </a:r>
            <a:endParaRPr kumimoji="0" lang="en-GB" sz="1600" b="0" i="0" u="none" strike="noStrike" kern="0" cap="none" spc="0" normalizeH="0" baseline="0" noProof="0" dirty="0" smtClean="0">
              <a:ln>
                <a:noFill/>
              </a:ln>
              <a:solidFill>
                <a:srgbClr val="000000"/>
              </a:solidFill>
              <a:effectLst/>
              <a:uLnTx/>
              <a:uFillTx/>
            </a:endParaRPr>
          </a:p>
        </p:txBody>
      </p:sp>
      <p:pic>
        <p:nvPicPr>
          <p:cNvPr id="15" name="Picture 14"/>
          <p:cNvPicPr>
            <a:picLocks noChangeAspect="1"/>
          </p:cNvPicPr>
          <p:nvPr/>
        </p:nvPicPr>
        <p:blipFill rotWithShape="1">
          <a:blip r:embed="rId5">
            <a:extLst>
              <a:ext uri="{28A0092B-C50C-407E-A947-70E740481C1C}">
                <a14:useLocalDpi xmlns:a14="http://schemas.microsoft.com/office/drawing/2010/main" val="0"/>
              </a:ext>
            </a:extLst>
          </a:blip>
          <a:srcRect l="19332" t="17214" r="28099" b="30650"/>
          <a:stretch/>
        </p:blipFill>
        <p:spPr>
          <a:xfrm>
            <a:off x="1538565" y="3188081"/>
            <a:ext cx="234552" cy="216000"/>
          </a:xfrm>
          <a:prstGeom prst="rect">
            <a:avLst/>
          </a:prstGeom>
          <a:ln>
            <a:solidFill>
              <a:schemeClr val="tx1">
                <a:lumMod val="90000"/>
                <a:lumOff val="10000"/>
              </a:schemeClr>
            </a:solidFill>
          </a:ln>
        </p:spPr>
      </p:pic>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l="18886" t="22955" r="14401" b="8203"/>
          <a:stretch/>
        </p:blipFill>
        <p:spPr>
          <a:xfrm>
            <a:off x="1540540" y="2886435"/>
            <a:ext cx="232577" cy="216000"/>
          </a:xfrm>
          <a:prstGeom prst="rect">
            <a:avLst/>
          </a:prstGeom>
          <a:ln>
            <a:solidFill>
              <a:schemeClr val="tx1">
                <a:lumMod val="90000"/>
                <a:lumOff val="10000"/>
              </a:schemeClr>
            </a:solidFill>
          </a:ln>
        </p:spPr>
      </p:pic>
      <p:sp>
        <p:nvSpPr>
          <p:cNvPr id="17" name="Rectangle 16"/>
          <p:cNvSpPr/>
          <p:nvPr/>
        </p:nvSpPr>
        <p:spPr>
          <a:xfrm>
            <a:off x="2948152" y="1954924"/>
            <a:ext cx="1071403" cy="204952"/>
          </a:xfrm>
          <a:prstGeom prst="rect">
            <a:avLst/>
          </a:prstGeom>
          <a:noFill/>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8" name="Rectangle 17"/>
          <p:cNvSpPr/>
          <p:nvPr/>
        </p:nvSpPr>
        <p:spPr>
          <a:xfrm>
            <a:off x="6584731" y="1954924"/>
            <a:ext cx="1071403" cy="204952"/>
          </a:xfrm>
          <a:prstGeom prst="rect">
            <a:avLst/>
          </a:prstGeom>
          <a:noFill/>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9" name="Rectangle 18"/>
          <p:cNvSpPr/>
          <p:nvPr/>
        </p:nvSpPr>
        <p:spPr>
          <a:xfrm>
            <a:off x="6406055" y="2821015"/>
            <a:ext cx="2075793" cy="204952"/>
          </a:xfrm>
          <a:prstGeom prst="rect">
            <a:avLst/>
          </a:prstGeom>
          <a:noFill/>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cxnSp>
        <p:nvCxnSpPr>
          <p:cNvPr id="22" name="Straight Connector 21"/>
          <p:cNvCxnSpPr/>
          <p:nvPr/>
        </p:nvCxnSpPr>
        <p:spPr>
          <a:xfrm>
            <a:off x="2809188" y="1954924"/>
            <a:ext cx="2422688" cy="0"/>
          </a:xfrm>
          <a:prstGeom prst="line">
            <a:avLst/>
          </a:prstGeom>
          <a:ln>
            <a:solidFill>
              <a:schemeClr val="tx1">
                <a:lumMod val="90000"/>
                <a:lumOff val="10000"/>
              </a:schemeClr>
            </a:solidFill>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2808211" y="3025967"/>
            <a:ext cx="2422688" cy="0"/>
          </a:xfrm>
          <a:prstGeom prst="line">
            <a:avLst/>
          </a:prstGeom>
          <a:ln>
            <a:solidFill>
              <a:schemeClr val="tx1">
                <a:lumMod val="90000"/>
                <a:lumOff val="10000"/>
              </a:schemeClr>
            </a:solidFill>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6242115" y="1941217"/>
            <a:ext cx="2422688" cy="0"/>
          </a:xfrm>
          <a:prstGeom prst="line">
            <a:avLst/>
          </a:prstGeom>
          <a:ln>
            <a:solidFill>
              <a:schemeClr val="tx1">
                <a:lumMod val="90000"/>
                <a:lumOff val="10000"/>
              </a:schemeClr>
            </a:solidFill>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6241138" y="3012260"/>
            <a:ext cx="2422688" cy="0"/>
          </a:xfrm>
          <a:prstGeom prst="line">
            <a:avLst/>
          </a:prstGeom>
          <a:ln>
            <a:solidFill>
              <a:schemeClr val="tx1">
                <a:lumMod val="90000"/>
                <a:lumOff val="10000"/>
              </a:schemeClr>
            </a:solidFill>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5354970" y="1914941"/>
            <a:ext cx="878920" cy="276999"/>
          </a:xfrm>
          <a:prstGeom prst="rect">
            <a:avLst/>
          </a:prstGeom>
          <a:solidFill>
            <a:srgbClr val="FFFFFF"/>
          </a:solidFill>
        </p:spPr>
        <p:txBody>
          <a:bodyPr wrap="square" rtlCol="0">
            <a:spAutoFit/>
          </a:bodyPr>
          <a:lstStyle/>
          <a:p>
            <a:pPr marR="0" lvl="0" algn="r" defTabSz="914400" eaLnBrk="1" fontAlgn="auto" latinLnBrk="0" hangingPunct="1">
              <a:lnSpc>
                <a:spcPct val="100000"/>
              </a:lnSpc>
              <a:spcBef>
                <a:spcPts val="0"/>
              </a:spcBef>
              <a:spcAft>
                <a:spcPts val="600"/>
              </a:spcAft>
              <a:buClrTx/>
              <a:buSzTx/>
              <a:tabLst/>
              <a:defRPr/>
            </a:pPr>
            <a:r>
              <a:rPr lang="en-GB" sz="1200" b="1" kern="0" dirty="0" smtClean="0"/>
              <a:t>TR W250</a:t>
            </a:r>
            <a:endParaRPr kumimoji="0" lang="en-GB" sz="1200" b="1" i="0" u="none" strike="noStrike" kern="0" cap="none" spc="0" normalizeH="0" baseline="0" noProof="0" dirty="0" smtClean="0">
              <a:ln>
                <a:noFill/>
              </a:ln>
              <a:effectLst/>
              <a:uLnTx/>
              <a:uFillTx/>
            </a:endParaRPr>
          </a:p>
        </p:txBody>
      </p:sp>
      <p:sp>
        <p:nvSpPr>
          <p:cNvPr id="21" name="TextBox 20"/>
          <p:cNvSpPr txBox="1"/>
          <p:nvPr/>
        </p:nvSpPr>
        <p:spPr>
          <a:xfrm>
            <a:off x="5354970" y="2784991"/>
            <a:ext cx="878920" cy="276999"/>
          </a:xfrm>
          <a:prstGeom prst="rect">
            <a:avLst/>
          </a:prstGeom>
          <a:solidFill>
            <a:srgbClr val="FFFFFF"/>
          </a:solidFill>
        </p:spPr>
        <p:txBody>
          <a:bodyPr wrap="square" rtlCol="0">
            <a:spAutoFit/>
          </a:bodyPr>
          <a:lstStyle/>
          <a:p>
            <a:pPr marR="0" lvl="0" algn="r" defTabSz="914400" eaLnBrk="1" fontAlgn="auto" latinLnBrk="0" hangingPunct="1">
              <a:lnSpc>
                <a:spcPct val="100000"/>
              </a:lnSpc>
              <a:spcBef>
                <a:spcPts val="0"/>
              </a:spcBef>
              <a:spcAft>
                <a:spcPts val="600"/>
              </a:spcAft>
              <a:buClrTx/>
              <a:buSzTx/>
              <a:tabLst/>
              <a:defRPr/>
            </a:pPr>
            <a:r>
              <a:rPr lang="en-GB" sz="1200" b="1" kern="0" dirty="0" smtClean="0"/>
              <a:t>TR T2m</a:t>
            </a:r>
            <a:endParaRPr kumimoji="0" lang="en-GB" sz="1200" b="1" i="0" u="none" strike="noStrike" kern="0" cap="none" spc="0" normalizeH="0" baseline="0" noProof="0" dirty="0" smtClean="0">
              <a:ln>
                <a:noFill/>
              </a:ln>
              <a:effectLst/>
              <a:uLnTx/>
              <a:uFillTx/>
            </a:endParaRPr>
          </a:p>
        </p:txBody>
      </p:sp>
    </p:spTree>
    <p:extLst>
      <p:ext uri="{BB962C8B-B14F-4D97-AF65-F5344CB8AC3E}">
        <p14:creationId xmlns:p14="http://schemas.microsoft.com/office/powerpoint/2010/main" val="258489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smtClean="0"/>
              <a:t>Conclusions I</a:t>
            </a:r>
            <a:endParaRPr lang="en-GB" dirty="0"/>
          </a:p>
        </p:txBody>
      </p:sp>
      <p:sp>
        <p:nvSpPr>
          <p:cNvPr id="4" name="Footer Placeholder 3"/>
          <p:cNvSpPr>
            <a:spLocks noGrp="1"/>
          </p:cNvSpPr>
          <p:nvPr>
            <p:ph type="ftr" sz="quarter" idx="12"/>
          </p:nvPr>
        </p:nvSpPr>
        <p:spPr/>
        <p:txBody>
          <a:bodyPr/>
          <a:lstStyle/>
          <a:p>
            <a:r>
              <a:rPr lang="en-GB" kern="0" dirty="0" smtClean="0">
                <a:sym typeface="Helvetica Light"/>
              </a:rPr>
              <a:t>www.metoffice.gov.uk																									                      © Crown Copyright 2017, Met Office</a:t>
            </a:r>
            <a:endParaRPr lang="en-GB" kern="0" dirty="0">
              <a:sym typeface="Helvetica Light"/>
            </a:endParaRPr>
          </a:p>
        </p:txBody>
      </p:sp>
      <p:sp>
        <p:nvSpPr>
          <p:cNvPr id="11" name="Text Placeholder 10"/>
          <p:cNvSpPr>
            <a:spLocks noGrp="1"/>
          </p:cNvSpPr>
          <p:nvPr>
            <p:ph type="body" sz="quarter" idx="11"/>
          </p:nvPr>
        </p:nvSpPr>
        <p:spPr>
          <a:xfrm>
            <a:off x="197644" y="1770460"/>
            <a:ext cx="8424863" cy="369425"/>
          </a:xfrm>
        </p:spPr>
        <p:txBody>
          <a:bodyPr/>
          <a:lstStyle/>
          <a:p>
            <a:pPr marL="180000" indent="-180000">
              <a:buFont typeface="Arial" pitchFamily="34" charset="0"/>
              <a:buChar char="•"/>
            </a:pPr>
            <a:r>
              <a:rPr lang="en-GB" sz="1400" dirty="0" smtClean="0"/>
              <a:t>QI2 (without Fc) has little skill in discriminating ‘bad’ data</a:t>
            </a:r>
          </a:p>
        </p:txBody>
      </p:sp>
      <p:sp>
        <p:nvSpPr>
          <p:cNvPr id="5" name="Text Placeholder 10"/>
          <p:cNvSpPr txBox="1">
            <a:spLocks/>
          </p:cNvSpPr>
          <p:nvPr/>
        </p:nvSpPr>
        <p:spPr>
          <a:xfrm>
            <a:off x="197643" y="2096575"/>
            <a:ext cx="8424863" cy="976563"/>
          </a:xfrm>
          <a:prstGeom prst="rect">
            <a:avLst/>
          </a:prstGeom>
        </p:spPr>
        <p:txBody>
          <a:bodyPr vert="horz" lIns="68580" tIns="34290" rIns="68580" bIns="34290" rtlCol="0">
            <a:noAutofit/>
          </a:bodyPr>
          <a:lst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a:lstStyle>
          <a:p>
            <a:pPr marL="180000" indent="-180000">
              <a:buFont typeface="Arial" pitchFamily="34" charset="0"/>
              <a:buChar char="•"/>
            </a:pPr>
            <a:r>
              <a:rPr lang="en-GB" sz="1400" kern="0" dirty="0" smtClean="0"/>
              <a:t>Revised thresholds are much lower – no filtering applied for GOES and Himawari</a:t>
            </a:r>
          </a:p>
          <a:p>
            <a:pPr marL="180000" indent="-180000">
              <a:buFont typeface="Arial" pitchFamily="34" charset="0"/>
              <a:buChar char="•"/>
            </a:pPr>
            <a:r>
              <a:rPr lang="en-GB" sz="1400" kern="0" dirty="0" smtClean="0"/>
              <a:t>Allows much larger volume for assimilation, large change in low level wind analyses in tropics, </a:t>
            </a:r>
            <a:r>
              <a:rPr lang="en-GB" sz="1400" kern="0" dirty="0"/>
              <a:t>but results in degraded O-B fit </a:t>
            </a:r>
            <a:endParaRPr lang="en-GB" sz="1400" kern="0" dirty="0" smtClean="0"/>
          </a:p>
        </p:txBody>
      </p:sp>
      <p:sp>
        <p:nvSpPr>
          <p:cNvPr id="6" name="Text Placeholder 10"/>
          <p:cNvSpPr txBox="1">
            <a:spLocks/>
          </p:cNvSpPr>
          <p:nvPr/>
        </p:nvSpPr>
        <p:spPr>
          <a:xfrm>
            <a:off x="197642" y="3073138"/>
            <a:ext cx="8424863" cy="509048"/>
          </a:xfrm>
          <a:prstGeom prst="rect">
            <a:avLst/>
          </a:prstGeom>
        </p:spPr>
        <p:txBody>
          <a:bodyPr vert="horz" lIns="68580" tIns="34290" rIns="68580" bIns="34290" rtlCol="0">
            <a:noAutofit/>
          </a:bodyPr>
          <a:lst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a:lstStyle>
          <a:p>
            <a:pPr marL="180000" indent="-180000">
              <a:buFont typeface="Arial" pitchFamily="34" charset="0"/>
              <a:buChar char="•"/>
            </a:pPr>
            <a:r>
              <a:rPr lang="en-GB" sz="1400" kern="0" dirty="0" smtClean="0"/>
              <a:t>Needed to tighten check against Met Office background winds – remove small number of observations such that overall AMV O-B remains about the same in going from QI1 to QI2</a:t>
            </a:r>
          </a:p>
        </p:txBody>
      </p:sp>
      <p:sp>
        <p:nvSpPr>
          <p:cNvPr id="7" name="Text Placeholder 10"/>
          <p:cNvSpPr txBox="1">
            <a:spLocks/>
          </p:cNvSpPr>
          <p:nvPr/>
        </p:nvSpPr>
        <p:spPr>
          <a:xfrm>
            <a:off x="197642" y="3568846"/>
            <a:ext cx="8424863" cy="914399"/>
          </a:xfrm>
          <a:prstGeom prst="rect">
            <a:avLst/>
          </a:prstGeom>
        </p:spPr>
        <p:txBody>
          <a:bodyPr vert="horz" lIns="68580" tIns="34290" rIns="68580" bIns="34290" rtlCol="0">
            <a:noAutofit/>
          </a:bodyPr>
          <a:lst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a:lstStyle>
          <a:p>
            <a:pPr marL="180000" indent="-180000">
              <a:buFont typeface="Arial" pitchFamily="34" charset="0"/>
              <a:buChar char="•"/>
            </a:pPr>
            <a:r>
              <a:rPr lang="en-GB" sz="1400" kern="0" dirty="0" smtClean="0"/>
              <a:t>Found background fit to geostationary radiance (SEVIRI 9/10) still degraded  - use minimum wind speed threshold to remove AMV and Bg. speeds &lt; 4 m/s</a:t>
            </a:r>
          </a:p>
          <a:p>
            <a:pPr marL="180000" indent="-180000">
              <a:buFont typeface="Arial" pitchFamily="34" charset="0"/>
              <a:buChar char="•"/>
            </a:pPr>
            <a:r>
              <a:rPr lang="en-GB" sz="1400" kern="0" dirty="0" smtClean="0"/>
              <a:t>Forecast RMSE scores mostly beneficial – improvements seen for Winds 250 hPa in Tropics at day 1-2</a:t>
            </a:r>
            <a:endParaRPr lang="en-GB" kern="0" dirty="0"/>
          </a:p>
        </p:txBody>
      </p:sp>
    </p:spTree>
    <p:extLst>
      <p:ext uri="{BB962C8B-B14F-4D97-AF65-F5344CB8AC3E}">
        <p14:creationId xmlns:p14="http://schemas.microsoft.com/office/powerpoint/2010/main" val="31209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smtClean="0"/>
              <a:t>Conclusions II</a:t>
            </a:r>
            <a:endParaRPr lang="en-GB" dirty="0"/>
          </a:p>
        </p:txBody>
      </p:sp>
      <p:sp>
        <p:nvSpPr>
          <p:cNvPr id="4" name="Footer Placeholder 3"/>
          <p:cNvSpPr>
            <a:spLocks noGrp="1"/>
          </p:cNvSpPr>
          <p:nvPr>
            <p:ph type="ftr" sz="quarter" idx="12"/>
          </p:nvPr>
        </p:nvSpPr>
        <p:spPr/>
        <p:txBody>
          <a:bodyPr/>
          <a:lstStyle/>
          <a:p>
            <a:r>
              <a:rPr lang="en-GB" kern="0" dirty="0" smtClean="0">
                <a:sym typeface="Helvetica Light"/>
              </a:rPr>
              <a:t>www.metoffice.gov.uk																									                      © Crown Copyright 2017, Met Office</a:t>
            </a:r>
            <a:endParaRPr lang="en-GB" kern="0" dirty="0">
              <a:sym typeface="Helvetica Light"/>
            </a:endParaRPr>
          </a:p>
        </p:txBody>
      </p:sp>
      <p:sp>
        <p:nvSpPr>
          <p:cNvPr id="11" name="Text Placeholder 10"/>
          <p:cNvSpPr>
            <a:spLocks noGrp="1"/>
          </p:cNvSpPr>
          <p:nvPr>
            <p:ph type="body" sz="quarter" idx="11"/>
          </p:nvPr>
        </p:nvSpPr>
        <p:spPr>
          <a:xfrm>
            <a:off x="197644" y="1770460"/>
            <a:ext cx="8424863" cy="284693"/>
          </a:xfrm>
        </p:spPr>
        <p:txBody>
          <a:bodyPr>
            <a:spAutoFit/>
          </a:bodyPr>
          <a:lstStyle/>
          <a:p>
            <a:pPr marL="180000" indent="-180000">
              <a:buFont typeface="Arial" pitchFamily="34" charset="0"/>
              <a:buChar char="•"/>
            </a:pPr>
            <a:r>
              <a:rPr lang="en-GB" sz="1400" dirty="0" smtClean="0"/>
              <a:t>Changes operational with OS40, 13 Feb 2018 </a:t>
            </a:r>
          </a:p>
        </p:txBody>
      </p:sp>
      <p:sp>
        <p:nvSpPr>
          <p:cNvPr id="5" name="Text Placeholder 10"/>
          <p:cNvSpPr txBox="1">
            <a:spLocks/>
          </p:cNvSpPr>
          <p:nvPr/>
        </p:nvSpPr>
        <p:spPr>
          <a:xfrm>
            <a:off x="197643" y="2096576"/>
            <a:ext cx="8424863" cy="931024"/>
          </a:xfrm>
          <a:prstGeom prst="rect">
            <a:avLst/>
          </a:prstGeom>
        </p:spPr>
        <p:txBody>
          <a:bodyPr vert="horz" lIns="68580" tIns="34290" rIns="68580" bIns="34290" rtlCol="0">
            <a:spAutoFit/>
          </a:bodyPr>
          <a:lst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a:lstStyle>
          <a:p>
            <a:pPr marL="180000" indent="-180000">
              <a:buFont typeface="Arial" pitchFamily="34" charset="0"/>
              <a:buChar char="•"/>
            </a:pPr>
            <a:r>
              <a:rPr lang="en-GB" sz="1400" kern="0" dirty="0" smtClean="0"/>
              <a:t>For now we only have QI to work with, but with “new” AMV </a:t>
            </a:r>
            <a:r>
              <a:rPr lang="en-GB" sz="1400" kern="0" dirty="0" err="1" smtClean="0"/>
              <a:t>Bufr</a:t>
            </a:r>
            <a:r>
              <a:rPr lang="en-GB" sz="1400" kern="0" dirty="0" smtClean="0"/>
              <a:t> format we will have much more information supplied with the observations </a:t>
            </a:r>
            <a:br>
              <a:rPr lang="en-GB" sz="1400" kern="0" dirty="0" smtClean="0"/>
            </a:br>
            <a:r>
              <a:rPr lang="en-GB" sz="1400" kern="0" dirty="0" smtClean="0"/>
              <a:t/>
            </a:r>
            <a:br>
              <a:rPr lang="en-GB" sz="1400" kern="0" dirty="0" smtClean="0"/>
            </a:br>
            <a:r>
              <a:rPr lang="en-GB" sz="1400" kern="0" dirty="0" smtClean="0"/>
              <a:t>E.g. cloud top pressure error, optical thickness, OE cost,..</a:t>
            </a:r>
          </a:p>
        </p:txBody>
      </p:sp>
    </p:spTree>
    <p:extLst>
      <p:ext uri="{BB962C8B-B14F-4D97-AF65-F5344CB8AC3E}">
        <p14:creationId xmlns:p14="http://schemas.microsoft.com/office/powerpoint/2010/main" val="202544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saturation sat="110000"/>
                    </a14:imgEffect>
                    <a14:imgEffect>
                      <a14:brightnessContrast contrast="35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itle 1"/>
          <p:cNvSpPr>
            <a:spLocks noGrp="1"/>
          </p:cNvSpPr>
          <p:nvPr>
            <p:ph type="title"/>
          </p:nvPr>
        </p:nvSpPr>
        <p:spPr>
          <a:xfrm>
            <a:off x="197644" y="1039783"/>
            <a:ext cx="8437500" cy="623248"/>
          </a:xfrm>
        </p:spPr>
        <p:txBody>
          <a:bodyPr/>
          <a:lstStyle/>
          <a:p>
            <a:r>
              <a:rPr lang="en-GB" dirty="0" smtClean="0">
                <a:solidFill>
                  <a:schemeClr val="bg2"/>
                </a:solidFill>
              </a:rPr>
              <a:t>Thank you for listening</a:t>
            </a:r>
            <a:endParaRPr lang="en-GB" dirty="0">
              <a:solidFill>
                <a:schemeClr val="bg2"/>
              </a:solidFill>
            </a:endParaRPr>
          </a:p>
        </p:txBody>
      </p:sp>
      <p:sp>
        <p:nvSpPr>
          <p:cNvPr id="9" name="Footer Placeholder 3"/>
          <p:cNvSpPr txBox="1">
            <a:spLocks/>
          </p:cNvSpPr>
          <p:nvPr/>
        </p:nvSpPr>
        <p:spPr>
          <a:xfrm>
            <a:off x="165100" y="4859140"/>
            <a:ext cx="9144000" cy="411361"/>
          </a:xfrm>
          <a:prstGeom prst="rect">
            <a:avLst/>
          </a:prstGeom>
        </p:spPr>
        <p:txBody>
          <a:bodyPr vert="horz" lIns="68580" tIns="34290" rIns="68580" bIns="34290" rtlCol="0">
            <a:noAutofit/>
          </a:bodyPr>
          <a:lst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bg2"/>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bg2"/>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bg2"/>
              </a:buClr>
              <a:buSzPct val="75000"/>
              <a:buFont typeface="Arial" panose="020B0604020202020204" pitchFamily="34" charset="0"/>
              <a:buChar char="•"/>
              <a:tabLst>
                <a:tab pos="67500" algn="l"/>
              </a:tabLst>
              <a:defRPr sz="1500" b="0" i="0" u="none" strike="noStrike" cap="none" spc="0" baseline="0">
                <a:ln>
                  <a:noFill/>
                </a:ln>
                <a:solidFill>
                  <a:schemeClr val="bg2"/>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bg2"/>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a:lstStyle>
          <a:p>
            <a:r>
              <a:rPr lang="en-GB" sz="800" kern="0" dirty="0" smtClean="0">
                <a:solidFill>
                  <a:srgbClr val="FFFFFF"/>
                </a:solidFill>
              </a:rPr>
              <a:t>www.metoffice.gov.uk																									                      © Crown Copyright 2017, Met Office</a:t>
            </a:r>
            <a:endParaRPr lang="en-GB" sz="800" kern="0" dirty="0">
              <a:solidFill>
                <a:srgbClr val="FFFFFF"/>
              </a:solidFill>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01" y="25399"/>
            <a:ext cx="1903435" cy="596901"/>
          </a:xfrm>
          <a:prstGeom prst="rect">
            <a:avLst/>
          </a:prstGeom>
        </p:spPr>
      </p:pic>
      <p:sp>
        <p:nvSpPr>
          <p:cNvPr id="11" name="Text Placeholder 2"/>
          <p:cNvSpPr>
            <a:spLocks noGrp="1"/>
          </p:cNvSpPr>
          <p:nvPr>
            <p:ph type="body" sz="quarter" idx="10"/>
          </p:nvPr>
        </p:nvSpPr>
        <p:spPr>
          <a:xfrm>
            <a:off x="50801" y="1448511"/>
            <a:ext cx="8437500" cy="611706"/>
          </a:xfrm>
          <a:noFill/>
        </p:spPr>
        <p:txBody>
          <a:bodyPr/>
          <a:lstStyle/>
          <a:p>
            <a:r>
              <a:rPr lang="en-GB" dirty="0" smtClean="0">
                <a:solidFill>
                  <a:schemeClr val="bg2"/>
                </a:solidFill>
              </a:rPr>
              <a:t>(View from flight between Seoul and </a:t>
            </a:r>
            <a:r>
              <a:rPr lang="en-GB" dirty="0" err="1" smtClean="0">
                <a:solidFill>
                  <a:schemeClr val="bg2"/>
                </a:solidFill>
              </a:rPr>
              <a:t>Jeju</a:t>
            </a:r>
            <a:r>
              <a:rPr lang="en-GB" dirty="0" smtClean="0">
                <a:solidFill>
                  <a:schemeClr val="bg2"/>
                </a:solidFill>
              </a:rPr>
              <a:t>)</a:t>
            </a:r>
            <a:endParaRPr lang="en-GB" dirty="0">
              <a:solidFill>
                <a:schemeClr val="bg2"/>
              </a:solidFill>
            </a:endParaRPr>
          </a:p>
        </p:txBody>
      </p:sp>
    </p:spTree>
    <p:extLst>
      <p:ext uri="{BB962C8B-B14F-4D97-AF65-F5344CB8AC3E}">
        <p14:creationId xmlns:p14="http://schemas.microsoft.com/office/powerpoint/2010/main" val="396274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7644" y="541705"/>
            <a:ext cx="8437500" cy="623248"/>
          </a:xfrm>
        </p:spPr>
        <p:txBody>
          <a:bodyPr/>
          <a:lstStyle/>
          <a:p>
            <a:r>
              <a:rPr lang="en-GB" dirty="0" smtClean="0"/>
              <a:t>SEVIRI CSR O-B change vs reference </a:t>
            </a:r>
            <a:endParaRPr lang="en-GB" dirty="0"/>
          </a:p>
        </p:txBody>
      </p:sp>
      <p:sp>
        <p:nvSpPr>
          <p:cNvPr id="2" name="Footer Placeholder 1"/>
          <p:cNvSpPr>
            <a:spLocks noGrp="1"/>
          </p:cNvSpPr>
          <p:nvPr>
            <p:ph type="ftr" sz="quarter" idx="12"/>
          </p:nvPr>
        </p:nvSpPr>
        <p:spPr/>
        <p:txBody>
          <a:body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9" name="TextBox 8"/>
          <p:cNvSpPr txBox="1"/>
          <p:nvPr/>
        </p:nvSpPr>
        <p:spPr>
          <a:xfrm>
            <a:off x="942391" y="1454034"/>
            <a:ext cx="3782673" cy="307777"/>
          </a:xfrm>
          <a:prstGeom prst="rect">
            <a:avLst/>
          </a:prstGeom>
          <a:noFill/>
        </p:spPr>
        <p:txBody>
          <a:bodyPr wrap="square" rtlCol="0">
            <a:spAutoFit/>
          </a:bodyPr>
          <a:lstStyle/>
          <a:p>
            <a:pPr marL="180000" marR="0" lvl="0" indent="-180000" algn="ctr" defTabSz="914400" eaLnBrk="1" fontAlgn="auto" latinLnBrk="0" hangingPunct="1">
              <a:lnSpc>
                <a:spcPct val="100000"/>
              </a:lnSpc>
              <a:spcBef>
                <a:spcPts val="0"/>
              </a:spcBef>
              <a:spcAft>
                <a:spcPts val="0"/>
              </a:spcAft>
              <a:buClrTx/>
              <a:buSzTx/>
              <a:tabLst/>
              <a:defRPr/>
            </a:pPr>
            <a:r>
              <a:rPr kumimoji="0" lang="en-GB" b="0" i="0" u="none" strike="noStrike" kern="0" cap="none" spc="0" normalizeH="0" baseline="0" noProof="0" dirty="0" smtClean="0">
                <a:ln>
                  <a:noFill/>
                </a:ln>
                <a:solidFill>
                  <a:srgbClr val="000000"/>
                </a:solidFill>
                <a:effectLst/>
                <a:uLnTx/>
                <a:uFillTx/>
              </a:rPr>
              <a:t>Without</a:t>
            </a:r>
            <a:r>
              <a:rPr kumimoji="0" lang="en-GB" b="0" i="0" u="none" strike="noStrike" kern="0" cap="none" spc="0" normalizeH="0" noProof="0" dirty="0" smtClean="0">
                <a:ln>
                  <a:noFill/>
                </a:ln>
                <a:solidFill>
                  <a:srgbClr val="000000"/>
                </a:solidFill>
                <a:effectLst/>
                <a:uLnTx/>
                <a:uFillTx/>
              </a:rPr>
              <a:t> </a:t>
            </a:r>
            <a:r>
              <a:rPr lang="en-GB" kern="0" dirty="0" smtClean="0">
                <a:solidFill>
                  <a:srgbClr val="000000"/>
                </a:solidFill>
              </a:rPr>
              <a:t>Min </a:t>
            </a:r>
            <a:r>
              <a:rPr kumimoji="0" lang="en-GB" b="0" i="0" u="none" strike="noStrike" kern="0" cap="none" spc="0" normalizeH="0" noProof="0" dirty="0" smtClean="0">
                <a:ln>
                  <a:noFill/>
                </a:ln>
                <a:solidFill>
                  <a:srgbClr val="000000"/>
                </a:solidFill>
                <a:effectLst/>
                <a:uLnTx/>
                <a:uFillTx/>
              </a:rPr>
              <a:t>Speed Check</a:t>
            </a:r>
            <a:endParaRPr kumimoji="0" lang="en-GB" b="0" i="0" u="none" strike="noStrike" kern="0" cap="none" spc="0" normalizeH="0" baseline="0" noProof="0" dirty="0">
              <a:ln>
                <a:noFill/>
              </a:ln>
              <a:solidFill>
                <a:srgbClr val="000000"/>
              </a:solidFill>
              <a:effectLst/>
              <a:uLnTx/>
              <a:uFillTx/>
            </a:endParaRPr>
          </a:p>
        </p:txBody>
      </p:sp>
      <p:sp>
        <p:nvSpPr>
          <p:cNvPr id="10" name="TextBox 9"/>
          <p:cNvSpPr txBox="1"/>
          <p:nvPr/>
        </p:nvSpPr>
        <p:spPr>
          <a:xfrm>
            <a:off x="5215811" y="1450317"/>
            <a:ext cx="3829253" cy="307777"/>
          </a:xfrm>
          <a:prstGeom prst="rect">
            <a:avLst/>
          </a:prstGeom>
          <a:noFill/>
        </p:spPr>
        <p:txBody>
          <a:bodyPr wrap="square" rtlCol="0">
            <a:spAutoFit/>
          </a:bodyPr>
          <a:lstStyle/>
          <a:p>
            <a:pPr marL="180000" marR="0" lvl="0" indent="-180000" algn="ctr" defTabSz="914400" eaLnBrk="1" fontAlgn="auto" latinLnBrk="0" hangingPunct="1">
              <a:lnSpc>
                <a:spcPct val="100000"/>
              </a:lnSpc>
              <a:spcBef>
                <a:spcPts val="0"/>
              </a:spcBef>
              <a:spcAft>
                <a:spcPts val="0"/>
              </a:spcAft>
              <a:buClrTx/>
              <a:buSzTx/>
              <a:tabLst/>
              <a:defRPr/>
            </a:pPr>
            <a:r>
              <a:rPr kumimoji="0" lang="en-GB" b="0" i="0" u="none" strike="noStrike" kern="0" cap="none" spc="0" normalizeH="0" baseline="0" noProof="0" dirty="0" smtClean="0">
                <a:ln>
                  <a:noFill/>
                </a:ln>
                <a:solidFill>
                  <a:srgbClr val="000000"/>
                </a:solidFill>
                <a:effectLst/>
                <a:uLnTx/>
                <a:uFillTx/>
              </a:rPr>
              <a:t>With Min </a:t>
            </a:r>
            <a:r>
              <a:rPr kumimoji="0" lang="en-GB" b="0" i="0" u="none" strike="noStrike" kern="0" cap="none" spc="0" normalizeH="0" noProof="0" dirty="0" smtClean="0">
                <a:ln>
                  <a:noFill/>
                </a:ln>
                <a:solidFill>
                  <a:srgbClr val="000000"/>
                </a:solidFill>
                <a:effectLst/>
                <a:uLnTx/>
                <a:uFillTx/>
              </a:rPr>
              <a:t>Speed Check</a:t>
            </a:r>
            <a:endParaRPr kumimoji="0" lang="en-GB" b="0" i="0" u="none" strike="noStrike" kern="0" cap="none" spc="0" normalizeH="0" baseline="0" noProof="0" dirty="0">
              <a:ln>
                <a:noFill/>
              </a:ln>
              <a:solidFill>
                <a:srgbClr val="000000"/>
              </a:solidFill>
              <a:effectLst/>
              <a:uLnTx/>
              <a:uFillTx/>
            </a:endParaRPr>
          </a:p>
        </p:txBody>
      </p:sp>
      <p:sp>
        <p:nvSpPr>
          <p:cNvPr id="11" name="TextBox 10"/>
          <p:cNvSpPr txBox="1"/>
          <p:nvPr/>
        </p:nvSpPr>
        <p:spPr>
          <a:xfrm rot="16200000">
            <a:off x="-373553" y="2418757"/>
            <a:ext cx="1253241" cy="276999"/>
          </a:xfrm>
          <a:prstGeom prst="rect">
            <a:avLst/>
          </a:prstGeom>
          <a:solidFill>
            <a:schemeClr val="accent2"/>
          </a:solidFill>
        </p:spPr>
        <p:txBody>
          <a:bodyPr wrap="square" rtlCol="0">
            <a:spAutoFit/>
          </a:bodyPr>
          <a:lstStyle/>
          <a:p>
            <a:pPr marL="180000" marR="0" lvl="0" indent="-180000" algn="ctr" defTabSz="914400" eaLnBrk="1" fontAlgn="auto" latinLnBrk="0" hangingPunct="1">
              <a:lnSpc>
                <a:spcPct val="100000"/>
              </a:lnSpc>
              <a:spcBef>
                <a:spcPts val="0"/>
              </a:spcBef>
              <a:spcAft>
                <a:spcPts val="0"/>
              </a:spcAft>
              <a:buClrTx/>
              <a:buSzTx/>
              <a:tabLst/>
              <a:defRPr/>
            </a:pPr>
            <a:r>
              <a:rPr kumimoji="0" lang="en-GB" sz="1200" b="0" i="0" u="none" strike="noStrike" kern="0" cap="none" spc="0" normalizeH="0" baseline="0" noProof="0" dirty="0" smtClean="0">
                <a:ln>
                  <a:noFill/>
                </a:ln>
                <a:solidFill>
                  <a:schemeClr val="bg2"/>
                </a:solidFill>
                <a:effectLst/>
                <a:uLnTx/>
                <a:uFillTx/>
              </a:rPr>
              <a:t>Summer</a:t>
            </a:r>
            <a:endParaRPr kumimoji="0" lang="en-GB" sz="1200" b="0" i="0" u="none" strike="noStrike" kern="0" cap="none" spc="0" normalizeH="0" baseline="0" noProof="0" dirty="0">
              <a:ln>
                <a:noFill/>
              </a:ln>
              <a:solidFill>
                <a:schemeClr val="bg2"/>
              </a:solidFill>
              <a:effectLst/>
              <a:uLnTx/>
              <a:uFillTx/>
            </a:endParaRPr>
          </a:p>
        </p:txBody>
      </p:sp>
      <p:sp>
        <p:nvSpPr>
          <p:cNvPr id="12" name="TextBox 11"/>
          <p:cNvSpPr txBox="1"/>
          <p:nvPr/>
        </p:nvSpPr>
        <p:spPr>
          <a:xfrm rot="16200000">
            <a:off x="-373553" y="3824190"/>
            <a:ext cx="1253241" cy="276999"/>
          </a:xfrm>
          <a:prstGeom prst="rect">
            <a:avLst/>
          </a:prstGeom>
          <a:solidFill>
            <a:schemeClr val="accent2"/>
          </a:solidFill>
        </p:spPr>
        <p:txBody>
          <a:bodyPr wrap="square" rtlCol="0">
            <a:spAutoFit/>
          </a:bodyPr>
          <a:lstStyle/>
          <a:p>
            <a:pPr marL="180000" marR="0" lvl="0" indent="-180000" algn="ctr" defTabSz="914400" eaLnBrk="1" fontAlgn="auto" latinLnBrk="0" hangingPunct="1">
              <a:lnSpc>
                <a:spcPct val="100000"/>
              </a:lnSpc>
              <a:spcBef>
                <a:spcPts val="0"/>
              </a:spcBef>
              <a:spcAft>
                <a:spcPts val="0"/>
              </a:spcAft>
              <a:buClrTx/>
              <a:buSzTx/>
              <a:tabLst/>
              <a:defRPr/>
            </a:pPr>
            <a:r>
              <a:rPr kumimoji="0" lang="en-GB" sz="1200" b="0" i="0" u="none" strike="noStrike" kern="0" cap="none" spc="0" normalizeH="0" baseline="0" noProof="0" dirty="0" smtClean="0">
                <a:ln>
                  <a:noFill/>
                </a:ln>
                <a:solidFill>
                  <a:schemeClr val="bg2"/>
                </a:solidFill>
                <a:effectLst/>
                <a:uLnTx/>
                <a:uFillTx/>
              </a:rPr>
              <a:t>Winter</a:t>
            </a:r>
            <a:endParaRPr kumimoji="0" lang="en-GB" sz="1200" b="0" i="0" u="none" strike="noStrike" kern="0" cap="none" spc="0" normalizeH="0" baseline="0" noProof="0" dirty="0">
              <a:ln>
                <a:noFill/>
              </a:ln>
              <a:solidFill>
                <a:schemeClr val="bg2"/>
              </a:solidFill>
              <a:effectLst/>
              <a:uLnTx/>
              <a:uFillTx/>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1" r="9599" b="62864"/>
          <a:stretch/>
        </p:blipFill>
        <p:spPr>
          <a:xfrm>
            <a:off x="391567" y="1930636"/>
            <a:ext cx="4320000" cy="1330987"/>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r="9491" b="62721"/>
          <a:stretch/>
        </p:blipFill>
        <p:spPr>
          <a:xfrm>
            <a:off x="4711567" y="1927080"/>
            <a:ext cx="4320000" cy="1334543"/>
          </a:xfrm>
          <a:prstGeom prst="rect">
            <a:avLst/>
          </a:prstGeom>
        </p:spPr>
      </p:pic>
      <p:sp>
        <p:nvSpPr>
          <p:cNvPr id="14" name="Oval 13"/>
          <p:cNvSpPr/>
          <p:nvPr/>
        </p:nvSpPr>
        <p:spPr>
          <a:xfrm rot="5400000">
            <a:off x="1586764" y="1702088"/>
            <a:ext cx="482911" cy="1650812"/>
          </a:xfrm>
          <a:prstGeom prst="ellipse">
            <a:avLst/>
          </a:prstGeom>
          <a:noFill/>
          <a:ln w="19050">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5" name="Oval 14"/>
          <p:cNvSpPr/>
          <p:nvPr/>
        </p:nvSpPr>
        <p:spPr>
          <a:xfrm rot="5400000">
            <a:off x="5906765" y="1702088"/>
            <a:ext cx="482911" cy="1650812"/>
          </a:xfrm>
          <a:prstGeom prst="ellipse">
            <a:avLst/>
          </a:prstGeom>
          <a:noFill/>
          <a:ln w="19050">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6" name="Picture 15"/>
          <p:cNvPicPr>
            <a:picLocks noChangeAspect="1"/>
          </p:cNvPicPr>
          <p:nvPr/>
        </p:nvPicPr>
        <p:blipFill rotWithShape="1">
          <a:blip r:embed="rId5" cstate="print">
            <a:extLst>
              <a:ext uri="{28A0092B-C50C-407E-A947-70E740481C1C}">
                <a14:useLocalDpi xmlns:a14="http://schemas.microsoft.com/office/drawing/2010/main" val="0"/>
              </a:ext>
            </a:extLst>
          </a:blip>
          <a:srcRect r="9564" b="62783"/>
          <a:stretch/>
        </p:blipFill>
        <p:spPr>
          <a:xfrm>
            <a:off x="405063" y="3310073"/>
            <a:ext cx="4320000" cy="1333354"/>
          </a:xfrm>
          <a:prstGeom prst="rect">
            <a:avLst/>
          </a:prstGeom>
        </p:spPr>
      </p:pic>
      <p:pic>
        <p:nvPicPr>
          <p:cNvPr id="17" name="Picture 16"/>
          <p:cNvPicPr>
            <a:picLocks noChangeAspect="1"/>
          </p:cNvPicPr>
          <p:nvPr/>
        </p:nvPicPr>
        <p:blipFill rotWithShape="1">
          <a:blip r:embed="rId6" cstate="print">
            <a:extLst>
              <a:ext uri="{28A0092B-C50C-407E-A947-70E740481C1C}">
                <a14:useLocalDpi xmlns:a14="http://schemas.microsoft.com/office/drawing/2010/main" val="0"/>
              </a:ext>
            </a:extLst>
          </a:blip>
          <a:srcRect r="9518" b="62776"/>
          <a:stretch/>
        </p:blipFill>
        <p:spPr>
          <a:xfrm>
            <a:off x="4738560" y="3309954"/>
            <a:ext cx="4320000" cy="1332929"/>
          </a:xfrm>
          <a:prstGeom prst="rect">
            <a:avLst/>
          </a:prstGeom>
        </p:spPr>
      </p:pic>
    </p:spTree>
    <p:extLst>
      <p:ext uri="{BB962C8B-B14F-4D97-AF65-F5344CB8AC3E}">
        <p14:creationId xmlns:p14="http://schemas.microsoft.com/office/powerpoint/2010/main" val="993916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62893" y="147686"/>
            <a:ext cx="8437500" cy="623248"/>
          </a:xfrm>
        </p:spPr>
        <p:txBody>
          <a:bodyPr/>
          <a:lstStyle/>
          <a:p>
            <a:r>
              <a:rPr lang="en-GB" dirty="0" smtClean="0"/>
              <a:t>Motivation</a:t>
            </a:r>
            <a:endParaRPr lang="en-GB" dirty="0"/>
          </a:p>
        </p:txBody>
      </p:sp>
      <p:sp>
        <p:nvSpPr>
          <p:cNvPr id="2" name="Footer Placeholder 1"/>
          <p:cNvSpPr>
            <a:spLocks noGrp="1"/>
          </p:cNvSpPr>
          <p:nvPr>
            <p:ph type="ftr" sz="quarter" idx="12"/>
          </p:nvPr>
        </p:nvSpPr>
        <p:spPr/>
        <p:txBody>
          <a:body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10" name="Text Placeholder 9"/>
          <p:cNvSpPr txBox="1">
            <a:spLocks noGrp="1"/>
          </p:cNvSpPr>
          <p:nvPr>
            <p:ph type="body" sz="quarter" idx="11"/>
          </p:nvPr>
        </p:nvSpPr>
        <p:spPr>
          <a:xfrm>
            <a:off x="561918" y="1093954"/>
            <a:ext cx="7667682" cy="561692"/>
          </a:xfrm>
          <a:prstGeom prst="rect">
            <a:avLst/>
          </a:prstGeom>
          <a:noFill/>
        </p:spPr>
        <p:txBody>
          <a:bodyPr wrap="square" rtlCol="0">
            <a:spAutoFit/>
          </a:bodyPr>
          <a:lstStyle/>
          <a:p>
            <a:pPr marL="180000" indent="-180000">
              <a:buFont typeface="Arial" pitchFamily="34" charset="0"/>
              <a:buChar char="•"/>
            </a:pPr>
            <a:r>
              <a:rPr lang="en-GB" sz="1600" dirty="0" smtClean="0">
                <a:latin typeface="+mn-lt"/>
              </a:rPr>
              <a:t>QC essential for NWP: remove </a:t>
            </a:r>
            <a:r>
              <a:rPr lang="en-GB" sz="1600" dirty="0" smtClean="0">
                <a:latin typeface="+mn-lt"/>
              </a:rPr>
              <a:t>data of </a:t>
            </a:r>
            <a:r>
              <a:rPr lang="en-GB" sz="1600" dirty="0" smtClean="0">
                <a:latin typeface="+mn-lt"/>
              </a:rPr>
              <a:t>“bad” quality, also data that cannot be simulated by NWP model</a:t>
            </a:r>
          </a:p>
        </p:txBody>
      </p:sp>
      <p:sp>
        <p:nvSpPr>
          <p:cNvPr id="7" name="Text Placeholder 9"/>
          <p:cNvSpPr txBox="1">
            <a:spLocks/>
          </p:cNvSpPr>
          <p:nvPr/>
        </p:nvSpPr>
        <p:spPr>
          <a:xfrm>
            <a:off x="561918" y="3986745"/>
            <a:ext cx="7667682" cy="741229"/>
          </a:xfrm>
          <a:prstGeom prst="rect">
            <a:avLst/>
          </a:prstGeom>
          <a:solidFill>
            <a:schemeClr val="accent2"/>
          </a:solidFill>
        </p:spPr>
        <p:txBody>
          <a:bodyPr vert="horz" wrap="square" lIns="68580" tIns="34290" rIns="68580" bIns="34290" rtlCol="0">
            <a:spAutoFit/>
          </a:bodyPr>
          <a:lst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a:lstStyle>
          <a:p>
            <a:pPr>
              <a:spcAft>
                <a:spcPts val="600"/>
              </a:spcAft>
            </a:pPr>
            <a:r>
              <a:rPr lang="en-GB" sz="1600" kern="0" dirty="0" smtClean="0">
                <a:solidFill>
                  <a:schemeClr val="bg2"/>
                </a:solidFill>
                <a:latin typeface="+mn-lt"/>
              </a:rPr>
              <a:t>1) Migrate from QI1 to QI2 to remove check against (other centres) NWP forecast</a:t>
            </a:r>
          </a:p>
          <a:p>
            <a:pPr>
              <a:spcAft>
                <a:spcPts val="600"/>
              </a:spcAft>
            </a:pPr>
            <a:r>
              <a:rPr lang="en-GB" sz="1600" kern="0" dirty="0" smtClean="0">
                <a:solidFill>
                  <a:schemeClr val="bg2"/>
                </a:solidFill>
                <a:latin typeface="+mn-lt"/>
              </a:rPr>
              <a:t>2) Update thresholds</a:t>
            </a:r>
          </a:p>
        </p:txBody>
      </p:sp>
      <p:sp>
        <p:nvSpPr>
          <p:cNvPr id="8" name="Text Placeholder 9"/>
          <p:cNvSpPr txBox="1">
            <a:spLocks/>
          </p:cNvSpPr>
          <p:nvPr/>
        </p:nvSpPr>
        <p:spPr>
          <a:xfrm rot="16200000">
            <a:off x="33568" y="4199623"/>
            <a:ext cx="741229" cy="315471"/>
          </a:xfrm>
          <a:prstGeom prst="rect">
            <a:avLst/>
          </a:prstGeom>
          <a:solidFill>
            <a:schemeClr val="accent2"/>
          </a:solidFill>
        </p:spPr>
        <p:txBody>
          <a:bodyPr vert="horz" wrap="square" lIns="68580" tIns="34290" rIns="68580" bIns="34290" rtlCol="0">
            <a:spAutoFit/>
          </a:bodyPr>
          <a:lst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a:lstStyle>
          <a:p>
            <a:pPr algn="ctr">
              <a:spcAft>
                <a:spcPts val="600"/>
              </a:spcAft>
            </a:pPr>
            <a:r>
              <a:rPr lang="en-GB" sz="1600" kern="0" dirty="0" smtClean="0">
                <a:solidFill>
                  <a:schemeClr val="bg2"/>
                </a:solidFill>
                <a:latin typeface="+mn-lt"/>
              </a:rPr>
              <a:t>Aim</a:t>
            </a:r>
          </a:p>
        </p:txBody>
      </p:sp>
      <p:sp>
        <p:nvSpPr>
          <p:cNvPr id="9" name="Text Placeholder 9"/>
          <p:cNvSpPr txBox="1">
            <a:spLocks/>
          </p:cNvSpPr>
          <p:nvPr/>
        </p:nvSpPr>
        <p:spPr>
          <a:xfrm>
            <a:off x="561918" y="1673741"/>
            <a:ext cx="7845482" cy="2187778"/>
          </a:xfrm>
          <a:prstGeom prst="rect">
            <a:avLst/>
          </a:prstGeom>
          <a:noFill/>
        </p:spPr>
        <p:txBody>
          <a:bodyPr vert="horz" wrap="square" lIns="68580" tIns="34290" rIns="68580" bIns="34290" rtlCol="0">
            <a:spAutoFit/>
          </a:bodyPr>
          <a:lst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a:lstStyle>
          <a:p>
            <a:pPr marL="180000" indent="-180000">
              <a:buFont typeface="Arial" pitchFamily="34" charset="0"/>
              <a:buChar char="•"/>
            </a:pPr>
            <a:r>
              <a:rPr lang="en-GB" sz="1600" kern="0" dirty="0" smtClean="0">
                <a:latin typeface="+mn-lt"/>
              </a:rPr>
              <a:t>AMVs supplied with Quality Indicator (QI) values</a:t>
            </a:r>
          </a:p>
          <a:p>
            <a:pPr marL="637200" lvl="1">
              <a:spcBef>
                <a:spcPts val="788"/>
              </a:spcBef>
            </a:pPr>
            <a:r>
              <a:rPr lang="en-GB" kern="0" dirty="0" smtClean="0"/>
              <a:t>Spatial/temporal consistency</a:t>
            </a:r>
          </a:p>
          <a:p>
            <a:pPr marL="637200" lvl="1">
              <a:spcBef>
                <a:spcPts val="788"/>
              </a:spcBef>
            </a:pPr>
            <a:r>
              <a:rPr lang="en-GB" kern="0" dirty="0" smtClean="0"/>
              <a:t>QI1 (</a:t>
            </a:r>
            <a:r>
              <a:rPr lang="en-GB" i="1" kern="0" dirty="0" smtClean="0"/>
              <a:t>with</a:t>
            </a:r>
            <a:r>
              <a:rPr lang="en-GB" kern="0" dirty="0" smtClean="0"/>
              <a:t> first-guess check against ECMWF, GFS, JMA,..) </a:t>
            </a:r>
          </a:p>
          <a:p>
            <a:pPr marL="637200" lvl="1">
              <a:spcBef>
                <a:spcPts val="788"/>
              </a:spcBef>
            </a:pPr>
            <a:r>
              <a:rPr lang="en-GB" kern="0" dirty="0" smtClean="0"/>
              <a:t>QI2 (</a:t>
            </a:r>
            <a:r>
              <a:rPr lang="en-GB" i="1" kern="0" dirty="0" smtClean="0"/>
              <a:t>without</a:t>
            </a:r>
            <a:r>
              <a:rPr lang="en-GB" kern="0" dirty="0" smtClean="0"/>
              <a:t> first-guess check)</a:t>
            </a:r>
          </a:p>
          <a:p>
            <a:pPr marL="180000" indent="-180000">
              <a:spcAft>
                <a:spcPts val="600"/>
              </a:spcAft>
              <a:buFont typeface="Arial" pitchFamily="34" charset="0"/>
              <a:buChar char="•"/>
            </a:pPr>
            <a:r>
              <a:rPr lang="en-GB" sz="1600" kern="0" dirty="0" smtClean="0">
                <a:latin typeface="+mn-lt"/>
              </a:rPr>
              <a:t>Ideally observations independent from model.. but QI1 used thus far (protect from large HA errors)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p:txBody>
          <a:bodyPr/>
          <a:lstStyle/>
          <a:p>
            <a:r>
              <a:rPr lang="en-GB" kern="0" dirty="0" smtClean="0">
                <a:sym typeface="Helvetica Light"/>
              </a:rPr>
              <a:t>www.metoffice.gov.uk																									                      © Crown Copyright 2017, Met Office</a:t>
            </a:r>
            <a:endParaRPr lang="en-GB" kern="0" dirty="0">
              <a:sym typeface="Helvetica Light"/>
            </a:endParaRPr>
          </a:p>
        </p:txBody>
      </p:sp>
      <p:sp>
        <p:nvSpPr>
          <p:cNvPr id="8" name="TextBox 7"/>
          <p:cNvSpPr txBox="1"/>
          <p:nvPr/>
        </p:nvSpPr>
        <p:spPr>
          <a:xfrm>
            <a:off x="914400" y="1278813"/>
            <a:ext cx="7175500" cy="2040559"/>
          </a:xfrm>
          <a:prstGeom prst="rect">
            <a:avLst/>
          </a:prstGeom>
          <a:noFill/>
        </p:spPr>
        <p:txBody>
          <a:bodyPr wrap="square" rtlCol="0">
            <a:spAutoFit/>
          </a:bodyPr>
          <a:lstStyle/>
          <a:p>
            <a:pPr marL="135000" indent="-135000" fontAlgn="base">
              <a:lnSpc>
                <a:spcPct val="85000"/>
              </a:lnSpc>
              <a:spcBef>
                <a:spcPct val="0"/>
              </a:spcBef>
              <a:spcAft>
                <a:spcPts val="900"/>
              </a:spcAft>
              <a:buFont typeface="Arial" pitchFamily="34" charset="0"/>
              <a:buChar char="•"/>
            </a:pPr>
            <a:r>
              <a:rPr lang="en-GB" sz="1200" dirty="0">
                <a:solidFill>
                  <a:srgbClr val="000000"/>
                </a:solidFill>
                <a:latin typeface="Arial" charset="0"/>
                <a:ea typeface="ＭＳ Ｐゴシック" charset="0"/>
              </a:rPr>
              <a:t>‘Good’ observations with normally distributed errors have Gaussian distribution with unbiased errors and variance V</a:t>
            </a:r>
          </a:p>
          <a:p>
            <a:pPr marL="135000" indent="-135000" fontAlgn="base">
              <a:lnSpc>
                <a:spcPct val="85000"/>
              </a:lnSpc>
              <a:spcBef>
                <a:spcPct val="0"/>
              </a:spcBef>
              <a:spcAft>
                <a:spcPts val="900"/>
              </a:spcAft>
              <a:buFont typeface="Arial" pitchFamily="34" charset="0"/>
              <a:buChar char="•"/>
            </a:pPr>
            <a:r>
              <a:rPr lang="en-GB" sz="1200" dirty="0">
                <a:solidFill>
                  <a:srgbClr val="000000"/>
                </a:solidFill>
                <a:latin typeface="Arial" charset="0"/>
                <a:ea typeface="ＭＳ Ｐゴシック" charset="0"/>
              </a:rPr>
              <a:t>‘Bad’ observations with gross errors have uniform density, k</a:t>
            </a:r>
          </a:p>
          <a:p>
            <a:pPr marL="135000" indent="-135000" fontAlgn="base">
              <a:lnSpc>
                <a:spcPct val="85000"/>
              </a:lnSpc>
              <a:spcBef>
                <a:spcPct val="0"/>
              </a:spcBef>
              <a:spcAft>
                <a:spcPts val="900"/>
              </a:spcAft>
              <a:buFont typeface="Arial" pitchFamily="34" charset="0"/>
              <a:buChar char="•"/>
            </a:pPr>
            <a:r>
              <a:rPr lang="en-GB" sz="1200" dirty="0">
                <a:solidFill>
                  <a:srgbClr val="000000"/>
                </a:solidFill>
                <a:latin typeface="Arial" charset="0"/>
                <a:ea typeface="ＭＳ Ｐゴシック" charset="0"/>
              </a:rPr>
              <a:t>Background forecast assumed to have Gaussian errors</a:t>
            </a:r>
          </a:p>
          <a:p>
            <a:pPr marL="135000" indent="-135000" fontAlgn="base">
              <a:lnSpc>
                <a:spcPct val="85000"/>
              </a:lnSpc>
              <a:spcBef>
                <a:spcPct val="0"/>
              </a:spcBef>
              <a:spcAft>
                <a:spcPts val="900"/>
              </a:spcAft>
            </a:pPr>
            <a:r>
              <a:rPr lang="en-GB" sz="1200" dirty="0">
                <a:solidFill>
                  <a:srgbClr val="000000"/>
                </a:solidFill>
                <a:latin typeface="Arial" charset="0"/>
                <a:ea typeface="ＭＳ Ｐゴシック" charset="0"/>
              </a:rPr>
              <a:t>Let G denote the presence of gross errors, Ḡ denote the absence of gross errors</a:t>
            </a:r>
          </a:p>
          <a:p>
            <a:pPr indent="-135000" fontAlgn="base">
              <a:lnSpc>
                <a:spcPct val="85000"/>
              </a:lnSpc>
              <a:spcBef>
                <a:spcPct val="0"/>
              </a:spcBef>
              <a:spcAft>
                <a:spcPts val="900"/>
              </a:spcAft>
            </a:pPr>
            <a:endParaRPr lang="en-GB" sz="1200" dirty="0">
              <a:solidFill>
                <a:srgbClr val="000000"/>
              </a:solidFill>
              <a:latin typeface="Arial" charset="0"/>
              <a:ea typeface="ＭＳ Ｐゴシック" charset="0"/>
            </a:endParaRPr>
          </a:p>
          <a:p>
            <a:pPr indent="-135000" fontAlgn="base">
              <a:lnSpc>
                <a:spcPct val="85000"/>
              </a:lnSpc>
              <a:spcBef>
                <a:spcPct val="0"/>
              </a:spcBef>
              <a:spcAft>
                <a:spcPts val="900"/>
              </a:spcAft>
            </a:pPr>
            <a:r>
              <a:rPr lang="en-GB" sz="1200" dirty="0">
                <a:solidFill>
                  <a:srgbClr val="000000"/>
                </a:solidFill>
                <a:latin typeface="Arial" charset="0"/>
                <a:ea typeface="ＭＳ Ｐゴシック" charset="0"/>
              </a:rPr>
              <a:t>The overall probability density of observed value y</a:t>
            </a:r>
            <a:r>
              <a:rPr lang="en-GB" sz="1200" baseline="-25000" dirty="0">
                <a:solidFill>
                  <a:srgbClr val="000000"/>
                </a:solidFill>
                <a:latin typeface="Arial" charset="0"/>
                <a:ea typeface="ＭＳ Ｐゴシック" charset="0"/>
              </a:rPr>
              <a:t>o</a:t>
            </a:r>
            <a:r>
              <a:rPr lang="en-GB" sz="1200" dirty="0">
                <a:solidFill>
                  <a:srgbClr val="000000"/>
                </a:solidFill>
                <a:latin typeface="Arial" charset="0"/>
                <a:ea typeface="ＭＳ Ｐゴシック" charset="0"/>
              </a:rPr>
              <a:t> given background value y</a:t>
            </a:r>
            <a:r>
              <a:rPr lang="en-GB" sz="1200" baseline="-25000" dirty="0">
                <a:solidFill>
                  <a:srgbClr val="000000"/>
                </a:solidFill>
                <a:latin typeface="Arial" charset="0"/>
                <a:ea typeface="ＭＳ Ｐゴシック" charset="0"/>
              </a:rPr>
              <a:t>b</a:t>
            </a:r>
            <a:r>
              <a:rPr lang="en-GB" sz="1200" dirty="0">
                <a:solidFill>
                  <a:srgbClr val="000000"/>
                </a:solidFill>
                <a:latin typeface="Arial" charset="0"/>
                <a:ea typeface="ＭＳ Ｐゴシック" charset="0"/>
              </a:rPr>
              <a:t> is</a:t>
            </a:r>
          </a:p>
          <a:p>
            <a:pPr marL="135000" indent="-135000" fontAlgn="base">
              <a:lnSpc>
                <a:spcPct val="85000"/>
              </a:lnSpc>
              <a:spcBef>
                <a:spcPct val="0"/>
              </a:spcBef>
              <a:spcAft>
                <a:spcPts val="900"/>
              </a:spcAft>
              <a:buFont typeface="Arial" pitchFamily="34" charset="0"/>
              <a:buChar char="•"/>
            </a:pPr>
            <a:endParaRPr lang="en-GB" sz="1200" dirty="0">
              <a:solidFill>
                <a:srgbClr val="000000"/>
              </a:solidFill>
              <a:latin typeface="Arial" charset="0"/>
              <a:ea typeface="ＭＳ Ｐゴシック" charset="0"/>
            </a:endParaRPr>
          </a:p>
        </p:txBody>
      </p:sp>
      <p:sp>
        <p:nvSpPr>
          <p:cNvPr id="9" name="Rectangle 2"/>
          <p:cNvSpPr>
            <a:spLocks noGrp="1" noChangeArrowheads="1"/>
          </p:cNvSpPr>
          <p:nvPr>
            <p:ph type="title"/>
          </p:nvPr>
        </p:nvSpPr>
        <p:spPr>
          <a:xfrm>
            <a:off x="1752600" y="260747"/>
            <a:ext cx="6934200" cy="623248"/>
          </a:xfrm>
        </p:spPr>
        <p:txBody>
          <a:bodyPr/>
          <a:lstStyle/>
          <a:p>
            <a:pPr eaLnBrk="1" hangingPunct="1"/>
            <a:r>
              <a:rPr lang="en-GB" dirty="0" smtClean="0"/>
              <a:t>Bayesian background check</a:t>
            </a:r>
            <a:endParaRPr lang="en-US" dirty="0" smtClean="0"/>
          </a:p>
        </p:txBody>
      </p:sp>
      <p:graphicFrame>
        <p:nvGraphicFramePr>
          <p:cNvPr id="12" name="Object 11"/>
          <p:cNvGraphicFramePr>
            <a:graphicFrameLocks noChangeAspect="1"/>
          </p:cNvGraphicFramePr>
          <p:nvPr>
            <p:extLst>
              <p:ext uri="{D42A27DB-BD31-4B8C-83A1-F6EECF244321}">
                <p14:modId xmlns:p14="http://schemas.microsoft.com/office/powerpoint/2010/main" val="3539368410"/>
              </p:ext>
            </p:extLst>
          </p:nvPr>
        </p:nvGraphicFramePr>
        <p:xfrm>
          <a:off x="3129409" y="3156322"/>
          <a:ext cx="3091378" cy="1080120"/>
        </p:xfrm>
        <a:graphic>
          <a:graphicData uri="http://schemas.openxmlformats.org/presentationml/2006/ole">
            <mc:AlternateContent xmlns:mc="http://schemas.openxmlformats.org/markup-compatibility/2006">
              <mc:Choice xmlns:v="urn:schemas-microsoft-com:vml" Requires="v">
                <p:oleObj spid="_x0000_s1077" name="Equation" r:id="rId3" imgW="3162240" imgH="1104840" progId="Equation.3">
                  <p:embed/>
                </p:oleObj>
              </mc:Choice>
              <mc:Fallback>
                <p:oleObj name="Equation" r:id="rId3" imgW="3162240" imgH="1104840" progId="Equation.3">
                  <p:embed/>
                  <p:pic>
                    <p:nvPicPr>
                      <p:cNvPr id="24" name="Object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9409" y="3156322"/>
                        <a:ext cx="3091378" cy="10801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Box 12"/>
          <p:cNvSpPr txBox="1"/>
          <p:nvPr/>
        </p:nvSpPr>
        <p:spPr>
          <a:xfrm>
            <a:off x="914400" y="4421040"/>
            <a:ext cx="5670630" cy="249299"/>
          </a:xfrm>
          <a:prstGeom prst="rect">
            <a:avLst/>
          </a:prstGeom>
          <a:noFill/>
        </p:spPr>
        <p:txBody>
          <a:bodyPr wrap="square" rtlCol="0">
            <a:spAutoFit/>
          </a:bodyPr>
          <a:lstStyle/>
          <a:p>
            <a:pPr indent="-135000" fontAlgn="base">
              <a:lnSpc>
                <a:spcPct val="85000"/>
              </a:lnSpc>
              <a:spcBef>
                <a:spcPct val="0"/>
              </a:spcBef>
              <a:spcAft>
                <a:spcPts val="900"/>
              </a:spcAft>
            </a:pPr>
            <a:r>
              <a:rPr lang="en-GB" sz="1200" dirty="0">
                <a:solidFill>
                  <a:srgbClr val="000000"/>
                </a:solidFill>
                <a:latin typeface="Arial" charset="0"/>
                <a:ea typeface="ＭＳ Ｐゴシック" charset="0"/>
              </a:rPr>
              <a:t>Variance of O-B values (excluding gross errors)</a:t>
            </a:r>
            <a:endParaRPr lang="en-GB" sz="1200" baseline="30000" dirty="0">
              <a:solidFill>
                <a:srgbClr val="000000"/>
              </a:solidFill>
              <a:latin typeface="Arial" charset="0"/>
              <a:ea typeface="ＭＳ Ｐゴシック"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578298347"/>
              </p:ext>
            </p:extLst>
          </p:nvPr>
        </p:nvGraphicFramePr>
        <p:xfrm>
          <a:off x="3869922" y="2508250"/>
          <a:ext cx="1106091" cy="222647"/>
        </p:xfrm>
        <a:graphic>
          <a:graphicData uri="http://schemas.openxmlformats.org/presentationml/2006/ole">
            <mc:AlternateContent xmlns:mc="http://schemas.openxmlformats.org/markup-compatibility/2006">
              <mc:Choice xmlns:v="urn:schemas-microsoft-com:vml" Requires="v">
                <p:oleObj spid="_x0000_s1078" name="Equation" r:id="rId5" imgW="1130040" imgH="228600" progId="Equation.3">
                  <p:embed/>
                </p:oleObj>
              </mc:Choice>
              <mc:Fallback>
                <p:oleObj name="Equation" r:id="rId5" imgW="1130040" imgH="228600" progId="Equation.3">
                  <p:embed/>
                  <p:pic>
                    <p:nvPicPr>
                      <p:cNvPr id="26" name="Object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9922" y="2508250"/>
                        <a:ext cx="1106091" cy="2226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4"/>
          <p:cNvGraphicFramePr>
            <a:graphicFrameLocks noChangeAspect="1"/>
          </p:cNvGraphicFramePr>
          <p:nvPr>
            <p:extLst>
              <p:ext uri="{D42A27DB-BD31-4B8C-83A1-F6EECF244321}">
                <p14:modId xmlns:p14="http://schemas.microsoft.com/office/powerpoint/2010/main" val="131654083"/>
              </p:ext>
            </p:extLst>
          </p:nvPr>
        </p:nvGraphicFramePr>
        <p:xfrm>
          <a:off x="4422967" y="4401258"/>
          <a:ext cx="1254919" cy="269081"/>
        </p:xfrm>
        <a:graphic>
          <a:graphicData uri="http://schemas.openxmlformats.org/presentationml/2006/ole">
            <mc:AlternateContent xmlns:mc="http://schemas.openxmlformats.org/markup-compatibility/2006">
              <mc:Choice xmlns:v="urn:schemas-microsoft-com:vml" Requires="v">
                <p:oleObj spid="_x0000_s1079" name="Equation" r:id="rId7" imgW="1180800" imgH="253800" progId="Equation.3">
                  <p:embed/>
                </p:oleObj>
              </mc:Choice>
              <mc:Fallback>
                <p:oleObj name="Equation" r:id="rId7" imgW="1180800" imgH="253800" progId="Equation.3">
                  <p:embed/>
                  <p:pic>
                    <p:nvPicPr>
                      <p:cNvPr id="43015"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22967" y="4401258"/>
                        <a:ext cx="1254919" cy="2690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12826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7644" y="541705"/>
            <a:ext cx="8437500" cy="623248"/>
          </a:xfrm>
        </p:spPr>
        <p:txBody>
          <a:bodyPr/>
          <a:lstStyle/>
          <a:p>
            <a:r>
              <a:rPr lang="en-GB" dirty="0" smtClean="0"/>
              <a:t>Does QI2 have </a:t>
            </a:r>
            <a:r>
              <a:rPr lang="en-GB" dirty="0"/>
              <a:t>s</a:t>
            </a:r>
            <a:r>
              <a:rPr lang="en-GB" dirty="0" smtClean="0"/>
              <a:t>kill?</a:t>
            </a:r>
            <a:endParaRPr lang="en-GB" dirty="0"/>
          </a:p>
        </p:txBody>
      </p:sp>
      <p:sp>
        <p:nvSpPr>
          <p:cNvPr id="2" name="Footer Placeholder 1"/>
          <p:cNvSpPr>
            <a:spLocks noGrp="1"/>
          </p:cNvSpPr>
          <p:nvPr>
            <p:ph type="ftr" sz="quarter" idx="12"/>
          </p:nvPr>
        </p:nvSpPr>
        <p:spPr/>
        <p:txBody>
          <a:bodyPr/>
          <a:lstStyle/>
          <a:p>
            <a:pPr marL="0" marR="0" lvl="0" indent="0" algn="l" defTabSz="219075" rtl="0" eaLnBrk="1" fontAlgn="auto" latinLnBrk="0" hangingPunct="0">
              <a:lnSpc>
                <a:spcPct val="100000"/>
              </a:lnSpc>
              <a:spcBef>
                <a:spcPts val="0"/>
              </a:spcBef>
              <a:spcAft>
                <a:spcPts val="0"/>
              </a:spcAft>
              <a:buClrTx/>
              <a:buSzTx/>
              <a:buFontTx/>
              <a:buNone/>
              <a:tabLst/>
              <a:defRPr/>
            </a:pPr>
            <a:r>
              <a:rPr kumimoji="0" lang="en-GB" sz="800" b="0" i="0" u="none" strike="noStrike" kern="0" cap="none" spc="0" normalizeH="0" baseline="0" noProof="0" dirty="0" smtClean="0">
                <a:ln>
                  <a:noFill/>
                </a:ln>
                <a:solidFill>
                  <a:srgbClr val="2A2A2A"/>
                </a:solidFill>
                <a:effectLst/>
                <a:uLnTx/>
                <a:uFillTx/>
                <a:latin typeface="Arial"/>
                <a:sym typeface="Helvetica Light"/>
              </a:rPr>
              <a:t>www.metoffice.gov.uk																									                       © Crown Copyright 2017, Met Office</a:t>
            </a:r>
            <a:endParaRPr kumimoji="0" lang="en-GB" sz="800" b="0" i="0" u="none" strike="noStrike" kern="0" cap="none" spc="0" normalizeH="0" baseline="0" noProof="0" dirty="0">
              <a:ln>
                <a:noFill/>
              </a:ln>
              <a:solidFill>
                <a:srgbClr val="2A2A2A"/>
              </a:solidFill>
              <a:effectLst/>
              <a:uLnTx/>
              <a:uFillTx/>
              <a:latin typeface="Arial"/>
              <a:sym typeface="Helvetica Light"/>
            </a:endParaRPr>
          </a:p>
        </p:txBody>
      </p:sp>
      <p:pic>
        <p:nvPicPr>
          <p:cNvPr id="9" name="Picture 8" descr="g13ir_2.png"/>
          <p:cNvPicPr>
            <a:picLocks noChangeAspect="1"/>
          </p:cNvPicPr>
          <p:nvPr/>
        </p:nvPicPr>
        <p:blipFill>
          <a:blip r:embed="rId3" cstate="print"/>
          <a:stretch>
            <a:fillRect/>
          </a:stretch>
        </p:blipFill>
        <p:spPr>
          <a:xfrm>
            <a:off x="108000" y="1454400"/>
            <a:ext cx="2160000" cy="1622367"/>
          </a:xfrm>
          <a:prstGeom prst="rect">
            <a:avLst/>
          </a:prstGeom>
        </p:spPr>
      </p:pic>
      <p:pic>
        <p:nvPicPr>
          <p:cNvPr id="10" name="Picture 9" descr="m10ir_2.png"/>
          <p:cNvPicPr>
            <a:picLocks noChangeAspect="1"/>
          </p:cNvPicPr>
          <p:nvPr/>
        </p:nvPicPr>
        <p:blipFill>
          <a:blip r:embed="rId4" cstate="print"/>
          <a:stretch>
            <a:fillRect/>
          </a:stretch>
        </p:blipFill>
        <p:spPr>
          <a:xfrm>
            <a:off x="2268000" y="1454400"/>
            <a:ext cx="2160000" cy="1610559"/>
          </a:xfrm>
          <a:prstGeom prst="rect">
            <a:avLst/>
          </a:prstGeom>
        </p:spPr>
      </p:pic>
      <p:pic>
        <p:nvPicPr>
          <p:cNvPr id="11" name="Picture 10" descr="h8wv_2.png"/>
          <p:cNvPicPr>
            <a:picLocks noChangeAspect="1"/>
          </p:cNvPicPr>
          <p:nvPr/>
        </p:nvPicPr>
        <p:blipFill>
          <a:blip r:embed="rId5" cstate="print"/>
          <a:stretch>
            <a:fillRect/>
          </a:stretch>
        </p:blipFill>
        <p:spPr>
          <a:xfrm>
            <a:off x="4428000" y="1444461"/>
            <a:ext cx="2160000" cy="1621423"/>
          </a:xfrm>
          <a:prstGeom prst="rect">
            <a:avLst/>
          </a:prstGeom>
        </p:spPr>
      </p:pic>
      <p:pic>
        <p:nvPicPr>
          <p:cNvPr id="17" name="Picture 16" descr="eumetopb_2.png"/>
          <p:cNvPicPr>
            <a:picLocks noChangeAspect="1"/>
          </p:cNvPicPr>
          <p:nvPr/>
        </p:nvPicPr>
        <p:blipFill>
          <a:blip r:embed="rId6" cstate="print"/>
          <a:stretch>
            <a:fillRect/>
          </a:stretch>
        </p:blipFill>
        <p:spPr>
          <a:xfrm>
            <a:off x="6588000" y="1454400"/>
            <a:ext cx="2160000" cy="1620000"/>
          </a:xfrm>
          <a:prstGeom prst="rect">
            <a:avLst/>
          </a:prstGeom>
        </p:spPr>
      </p:pic>
      <p:sp>
        <p:nvSpPr>
          <p:cNvPr id="19" name="Text Box 4"/>
          <p:cNvSpPr txBox="1">
            <a:spLocks noChangeArrowheads="1"/>
          </p:cNvSpPr>
          <p:nvPr/>
        </p:nvSpPr>
        <p:spPr bwMode="auto">
          <a:xfrm>
            <a:off x="553289" y="3317887"/>
            <a:ext cx="5356449" cy="307777"/>
          </a:xfrm>
          <a:prstGeom prst="rect">
            <a:avLst/>
          </a:prstGeom>
          <a:noFill/>
          <a:ln w="9525" algn="ctr">
            <a:noFill/>
            <a:miter lim="800000"/>
            <a:headEnd/>
            <a:tailEnd/>
          </a:ln>
        </p:spPr>
        <p:txBody>
          <a:bodyPr wrap="square">
            <a:spAutoFit/>
          </a:bodyPr>
          <a:lstStyle/>
          <a:p>
            <a:pPr marL="180000" marR="0" lvl="0" indent="-180000" algn="l" defTabSz="685800" rtl="0" eaLnBrk="1" fontAlgn="auto" latinLnBrk="0" hangingPunct="1">
              <a:lnSpc>
                <a:spcPct val="100000"/>
              </a:lnSpc>
              <a:spcBef>
                <a:spcPts val="0"/>
              </a:spcBef>
              <a:spcAft>
                <a:spcPts val="600"/>
              </a:spcAft>
              <a:buClrTx/>
              <a:buSzTx/>
              <a:buFont typeface="Arial" pitchFamily="34" charset="0"/>
              <a:buChar char="•"/>
              <a:tabLst/>
              <a:defRPr/>
            </a:pPr>
            <a:r>
              <a:rPr kumimoji="0" lang="en-GB" sz="1400" b="0" i="0" u="none" strike="noStrike" kern="1200" cap="none" spc="0" normalizeH="0" baseline="0" noProof="0" dirty="0" smtClean="0">
                <a:ln>
                  <a:noFill/>
                </a:ln>
                <a:solidFill>
                  <a:srgbClr val="2A2A2A"/>
                </a:solidFill>
                <a:effectLst/>
                <a:uLnTx/>
                <a:uFillTx/>
                <a:latin typeface="Arial"/>
              </a:rPr>
              <a:t>Providers have</a:t>
            </a:r>
            <a:r>
              <a:rPr kumimoji="0" lang="en-GB" sz="1400" b="0" i="0" u="none" strike="noStrike" kern="1200" cap="none" spc="0" normalizeH="0" noProof="0" dirty="0" smtClean="0">
                <a:ln>
                  <a:noFill/>
                </a:ln>
                <a:solidFill>
                  <a:srgbClr val="2A2A2A"/>
                </a:solidFill>
                <a:effectLst/>
                <a:uLnTx/>
                <a:uFillTx/>
                <a:latin typeface="Arial"/>
              </a:rPr>
              <a:t> different range of QI disseminated</a:t>
            </a:r>
            <a:endParaRPr kumimoji="0" lang="en-GB" sz="1400" b="0" i="0" u="none" strike="noStrike" kern="1200" cap="none" spc="0" normalizeH="0" baseline="0" noProof="0" dirty="0" smtClean="0">
              <a:ln>
                <a:noFill/>
              </a:ln>
              <a:solidFill>
                <a:srgbClr val="2A2A2A"/>
              </a:solidFill>
              <a:effectLst/>
              <a:uLnTx/>
              <a:uFillTx/>
              <a:latin typeface="Arial"/>
            </a:endParaRPr>
          </a:p>
        </p:txBody>
      </p:sp>
      <p:grpSp>
        <p:nvGrpSpPr>
          <p:cNvPr id="7" name="Group 6"/>
          <p:cNvGrpSpPr/>
          <p:nvPr/>
        </p:nvGrpSpPr>
        <p:grpSpPr>
          <a:xfrm>
            <a:off x="164664" y="2882389"/>
            <a:ext cx="363474" cy="364118"/>
            <a:chOff x="164664" y="2882389"/>
            <a:chExt cx="363474" cy="364118"/>
          </a:xfrm>
        </p:grpSpPr>
        <p:sp>
          <p:nvSpPr>
            <p:cNvPr id="4" name="Oval 3"/>
            <p:cNvSpPr/>
            <p:nvPr/>
          </p:nvSpPr>
          <p:spPr>
            <a:xfrm>
              <a:off x="164664" y="2882389"/>
              <a:ext cx="355725" cy="355725"/>
            </a:xfrm>
            <a:prstGeom prst="ellipse">
              <a:avLst/>
            </a:prstGeom>
            <a:solidFill>
              <a:schemeClr val="bg2"/>
            </a:solidFill>
            <a:ln w="38100">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 name="TextBox 2"/>
            <p:cNvSpPr txBox="1"/>
            <p:nvPr/>
          </p:nvSpPr>
          <p:spPr>
            <a:xfrm>
              <a:off x="172413" y="2886794"/>
              <a:ext cx="355725" cy="3597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b="0" i="0" u="none" strike="noStrike" cap="none" spc="0" normalizeH="0" baseline="0" dirty="0" smtClean="0">
                  <a:ln>
                    <a:noFill/>
                  </a:ln>
                  <a:solidFill>
                    <a:schemeClr val="tx1"/>
                  </a:solidFill>
                  <a:effectLst/>
                  <a:uFillTx/>
                  <a:latin typeface="+mn-lt"/>
                  <a:ea typeface="+mn-ea"/>
                  <a:cs typeface="+mn-cs"/>
                  <a:sym typeface="Helvetica Light"/>
                </a:rPr>
                <a:t>50</a:t>
              </a:r>
            </a:p>
          </p:txBody>
        </p:sp>
      </p:grpSp>
      <p:grpSp>
        <p:nvGrpSpPr>
          <p:cNvPr id="8" name="Group 7"/>
          <p:cNvGrpSpPr/>
          <p:nvPr/>
        </p:nvGrpSpPr>
        <p:grpSpPr>
          <a:xfrm>
            <a:off x="2445862" y="2889729"/>
            <a:ext cx="363474" cy="360651"/>
            <a:chOff x="2445862" y="2889729"/>
            <a:chExt cx="363474" cy="360651"/>
          </a:xfrm>
        </p:grpSpPr>
        <p:sp>
          <p:nvSpPr>
            <p:cNvPr id="12" name="Oval 11"/>
            <p:cNvSpPr/>
            <p:nvPr/>
          </p:nvSpPr>
          <p:spPr>
            <a:xfrm>
              <a:off x="2445862" y="2894655"/>
              <a:ext cx="355725" cy="355725"/>
            </a:xfrm>
            <a:prstGeom prst="ellipse">
              <a:avLst/>
            </a:prstGeom>
            <a:solidFill>
              <a:schemeClr val="bg2"/>
            </a:solidFill>
            <a:ln w="38100">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 name="TextBox 12"/>
            <p:cNvSpPr txBox="1"/>
            <p:nvPr/>
          </p:nvSpPr>
          <p:spPr>
            <a:xfrm>
              <a:off x="2453611" y="2889729"/>
              <a:ext cx="355725" cy="3597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dirty="0">
                  <a:sym typeface="Helvetica Light"/>
                </a:rPr>
                <a:t>3</a:t>
              </a:r>
              <a:r>
                <a:rPr kumimoji="0" lang="en-GB" b="0" i="0" u="none" strike="noStrike" cap="none" spc="0" normalizeH="0" baseline="0" dirty="0" smtClean="0">
                  <a:ln>
                    <a:noFill/>
                  </a:ln>
                  <a:solidFill>
                    <a:schemeClr val="tx1"/>
                  </a:solidFill>
                  <a:effectLst/>
                  <a:uFillTx/>
                  <a:latin typeface="+mn-lt"/>
                  <a:ea typeface="+mn-ea"/>
                  <a:cs typeface="+mn-cs"/>
                  <a:sym typeface="Helvetica Light"/>
                </a:rPr>
                <a:t>0</a:t>
              </a:r>
            </a:p>
          </p:txBody>
        </p:sp>
      </p:grpSp>
      <p:grpSp>
        <p:nvGrpSpPr>
          <p:cNvPr id="23" name="Group 22"/>
          <p:cNvGrpSpPr/>
          <p:nvPr/>
        </p:nvGrpSpPr>
        <p:grpSpPr>
          <a:xfrm>
            <a:off x="4441906" y="2897737"/>
            <a:ext cx="363474" cy="364118"/>
            <a:chOff x="4441906" y="2897737"/>
            <a:chExt cx="363474" cy="364118"/>
          </a:xfrm>
        </p:grpSpPr>
        <p:sp>
          <p:nvSpPr>
            <p:cNvPr id="14" name="Oval 13"/>
            <p:cNvSpPr/>
            <p:nvPr/>
          </p:nvSpPr>
          <p:spPr>
            <a:xfrm>
              <a:off x="4441906" y="2897737"/>
              <a:ext cx="355725" cy="355725"/>
            </a:xfrm>
            <a:prstGeom prst="ellipse">
              <a:avLst/>
            </a:prstGeom>
            <a:solidFill>
              <a:schemeClr val="bg2"/>
            </a:solidFill>
            <a:ln w="38100">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5" name="TextBox 14"/>
            <p:cNvSpPr txBox="1"/>
            <p:nvPr/>
          </p:nvSpPr>
          <p:spPr>
            <a:xfrm>
              <a:off x="4449655" y="2902142"/>
              <a:ext cx="355725" cy="3597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dirty="0">
                  <a:sym typeface="Helvetica Light"/>
                </a:rPr>
                <a:t>7</a:t>
              </a:r>
              <a:r>
                <a:rPr kumimoji="0" lang="en-GB" b="0" i="0" u="none" strike="noStrike" cap="none" spc="0" normalizeH="0" baseline="0" dirty="0" smtClean="0">
                  <a:ln>
                    <a:noFill/>
                  </a:ln>
                  <a:solidFill>
                    <a:schemeClr val="tx1"/>
                  </a:solidFill>
                  <a:effectLst/>
                  <a:uFillTx/>
                  <a:latin typeface="+mn-lt"/>
                  <a:ea typeface="+mn-ea"/>
                  <a:cs typeface="+mn-cs"/>
                  <a:sym typeface="Helvetica Light"/>
                </a:rPr>
                <a:t>0</a:t>
              </a:r>
            </a:p>
          </p:txBody>
        </p:sp>
      </p:grpSp>
      <p:grpSp>
        <p:nvGrpSpPr>
          <p:cNvPr id="24" name="Group 23"/>
          <p:cNvGrpSpPr/>
          <p:nvPr/>
        </p:nvGrpSpPr>
        <p:grpSpPr>
          <a:xfrm>
            <a:off x="6601906" y="2897737"/>
            <a:ext cx="363474" cy="364118"/>
            <a:chOff x="6601906" y="2897737"/>
            <a:chExt cx="363474" cy="364118"/>
          </a:xfrm>
        </p:grpSpPr>
        <p:sp>
          <p:nvSpPr>
            <p:cNvPr id="16" name="Oval 15"/>
            <p:cNvSpPr/>
            <p:nvPr/>
          </p:nvSpPr>
          <p:spPr>
            <a:xfrm>
              <a:off x="6601906" y="2897737"/>
              <a:ext cx="355725" cy="355725"/>
            </a:xfrm>
            <a:prstGeom prst="ellipse">
              <a:avLst/>
            </a:prstGeom>
            <a:solidFill>
              <a:schemeClr val="bg2"/>
            </a:solidFill>
            <a:ln w="38100">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8" name="TextBox 17"/>
            <p:cNvSpPr txBox="1"/>
            <p:nvPr/>
          </p:nvSpPr>
          <p:spPr>
            <a:xfrm>
              <a:off x="6609655" y="2902142"/>
              <a:ext cx="355725" cy="3597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b="0" i="0" u="none" strike="noStrike" cap="none" spc="0" normalizeH="0" baseline="0" dirty="0" smtClean="0">
                  <a:ln>
                    <a:noFill/>
                  </a:ln>
                  <a:solidFill>
                    <a:schemeClr val="tx1"/>
                  </a:solidFill>
                  <a:effectLst/>
                  <a:uFillTx/>
                  <a:latin typeface="+mn-lt"/>
                  <a:ea typeface="+mn-ea"/>
                  <a:cs typeface="+mn-cs"/>
                  <a:sym typeface="Helvetica Light"/>
                </a:rPr>
                <a:t>0</a:t>
              </a:r>
            </a:p>
          </p:txBody>
        </p:sp>
      </p:grpSp>
      <p:sp>
        <p:nvSpPr>
          <p:cNvPr id="20" name="Down Arrow 19"/>
          <p:cNvSpPr/>
          <p:nvPr/>
        </p:nvSpPr>
        <p:spPr>
          <a:xfrm rot="16200000">
            <a:off x="5888194" y="3747591"/>
            <a:ext cx="518160" cy="475072"/>
          </a:xfrm>
          <a:prstGeom prst="downArrow">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1" name="Text Box 4"/>
          <p:cNvSpPr txBox="1">
            <a:spLocks noChangeArrowheads="1"/>
          </p:cNvSpPr>
          <p:nvPr/>
        </p:nvSpPr>
        <p:spPr bwMode="auto">
          <a:xfrm>
            <a:off x="6588000" y="3547108"/>
            <a:ext cx="2332867" cy="738664"/>
          </a:xfrm>
          <a:prstGeom prst="rect">
            <a:avLst/>
          </a:prstGeom>
          <a:noFill/>
          <a:ln w="9525" algn="ctr">
            <a:noFill/>
            <a:miter lim="800000"/>
            <a:headEnd/>
            <a:tailEnd/>
          </a:ln>
        </p:spPr>
        <p:txBody>
          <a:bodyPr wrap="square">
            <a:spAutoFit/>
          </a:bodyPr>
          <a:lstStyle/>
          <a:p>
            <a:pPr marR="0" lvl="0" algn="l" defTabSz="685800" rtl="0" eaLnBrk="1" fontAlgn="auto" latinLnBrk="0" hangingPunct="1">
              <a:lnSpc>
                <a:spcPct val="100000"/>
              </a:lnSpc>
              <a:spcBef>
                <a:spcPts val="0"/>
              </a:spcBef>
              <a:spcAft>
                <a:spcPts val="600"/>
              </a:spcAft>
              <a:buClrTx/>
              <a:buSzTx/>
              <a:tabLst/>
              <a:defRPr/>
            </a:pPr>
            <a:r>
              <a:rPr lang="en-GB" dirty="0" smtClean="0">
                <a:solidFill>
                  <a:srgbClr val="2A2A2A"/>
                </a:solidFill>
                <a:latin typeface="Arial"/>
              </a:rPr>
              <a:t>QI2 less useful at discriminating “bad” data.. But still useful for MSG</a:t>
            </a:r>
            <a:endParaRPr kumimoji="0" lang="en-GB" sz="1400" b="0" i="0" u="none" strike="noStrike" kern="1200" cap="none" spc="0" normalizeH="0" baseline="0" noProof="0" dirty="0" smtClean="0">
              <a:ln>
                <a:noFill/>
              </a:ln>
              <a:solidFill>
                <a:srgbClr val="2A2A2A"/>
              </a:solidFill>
              <a:effectLst/>
              <a:uLnTx/>
              <a:uFillTx/>
              <a:latin typeface="Arial"/>
            </a:endParaRPr>
          </a:p>
        </p:txBody>
      </p:sp>
      <p:sp>
        <p:nvSpPr>
          <p:cNvPr id="22" name="Text Box 4"/>
          <p:cNvSpPr txBox="1">
            <a:spLocks noChangeArrowheads="1"/>
          </p:cNvSpPr>
          <p:nvPr/>
        </p:nvSpPr>
        <p:spPr bwMode="auto">
          <a:xfrm>
            <a:off x="553288" y="3604209"/>
            <a:ext cx="5356449" cy="892552"/>
          </a:xfrm>
          <a:prstGeom prst="rect">
            <a:avLst/>
          </a:prstGeom>
          <a:noFill/>
          <a:ln w="9525" algn="ctr">
            <a:noFill/>
            <a:miter lim="800000"/>
            <a:headEnd/>
            <a:tailEnd/>
          </a:ln>
        </p:spPr>
        <p:txBody>
          <a:bodyPr wrap="square">
            <a:spAutoFit/>
          </a:bodyPr>
          <a:lstStyle/>
          <a:p>
            <a:pPr marL="180000" indent="-180000">
              <a:spcAft>
                <a:spcPts val="600"/>
              </a:spcAft>
              <a:buFont typeface="Arial" pitchFamily="34" charset="0"/>
              <a:buChar char="•"/>
            </a:pPr>
            <a:r>
              <a:rPr lang="en-GB" dirty="0" smtClean="0">
                <a:solidFill>
                  <a:srgbClr val="2A2A2A"/>
                </a:solidFill>
              </a:rPr>
              <a:t>QI2 </a:t>
            </a:r>
            <a:r>
              <a:rPr lang="en-GB" dirty="0">
                <a:solidFill>
                  <a:srgbClr val="2A2A2A"/>
                </a:solidFill>
              </a:rPr>
              <a:t>has greater proportion (than </a:t>
            </a:r>
            <a:r>
              <a:rPr lang="en-GB" dirty="0" smtClean="0">
                <a:solidFill>
                  <a:srgbClr val="2A2A2A"/>
                </a:solidFill>
              </a:rPr>
              <a:t>QI1) with </a:t>
            </a:r>
            <a:r>
              <a:rPr lang="en-GB" dirty="0">
                <a:solidFill>
                  <a:srgbClr val="2A2A2A"/>
                </a:solidFill>
              </a:rPr>
              <a:t>very high QI </a:t>
            </a:r>
            <a:r>
              <a:rPr lang="en-GB" dirty="0" smtClean="0">
                <a:solidFill>
                  <a:srgbClr val="2A2A2A"/>
                </a:solidFill>
              </a:rPr>
              <a:t>values </a:t>
            </a:r>
          </a:p>
          <a:p>
            <a:pPr marL="180000" indent="-180000">
              <a:spcAft>
                <a:spcPts val="600"/>
              </a:spcAft>
              <a:buFont typeface="Arial" pitchFamily="34" charset="0"/>
              <a:buChar char="•"/>
            </a:pPr>
            <a:r>
              <a:rPr lang="en-GB" dirty="0" smtClean="0">
                <a:solidFill>
                  <a:srgbClr val="2A2A2A"/>
                </a:solidFill>
              </a:rPr>
              <a:t>MSG has downward trend in RMSVD, but “spikes”</a:t>
            </a:r>
          </a:p>
          <a:p>
            <a:pPr marL="180000" indent="-180000">
              <a:spcAft>
                <a:spcPts val="600"/>
              </a:spcAft>
              <a:buFont typeface="Arial" pitchFamily="34" charset="0"/>
              <a:buChar char="•"/>
            </a:pPr>
            <a:r>
              <a:rPr lang="en-GB" dirty="0" smtClean="0">
                <a:solidFill>
                  <a:srgbClr val="2A2A2A"/>
                </a:solidFill>
              </a:rPr>
              <a:t>GOES slight trend for QI &gt; 60, Himawari flat</a:t>
            </a:r>
            <a:endParaRPr kumimoji="0" lang="en-GB" sz="1400" b="0" i="0" u="none" strike="noStrike" kern="1200" cap="none" spc="0" normalizeH="0" baseline="0" noProof="0" dirty="0" smtClean="0">
              <a:ln>
                <a:noFill/>
              </a:ln>
              <a:solidFill>
                <a:srgbClr val="2A2A2A"/>
              </a:solidFill>
              <a:effectLst/>
              <a:uLnTx/>
              <a:uFillTx/>
              <a:latin typeface="Arial"/>
            </a:endParaRPr>
          </a:p>
        </p:txBody>
      </p:sp>
      <p:sp>
        <p:nvSpPr>
          <p:cNvPr id="6" name="TextBox 5"/>
          <p:cNvSpPr txBox="1"/>
          <p:nvPr/>
        </p:nvSpPr>
        <p:spPr>
          <a:xfrm>
            <a:off x="273376" y="1263404"/>
            <a:ext cx="1611985" cy="313546"/>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36000" rIns="71437" bIns="36000" numCol="1" spcCol="38100" rtlCol="0" anchor="ctr">
            <a:no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050" i="0" u="none" strike="noStrike" cap="none" spc="0" normalizeH="0" baseline="0" dirty="0" smtClean="0">
                <a:ln>
                  <a:noFill/>
                </a:ln>
                <a:solidFill>
                  <a:schemeClr val="bg2"/>
                </a:solidFill>
                <a:effectLst/>
                <a:uFillTx/>
                <a:latin typeface="+mn-lt"/>
                <a:ea typeface="+mn-ea"/>
                <a:cs typeface="+mn-cs"/>
                <a:sym typeface="Helvetica Light"/>
              </a:rPr>
              <a:t>GOES-13 IR</a:t>
            </a:r>
          </a:p>
        </p:txBody>
      </p:sp>
      <p:sp>
        <p:nvSpPr>
          <p:cNvPr id="25" name="TextBox 24"/>
          <p:cNvSpPr txBox="1"/>
          <p:nvPr/>
        </p:nvSpPr>
        <p:spPr>
          <a:xfrm>
            <a:off x="2433376" y="1263404"/>
            <a:ext cx="1611985" cy="313546"/>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050" i="0" u="none" strike="noStrike" cap="none" spc="0" normalizeH="0" baseline="0" dirty="0" smtClean="0">
                <a:ln>
                  <a:noFill/>
                </a:ln>
                <a:solidFill>
                  <a:schemeClr val="bg2"/>
                </a:solidFill>
                <a:effectLst/>
                <a:uFillTx/>
                <a:latin typeface="+mn-lt"/>
                <a:ea typeface="+mn-ea"/>
                <a:cs typeface="+mn-cs"/>
                <a:sym typeface="Helvetica Light"/>
              </a:rPr>
              <a:t>Met-10 IR</a:t>
            </a:r>
          </a:p>
        </p:txBody>
      </p:sp>
      <p:sp>
        <p:nvSpPr>
          <p:cNvPr id="26" name="TextBox 25"/>
          <p:cNvSpPr txBox="1"/>
          <p:nvPr/>
        </p:nvSpPr>
        <p:spPr>
          <a:xfrm>
            <a:off x="4606384" y="1258958"/>
            <a:ext cx="1611985" cy="313546"/>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050" dirty="0" smtClean="0">
                <a:solidFill>
                  <a:schemeClr val="bg2"/>
                </a:solidFill>
                <a:sym typeface="Helvetica Light"/>
              </a:rPr>
              <a:t>Him-8</a:t>
            </a:r>
            <a:r>
              <a:rPr kumimoji="0" lang="en-GB" sz="1050" i="0" u="none" strike="noStrike" cap="none" spc="0" normalizeH="0" baseline="0" dirty="0" smtClean="0">
                <a:ln>
                  <a:noFill/>
                </a:ln>
                <a:solidFill>
                  <a:schemeClr val="bg2"/>
                </a:solidFill>
                <a:effectLst/>
                <a:uFillTx/>
                <a:latin typeface="+mn-lt"/>
                <a:ea typeface="+mn-ea"/>
                <a:cs typeface="+mn-cs"/>
                <a:sym typeface="Helvetica Light"/>
              </a:rPr>
              <a:t> WV</a:t>
            </a:r>
          </a:p>
        </p:txBody>
      </p:sp>
      <p:sp>
        <p:nvSpPr>
          <p:cNvPr id="27" name="TextBox 26"/>
          <p:cNvSpPr txBox="1"/>
          <p:nvPr/>
        </p:nvSpPr>
        <p:spPr>
          <a:xfrm>
            <a:off x="6758635" y="1260141"/>
            <a:ext cx="1611985" cy="313546"/>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050" dirty="0" smtClean="0">
                <a:solidFill>
                  <a:schemeClr val="bg2"/>
                </a:solidFill>
                <a:sym typeface="Helvetica Light"/>
              </a:rPr>
              <a:t>EUM Metop-B</a:t>
            </a:r>
            <a:endParaRPr kumimoji="0" lang="en-GB" sz="1050" i="0" u="none" strike="noStrike" cap="none" spc="0" normalizeH="0" baseline="0" dirty="0" smtClean="0">
              <a:ln>
                <a:noFill/>
              </a:ln>
              <a:solidFill>
                <a:schemeClr val="bg2"/>
              </a:solidFill>
              <a:effectLst/>
              <a:uFillTx/>
              <a:latin typeface="+mn-lt"/>
              <a:ea typeface="+mn-ea"/>
              <a:cs typeface="+mn-cs"/>
              <a:sym typeface="Helvetica Light"/>
            </a:endParaRPr>
          </a:p>
        </p:txBody>
      </p:sp>
    </p:spTree>
    <p:extLst>
      <p:ext uri="{BB962C8B-B14F-4D97-AF65-F5344CB8AC3E}">
        <p14:creationId xmlns:p14="http://schemas.microsoft.com/office/powerpoint/2010/main" val="246496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7644" y="541705"/>
            <a:ext cx="8437500" cy="623248"/>
          </a:xfrm>
        </p:spPr>
        <p:txBody>
          <a:bodyPr/>
          <a:lstStyle/>
          <a:p>
            <a:r>
              <a:rPr lang="en-GB" dirty="0" smtClean="0"/>
              <a:t>Met Office thresholds: before</a:t>
            </a:r>
            <a:endParaRPr lang="en-GB" dirty="0"/>
          </a:p>
        </p:txBody>
      </p:sp>
      <p:sp>
        <p:nvSpPr>
          <p:cNvPr id="2" name="Footer Placeholder 1"/>
          <p:cNvSpPr>
            <a:spLocks noGrp="1"/>
          </p:cNvSpPr>
          <p:nvPr>
            <p:ph type="ftr" sz="quarter" idx="12"/>
          </p:nvPr>
        </p:nvSpPr>
        <p:spPr/>
        <p:txBody>
          <a:bodyPr/>
          <a:lstStyle/>
          <a:p>
            <a:pPr marL="0" marR="0" lvl="0" indent="0" algn="l" defTabSz="219075" rtl="0" eaLnBrk="1" fontAlgn="auto" latinLnBrk="0" hangingPunct="0">
              <a:lnSpc>
                <a:spcPct val="100000"/>
              </a:lnSpc>
              <a:spcBef>
                <a:spcPts val="0"/>
              </a:spcBef>
              <a:spcAft>
                <a:spcPts val="0"/>
              </a:spcAft>
              <a:buClrTx/>
              <a:buSzTx/>
              <a:buFontTx/>
              <a:buNone/>
              <a:tabLst/>
              <a:defRPr/>
            </a:pPr>
            <a:r>
              <a:rPr kumimoji="0" lang="en-GB" sz="800" b="0" i="0" u="none" strike="noStrike" kern="0" cap="none" spc="0" normalizeH="0" baseline="0" noProof="0" dirty="0" smtClean="0">
                <a:ln>
                  <a:noFill/>
                </a:ln>
                <a:solidFill>
                  <a:srgbClr val="2A2A2A"/>
                </a:solidFill>
                <a:effectLst/>
                <a:uLnTx/>
                <a:uFillTx/>
                <a:latin typeface="Arial"/>
                <a:sym typeface="Helvetica Light"/>
              </a:rPr>
              <a:t>www.metoffice.gov.uk																									                       © Crown Copyright 2017, Met Office</a:t>
            </a:r>
            <a:endParaRPr kumimoji="0" lang="en-GB" sz="800" b="0" i="0" u="none" strike="noStrike" kern="0" cap="none" spc="0" normalizeH="0" baseline="0" noProof="0" dirty="0">
              <a:ln>
                <a:noFill/>
              </a:ln>
              <a:solidFill>
                <a:srgbClr val="2A2A2A"/>
              </a:solidFill>
              <a:effectLst/>
              <a:uLnTx/>
              <a:uFillTx/>
              <a:latin typeface="Arial"/>
              <a:sym typeface="Helvetica Light"/>
            </a:endParaRPr>
          </a:p>
        </p:txBody>
      </p:sp>
      <p:graphicFrame>
        <p:nvGraphicFramePr>
          <p:cNvPr id="9" name="Table 8"/>
          <p:cNvGraphicFramePr>
            <a:graphicFrameLocks noGrp="1"/>
          </p:cNvGraphicFramePr>
          <p:nvPr>
            <p:extLst>
              <p:ext uri="{D42A27DB-BD31-4B8C-83A1-F6EECF244321}">
                <p14:modId xmlns:p14="http://schemas.microsoft.com/office/powerpoint/2010/main" val="1582132157"/>
              </p:ext>
            </p:extLst>
          </p:nvPr>
        </p:nvGraphicFramePr>
        <p:xfrm>
          <a:off x="263456" y="1386240"/>
          <a:ext cx="5839978" cy="3037840"/>
        </p:xfrm>
        <a:graphic>
          <a:graphicData uri="http://schemas.openxmlformats.org/drawingml/2006/table">
            <a:tbl>
              <a:tblPr firstRow="1" bandRow="1">
                <a:tableStyleId>{0660B408-B3CF-4A94-85FC-2B1E0A45F4A2}</a:tableStyleId>
              </a:tblPr>
              <a:tblGrid>
                <a:gridCol w="1207204">
                  <a:extLst>
                    <a:ext uri="{9D8B030D-6E8A-4147-A177-3AD203B41FA5}">
                      <a16:colId xmlns:a16="http://schemas.microsoft.com/office/drawing/2014/main" val="20000"/>
                    </a:ext>
                  </a:extLst>
                </a:gridCol>
                <a:gridCol w="929640">
                  <a:extLst>
                    <a:ext uri="{9D8B030D-6E8A-4147-A177-3AD203B41FA5}">
                      <a16:colId xmlns:a16="http://schemas.microsoft.com/office/drawing/2014/main" val="20001"/>
                    </a:ext>
                  </a:extLst>
                </a:gridCol>
                <a:gridCol w="1021080">
                  <a:extLst>
                    <a:ext uri="{9D8B030D-6E8A-4147-A177-3AD203B41FA5}">
                      <a16:colId xmlns:a16="http://schemas.microsoft.com/office/drawing/2014/main" val="20002"/>
                    </a:ext>
                  </a:extLst>
                </a:gridCol>
                <a:gridCol w="1485596">
                  <a:extLst>
                    <a:ext uri="{9D8B030D-6E8A-4147-A177-3AD203B41FA5}">
                      <a16:colId xmlns:a16="http://schemas.microsoft.com/office/drawing/2014/main" val="20003"/>
                    </a:ext>
                  </a:extLst>
                </a:gridCol>
                <a:gridCol w="1196458">
                  <a:extLst>
                    <a:ext uri="{9D8B030D-6E8A-4147-A177-3AD203B41FA5}">
                      <a16:colId xmlns:a16="http://schemas.microsoft.com/office/drawing/2014/main" val="20004"/>
                    </a:ext>
                  </a:extLst>
                </a:gridCol>
              </a:tblGrid>
              <a:tr h="370840">
                <a:tc>
                  <a:txBody>
                    <a:bodyPr/>
                    <a:lstStyle>
                      <a:lvl1pPr marL="0" marR="0" indent="0"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9pPr>
                    </a:lstStyle>
                    <a:p>
                      <a:r>
                        <a:rPr lang="en-GB" sz="1200" dirty="0" smtClean="0">
                          <a:solidFill>
                            <a:schemeClr val="bg2"/>
                          </a:solidFill>
                        </a:rPr>
                        <a:t>Satellite</a:t>
                      </a:r>
                      <a:endParaRPr lang="en-GB" sz="1200" dirty="0">
                        <a:solidFill>
                          <a:schemeClr val="bg2"/>
                        </a:solidFill>
                      </a:endParaRPr>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9pPr>
                    </a:lstStyle>
                    <a:p>
                      <a:pPr algn="ctr"/>
                      <a:r>
                        <a:rPr lang="en-GB" sz="1200" dirty="0" smtClean="0">
                          <a:solidFill>
                            <a:schemeClr val="bg2"/>
                          </a:solidFill>
                        </a:rPr>
                        <a:t>QI</a:t>
                      </a:r>
                      <a:endParaRPr lang="en-GB" sz="1200" dirty="0">
                        <a:solidFill>
                          <a:schemeClr val="bg2"/>
                        </a:solidFill>
                      </a:endParaRPr>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9pPr>
                    </a:lstStyle>
                    <a:p>
                      <a:pPr algn="ctr"/>
                      <a:r>
                        <a:rPr lang="en-GB" sz="1200" dirty="0" smtClean="0">
                          <a:solidFill>
                            <a:schemeClr val="bg2"/>
                          </a:solidFill>
                        </a:rPr>
                        <a:t>Channel</a:t>
                      </a:r>
                      <a:endParaRPr lang="en-GB" sz="1200" dirty="0">
                        <a:solidFill>
                          <a:schemeClr val="bg2"/>
                        </a:solidFill>
                      </a:endParaRPr>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9pPr>
                    </a:lstStyle>
                    <a:p>
                      <a:pPr algn="ctr"/>
                      <a:r>
                        <a:rPr lang="en-GB" sz="1200" dirty="0" smtClean="0">
                          <a:solidFill>
                            <a:schemeClr val="bg2"/>
                          </a:solidFill>
                        </a:rPr>
                        <a:t>Extra-tropics (High/Mid/Low)</a:t>
                      </a:r>
                      <a:endParaRPr lang="en-GB" sz="1200" dirty="0">
                        <a:solidFill>
                          <a:schemeClr val="bg2"/>
                        </a:solidFill>
                      </a:endParaRPr>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9pPr>
                    </a:lstStyle>
                    <a:p>
                      <a:pPr algn="ctr"/>
                      <a:r>
                        <a:rPr lang="en-GB" sz="1200" dirty="0" smtClean="0">
                          <a:solidFill>
                            <a:schemeClr val="bg2"/>
                          </a:solidFill>
                        </a:rPr>
                        <a:t>Tropics</a:t>
                      </a:r>
                      <a:endParaRPr lang="en-GB" sz="1200" dirty="0">
                        <a:solidFill>
                          <a:schemeClr val="bg2"/>
                        </a:solidFill>
                      </a:endParaRPr>
                    </a:p>
                  </a:txBody>
                  <a:tcPr/>
                </a:tc>
                <a:extLst>
                  <a:ext uri="{0D108BD9-81ED-4DB2-BD59-A6C34878D82A}">
                    <a16:rowId xmlns:a16="http://schemas.microsoft.com/office/drawing/2014/main" val="10000"/>
                  </a:ext>
                </a:extLst>
              </a:tr>
              <a:tr h="370840">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r>
                        <a:rPr lang="en-GB" sz="1200" dirty="0" smtClean="0"/>
                        <a:t>GOES-13/15</a:t>
                      </a:r>
                      <a:endParaRPr lang="en-GB" sz="1200" dirty="0"/>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pPr indent="-180000" algn="ctr">
                        <a:buFont typeface="Arial" pitchFamily="34" charset="0"/>
                        <a:buNone/>
                      </a:pPr>
                      <a:r>
                        <a:rPr lang="en-GB" sz="1200" dirty="0" smtClean="0"/>
                        <a:t>QI1</a:t>
                      </a:r>
                      <a:endParaRPr lang="en-GB" sz="1200" dirty="0"/>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pPr marL="0" marR="0" indent="-180000" algn="ctr" defTabSz="914400" rtl="0" eaLnBrk="1" fontAlgn="auto" latinLnBrk="0" hangingPunct="1">
                        <a:lnSpc>
                          <a:spcPct val="100000"/>
                        </a:lnSpc>
                        <a:spcBef>
                          <a:spcPts val="0"/>
                        </a:spcBef>
                        <a:spcAft>
                          <a:spcPts val="0"/>
                        </a:spcAft>
                        <a:buClrTx/>
                        <a:buSzTx/>
                        <a:buFont typeface="Arial" pitchFamily="34" charset="0"/>
                        <a:buNone/>
                        <a:tabLst/>
                        <a:defRPr/>
                      </a:pPr>
                      <a:r>
                        <a:rPr lang="en-GB" sz="1200" dirty="0" smtClean="0"/>
                        <a:t>IR</a:t>
                      </a:r>
                    </a:p>
                    <a:p>
                      <a:pPr marL="0" marR="0" indent="-180000" algn="ctr" defTabSz="914400" rtl="0" eaLnBrk="1" fontAlgn="auto" latinLnBrk="0" hangingPunct="1">
                        <a:lnSpc>
                          <a:spcPct val="100000"/>
                        </a:lnSpc>
                        <a:spcBef>
                          <a:spcPts val="0"/>
                        </a:spcBef>
                        <a:spcAft>
                          <a:spcPts val="0"/>
                        </a:spcAft>
                        <a:buClrTx/>
                        <a:buSzTx/>
                        <a:buFont typeface="Arial" pitchFamily="34" charset="0"/>
                        <a:buNone/>
                        <a:tabLst/>
                        <a:defRPr/>
                      </a:pPr>
                      <a:r>
                        <a:rPr lang="en-GB" sz="1200" dirty="0" smtClean="0"/>
                        <a:t>WV</a:t>
                      </a:r>
                      <a:endParaRPr lang="en-GB" sz="1200" dirty="0" smtClean="0">
                        <a:solidFill>
                          <a:schemeClr val="tx1"/>
                        </a:solidFill>
                      </a:endParaRPr>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pPr marL="0" marR="0" indent="-180000" algn="ctr" defTabSz="914400" rtl="0" eaLnBrk="1" fontAlgn="auto" latinLnBrk="0" hangingPunct="1">
                        <a:lnSpc>
                          <a:spcPct val="100000"/>
                        </a:lnSpc>
                        <a:spcBef>
                          <a:spcPts val="0"/>
                        </a:spcBef>
                        <a:spcAft>
                          <a:spcPts val="0"/>
                        </a:spcAft>
                        <a:buClrTx/>
                        <a:buSzTx/>
                        <a:buFont typeface="Arial" pitchFamily="34" charset="0"/>
                        <a:buNone/>
                        <a:tabLst/>
                        <a:defRPr/>
                      </a:pPr>
                      <a:r>
                        <a:rPr lang="en-GB" sz="1200" dirty="0" smtClean="0"/>
                        <a:t>85/80/80</a:t>
                      </a:r>
                    </a:p>
                    <a:p>
                      <a:pPr marL="0" marR="0" indent="-180000" algn="ctr" defTabSz="914400" rtl="0" eaLnBrk="1" fontAlgn="auto" latinLnBrk="0" hangingPunct="1">
                        <a:lnSpc>
                          <a:spcPct val="100000"/>
                        </a:lnSpc>
                        <a:spcBef>
                          <a:spcPts val="0"/>
                        </a:spcBef>
                        <a:spcAft>
                          <a:spcPts val="0"/>
                        </a:spcAft>
                        <a:buClrTx/>
                        <a:buSzTx/>
                        <a:buFont typeface="Arial" pitchFamily="34" charset="0"/>
                        <a:buNone/>
                        <a:tabLst/>
                        <a:defRPr/>
                      </a:pPr>
                      <a:r>
                        <a:rPr lang="en-GB" sz="1200" dirty="0" smtClean="0"/>
                        <a:t>80</a:t>
                      </a:r>
                      <a:endParaRPr lang="en-GB" sz="1200" dirty="0" smtClean="0">
                        <a:solidFill>
                          <a:schemeClr val="tx1"/>
                        </a:solidFill>
                      </a:endParaRPr>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pPr algn="ctr"/>
                      <a:r>
                        <a:rPr lang="en-GB" sz="1200" dirty="0" smtClean="0"/>
                        <a:t>90</a:t>
                      </a:r>
                    </a:p>
                    <a:p>
                      <a:pPr algn="ctr"/>
                      <a:r>
                        <a:rPr lang="en-GB" sz="1200" dirty="0" smtClean="0"/>
                        <a:t>90</a:t>
                      </a:r>
                      <a:endParaRPr lang="en-GB" sz="1200" dirty="0">
                        <a:solidFill>
                          <a:schemeClr val="tx1"/>
                        </a:solidFill>
                      </a:endParaRPr>
                    </a:p>
                  </a:txBody>
                  <a:tcPr/>
                </a:tc>
                <a:extLst>
                  <a:ext uri="{0D108BD9-81ED-4DB2-BD59-A6C34878D82A}">
                    <a16:rowId xmlns:a16="http://schemas.microsoft.com/office/drawing/2014/main" val="10001"/>
                  </a:ext>
                </a:extLst>
              </a:tr>
              <a:tr h="370840">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r>
                        <a:rPr lang="en-GB" sz="1200" dirty="0" smtClean="0"/>
                        <a:t>Meteosat-8/10</a:t>
                      </a:r>
                      <a:endParaRPr lang="en-GB" sz="1200" dirty="0"/>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pPr marL="0" marR="0" indent="-180000" algn="ctr" defTabSz="914400" rtl="0" eaLnBrk="1" fontAlgn="auto" latinLnBrk="0" hangingPunct="1">
                        <a:lnSpc>
                          <a:spcPct val="100000"/>
                        </a:lnSpc>
                        <a:spcBef>
                          <a:spcPts val="0"/>
                        </a:spcBef>
                        <a:spcAft>
                          <a:spcPts val="0"/>
                        </a:spcAft>
                        <a:buClrTx/>
                        <a:buSzTx/>
                        <a:buFont typeface="Arial" pitchFamily="34" charset="0"/>
                        <a:buNone/>
                        <a:tabLst/>
                        <a:defRPr/>
                      </a:pPr>
                      <a:r>
                        <a:rPr lang="en-GB" sz="1200" dirty="0" smtClean="0"/>
                        <a:t>QI1</a:t>
                      </a:r>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pPr marL="0" marR="0" indent="-180000" algn="ctr" defTabSz="914400" rtl="0" eaLnBrk="1" fontAlgn="auto" latinLnBrk="0" hangingPunct="1">
                        <a:lnSpc>
                          <a:spcPct val="100000"/>
                        </a:lnSpc>
                        <a:spcBef>
                          <a:spcPts val="0"/>
                        </a:spcBef>
                        <a:spcAft>
                          <a:spcPts val="0"/>
                        </a:spcAft>
                        <a:buClrTx/>
                        <a:buSzTx/>
                        <a:buFont typeface="Arial" pitchFamily="34" charset="0"/>
                        <a:buNone/>
                        <a:tabLst/>
                        <a:defRPr/>
                      </a:pPr>
                      <a:r>
                        <a:rPr lang="en-GB" sz="1200" dirty="0" smtClean="0"/>
                        <a:t>IR</a:t>
                      </a:r>
                    </a:p>
                    <a:p>
                      <a:pPr marL="0" marR="0" indent="-180000" algn="ctr" defTabSz="914400" rtl="0" eaLnBrk="1" fontAlgn="auto" latinLnBrk="0" hangingPunct="1">
                        <a:lnSpc>
                          <a:spcPct val="100000"/>
                        </a:lnSpc>
                        <a:spcBef>
                          <a:spcPts val="0"/>
                        </a:spcBef>
                        <a:spcAft>
                          <a:spcPts val="0"/>
                        </a:spcAft>
                        <a:buClrTx/>
                        <a:buSzTx/>
                        <a:buFont typeface="Arial" pitchFamily="34" charset="0"/>
                        <a:buNone/>
                        <a:tabLst/>
                        <a:defRPr/>
                      </a:pPr>
                      <a:r>
                        <a:rPr lang="en-GB" sz="1200" dirty="0" smtClean="0"/>
                        <a:t>VIS</a:t>
                      </a:r>
                    </a:p>
                    <a:p>
                      <a:pPr marL="0" marR="0" indent="-180000" algn="ctr" defTabSz="914400" rtl="0" eaLnBrk="1" fontAlgn="auto" latinLnBrk="0" hangingPunct="1">
                        <a:lnSpc>
                          <a:spcPct val="100000"/>
                        </a:lnSpc>
                        <a:spcBef>
                          <a:spcPts val="0"/>
                        </a:spcBef>
                        <a:spcAft>
                          <a:spcPts val="0"/>
                        </a:spcAft>
                        <a:buClrTx/>
                        <a:buSzTx/>
                        <a:buFont typeface="Arial" pitchFamily="34" charset="0"/>
                        <a:buNone/>
                        <a:tabLst/>
                        <a:defRPr/>
                      </a:pPr>
                      <a:r>
                        <a:rPr lang="en-GB" sz="1200" dirty="0" smtClean="0"/>
                        <a:t>WV</a:t>
                      </a:r>
                      <a:endParaRPr lang="en-GB" sz="1200" dirty="0" smtClean="0">
                        <a:solidFill>
                          <a:schemeClr val="tx1"/>
                        </a:solidFill>
                      </a:endParaRPr>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pPr marL="0" marR="0" indent="-180000" algn="ctr" defTabSz="914400" rtl="0" eaLnBrk="1" fontAlgn="auto" latinLnBrk="0" hangingPunct="1">
                        <a:lnSpc>
                          <a:spcPct val="100000"/>
                        </a:lnSpc>
                        <a:spcBef>
                          <a:spcPts val="0"/>
                        </a:spcBef>
                        <a:spcAft>
                          <a:spcPts val="0"/>
                        </a:spcAft>
                        <a:buClrTx/>
                        <a:buSzTx/>
                        <a:buFont typeface="Arial" pitchFamily="34" charset="0"/>
                        <a:buNone/>
                        <a:tabLst/>
                        <a:defRPr/>
                      </a:pPr>
                      <a:r>
                        <a:rPr lang="en-GB" sz="1200" dirty="0" smtClean="0"/>
                        <a:t>85/80/80</a:t>
                      </a:r>
                    </a:p>
                    <a:p>
                      <a:pPr marL="0" marR="0" indent="-180000" algn="ctr" defTabSz="914400" rtl="0" eaLnBrk="1" fontAlgn="auto" latinLnBrk="0" hangingPunct="1">
                        <a:lnSpc>
                          <a:spcPct val="100000"/>
                        </a:lnSpc>
                        <a:spcBef>
                          <a:spcPts val="0"/>
                        </a:spcBef>
                        <a:spcAft>
                          <a:spcPts val="0"/>
                        </a:spcAft>
                        <a:buClrTx/>
                        <a:buSzTx/>
                        <a:buFont typeface="Arial" pitchFamily="34" charset="0"/>
                        <a:buNone/>
                        <a:tabLst/>
                        <a:defRPr/>
                      </a:pPr>
                      <a:r>
                        <a:rPr lang="en-GB" sz="1200" dirty="0" smtClean="0"/>
                        <a:t>65</a:t>
                      </a:r>
                    </a:p>
                    <a:p>
                      <a:pPr marL="0" marR="0" indent="-180000" algn="ctr" defTabSz="914400" rtl="0" eaLnBrk="1" fontAlgn="auto" latinLnBrk="0" hangingPunct="1">
                        <a:lnSpc>
                          <a:spcPct val="100000"/>
                        </a:lnSpc>
                        <a:spcBef>
                          <a:spcPts val="0"/>
                        </a:spcBef>
                        <a:spcAft>
                          <a:spcPts val="0"/>
                        </a:spcAft>
                        <a:buClrTx/>
                        <a:buSzTx/>
                        <a:buFont typeface="Arial" pitchFamily="34" charset="0"/>
                        <a:buNone/>
                        <a:tabLst/>
                        <a:defRPr/>
                      </a:pPr>
                      <a:r>
                        <a:rPr lang="en-GB" sz="1200" dirty="0" smtClean="0"/>
                        <a:t>80</a:t>
                      </a:r>
                      <a:endParaRPr lang="en-GB" sz="1200" dirty="0" smtClean="0">
                        <a:solidFill>
                          <a:schemeClr val="tx1"/>
                        </a:solidFill>
                      </a:endParaRPr>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t>90</a:t>
                      </a:r>
                    </a:p>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t>90</a:t>
                      </a:r>
                    </a:p>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t>90</a:t>
                      </a:r>
                      <a:endParaRPr lang="en-GB" sz="1200" dirty="0" smtClean="0">
                        <a:solidFill>
                          <a:schemeClr val="tx1"/>
                        </a:solidFill>
                      </a:endParaRPr>
                    </a:p>
                  </a:txBody>
                  <a:tcPr/>
                </a:tc>
                <a:extLst>
                  <a:ext uri="{0D108BD9-81ED-4DB2-BD59-A6C34878D82A}">
                    <a16:rowId xmlns:a16="http://schemas.microsoft.com/office/drawing/2014/main" val="10002"/>
                  </a:ext>
                </a:extLst>
              </a:tr>
              <a:tr h="370840">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r>
                        <a:rPr lang="en-GB" sz="1200" dirty="0" smtClean="0"/>
                        <a:t>Himawari-8</a:t>
                      </a:r>
                      <a:endParaRPr lang="en-GB" sz="1200" dirty="0"/>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pPr marL="0" marR="0" indent="-180000" algn="ctr" defTabSz="914400" rtl="0" eaLnBrk="1" fontAlgn="auto" latinLnBrk="0" hangingPunct="1">
                        <a:lnSpc>
                          <a:spcPct val="100000"/>
                        </a:lnSpc>
                        <a:spcBef>
                          <a:spcPts val="0"/>
                        </a:spcBef>
                        <a:spcAft>
                          <a:spcPts val="0"/>
                        </a:spcAft>
                        <a:buClrTx/>
                        <a:buSzTx/>
                        <a:buFont typeface="Arial" pitchFamily="34" charset="0"/>
                        <a:buNone/>
                        <a:tabLst/>
                        <a:defRPr/>
                      </a:pPr>
                      <a:r>
                        <a:rPr lang="en-GB" sz="1200" dirty="0" smtClean="0"/>
                        <a:t>QI1</a:t>
                      </a:r>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pPr marL="0" marR="0" indent="-180000" algn="ctr" defTabSz="914400" rtl="0" eaLnBrk="1" fontAlgn="auto" latinLnBrk="0" hangingPunct="1">
                        <a:lnSpc>
                          <a:spcPct val="100000"/>
                        </a:lnSpc>
                        <a:spcBef>
                          <a:spcPts val="0"/>
                        </a:spcBef>
                        <a:spcAft>
                          <a:spcPts val="0"/>
                        </a:spcAft>
                        <a:buClrTx/>
                        <a:buSzTx/>
                        <a:buFont typeface="Arial" pitchFamily="34" charset="0"/>
                        <a:buNone/>
                        <a:tabLst/>
                        <a:defRPr/>
                      </a:pPr>
                      <a:endParaRPr lang="en-GB" sz="1200" dirty="0" smtClean="0">
                        <a:solidFill>
                          <a:schemeClr val="tx1"/>
                        </a:solidFill>
                      </a:endParaRPr>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pPr marL="0" marR="0" indent="-180000" algn="ctr" defTabSz="914400" rtl="0" eaLnBrk="1" fontAlgn="auto" latinLnBrk="0" hangingPunct="1">
                        <a:lnSpc>
                          <a:spcPct val="100000"/>
                        </a:lnSpc>
                        <a:spcBef>
                          <a:spcPts val="0"/>
                        </a:spcBef>
                        <a:spcAft>
                          <a:spcPts val="0"/>
                        </a:spcAft>
                        <a:buClrTx/>
                        <a:buSzTx/>
                        <a:buFont typeface="Arial" pitchFamily="34" charset="0"/>
                        <a:buNone/>
                        <a:tabLst/>
                        <a:defRPr/>
                      </a:pPr>
                      <a:r>
                        <a:rPr lang="en-GB" sz="1200" dirty="0" smtClean="0"/>
                        <a:t>85</a:t>
                      </a:r>
                      <a:endParaRPr lang="en-GB" sz="1200" dirty="0" smtClean="0">
                        <a:solidFill>
                          <a:schemeClr val="tx1"/>
                        </a:solidFill>
                      </a:endParaRPr>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t>85</a:t>
                      </a:r>
                      <a:endParaRPr lang="en-GB" sz="1200" dirty="0" smtClean="0">
                        <a:solidFill>
                          <a:schemeClr val="tx1"/>
                        </a:solidFill>
                      </a:endParaRPr>
                    </a:p>
                  </a:txBody>
                  <a:tcPr/>
                </a:tc>
                <a:extLst>
                  <a:ext uri="{0D108BD9-81ED-4DB2-BD59-A6C34878D82A}">
                    <a16:rowId xmlns:a16="http://schemas.microsoft.com/office/drawing/2014/main" val="10003"/>
                  </a:ext>
                </a:extLst>
              </a:tr>
              <a:tr h="370840">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r>
                        <a:rPr lang="en-GB" sz="1200" dirty="0" smtClean="0"/>
                        <a:t>Metop (EUM)</a:t>
                      </a:r>
                      <a:endParaRPr lang="en-GB" sz="1200" dirty="0"/>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pPr marL="0" marR="0" indent="-180000" algn="ctr" defTabSz="914400" rtl="0" eaLnBrk="1" fontAlgn="auto" latinLnBrk="0" hangingPunct="1">
                        <a:lnSpc>
                          <a:spcPct val="100000"/>
                        </a:lnSpc>
                        <a:spcBef>
                          <a:spcPts val="0"/>
                        </a:spcBef>
                        <a:spcAft>
                          <a:spcPts val="0"/>
                        </a:spcAft>
                        <a:buClrTx/>
                        <a:buSzTx/>
                        <a:buFont typeface="Arial" pitchFamily="34" charset="0"/>
                        <a:buNone/>
                        <a:tabLst/>
                        <a:defRPr/>
                      </a:pPr>
                      <a:r>
                        <a:rPr lang="en-GB" sz="1200" dirty="0" smtClean="0"/>
                        <a:t>QI1</a:t>
                      </a:r>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pPr marL="0" marR="0" indent="-180000" algn="ctr" defTabSz="914400" rtl="0" eaLnBrk="1" fontAlgn="auto" latinLnBrk="0" hangingPunct="1">
                        <a:lnSpc>
                          <a:spcPct val="100000"/>
                        </a:lnSpc>
                        <a:spcBef>
                          <a:spcPts val="0"/>
                        </a:spcBef>
                        <a:spcAft>
                          <a:spcPts val="0"/>
                        </a:spcAft>
                        <a:buClrTx/>
                        <a:buSzTx/>
                        <a:buFont typeface="Arial" pitchFamily="34" charset="0"/>
                        <a:buNone/>
                        <a:tabLst/>
                        <a:defRPr/>
                      </a:pPr>
                      <a:endParaRPr lang="en-GB" sz="1200" dirty="0" smtClean="0">
                        <a:solidFill>
                          <a:schemeClr val="tx1"/>
                        </a:solidFill>
                      </a:endParaRPr>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pPr marL="0" marR="0" indent="-180000" algn="ctr" defTabSz="914400" rtl="0" eaLnBrk="1" fontAlgn="auto" latinLnBrk="0" hangingPunct="1">
                        <a:lnSpc>
                          <a:spcPct val="100000"/>
                        </a:lnSpc>
                        <a:spcBef>
                          <a:spcPts val="0"/>
                        </a:spcBef>
                        <a:spcAft>
                          <a:spcPts val="0"/>
                        </a:spcAft>
                        <a:buClrTx/>
                        <a:buSzTx/>
                        <a:buFont typeface="Arial" pitchFamily="34" charset="0"/>
                        <a:buNone/>
                        <a:tabLst/>
                        <a:defRPr/>
                      </a:pPr>
                      <a:r>
                        <a:rPr lang="en-GB" sz="1200" dirty="0" smtClean="0"/>
                        <a:t>80</a:t>
                      </a:r>
                      <a:endParaRPr lang="en-GB" sz="1200" dirty="0" smtClean="0">
                        <a:solidFill>
                          <a:schemeClr val="tx1"/>
                        </a:solidFill>
                      </a:endParaRPr>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t>-</a:t>
                      </a:r>
                      <a:endParaRPr lang="en-GB" sz="1200" dirty="0" smtClean="0">
                        <a:solidFill>
                          <a:schemeClr val="tx1"/>
                        </a:solidFill>
                      </a:endParaRPr>
                    </a:p>
                  </a:txBody>
                  <a:tcPr/>
                </a:tc>
                <a:extLst>
                  <a:ext uri="{0D108BD9-81ED-4DB2-BD59-A6C34878D82A}">
                    <a16:rowId xmlns:a16="http://schemas.microsoft.com/office/drawing/2014/main" val="10004"/>
                  </a:ext>
                </a:extLst>
              </a:tr>
              <a:tr h="370840">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r>
                        <a:rPr lang="en-GB" sz="1200" dirty="0" smtClean="0"/>
                        <a:t>VIIRS*</a:t>
                      </a:r>
                      <a:endParaRPr lang="en-GB" sz="1200" dirty="0"/>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t>QI2</a:t>
                      </a:r>
                      <a:endParaRPr lang="en-GB" sz="1200" dirty="0" smtClean="0">
                        <a:solidFill>
                          <a:schemeClr val="accent3"/>
                        </a:solidFill>
                      </a:endParaRPr>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pPr marL="0" marR="0" indent="-180000" algn="ctr" defTabSz="914400" rtl="0" eaLnBrk="1" fontAlgn="auto" latinLnBrk="0" hangingPunct="1">
                        <a:lnSpc>
                          <a:spcPct val="100000"/>
                        </a:lnSpc>
                        <a:spcBef>
                          <a:spcPts val="0"/>
                        </a:spcBef>
                        <a:spcAft>
                          <a:spcPts val="0"/>
                        </a:spcAft>
                        <a:buClrTx/>
                        <a:buSzTx/>
                        <a:buFont typeface="Arial" pitchFamily="34" charset="0"/>
                        <a:buNone/>
                        <a:tabLst/>
                        <a:defRPr/>
                      </a:pPr>
                      <a:endParaRPr lang="en-GB" sz="1200" dirty="0" smtClean="0">
                        <a:solidFill>
                          <a:schemeClr val="tx1"/>
                        </a:solidFill>
                      </a:endParaRPr>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pPr marL="0" marR="0" indent="-180000" algn="ctr" defTabSz="914400" rtl="0" eaLnBrk="1" fontAlgn="auto" latinLnBrk="0" hangingPunct="1">
                        <a:lnSpc>
                          <a:spcPct val="100000"/>
                        </a:lnSpc>
                        <a:spcBef>
                          <a:spcPts val="0"/>
                        </a:spcBef>
                        <a:spcAft>
                          <a:spcPts val="0"/>
                        </a:spcAft>
                        <a:buClrTx/>
                        <a:buSzTx/>
                        <a:buFont typeface="Arial" pitchFamily="34" charset="0"/>
                        <a:buNone/>
                        <a:tabLst/>
                        <a:defRPr/>
                      </a:pPr>
                      <a:r>
                        <a:rPr lang="en-GB" sz="1200" dirty="0" smtClean="0"/>
                        <a:t>60</a:t>
                      </a:r>
                      <a:endParaRPr lang="en-GB" sz="1200" dirty="0" smtClean="0">
                        <a:solidFill>
                          <a:schemeClr val="tx1"/>
                        </a:solidFill>
                      </a:endParaRPr>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t>-</a:t>
                      </a:r>
                      <a:endParaRPr lang="en-GB" sz="1200" dirty="0" smtClean="0">
                        <a:solidFill>
                          <a:schemeClr val="tx1"/>
                        </a:solidFill>
                      </a:endParaRPr>
                    </a:p>
                  </a:txBody>
                  <a:tcPr/>
                </a:tc>
                <a:extLst>
                  <a:ext uri="{0D108BD9-81ED-4DB2-BD59-A6C34878D82A}">
                    <a16:rowId xmlns:a16="http://schemas.microsoft.com/office/drawing/2014/main" val="10005"/>
                  </a:ext>
                </a:extLst>
              </a:tr>
              <a:tr h="370840">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r>
                        <a:rPr lang="en-GB" sz="1200" dirty="0" smtClean="0"/>
                        <a:t>LeoGeo</a:t>
                      </a:r>
                      <a:endParaRPr lang="en-GB" sz="1200" dirty="0"/>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t>QI1</a:t>
                      </a:r>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pPr marL="0" marR="0" indent="-180000" algn="ctr" defTabSz="914400" rtl="0" eaLnBrk="1" fontAlgn="auto" latinLnBrk="0" hangingPunct="1">
                        <a:lnSpc>
                          <a:spcPct val="100000"/>
                        </a:lnSpc>
                        <a:spcBef>
                          <a:spcPts val="0"/>
                        </a:spcBef>
                        <a:spcAft>
                          <a:spcPts val="0"/>
                        </a:spcAft>
                        <a:buClrTx/>
                        <a:buSzTx/>
                        <a:buFont typeface="Arial" pitchFamily="34" charset="0"/>
                        <a:buNone/>
                        <a:tabLst/>
                        <a:defRPr/>
                      </a:pPr>
                      <a:endParaRPr lang="en-GB" sz="1200" dirty="0" smtClean="0">
                        <a:solidFill>
                          <a:schemeClr val="tx1"/>
                        </a:solidFill>
                      </a:endParaRPr>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pPr marL="0" marR="0" indent="-180000" algn="ctr" defTabSz="914400" rtl="0" eaLnBrk="1" fontAlgn="auto" latinLnBrk="0" hangingPunct="1">
                        <a:lnSpc>
                          <a:spcPct val="100000"/>
                        </a:lnSpc>
                        <a:spcBef>
                          <a:spcPts val="0"/>
                        </a:spcBef>
                        <a:spcAft>
                          <a:spcPts val="0"/>
                        </a:spcAft>
                        <a:buClrTx/>
                        <a:buSzTx/>
                        <a:buFont typeface="Arial" pitchFamily="34" charset="0"/>
                        <a:buNone/>
                        <a:tabLst/>
                        <a:defRPr/>
                      </a:pPr>
                      <a:r>
                        <a:rPr lang="en-GB" sz="1200" dirty="0" smtClean="0"/>
                        <a:t>70</a:t>
                      </a:r>
                      <a:endParaRPr lang="en-GB" sz="1200" dirty="0" smtClean="0">
                        <a:solidFill>
                          <a:schemeClr val="tx1"/>
                        </a:solidFill>
                      </a:endParaRPr>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t>-</a:t>
                      </a:r>
                      <a:endParaRPr lang="en-GB" sz="1200" dirty="0" smtClean="0">
                        <a:solidFill>
                          <a:schemeClr val="tx1"/>
                        </a:solidFill>
                      </a:endParaRPr>
                    </a:p>
                  </a:txBody>
                  <a:tcPr/>
                </a:tc>
                <a:extLst>
                  <a:ext uri="{0D108BD9-81ED-4DB2-BD59-A6C34878D82A}">
                    <a16:rowId xmlns:a16="http://schemas.microsoft.com/office/drawing/2014/main" val="10006"/>
                  </a:ext>
                </a:extLst>
              </a:tr>
            </a:tbl>
          </a:graphicData>
        </a:graphic>
      </p:graphicFrame>
      <p:sp>
        <p:nvSpPr>
          <p:cNvPr id="10" name="Text Box 4"/>
          <p:cNvSpPr txBox="1">
            <a:spLocks noChangeArrowheads="1"/>
          </p:cNvSpPr>
          <p:nvPr/>
        </p:nvSpPr>
        <p:spPr bwMode="auto">
          <a:xfrm>
            <a:off x="6326458" y="1375199"/>
            <a:ext cx="2683727" cy="523220"/>
          </a:xfrm>
          <a:prstGeom prst="rect">
            <a:avLst/>
          </a:prstGeom>
          <a:noFill/>
          <a:ln w="9525" algn="ctr">
            <a:noFill/>
            <a:miter lim="800000"/>
            <a:headEnd/>
            <a:tailEnd/>
          </a:ln>
        </p:spPr>
        <p:txBody>
          <a:bodyPr wrap="square">
            <a:spAutoFit/>
          </a:bodyPr>
          <a:lstStyle/>
          <a:p>
            <a:pPr marL="180000" marR="0" lvl="0" indent="-180000" algn="l" defTabSz="685800" rtl="0" eaLnBrk="1" fontAlgn="auto" latinLnBrk="0" hangingPunct="1">
              <a:lnSpc>
                <a:spcPct val="100000"/>
              </a:lnSpc>
              <a:spcBef>
                <a:spcPct val="50000"/>
              </a:spcBef>
              <a:spcAft>
                <a:spcPts val="0"/>
              </a:spcAft>
              <a:buClrTx/>
              <a:buSzTx/>
              <a:buFont typeface="Arial" pitchFamily="34" charset="0"/>
              <a:buChar char="•"/>
              <a:tabLst/>
              <a:defRPr/>
            </a:pPr>
            <a:r>
              <a:rPr kumimoji="0" lang="en-GB" sz="1400" b="0" i="0" u="none" strike="noStrike" kern="1200" cap="none" spc="0" normalizeH="0" baseline="0" noProof="0" dirty="0" smtClean="0">
                <a:ln>
                  <a:noFill/>
                </a:ln>
                <a:solidFill>
                  <a:srgbClr val="000000"/>
                </a:solidFill>
                <a:effectLst/>
                <a:uLnTx/>
                <a:uFillTx/>
                <a:latin typeface="Arial"/>
              </a:rPr>
              <a:t>Use QI1 for all data, except VIIRS</a:t>
            </a:r>
          </a:p>
        </p:txBody>
      </p:sp>
      <p:sp>
        <p:nvSpPr>
          <p:cNvPr id="3" name="Rectangle 2"/>
          <p:cNvSpPr/>
          <p:nvPr/>
        </p:nvSpPr>
        <p:spPr>
          <a:xfrm>
            <a:off x="1691640" y="3672840"/>
            <a:ext cx="502920" cy="381000"/>
          </a:xfrm>
          <a:prstGeom prst="rect">
            <a:avLst/>
          </a:prstGeom>
          <a:noFill/>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Rectangle 6"/>
          <p:cNvSpPr/>
          <p:nvPr/>
        </p:nvSpPr>
        <p:spPr>
          <a:xfrm>
            <a:off x="2522220" y="1348740"/>
            <a:ext cx="3505200" cy="510540"/>
          </a:xfrm>
          <a:prstGeom prst="rect">
            <a:avLst/>
          </a:prstGeom>
          <a:noFill/>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8" name="Rectangle 7"/>
          <p:cNvSpPr/>
          <p:nvPr/>
        </p:nvSpPr>
        <p:spPr>
          <a:xfrm>
            <a:off x="5129096" y="1805940"/>
            <a:ext cx="723900" cy="1127759"/>
          </a:xfrm>
          <a:prstGeom prst="rect">
            <a:avLst/>
          </a:prstGeom>
          <a:noFill/>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 name="Text Box 4"/>
          <p:cNvSpPr txBox="1">
            <a:spLocks noChangeArrowheads="1"/>
          </p:cNvSpPr>
          <p:nvPr/>
        </p:nvSpPr>
        <p:spPr bwMode="auto">
          <a:xfrm>
            <a:off x="6326457" y="1918037"/>
            <a:ext cx="2683727" cy="523220"/>
          </a:xfrm>
          <a:prstGeom prst="rect">
            <a:avLst/>
          </a:prstGeom>
          <a:noFill/>
          <a:ln w="9525" algn="ctr">
            <a:noFill/>
            <a:miter lim="800000"/>
            <a:headEnd/>
            <a:tailEnd/>
          </a:ln>
        </p:spPr>
        <p:txBody>
          <a:bodyPr wrap="square">
            <a:spAutoFit/>
          </a:bodyPr>
          <a:lstStyle/>
          <a:p>
            <a:pPr marL="180000" marR="0" lvl="0" indent="-180000" algn="l" defTabSz="685800" rtl="0" eaLnBrk="1" fontAlgn="auto" latinLnBrk="0" hangingPunct="1">
              <a:lnSpc>
                <a:spcPct val="100000"/>
              </a:lnSpc>
              <a:spcBef>
                <a:spcPct val="50000"/>
              </a:spcBef>
              <a:spcAft>
                <a:spcPts val="0"/>
              </a:spcAft>
              <a:buClrTx/>
              <a:buSzTx/>
              <a:buFont typeface="Arial" pitchFamily="34" charset="0"/>
              <a:buChar char="•"/>
              <a:tabLst/>
              <a:defRPr/>
            </a:pPr>
            <a:r>
              <a:rPr kumimoji="0" lang="en-GB" sz="1400" b="0" i="0" u="none" strike="noStrike" kern="1200" cap="none" spc="0" normalizeH="0" baseline="0" noProof="0" dirty="0" smtClean="0">
                <a:ln>
                  <a:noFill/>
                </a:ln>
                <a:solidFill>
                  <a:srgbClr val="000000"/>
                </a:solidFill>
                <a:effectLst/>
                <a:uLnTx/>
                <a:uFillTx/>
                <a:latin typeface="Arial"/>
              </a:rPr>
              <a:t>Vary by channel,</a:t>
            </a:r>
            <a:r>
              <a:rPr kumimoji="0" lang="en-GB" sz="1400" b="0" i="0" u="none" strike="noStrike" kern="1200" cap="none" spc="0" normalizeH="0" noProof="0" dirty="0" smtClean="0">
                <a:ln>
                  <a:noFill/>
                </a:ln>
                <a:solidFill>
                  <a:srgbClr val="000000"/>
                </a:solidFill>
                <a:effectLst/>
                <a:uLnTx/>
                <a:uFillTx/>
                <a:latin typeface="Arial"/>
              </a:rPr>
              <a:t> </a:t>
            </a:r>
            <a:r>
              <a:rPr kumimoji="0" lang="en-GB" sz="1400" b="0" i="0" u="none" strike="noStrike" kern="1200" cap="none" spc="0" normalizeH="0" baseline="0" noProof="0" dirty="0" smtClean="0">
                <a:ln>
                  <a:noFill/>
                </a:ln>
                <a:solidFill>
                  <a:srgbClr val="000000"/>
                </a:solidFill>
                <a:effectLst/>
                <a:uLnTx/>
                <a:uFillTx/>
                <a:latin typeface="Arial"/>
              </a:rPr>
              <a:t>latitude band,</a:t>
            </a:r>
            <a:r>
              <a:rPr kumimoji="0" lang="en-GB" sz="1400" b="0" i="0" u="none" strike="noStrike" kern="1200" cap="none" spc="0" normalizeH="0" noProof="0" dirty="0" smtClean="0">
                <a:ln>
                  <a:noFill/>
                </a:ln>
                <a:solidFill>
                  <a:srgbClr val="000000"/>
                </a:solidFill>
                <a:effectLst/>
                <a:uLnTx/>
                <a:uFillTx/>
                <a:latin typeface="Arial"/>
              </a:rPr>
              <a:t> height level</a:t>
            </a:r>
            <a:endParaRPr kumimoji="0" lang="en-GB" sz="1400" b="0" i="0" u="none" strike="noStrike" kern="1200" cap="none" spc="0" normalizeH="0" baseline="0" noProof="0" dirty="0" smtClean="0">
              <a:ln>
                <a:noFill/>
              </a:ln>
              <a:solidFill>
                <a:srgbClr val="000000"/>
              </a:solidFill>
              <a:effectLst/>
              <a:uLnTx/>
              <a:uFillTx/>
              <a:latin typeface="Arial"/>
            </a:endParaRPr>
          </a:p>
        </p:txBody>
      </p:sp>
      <p:sp>
        <p:nvSpPr>
          <p:cNvPr id="13" name="Text Box 4"/>
          <p:cNvSpPr txBox="1">
            <a:spLocks noChangeArrowheads="1"/>
          </p:cNvSpPr>
          <p:nvPr/>
        </p:nvSpPr>
        <p:spPr bwMode="auto">
          <a:xfrm>
            <a:off x="6326456" y="2473448"/>
            <a:ext cx="2683727" cy="1708160"/>
          </a:xfrm>
          <a:prstGeom prst="rect">
            <a:avLst/>
          </a:prstGeom>
          <a:noFill/>
          <a:ln w="9525" algn="ctr">
            <a:noFill/>
            <a:miter lim="800000"/>
            <a:headEnd/>
            <a:tailEnd/>
          </a:ln>
        </p:spPr>
        <p:txBody>
          <a:bodyPr wrap="square">
            <a:spAutoFit/>
          </a:bodyPr>
          <a:lstStyle/>
          <a:p>
            <a:pPr marL="180000" lvl="0" indent="-180000">
              <a:spcBef>
                <a:spcPct val="50000"/>
              </a:spcBef>
              <a:buFont typeface="Arial" pitchFamily="34" charset="0"/>
              <a:buChar char="•"/>
            </a:pPr>
            <a:r>
              <a:rPr lang="en-GB" dirty="0" smtClean="0"/>
              <a:t>Very high QI1 </a:t>
            </a:r>
            <a:r>
              <a:rPr lang="en-GB" dirty="0"/>
              <a:t>threshold in the </a:t>
            </a:r>
            <a:r>
              <a:rPr lang="en-GB" dirty="0" smtClean="0"/>
              <a:t>tropics.. </a:t>
            </a:r>
          </a:p>
          <a:p>
            <a:pPr marL="180000" lvl="0" indent="-180000">
              <a:spcBef>
                <a:spcPct val="50000"/>
              </a:spcBef>
              <a:buFont typeface="Arial" pitchFamily="34" charset="0"/>
              <a:buChar char="•"/>
            </a:pPr>
            <a:endParaRPr lang="en-GB" dirty="0" smtClean="0"/>
          </a:p>
          <a:p>
            <a:pPr>
              <a:spcBef>
                <a:spcPct val="50000"/>
              </a:spcBef>
            </a:pPr>
            <a:endParaRPr lang="en-GB" dirty="0" smtClean="0"/>
          </a:p>
          <a:p>
            <a:pPr>
              <a:spcBef>
                <a:spcPct val="50000"/>
              </a:spcBef>
            </a:pPr>
            <a:r>
              <a:rPr lang="en-GB" dirty="0"/>
              <a:t>E</a:t>
            </a:r>
            <a:r>
              <a:rPr lang="en-GB" dirty="0" smtClean="0"/>
              <a:t>ssentially </a:t>
            </a:r>
            <a:r>
              <a:rPr lang="en-GB" dirty="0" smtClean="0"/>
              <a:t>assimilating ~NWP forecast information</a:t>
            </a:r>
            <a:endParaRPr kumimoji="0" lang="en-GB" b="0" i="0" u="none" strike="noStrike" kern="1200" cap="none" spc="0" normalizeH="0" baseline="0" noProof="0" dirty="0" smtClean="0">
              <a:ln>
                <a:noFill/>
              </a:ln>
              <a:effectLst/>
              <a:uLnTx/>
              <a:uFillTx/>
            </a:endParaRPr>
          </a:p>
        </p:txBody>
      </p:sp>
      <p:sp>
        <p:nvSpPr>
          <p:cNvPr id="4" name="Down Arrow 3"/>
          <p:cNvSpPr/>
          <p:nvPr/>
        </p:nvSpPr>
        <p:spPr>
          <a:xfrm>
            <a:off x="7231380" y="3111626"/>
            <a:ext cx="518160" cy="475072"/>
          </a:xfrm>
          <a:prstGeom prst="downArrow">
            <a:avLst/>
          </a:prstGeom>
          <a:solidFill>
            <a:schemeClr val="accent2"/>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948272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animBg="1"/>
      <p:bldP spid="7" grpId="0" animBg="1"/>
      <p:bldP spid="8" grpId="0" animBg="1"/>
      <p:bldP spid="11" grpId="0"/>
      <p:bldP spid="13"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7644" y="541705"/>
            <a:ext cx="8437500" cy="623248"/>
          </a:xfrm>
        </p:spPr>
        <p:txBody>
          <a:bodyPr/>
          <a:lstStyle/>
          <a:p>
            <a:r>
              <a:rPr lang="en-GB" dirty="0" smtClean="0"/>
              <a:t>Met Office thresholds: now</a:t>
            </a:r>
            <a:endParaRPr lang="en-GB" dirty="0"/>
          </a:p>
        </p:txBody>
      </p:sp>
      <p:sp>
        <p:nvSpPr>
          <p:cNvPr id="2" name="Footer Placeholder 1"/>
          <p:cNvSpPr>
            <a:spLocks noGrp="1"/>
          </p:cNvSpPr>
          <p:nvPr>
            <p:ph type="ftr" sz="quarter" idx="12"/>
          </p:nvPr>
        </p:nvSpPr>
        <p:spPr/>
        <p:txBody>
          <a:bodyPr/>
          <a:lstStyle/>
          <a:p>
            <a:pPr marL="0" marR="0" lvl="0" indent="0" algn="l" defTabSz="219075" rtl="0" eaLnBrk="1" fontAlgn="auto" latinLnBrk="0" hangingPunct="0">
              <a:lnSpc>
                <a:spcPct val="100000"/>
              </a:lnSpc>
              <a:spcBef>
                <a:spcPts val="0"/>
              </a:spcBef>
              <a:spcAft>
                <a:spcPts val="0"/>
              </a:spcAft>
              <a:buClrTx/>
              <a:buSzTx/>
              <a:buFontTx/>
              <a:buNone/>
              <a:tabLst/>
              <a:defRPr/>
            </a:pPr>
            <a:r>
              <a:rPr kumimoji="0" lang="en-GB" sz="800" b="0" i="0" u="none" strike="noStrike" kern="0" cap="none" spc="0" normalizeH="0" baseline="0" noProof="0" dirty="0" smtClean="0">
                <a:ln>
                  <a:noFill/>
                </a:ln>
                <a:solidFill>
                  <a:srgbClr val="2A2A2A"/>
                </a:solidFill>
                <a:effectLst/>
                <a:uLnTx/>
                <a:uFillTx/>
                <a:latin typeface="Arial"/>
                <a:sym typeface="Helvetica Light"/>
              </a:rPr>
              <a:t>www.metoffice.gov.uk																									                       © Crown Copyright 2017, Met Office</a:t>
            </a:r>
            <a:endParaRPr kumimoji="0" lang="en-GB" sz="800" b="0" i="0" u="none" strike="noStrike" kern="0" cap="none" spc="0" normalizeH="0" baseline="0" noProof="0" dirty="0">
              <a:ln>
                <a:noFill/>
              </a:ln>
              <a:solidFill>
                <a:srgbClr val="2A2A2A"/>
              </a:solidFill>
              <a:effectLst/>
              <a:uLnTx/>
              <a:uFillTx/>
              <a:latin typeface="Arial"/>
              <a:sym typeface="Helvetica Light"/>
            </a:endParaRPr>
          </a:p>
        </p:txBody>
      </p:sp>
      <p:graphicFrame>
        <p:nvGraphicFramePr>
          <p:cNvPr id="9" name="Table 8"/>
          <p:cNvGraphicFramePr>
            <a:graphicFrameLocks noGrp="1"/>
          </p:cNvGraphicFramePr>
          <p:nvPr>
            <p:extLst>
              <p:ext uri="{D42A27DB-BD31-4B8C-83A1-F6EECF244321}">
                <p14:modId xmlns:p14="http://schemas.microsoft.com/office/powerpoint/2010/main" val="3921063820"/>
              </p:ext>
            </p:extLst>
          </p:nvPr>
        </p:nvGraphicFramePr>
        <p:xfrm>
          <a:off x="263456" y="1386240"/>
          <a:ext cx="5839978" cy="3037840"/>
        </p:xfrm>
        <a:graphic>
          <a:graphicData uri="http://schemas.openxmlformats.org/drawingml/2006/table">
            <a:tbl>
              <a:tblPr firstRow="1" bandRow="1">
                <a:tableStyleId>{0660B408-B3CF-4A94-85FC-2B1E0A45F4A2}</a:tableStyleId>
              </a:tblPr>
              <a:tblGrid>
                <a:gridCol w="1207204">
                  <a:extLst>
                    <a:ext uri="{9D8B030D-6E8A-4147-A177-3AD203B41FA5}">
                      <a16:colId xmlns:a16="http://schemas.microsoft.com/office/drawing/2014/main" val="20000"/>
                    </a:ext>
                  </a:extLst>
                </a:gridCol>
                <a:gridCol w="929640">
                  <a:extLst>
                    <a:ext uri="{9D8B030D-6E8A-4147-A177-3AD203B41FA5}">
                      <a16:colId xmlns:a16="http://schemas.microsoft.com/office/drawing/2014/main" val="20001"/>
                    </a:ext>
                  </a:extLst>
                </a:gridCol>
                <a:gridCol w="1021080">
                  <a:extLst>
                    <a:ext uri="{9D8B030D-6E8A-4147-A177-3AD203B41FA5}">
                      <a16:colId xmlns:a16="http://schemas.microsoft.com/office/drawing/2014/main" val="20002"/>
                    </a:ext>
                  </a:extLst>
                </a:gridCol>
                <a:gridCol w="1485596">
                  <a:extLst>
                    <a:ext uri="{9D8B030D-6E8A-4147-A177-3AD203B41FA5}">
                      <a16:colId xmlns:a16="http://schemas.microsoft.com/office/drawing/2014/main" val="20003"/>
                    </a:ext>
                  </a:extLst>
                </a:gridCol>
                <a:gridCol w="1196458">
                  <a:extLst>
                    <a:ext uri="{9D8B030D-6E8A-4147-A177-3AD203B41FA5}">
                      <a16:colId xmlns:a16="http://schemas.microsoft.com/office/drawing/2014/main" val="20004"/>
                    </a:ext>
                  </a:extLst>
                </a:gridCol>
              </a:tblGrid>
              <a:tr h="370840">
                <a:tc>
                  <a:txBody>
                    <a:bodyPr/>
                    <a:lstStyle>
                      <a:lvl1pPr marL="0" marR="0" indent="0"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9pPr>
                    </a:lstStyle>
                    <a:p>
                      <a:r>
                        <a:rPr lang="en-GB" sz="1200" dirty="0" smtClean="0">
                          <a:solidFill>
                            <a:schemeClr val="bg2"/>
                          </a:solidFill>
                        </a:rPr>
                        <a:t>Satellite</a:t>
                      </a:r>
                      <a:endParaRPr lang="en-GB" sz="1200" dirty="0">
                        <a:solidFill>
                          <a:schemeClr val="bg2"/>
                        </a:solidFill>
                      </a:endParaRPr>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9pPr>
                    </a:lstStyle>
                    <a:p>
                      <a:pPr algn="ctr"/>
                      <a:r>
                        <a:rPr lang="en-GB" sz="1200" dirty="0" smtClean="0">
                          <a:solidFill>
                            <a:schemeClr val="bg2"/>
                          </a:solidFill>
                        </a:rPr>
                        <a:t>QI</a:t>
                      </a:r>
                      <a:endParaRPr lang="en-GB" sz="1200" dirty="0">
                        <a:solidFill>
                          <a:schemeClr val="bg2"/>
                        </a:solidFill>
                      </a:endParaRPr>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9pPr>
                    </a:lstStyle>
                    <a:p>
                      <a:pPr algn="ctr"/>
                      <a:r>
                        <a:rPr lang="en-GB" sz="1200" dirty="0" smtClean="0">
                          <a:solidFill>
                            <a:schemeClr val="bg2"/>
                          </a:solidFill>
                        </a:rPr>
                        <a:t>Channel</a:t>
                      </a:r>
                      <a:endParaRPr lang="en-GB" sz="1200" dirty="0">
                        <a:solidFill>
                          <a:schemeClr val="bg2"/>
                        </a:solidFill>
                      </a:endParaRPr>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9pPr>
                    </a:lstStyle>
                    <a:p>
                      <a:pPr algn="ctr"/>
                      <a:r>
                        <a:rPr lang="en-GB" sz="1200" dirty="0" smtClean="0">
                          <a:solidFill>
                            <a:schemeClr val="bg2"/>
                          </a:solidFill>
                        </a:rPr>
                        <a:t>Threshold</a:t>
                      </a:r>
                    </a:p>
                    <a:p>
                      <a:pPr algn="ctr"/>
                      <a:endParaRPr lang="en-GB" sz="1200" dirty="0">
                        <a:solidFill>
                          <a:schemeClr val="bg2"/>
                        </a:solidFill>
                      </a:endParaRPr>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1" i="0" u="none" strike="noStrike" cap="none" spc="0" baseline="0">
                          <a:ln>
                            <a:noFill/>
                          </a:ln>
                          <a:solidFill>
                            <a:schemeClr val="lt1"/>
                          </a:solidFill>
                          <a:uFillTx/>
                          <a:latin typeface="Arial"/>
                          <a:sym typeface="Helvetica Light"/>
                        </a:defRPr>
                      </a:lvl9pPr>
                    </a:lstStyle>
                    <a:p>
                      <a:pPr algn="ctr"/>
                      <a:r>
                        <a:rPr lang="en-GB" sz="1200" dirty="0" smtClean="0">
                          <a:solidFill>
                            <a:schemeClr val="bg2"/>
                          </a:solidFill>
                        </a:rPr>
                        <a:t>Active?</a:t>
                      </a:r>
                      <a:endParaRPr lang="en-GB" sz="1200" dirty="0">
                        <a:solidFill>
                          <a:schemeClr val="bg2"/>
                        </a:solidFill>
                      </a:endParaRPr>
                    </a:p>
                  </a:txBody>
                  <a:tcPr/>
                </a:tc>
                <a:extLst>
                  <a:ext uri="{0D108BD9-81ED-4DB2-BD59-A6C34878D82A}">
                    <a16:rowId xmlns:a16="http://schemas.microsoft.com/office/drawing/2014/main" val="10000"/>
                  </a:ext>
                </a:extLst>
              </a:tr>
              <a:tr h="370840">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r>
                        <a:rPr lang="en-GB" sz="1200" dirty="0" smtClean="0"/>
                        <a:t>GOES-13/15</a:t>
                      </a:r>
                      <a:endParaRPr lang="en-GB" sz="1200" dirty="0"/>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pPr indent="-180000" algn="ctr">
                        <a:buFont typeface="Arial" pitchFamily="34" charset="0"/>
                        <a:buNone/>
                      </a:pPr>
                      <a:r>
                        <a:rPr lang="en-GB" sz="1200" dirty="0" smtClean="0"/>
                        <a:t>QI2</a:t>
                      </a:r>
                      <a:endParaRPr lang="en-GB" sz="1200" dirty="0"/>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pPr marL="0" marR="0" indent="-180000" algn="ctr" defTabSz="914400" rtl="0" eaLnBrk="1" fontAlgn="auto" latinLnBrk="0" hangingPunct="1">
                        <a:lnSpc>
                          <a:spcPct val="100000"/>
                        </a:lnSpc>
                        <a:spcBef>
                          <a:spcPts val="0"/>
                        </a:spcBef>
                        <a:spcAft>
                          <a:spcPts val="0"/>
                        </a:spcAft>
                        <a:buClrTx/>
                        <a:buSzTx/>
                        <a:buFont typeface="Arial" pitchFamily="34" charset="0"/>
                        <a:buNone/>
                        <a:tabLst/>
                        <a:defRPr/>
                      </a:pPr>
                      <a:r>
                        <a:rPr lang="en-GB" sz="1200" dirty="0" smtClean="0">
                          <a:solidFill>
                            <a:schemeClr val="tx1"/>
                          </a:solidFill>
                        </a:rPr>
                        <a:t>All</a:t>
                      </a:r>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pPr marL="0" marR="0" indent="-180000" algn="ctr" defTabSz="914400" rtl="0" eaLnBrk="1" fontAlgn="auto" latinLnBrk="0" hangingPunct="1">
                        <a:lnSpc>
                          <a:spcPct val="100000"/>
                        </a:lnSpc>
                        <a:spcBef>
                          <a:spcPts val="0"/>
                        </a:spcBef>
                        <a:spcAft>
                          <a:spcPts val="0"/>
                        </a:spcAft>
                        <a:buClrTx/>
                        <a:buSzTx/>
                        <a:buFont typeface="Arial" pitchFamily="34" charset="0"/>
                        <a:buNone/>
                        <a:tabLst/>
                        <a:defRPr/>
                      </a:pPr>
                      <a:r>
                        <a:rPr lang="en-GB" sz="1200" dirty="0" smtClean="0"/>
                        <a:t>50</a:t>
                      </a:r>
                    </a:p>
                    <a:p>
                      <a:pPr marL="0" marR="0" indent="-180000" algn="ctr" defTabSz="914400" rtl="0" eaLnBrk="1" fontAlgn="auto" latinLnBrk="0" hangingPunct="1">
                        <a:lnSpc>
                          <a:spcPct val="100000"/>
                        </a:lnSpc>
                        <a:spcBef>
                          <a:spcPts val="0"/>
                        </a:spcBef>
                        <a:spcAft>
                          <a:spcPts val="0"/>
                        </a:spcAft>
                        <a:buClrTx/>
                        <a:buSzTx/>
                        <a:buFont typeface="Arial" pitchFamily="34" charset="0"/>
                        <a:buNone/>
                        <a:tabLst/>
                        <a:defRPr/>
                      </a:pPr>
                      <a:endParaRPr lang="en-GB" sz="1200" dirty="0" smtClean="0">
                        <a:solidFill>
                          <a:schemeClr val="tx1"/>
                        </a:solidFill>
                      </a:endParaRPr>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pPr algn="ctr"/>
                      <a:r>
                        <a:rPr lang="en-GB" sz="1200" dirty="0" smtClean="0">
                          <a:solidFill>
                            <a:schemeClr val="tx1"/>
                          </a:solidFill>
                        </a:rPr>
                        <a:t>N</a:t>
                      </a:r>
                      <a:endParaRPr lang="en-GB" sz="1200" dirty="0">
                        <a:solidFill>
                          <a:schemeClr val="tx1"/>
                        </a:solidFill>
                      </a:endParaRPr>
                    </a:p>
                  </a:txBody>
                  <a:tcPr/>
                </a:tc>
                <a:extLst>
                  <a:ext uri="{0D108BD9-81ED-4DB2-BD59-A6C34878D82A}">
                    <a16:rowId xmlns:a16="http://schemas.microsoft.com/office/drawing/2014/main" val="10001"/>
                  </a:ext>
                </a:extLst>
              </a:tr>
              <a:tr h="370840">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r>
                        <a:rPr lang="en-GB" sz="1200" dirty="0" smtClean="0"/>
                        <a:t>Meteosat-8/10</a:t>
                      </a:r>
                      <a:endParaRPr lang="en-GB" sz="1200" dirty="0"/>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pPr marL="0" marR="0" indent="-180000" algn="ctr" defTabSz="914400" rtl="0" eaLnBrk="1" fontAlgn="auto" latinLnBrk="0" hangingPunct="1">
                        <a:lnSpc>
                          <a:spcPct val="100000"/>
                        </a:lnSpc>
                        <a:spcBef>
                          <a:spcPts val="0"/>
                        </a:spcBef>
                        <a:spcAft>
                          <a:spcPts val="0"/>
                        </a:spcAft>
                        <a:buClrTx/>
                        <a:buSzTx/>
                        <a:buFont typeface="Arial" pitchFamily="34" charset="0"/>
                        <a:buNone/>
                        <a:tabLst/>
                        <a:defRPr/>
                      </a:pPr>
                      <a:r>
                        <a:rPr lang="en-GB" sz="1200" dirty="0" smtClean="0"/>
                        <a:t>“</a:t>
                      </a:r>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pPr marL="0" marR="0" indent="-180000" algn="ctr" defTabSz="914400" rtl="0" eaLnBrk="1" fontAlgn="auto" latinLnBrk="0" hangingPunct="1">
                        <a:lnSpc>
                          <a:spcPct val="100000"/>
                        </a:lnSpc>
                        <a:spcBef>
                          <a:spcPts val="0"/>
                        </a:spcBef>
                        <a:spcAft>
                          <a:spcPts val="0"/>
                        </a:spcAft>
                        <a:buClrTx/>
                        <a:buSzTx/>
                        <a:buFont typeface="Arial" pitchFamily="34" charset="0"/>
                        <a:buNone/>
                        <a:tabLst/>
                        <a:defRPr/>
                      </a:pPr>
                      <a:r>
                        <a:rPr lang="en-GB" sz="1200" dirty="0" smtClean="0">
                          <a:solidFill>
                            <a:schemeClr val="tx1"/>
                          </a:solidFill>
                        </a:rPr>
                        <a:t>“</a:t>
                      </a:r>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pPr marL="0" marR="0" indent="-180000" algn="ctr" defTabSz="914400" rtl="0" eaLnBrk="1" fontAlgn="auto" latinLnBrk="0" hangingPunct="1">
                        <a:lnSpc>
                          <a:spcPct val="100000"/>
                        </a:lnSpc>
                        <a:spcBef>
                          <a:spcPts val="0"/>
                        </a:spcBef>
                        <a:spcAft>
                          <a:spcPts val="0"/>
                        </a:spcAft>
                        <a:buClrTx/>
                        <a:buSzTx/>
                        <a:buFont typeface="Arial" pitchFamily="34" charset="0"/>
                        <a:buNone/>
                        <a:tabLst/>
                        <a:defRPr/>
                      </a:pPr>
                      <a:r>
                        <a:rPr lang="en-GB" sz="1200" dirty="0" smtClean="0"/>
                        <a:t>85</a:t>
                      </a:r>
                    </a:p>
                    <a:p>
                      <a:pPr marL="0" marR="0" indent="-180000" algn="ctr" defTabSz="914400" rtl="0" eaLnBrk="1" fontAlgn="auto" latinLnBrk="0" hangingPunct="1">
                        <a:lnSpc>
                          <a:spcPct val="100000"/>
                        </a:lnSpc>
                        <a:spcBef>
                          <a:spcPts val="0"/>
                        </a:spcBef>
                        <a:spcAft>
                          <a:spcPts val="0"/>
                        </a:spcAft>
                        <a:buClrTx/>
                        <a:buSzTx/>
                        <a:buFont typeface="Arial" pitchFamily="34" charset="0"/>
                        <a:buNone/>
                        <a:tabLst/>
                        <a:defRPr/>
                      </a:pPr>
                      <a:endParaRPr lang="en-GB" sz="1200" dirty="0" smtClean="0">
                        <a:solidFill>
                          <a:schemeClr val="tx1"/>
                        </a:solidFill>
                      </a:endParaRPr>
                    </a:p>
                    <a:p>
                      <a:pPr marL="0" marR="0" indent="-180000" algn="ctr" defTabSz="914400" rtl="0" eaLnBrk="1" fontAlgn="auto" latinLnBrk="0" hangingPunct="1">
                        <a:lnSpc>
                          <a:spcPct val="100000"/>
                        </a:lnSpc>
                        <a:spcBef>
                          <a:spcPts val="0"/>
                        </a:spcBef>
                        <a:spcAft>
                          <a:spcPts val="0"/>
                        </a:spcAft>
                        <a:buClrTx/>
                        <a:buSzTx/>
                        <a:buFont typeface="Arial" pitchFamily="34" charset="0"/>
                        <a:buNone/>
                        <a:tabLst/>
                        <a:defRPr/>
                      </a:pPr>
                      <a:endParaRPr lang="en-GB" sz="1200" dirty="0" smtClean="0">
                        <a:solidFill>
                          <a:schemeClr val="tx1"/>
                        </a:solidFill>
                      </a:endParaRPr>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Y</a:t>
                      </a:r>
                    </a:p>
                  </a:txBody>
                  <a:tcPr/>
                </a:tc>
                <a:extLst>
                  <a:ext uri="{0D108BD9-81ED-4DB2-BD59-A6C34878D82A}">
                    <a16:rowId xmlns:a16="http://schemas.microsoft.com/office/drawing/2014/main" val="10002"/>
                  </a:ext>
                </a:extLst>
              </a:tr>
              <a:tr h="370840">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r>
                        <a:rPr lang="en-GB" sz="1200" dirty="0" smtClean="0"/>
                        <a:t>Himawari-8</a:t>
                      </a:r>
                      <a:endParaRPr lang="en-GB" sz="1200" dirty="0"/>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pPr marL="0" marR="0" indent="-180000" algn="ctr" defTabSz="914400" rtl="0" eaLnBrk="1" fontAlgn="auto" latinLnBrk="0" hangingPunct="1">
                        <a:lnSpc>
                          <a:spcPct val="100000"/>
                        </a:lnSpc>
                        <a:spcBef>
                          <a:spcPts val="0"/>
                        </a:spcBef>
                        <a:spcAft>
                          <a:spcPts val="0"/>
                        </a:spcAft>
                        <a:buClrTx/>
                        <a:buSzTx/>
                        <a:buFont typeface="Arial" pitchFamily="34" charset="0"/>
                        <a:buNone/>
                        <a:tabLst/>
                        <a:defRPr/>
                      </a:pPr>
                      <a:r>
                        <a:rPr lang="en-GB" sz="1200" dirty="0" smtClean="0"/>
                        <a:t>“</a:t>
                      </a:r>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pPr marL="0" marR="0" indent="-180000" algn="ctr" defTabSz="914400" rtl="0" eaLnBrk="1" fontAlgn="auto" latinLnBrk="0" hangingPunct="1">
                        <a:lnSpc>
                          <a:spcPct val="100000"/>
                        </a:lnSpc>
                        <a:spcBef>
                          <a:spcPts val="0"/>
                        </a:spcBef>
                        <a:spcAft>
                          <a:spcPts val="0"/>
                        </a:spcAft>
                        <a:buClrTx/>
                        <a:buSzTx/>
                        <a:buFont typeface="Arial" pitchFamily="34" charset="0"/>
                        <a:buNone/>
                        <a:tabLst/>
                        <a:defRPr/>
                      </a:pPr>
                      <a:r>
                        <a:rPr lang="en-GB" sz="1200" dirty="0" smtClean="0">
                          <a:solidFill>
                            <a:schemeClr val="tx1"/>
                          </a:solidFill>
                        </a:rPr>
                        <a:t>“</a:t>
                      </a:r>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pPr marL="0" marR="0" indent="-180000" algn="ctr" defTabSz="914400" rtl="0" eaLnBrk="1" fontAlgn="auto" latinLnBrk="0" hangingPunct="1">
                        <a:lnSpc>
                          <a:spcPct val="100000"/>
                        </a:lnSpc>
                        <a:spcBef>
                          <a:spcPts val="0"/>
                        </a:spcBef>
                        <a:spcAft>
                          <a:spcPts val="0"/>
                        </a:spcAft>
                        <a:buClrTx/>
                        <a:buSzTx/>
                        <a:buFont typeface="Arial" pitchFamily="34" charset="0"/>
                        <a:buNone/>
                        <a:tabLst/>
                        <a:defRPr/>
                      </a:pPr>
                      <a:r>
                        <a:rPr lang="en-GB" sz="1200" dirty="0" smtClean="0"/>
                        <a:t>70</a:t>
                      </a:r>
                      <a:endParaRPr lang="en-GB" sz="1200" dirty="0" smtClean="0">
                        <a:solidFill>
                          <a:schemeClr val="tx1"/>
                        </a:solidFill>
                      </a:endParaRPr>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N</a:t>
                      </a:r>
                    </a:p>
                  </a:txBody>
                  <a:tcPr/>
                </a:tc>
                <a:extLst>
                  <a:ext uri="{0D108BD9-81ED-4DB2-BD59-A6C34878D82A}">
                    <a16:rowId xmlns:a16="http://schemas.microsoft.com/office/drawing/2014/main" val="10003"/>
                  </a:ext>
                </a:extLst>
              </a:tr>
              <a:tr h="370840">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r>
                        <a:rPr lang="en-GB" sz="1200" dirty="0" smtClean="0"/>
                        <a:t>Metop</a:t>
                      </a:r>
                      <a:endParaRPr lang="en-GB" sz="1200" dirty="0"/>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pPr marL="0" marR="0" indent="-180000" algn="ctr" defTabSz="914400" rtl="0" eaLnBrk="1" fontAlgn="auto" latinLnBrk="0" hangingPunct="1">
                        <a:lnSpc>
                          <a:spcPct val="100000"/>
                        </a:lnSpc>
                        <a:spcBef>
                          <a:spcPts val="0"/>
                        </a:spcBef>
                        <a:spcAft>
                          <a:spcPts val="0"/>
                        </a:spcAft>
                        <a:buClrTx/>
                        <a:buSzTx/>
                        <a:buFont typeface="Arial" pitchFamily="34" charset="0"/>
                        <a:buNone/>
                        <a:tabLst/>
                        <a:defRPr/>
                      </a:pPr>
                      <a:r>
                        <a:rPr lang="en-GB" sz="1200" dirty="0" smtClean="0"/>
                        <a:t>“</a:t>
                      </a:r>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pPr marL="0" marR="0" indent="-180000" algn="ctr" defTabSz="914400" rtl="0" eaLnBrk="1" fontAlgn="auto" latinLnBrk="0" hangingPunct="1">
                        <a:lnSpc>
                          <a:spcPct val="100000"/>
                        </a:lnSpc>
                        <a:spcBef>
                          <a:spcPts val="0"/>
                        </a:spcBef>
                        <a:spcAft>
                          <a:spcPts val="0"/>
                        </a:spcAft>
                        <a:buClrTx/>
                        <a:buSzTx/>
                        <a:buFont typeface="Arial" pitchFamily="34" charset="0"/>
                        <a:buNone/>
                        <a:tabLst/>
                        <a:defRPr/>
                      </a:pPr>
                      <a:r>
                        <a:rPr lang="en-GB" sz="1200" dirty="0" smtClean="0">
                          <a:solidFill>
                            <a:schemeClr val="tx1"/>
                          </a:solidFill>
                        </a:rPr>
                        <a:t>“</a:t>
                      </a:r>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pPr marL="0" marR="0" indent="-180000" algn="ctr" defTabSz="914400" rtl="0" eaLnBrk="1" fontAlgn="auto" latinLnBrk="0" hangingPunct="1">
                        <a:lnSpc>
                          <a:spcPct val="100000"/>
                        </a:lnSpc>
                        <a:spcBef>
                          <a:spcPts val="0"/>
                        </a:spcBef>
                        <a:spcAft>
                          <a:spcPts val="0"/>
                        </a:spcAft>
                        <a:buClrTx/>
                        <a:buSzTx/>
                        <a:buFont typeface="Arial" pitchFamily="34" charset="0"/>
                        <a:buNone/>
                        <a:tabLst/>
                        <a:defRPr/>
                      </a:pPr>
                      <a:r>
                        <a:rPr lang="en-GB" sz="1200" dirty="0" smtClean="0"/>
                        <a:t>60</a:t>
                      </a:r>
                      <a:endParaRPr lang="en-GB" sz="1200" dirty="0" smtClean="0">
                        <a:solidFill>
                          <a:schemeClr val="tx1"/>
                        </a:solidFill>
                      </a:endParaRPr>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Y</a:t>
                      </a:r>
                    </a:p>
                  </a:txBody>
                  <a:tcPr/>
                </a:tc>
                <a:extLst>
                  <a:ext uri="{0D108BD9-81ED-4DB2-BD59-A6C34878D82A}">
                    <a16:rowId xmlns:a16="http://schemas.microsoft.com/office/drawing/2014/main" val="10004"/>
                  </a:ext>
                </a:extLst>
              </a:tr>
              <a:tr h="370840">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r>
                        <a:rPr lang="en-GB" sz="1200" dirty="0" smtClean="0"/>
                        <a:t>VIIRS</a:t>
                      </a:r>
                      <a:endParaRPr lang="en-GB" sz="1200" dirty="0"/>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a:t>
                      </a:r>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pPr marL="0" marR="0" indent="-180000" algn="ctr" defTabSz="914400" rtl="0" eaLnBrk="1" fontAlgn="auto" latinLnBrk="0" hangingPunct="1">
                        <a:lnSpc>
                          <a:spcPct val="100000"/>
                        </a:lnSpc>
                        <a:spcBef>
                          <a:spcPts val="0"/>
                        </a:spcBef>
                        <a:spcAft>
                          <a:spcPts val="0"/>
                        </a:spcAft>
                        <a:buClrTx/>
                        <a:buSzTx/>
                        <a:buFont typeface="Arial" pitchFamily="34" charset="0"/>
                        <a:buNone/>
                        <a:tabLst/>
                        <a:defRPr/>
                      </a:pPr>
                      <a:r>
                        <a:rPr lang="en-GB" sz="1200" dirty="0" smtClean="0">
                          <a:solidFill>
                            <a:schemeClr val="tx1"/>
                          </a:solidFill>
                        </a:rPr>
                        <a:t>“</a:t>
                      </a:r>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pPr marL="0" marR="0" indent="-180000" algn="ctr" defTabSz="914400" rtl="0" eaLnBrk="1" fontAlgn="auto" latinLnBrk="0" hangingPunct="1">
                        <a:lnSpc>
                          <a:spcPct val="100000"/>
                        </a:lnSpc>
                        <a:spcBef>
                          <a:spcPts val="0"/>
                        </a:spcBef>
                        <a:spcAft>
                          <a:spcPts val="0"/>
                        </a:spcAft>
                        <a:buClrTx/>
                        <a:buSzTx/>
                        <a:buFont typeface="Arial" pitchFamily="34" charset="0"/>
                        <a:buNone/>
                        <a:tabLst/>
                        <a:defRPr/>
                      </a:pPr>
                      <a:r>
                        <a:rPr lang="en-GB" sz="1200" dirty="0" smtClean="0"/>
                        <a:t>60</a:t>
                      </a:r>
                      <a:endParaRPr lang="en-GB" sz="1200" dirty="0" smtClean="0">
                        <a:solidFill>
                          <a:schemeClr val="tx1"/>
                        </a:solidFill>
                      </a:endParaRPr>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Y</a:t>
                      </a:r>
                    </a:p>
                  </a:txBody>
                  <a:tcPr/>
                </a:tc>
                <a:extLst>
                  <a:ext uri="{0D108BD9-81ED-4DB2-BD59-A6C34878D82A}">
                    <a16:rowId xmlns:a16="http://schemas.microsoft.com/office/drawing/2014/main" val="10005"/>
                  </a:ext>
                </a:extLst>
              </a:tr>
              <a:tr h="370840">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r>
                        <a:rPr lang="en-GB" sz="1200" dirty="0" smtClean="0"/>
                        <a:t>Other polar</a:t>
                      </a:r>
                      <a:endParaRPr lang="en-GB" sz="1200" dirty="0"/>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t>“</a:t>
                      </a:r>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pPr marL="0" marR="0" indent="-180000" algn="ctr" defTabSz="914400" rtl="0" eaLnBrk="1" fontAlgn="auto" latinLnBrk="0" hangingPunct="1">
                        <a:lnSpc>
                          <a:spcPct val="100000"/>
                        </a:lnSpc>
                        <a:spcBef>
                          <a:spcPts val="0"/>
                        </a:spcBef>
                        <a:spcAft>
                          <a:spcPts val="0"/>
                        </a:spcAft>
                        <a:buClrTx/>
                        <a:buSzTx/>
                        <a:buFont typeface="Arial" pitchFamily="34" charset="0"/>
                        <a:buNone/>
                        <a:tabLst/>
                        <a:defRPr/>
                      </a:pPr>
                      <a:r>
                        <a:rPr lang="en-GB" sz="1200" dirty="0" smtClean="0">
                          <a:solidFill>
                            <a:schemeClr val="tx1"/>
                          </a:solidFill>
                        </a:rPr>
                        <a:t>“</a:t>
                      </a:r>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pPr marL="0" marR="0" indent="-180000" algn="ctr" defTabSz="914400" rtl="0" eaLnBrk="1" fontAlgn="auto" latinLnBrk="0" hangingPunct="1">
                        <a:lnSpc>
                          <a:spcPct val="100000"/>
                        </a:lnSpc>
                        <a:spcBef>
                          <a:spcPts val="0"/>
                        </a:spcBef>
                        <a:spcAft>
                          <a:spcPts val="0"/>
                        </a:spcAft>
                        <a:buClrTx/>
                        <a:buSzTx/>
                        <a:buFont typeface="Arial" pitchFamily="34" charset="0"/>
                        <a:buNone/>
                        <a:tabLst/>
                        <a:defRPr/>
                      </a:pPr>
                      <a:r>
                        <a:rPr lang="en-GB" sz="1200" dirty="0" smtClean="0"/>
                        <a:t>60</a:t>
                      </a:r>
                      <a:endParaRPr lang="en-GB" sz="1200" dirty="0" smtClean="0">
                        <a:solidFill>
                          <a:schemeClr val="tx1"/>
                        </a:solidFill>
                      </a:endParaRPr>
                    </a:p>
                  </a:txBody>
                  <a:tcPr/>
                </a:tc>
                <a:tc>
                  <a:txBody>
                    <a:bodyPr/>
                    <a:lstStyle>
                      <a:lvl1pPr marL="0" marR="0" indent="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900" b="0" i="0" u="none" strike="noStrike" cap="none" spc="0" baseline="0">
                          <a:ln>
                            <a:noFill/>
                          </a:ln>
                          <a:solidFill>
                            <a:schemeClr val="dk1"/>
                          </a:solidFill>
                          <a:uFillTx/>
                          <a:latin typeface="Arial"/>
                          <a:sym typeface="Helvetica Light"/>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smtClean="0">
                          <a:solidFill>
                            <a:schemeClr val="tx1"/>
                          </a:solidFill>
                        </a:rPr>
                        <a:t>Y</a:t>
                      </a:r>
                    </a:p>
                  </a:txBody>
                  <a:tcPr/>
                </a:tc>
                <a:extLst>
                  <a:ext uri="{0D108BD9-81ED-4DB2-BD59-A6C34878D82A}">
                    <a16:rowId xmlns:a16="http://schemas.microsoft.com/office/drawing/2014/main" val="10006"/>
                  </a:ext>
                </a:extLst>
              </a:tr>
            </a:tbl>
          </a:graphicData>
        </a:graphic>
      </p:graphicFrame>
      <p:sp>
        <p:nvSpPr>
          <p:cNvPr id="10" name="Text Box 4"/>
          <p:cNvSpPr txBox="1">
            <a:spLocks noChangeArrowheads="1"/>
          </p:cNvSpPr>
          <p:nvPr/>
        </p:nvSpPr>
        <p:spPr bwMode="auto">
          <a:xfrm>
            <a:off x="6326458" y="1375199"/>
            <a:ext cx="2683727" cy="630942"/>
          </a:xfrm>
          <a:prstGeom prst="rect">
            <a:avLst/>
          </a:prstGeom>
          <a:noFill/>
          <a:ln w="9525" algn="ctr">
            <a:noFill/>
            <a:miter lim="800000"/>
            <a:headEnd/>
            <a:tailEnd/>
          </a:ln>
        </p:spPr>
        <p:txBody>
          <a:bodyPr wrap="square">
            <a:spAutoFit/>
          </a:bodyPr>
          <a:lstStyle/>
          <a:p>
            <a:pPr marL="180000" marR="0" lvl="0" indent="-180000" algn="l" defTabSz="685800" rtl="0" eaLnBrk="1" fontAlgn="auto" latinLnBrk="0" hangingPunct="1">
              <a:lnSpc>
                <a:spcPct val="100000"/>
              </a:lnSpc>
              <a:spcBef>
                <a:spcPct val="50000"/>
              </a:spcBef>
              <a:spcAft>
                <a:spcPts val="0"/>
              </a:spcAft>
              <a:buClrTx/>
              <a:buSzTx/>
              <a:buFont typeface="Arial" pitchFamily="34" charset="0"/>
              <a:buChar char="•"/>
              <a:tabLst/>
              <a:defRPr/>
            </a:pPr>
            <a:r>
              <a:rPr kumimoji="0" lang="en-GB" sz="1400" b="0" i="0" u="none" strike="noStrike" kern="1200" cap="none" spc="0" normalizeH="0" baseline="0" noProof="0" dirty="0" smtClean="0">
                <a:ln>
                  <a:noFill/>
                </a:ln>
                <a:solidFill>
                  <a:srgbClr val="000000"/>
                </a:solidFill>
                <a:effectLst/>
                <a:uLnTx/>
                <a:uFillTx/>
                <a:latin typeface="Arial"/>
              </a:rPr>
              <a:t>Use QI2</a:t>
            </a:r>
          </a:p>
          <a:p>
            <a:pPr marL="180000" marR="0" lvl="0" indent="-180000" algn="l" defTabSz="685800" rtl="0" eaLnBrk="1" fontAlgn="auto" latinLnBrk="0" hangingPunct="1">
              <a:lnSpc>
                <a:spcPct val="100000"/>
              </a:lnSpc>
              <a:spcBef>
                <a:spcPct val="50000"/>
              </a:spcBef>
              <a:spcAft>
                <a:spcPts val="0"/>
              </a:spcAft>
              <a:buClrTx/>
              <a:buSzTx/>
              <a:buFont typeface="Arial" pitchFamily="34" charset="0"/>
              <a:buChar char="•"/>
              <a:tabLst/>
              <a:defRPr/>
            </a:pPr>
            <a:r>
              <a:rPr lang="en-GB" dirty="0" smtClean="0">
                <a:solidFill>
                  <a:srgbClr val="000000"/>
                </a:solidFill>
                <a:latin typeface="Arial"/>
              </a:rPr>
              <a:t>Vary only by satellite</a:t>
            </a:r>
            <a:endParaRPr kumimoji="0" lang="en-GB" sz="1400" b="0" i="0" u="none" strike="noStrike" kern="1200" cap="none" spc="0" normalizeH="0" baseline="0" noProof="0" dirty="0" smtClean="0">
              <a:ln>
                <a:noFill/>
              </a:ln>
              <a:solidFill>
                <a:srgbClr val="000000"/>
              </a:solidFill>
              <a:effectLst/>
              <a:uLnTx/>
              <a:uFillTx/>
              <a:latin typeface="Arial"/>
            </a:endParaRPr>
          </a:p>
        </p:txBody>
      </p:sp>
      <p:sp>
        <p:nvSpPr>
          <p:cNvPr id="11" name="Text Box 4"/>
          <p:cNvSpPr txBox="1">
            <a:spLocks noChangeArrowheads="1"/>
          </p:cNvSpPr>
          <p:nvPr/>
        </p:nvSpPr>
        <p:spPr bwMode="auto">
          <a:xfrm>
            <a:off x="6326457" y="2070437"/>
            <a:ext cx="2683727" cy="738664"/>
          </a:xfrm>
          <a:prstGeom prst="rect">
            <a:avLst/>
          </a:prstGeom>
          <a:noFill/>
          <a:ln w="9525" algn="ctr">
            <a:noFill/>
            <a:miter lim="800000"/>
            <a:headEnd/>
            <a:tailEnd/>
          </a:ln>
        </p:spPr>
        <p:txBody>
          <a:bodyPr wrap="square">
            <a:spAutoFit/>
          </a:bodyPr>
          <a:lstStyle/>
          <a:p>
            <a:pPr marL="180000" lvl="0" indent="-180000">
              <a:spcBef>
                <a:spcPct val="50000"/>
              </a:spcBef>
              <a:buFont typeface="Arial" pitchFamily="34" charset="0"/>
              <a:buChar char="•"/>
              <a:defRPr/>
            </a:pPr>
            <a:r>
              <a:rPr lang="en-GB" dirty="0">
                <a:solidFill>
                  <a:srgbClr val="000000"/>
                </a:solidFill>
              </a:rPr>
              <a:t>GOES and Himawari-8 – just </a:t>
            </a:r>
            <a:r>
              <a:rPr lang="en-GB" dirty="0" smtClean="0">
                <a:solidFill>
                  <a:srgbClr val="000000"/>
                </a:solidFill>
              </a:rPr>
              <a:t> </a:t>
            </a:r>
            <a:r>
              <a:rPr lang="en-GB" dirty="0">
                <a:solidFill>
                  <a:srgbClr val="000000"/>
                </a:solidFill>
              </a:rPr>
              <a:t>prevent unexpected data with lower QI appearing</a:t>
            </a:r>
          </a:p>
        </p:txBody>
      </p:sp>
      <p:sp>
        <p:nvSpPr>
          <p:cNvPr id="12" name="Rectangle 11"/>
          <p:cNvSpPr/>
          <p:nvPr/>
        </p:nvSpPr>
        <p:spPr>
          <a:xfrm>
            <a:off x="5248501" y="1852047"/>
            <a:ext cx="502920" cy="435322"/>
          </a:xfrm>
          <a:prstGeom prst="rect">
            <a:avLst/>
          </a:prstGeom>
          <a:noFill/>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 name="Rectangle 13"/>
          <p:cNvSpPr/>
          <p:nvPr/>
        </p:nvSpPr>
        <p:spPr>
          <a:xfrm>
            <a:off x="5248501" y="2920312"/>
            <a:ext cx="502920" cy="381000"/>
          </a:xfrm>
          <a:prstGeom prst="rect">
            <a:avLst/>
          </a:prstGeom>
          <a:noFill/>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21465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p:txBody>
          <a:body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sp>
        <p:nvSpPr>
          <p:cNvPr id="9" name="Title 4"/>
          <p:cNvSpPr txBox="1">
            <a:spLocks/>
          </p:cNvSpPr>
          <p:nvPr/>
        </p:nvSpPr>
        <p:spPr>
          <a:xfrm>
            <a:off x="197644" y="541705"/>
            <a:ext cx="8437500" cy="623248"/>
          </a:xfrm>
          <a:prstGeom prst="rect">
            <a:avLst/>
          </a:prstGeom>
        </p:spPr>
        <p:txBody>
          <a:bodyPr vert="horz" wrap="square" lIns="68580" tIns="34290" rIns="68580" bIns="34290" rtlCol="0" anchor="t" anchorCtr="0">
            <a:spAutoFit/>
          </a:bodyPr>
          <a:lstStyle>
            <a:lvl1pPr marL="0" marR="0" indent="0" algn="l" defTabSz="219075" rtl="0" eaLnBrk="1" latinLnBrk="0" hangingPunct="1">
              <a:lnSpc>
                <a:spcPct val="100000"/>
              </a:lnSpc>
              <a:spcBef>
                <a:spcPts val="0"/>
              </a:spcBef>
              <a:spcAft>
                <a:spcPts val="0"/>
              </a:spcAft>
              <a:buClrTx/>
              <a:buSzTx/>
              <a:buFontTx/>
              <a:buNone/>
              <a:tabLst/>
              <a:defRPr sz="3600" b="0" i="0" u="none" strike="noStrike" cap="none" spc="0" baseline="0">
                <a:ln>
                  <a:noFill/>
                </a:ln>
                <a:solidFill>
                  <a:schemeClr val="tx1"/>
                </a:solidFill>
                <a:uFillTx/>
                <a:latin typeface="+mj-lt"/>
                <a:ea typeface="+mn-ea"/>
                <a:cs typeface="+mn-cs"/>
                <a:sym typeface="Helvetica Light"/>
              </a:defRPr>
            </a:lvl1pPr>
            <a:lvl2pPr marL="0" marR="0" indent="857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2pPr>
            <a:lvl3pPr marL="0" marR="0" indent="1714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3pPr>
            <a:lvl4pPr marL="0" marR="0" indent="2571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4pPr>
            <a:lvl5pPr marL="0" marR="0" indent="3429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5pPr>
            <a:lvl6pPr marL="0" marR="0" indent="42862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6pPr>
            <a:lvl7pPr marL="0" marR="0" indent="51435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7pPr>
            <a:lvl8pPr marL="0" marR="0" indent="600075"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8pPr>
            <a:lvl9pPr marL="0" marR="0" indent="685800" algn="ctr" defTabSz="219075" rtl="0" eaLnBrk="1" latinLnBrk="0" hangingPunct="1">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Light"/>
              </a:defRPr>
            </a:lvl9pPr>
          </a:lstStyle>
          <a:p>
            <a:r>
              <a:rPr lang="en-GB" kern="0" dirty="0" smtClean="0"/>
              <a:t>Impact experiment – round 1</a:t>
            </a:r>
            <a:endParaRPr lang="en-GB" kern="0" dirty="0"/>
          </a:p>
        </p:txBody>
      </p:sp>
      <p:sp>
        <p:nvSpPr>
          <p:cNvPr id="12" name="Text Box 4"/>
          <p:cNvSpPr txBox="1">
            <a:spLocks noChangeArrowheads="1"/>
          </p:cNvSpPr>
          <p:nvPr/>
        </p:nvSpPr>
        <p:spPr bwMode="auto">
          <a:xfrm>
            <a:off x="506103" y="1430845"/>
            <a:ext cx="8392800" cy="707886"/>
          </a:xfrm>
          <a:prstGeom prst="rect">
            <a:avLst/>
          </a:prstGeom>
          <a:noFill/>
          <a:ln w="9525" algn="ctr">
            <a:noFill/>
            <a:miter lim="800000"/>
            <a:headEnd/>
            <a:tailEnd/>
          </a:ln>
        </p:spPr>
        <p:txBody>
          <a:bodyPr wrap="square">
            <a:spAutoFit/>
          </a:bodyPr>
          <a:lstStyle/>
          <a:p>
            <a:pPr marL="180000" indent="-180000">
              <a:spcBef>
                <a:spcPct val="50000"/>
              </a:spcBef>
              <a:buFont typeface="Arial" pitchFamily="34" charset="0"/>
              <a:buChar char="•"/>
            </a:pPr>
            <a:r>
              <a:rPr lang="en-GB" sz="1600" dirty="0" smtClean="0">
                <a:solidFill>
                  <a:srgbClr val="000000"/>
                </a:solidFill>
              </a:rPr>
              <a:t>“Relaxed” thresholds with QI2 allows 20% more </a:t>
            </a:r>
            <a:r>
              <a:rPr lang="en-GB" sz="1600" dirty="0" smtClean="0">
                <a:solidFill>
                  <a:srgbClr val="000000"/>
                </a:solidFill>
              </a:rPr>
              <a:t>AMVs used</a:t>
            </a:r>
            <a:endParaRPr lang="en-GB" sz="1600" dirty="0" smtClean="0">
              <a:solidFill>
                <a:srgbClr val="000000"/>
              </a:solidFill>
            </a:endParaRPr>
          </a:p>
          <a:p>
            <a:pPr marL="180000" indent="-180000">
              <a:spcBef>
                <a:spcPct val="50000"/>
              </a:spcBef>
              <a:buFont typeface="Arial" pitchFamily="34" charset="0"/>
              <a:buChar char="•"/>
            </a:pPr>
            <a:r>
              <a:rPr lang="en-GB" sz="1600" dirty="0" smtClean="0">
                <a:solidFill>
                  <a:srgbClr val="000000"/>
                </a:solidFill>
              </a:rPr>
              <a:t>Large changes in mean tropical wind field at 850 hPa</a:t>
            </a:r>
          </a:p>
        </p:txBody>
      </p:sp>
      <p:sp>
        <p:nvSpPr>
          <p:cNvPr id="13" name="Text Box 4"/>
          <p:cNvSpPr txBox="1">
            <a:spLocks noChangeArrowheads="1"/>
          </p:cNvSpPr>
          <p:nvPr/>
        </p:nvSpPr>
        <p:spPr bwMode="auto">
          <a:xfrm>
            <a:off x="506103" y="2138731"/>
            <a:ext cx="8392800" cy="1077218"/>
          </a:xfrm>
          <a:prstGeom prst="rect">
            <a:avLst/>
          </a:prstGeom>
          <a:noFill/>
          <a:ln w="9525" algn="ctr">
            <a:noFill/>
            <a:miter lim="800000"/>
            <a:headEnd/>
            <a:tailEnd/>
          </a:ln>
        </p:spPr>
        <p:txBody>
          <a:bodyPr wrap="square">
            <a:spAutoFit/>
          </a:bodyPr>
          <a:lstStyle/>
          <a:p>
            <a:pPr marL="180000" indent="-180000">
              <a:spcBef>
                <a:spcPct val="50000"/>
              </a:spcBef>
              <a:buFont typeface="Arial" pitchFamily="34" charset="0"/>
              <a:buChar char="•"/>
            </a:pPr>
            <a:r>
              <a:rPr lang="en-GB" sz="1600" dirty="0" smtClean="0">
                <a:solidFill>
                  <a:srgbClr val="000000"/>
                </a:solidFill>
              </a:rPr>
              <a:t>Background (T+6) u/v wind fit to AMVs is degraded by ~8%</a:t>
            </a:r>
          </a:p>
          <a:p>
            <a:pPr marL="637200" lvl="1" indent="-180000">
              <a:spcBef>
                <a:spcPct val="50000"/>
              </a:spcBef>
              <a:buFont typeface="Wingdings" pitchFamily="2" charset="2"/>
              <a:buChar char="Ø"/>
            </a:pPr>
            <a:r>
              <a:rPr lang="en-GB" sz="1600" dirty="0" smtClean="0">
                <a:solidFill>
                  <a:srgbClr val="000000"/>
                </a:solidFill>
              </a:rPr>
              <a:t>Allowing larger innovations through</a:t>
            </a:r>
          </a:p>
          <a:p>
            <a:pPr marL="180000" indent="-180000">
              <a:spcBef>
                <a:spcPct val="50000"/>
              </a:spcBef>
              <a:buFont typeface="Arial" pitchFamily="34" charset="0"/>
              <a:buChar char="•"/>
            </a:pPr>
            <a:r>
              <a:rPr lang="en-GB" sz="1600" dirty="0" smtClean="0">
                <a:solidFill>
                  <a:srgbClr val="000000"/>
                </a:solidFill>
              </a:rPr>
              <a:t>Background fit to other </a:t>
            </a:r>
            <a:r>
              <a:rPr lang="en-GB" sz="1600" dirty="0" err="1" smtClean="0">
                <a:solidFill>
                  <a:srgbClr val="000000"/>
                </a:solidFill>
              </a:rPr>
              <a:t>obs</a:t>
            </a:r>
            <a:r>
              <a:rPr lang="en-GB" sz="1600" dirty="0" smtClean="0">
                <a:solidFill>
                  <a:srgbClr val="000000"/>
                </a:solidFill>
              </a:rPr>
              <a:t> is also slightly worse, including ~1% for SEVIRI radiances</a:t>
            </a:r>
          </a:p>
        </p:txBody>
      </p:sp>
      <p:sp>
        <p:nvSpPr>
          <p:cNvPr id="14" name="Text Box 4"/>
          <p:cNvSpPr txBox="1">
            <a:spLocks noChangeArrowheads="1"/>
          </p:cNvSpPr>
          <p:nvPr/>
        </p:nvSpPr>
        <p:spPr bwMode="auto">
          <a:xfrm>
            <a:off x="506103" y="3223006"/>
            <a:ext cx="8392800" cy="584775"/>
          </a:xfrm>
          <a:prstGeom prst="rect">
            <a:avLst/>
          </a:prstGeom>
          <a:noFill/>
          <a:ln w="9525" algn="ctr">
            <a:noFill/>
            <a:miter lim="800000"/>
            <a:headEnd/>
            <a:tailEnd/>
          </a:ln>
        </p:spPr>
        <p:txBody>
          <a:bodyPr wrap="square">
            <a:spAutoFit/>
          </a:bodyPr>
          <a:lstStyle/>
          <a:p>
            <a:pPr marL="180000" indent="-180000">
              <a:spcBef>
                <a:spcPct val="50000"/>
              </a:spcBef>
              <a:buFont typeface="Arial" pitchFamily="34" charset="0"/>
              <a:buChar char="•"/>
            </a:pPr>
            <a:r>
              <a:rPr lang="en-GB" sz="1600" dirty="0" smtClean="0">
                <a:solidFill>
                  <a:srgbClr val="000000"/>
                </a:solidFill>
              </a:rPr>
              <a:t>Forecast RMSE neutral vs observations,  SH/NH 500 hPa height worse vs ECMWF analyses</a:t>
            </a:r>
            <a:endParaRPr lang="en-GB" sz="1600" dirty="0" smtClean="0">
              <a:solidFill>
                <a:schemeClr val="tx1">
                  <a:lumMod val="50000"/>
                  <a:lumOff val="50000"/>
                </a:schemeClr>
              </a:solidFill>
            </a:endParaRPr>
          </a:p>
        </p:txBody>
      </p:sp>
    </p:spTree>
    <p:extLst>
      <p:ext uri="{BB962C8B-B14F-4D97-AF65-F5344CB8AC3E}">
        <p14:creationId xmlns:p14="http://schemas.microsoft.com/office/powerpoint/2010/main" val="2017178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62893" y="147686"/>
            <a:ext cx="8437500" cy="623248"/>
          </a:xfrm>
        </p:spPr>
        <p:txBody>
          <a:bodyPr/>
          <a:lstStyle/>
          <a:p>
            <a:r>
              <a:rPr lang="en-GB" dirty="0" smtClean="0"/>
              <a:t>Mean Wind Analyses</a:t>
            </a:r>
            <a:endParaRPr lang="en-GB" dirty="0"/>
          </a:p>
        </p:txBody>
      </p:sp>
      <p:sp>
        <p:nvSpPr>
          <p:cNvPr id="2" name="Footer Placeholder 1"/>
          <p:cNvSpPr>
            <a:spLocks noGrp="1"/>
          </p:cNvSpPr>
          <p:nvPr>
            <p:ph type="ftr" sz="quarter" idx="12"/>
          </p:nvPr>
        </p:nvSpPr>
        <p:spPr/>
        <p:txBody>
          <a:bodyPr/>
          <a:lstStyle/>
          <a:p>
            <a:r>
              <a:rPr lang="en-GB" kern="0" dirty="0" smtClean="0">
                <a:solidFill>
                  <a:srgbClr val="2A2A2A"/>
                </a:solidFill>
                <a:sym typeface="Helvetica Light"/>
              </a:rPr>
              <a:t>www.metoffice.gov.uk																									                       © Crown Copyright 2017, Met Office</a:t>
            </a:r>
            <a:endParaRPr lang="en-GB" kern="0" dirty="0">
              <a:solidFill>
                <a:srgbClr val="2A2A2A"/>
              </a:solidFill>
              <a:sym typeface="Helvetica Light"/>
            </a:endParaRPr>
          </a:p>
        </p:txBody>
      </p:sp>
      <p:pic>
        <p:nvPicPr>
          <p:cNvPr id="10" name="Picture 9" descr="uak043-uai607_wind_850hPa_windspeed_850hPa.gif"/>
          <p:cNvPicPr>
            <a:picLocks noChangeAspect="1"/>
          </p:cNvPicPr>
          <p:nvPr/>
        </p:nvPicPr>
        <p:blipFill>
          <a:blip r:embed="rId3" cstate="print"/>
          <a:stretch>
            <a:fillRect/>
          </a:stretch>
        </p:blipFill>
        <p:spPr>
          <a:xfrm>
            <a:off x="147344" y="1404057"/>
            <a:ext cx="4320000" cy="2831044"/>
          </a:xfrm>
          <a:prstGeom prst="rect">
            <a:avLst/>
          </a:prstGeom>
        </p:spPr>
      </p:pic>
      <p:pic>
        <p:nvPicPr>
          <p:cNvPr id="11" name="Picture 10" descr="uak043-uai607_wind_250hPa_windspeed_250hPa.gif"/>
          <p:cNvPicPr>
            <a:picLocks noChangeAspect="1"/>
          </p:cNvPicPr>
          <p:nvPr/>
        </p:nvPicPr>
        <p:blipFill>
          <a:blip r:embed="rId4" cstate="print"/>
          <a:stretch>
            <a:fillRect/>
          </a:stretch>
        </p:blipFill>
        <p:spPr>
          <a:xfrm>
            <a:off x="4615450" y="1404057"/>
            <a:ext cx="4320000" cy="2831044"/>
          </a:xfrm>
          <a:prstGeom prst="rect">
            <a:avLst/>
          </a:prstGeom>
        </p:spPr>
      </p:pic>
      <p:sp>
        <p:nvSpPr>
          <p:cNvPr id="15" name="Text Placeholder 5"/>
          <p:cNvSpPr txBox="1">
            <a:spLocks/>
          </p:cNvSpPr>
          <p:nvPr/>
        </p:nvSpPr>
        <p:spPr>
          <a:xfrm>
            <a:off x="299545" y="4327195"/>
            <a:ext cx="4106917" cy="300082"/>
          </a:xfrm>
          <a:prstGeom prst="rect">
            <a:avLst/>
          </a:prstGeom>
        </p:spPr>
        <p:txBody>
          <a:bodyPr vert="horz" wrap="square" lIns="68580" tIns="34290" rIns="68580" bIns="34290" rtlCol="0">
            <a:spAutoFit/>
          </a:bodyPr>
          <a:lstStyle/>
          <a:p>
            <a:pPr algn="ctr" defTabSz="219075">
              <a:spcBef>
                <a:spcPts val="788"/>
              </a:spcBef>
              <a:buSzPct val="75000"/>
              <a:defRPr/>
            </a:pPr>
            <a:r>
              <a:rPr lang="en-GB" sz="1500" b="1" kern="0" dirty="0" smtClean="0">
                <a:solidFill>
                  <a:srgbClr val="2A2A2A"/>
                </a:solidFill>
                <a:sym typeface="Helvetica Light"/>
              </a:rPr>
              <a:t>Wind 850 hPa</a:t>
            </a:r>
            <a:endParaRPr lang="en-GB" sz="1600" b="1" kern="0" dirty="0">
              <a:solidFill>
                <a:srgbClr val="2A2A2A"/>
              </a:solidFill>
              <a:sym typeface="Helvetica Light"/>
            </a:endParaRPr>
          </a:p>
        </p:txBody>
      </p:sp>
      <p:sp>
        <p:nvSpPr>
          <p:cNvPr id="19" name="Text Placeholder 5"/>
          <p:cNvSpPr txBox="1">
            <a:spLocks/>
          </p:cNvSpPr>
          <p:nvPr/>
        </p:nvSpPr>
        <p:spPr>
          <a:xfrm>
            <a:off x="4769069" y="4327195"/>
            <a:ext cx="4106917" cy="300082"/>
          </a:xfrm>
          <a:prstGeom prst="rect">
            <a:avLst/>
          </a:prstGeom>
        </p:spPr>
        <p:txBody>
          <a:bodyPr vert="horz" wrap="square" lIns="68580" tIns="34290" rIns="68580" bIns="34290" rtlCol="0">
            <a:spAutoFit/>
          </a:bodyPr>
          <a:lstStyle/>
          <a:p>
            <a:pPr algn="ctr" defTabSz="219075">
              <a:spcBef>
                <a:spcPts val="788"/>
              </a:spcBef>
              <a:buSzPct val="75000"/>
              <a:defRPr/>
            </a:pPr>
            <a:r>
              <a:rPr lang="en-GB" sz="1500" b="1" kern="0" dirty="0" smtClean="0">
                <a:solidFill>
                  <a:srgbClr val="2A2A2A"/>
                </a:solidFill>
                <a:sym typeface="Helvetica Light"/>
              </a:rPr>
              <a:t>Wind 250 hPa</a:t>
            </a:r>
            <a:endParaRPr lang="en-GB" sz="1600" b="1" kern="0" dirty="0">
              <a:solidFill>
                <a:srgbClr val="2A2A2A"/>
              </a:solidFill>
              <a:sym typeface="Helvetica Light"/>
            </a:endParaRPr>
          </a:p>
        </p:txBody>
      </p:sp>
      <p:sp>
        <p:nvSpPr>
          <p:cNvPr id="8" name="Text Placeholder 9"/>
          <p:cNvSpPr txBox="1">
            <a:spLocks noGrp="1"/>
          </p:cNvSpPr>
          <p:nvPr>
            <p:ph type="body" sz="quarter" idx="11"/>
          </p:nvPr>
        </p:nvSpPr>
        <p:spPr>
          <a:xfrm>
            <a:off x="299545" y="908006"/>
            <a:ext cx="8576441" cy="253916"/>
          </a:xfrm>
          <a:prstGeom prst="rect">
            <a:avLst/>
          </a:prstGeom>
          <a:noFill/>
        </p:spPr>
        <p:txBody>
          <a:bodyPr wrap="square" rtlCol="0">
            <a:spAutoFit/>
          </a:bodyPr>
          <a:lstStyle/>
          <a:p>
            <a:r>
              <a:rPr lang="en-GB" sz="1200" dirty="0" smtClean="0">
                <a:latin typeface="+mn-lt"/>
              </a:rPr>
              <a:t>Experiment (QI2 “relaxed” thresholds) - Reference (QI1 strict thresholds)</a:t>
            </a:r>
          </a:p>
        </p:txBody>
      </p:sp>
      <p:sp>
        <p:nvSpPr>
          <p:cNvPr id="4" name="Oval 3"/>
          <p:cNvSpPr/>
          <p:nvPr/>
        </p:nvSpPr>
        <p:spPr>
          <a:xfrm>
            <a:off x="3311343" y="2081054"/>
            <a:ext cx="1277058" cy="1261235"/>
          </a:xfrm>
          <a:prstGeom prst="ellipse">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 name="Oval 11"/>
          <p:cNvSpPr/>
          <p:nvPr/>
        </p:nvSpPr>
        <p:spPr>
          <a:xfrm>
            <a:off x="1726324" y="1994337"/>
            <a:ext cx="1371600" cy="1418897"/>
          </a:xfrm>
          <a:prstGeom prst="ellipse">
            <a:avLst/>
          </a:prstGeom>
          <a:no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 name="Text Box 4"/>
          <p:cNvSpPr txBox="1">
            <a:spLocks noChangeArrowheads="1"/>
          </p:cNvSpPr>
          <p:nvPr/>
        </p:nvSpPr>
        <p:spPr bwMode="auto">
          <a:xfrm>
            <a:off x="1726324" y="3144117"/>
            <a:ext cx="1436913" cy="276999"/>
          </a:xfrm>
          <a:prstGeom prst="rect">
            <a:avLst/>
          </a:prstGeom>
          <a:noFill/>
          <a:ln w="9525" algn="ctr">
            <a:noFill/>
            <a:miter lim="800000"/>
            <a:headEnd/>
            <a:tailEnd/>
          </a:ln>
        </p:spPr>
        <p:txBody>
          <a:bodyPr wrap="square">
            <a:spAutoFit/>
          </a:bodyPr>
          <a:lstStyle/>
          <a:p>
            <a:pPr marR="0" lvl="0" indent="-180000" algn="ctr" defTabSz="685800" rtl="0" eaLnBrk="1" fontAlgn="auto" latinLnBrk="0" hangingPunct="1">
              <a:lnSpc>
                <a:spcPct val="100000"/>
              </a:lnSpc>
              <a:spcBef>
                <a:spcPts val="600"/>
              </a:spcBef>
              <a:spcAft>
                <a:spcPts val="0"/>
              </a:spcAft>
              <a:buClrTx/>
              <a:buSzTx/>
              <a:buFontTx/>
              <a:buNone/>
              <a:tabLst/>
              <a:defRPr/>
            </a:pPr>
            <a:r>
              <a:rPr kumimoji="0" lang="en-GB" sz="1200" b="0" i="0" u="none" strike="noStrike" kern="1200" cap="none" spc="0" normalizeH="0" baseline="0" noProof="0" dirty="0" smtClean="0">
                <a:ln>
                  <a:noFill/>
                </a:ln>
                <a:solidFill>
                  <a:schemeClr val="accent2"/>
                </a:solidFill>
                <a:effectLst/>
                <a:uLnTx/>
                <a:uFillTx/>
                <a:latin typeface="Arial"/>
              </a:rPr>
              <a:t>Met-10</a:t>
            </a:r>
          </a:p>
        </p:txBody>
      </p:sp>
      <p:sp>
        <p:nvSpPr>
          <p:cNvPr id="14" name="Text Box 4"/>
          <p:cNvSpPr txBox="1">
            <a:spLocks noChangeArrowheads="1"/>
          </p:cNvSpPr>
          <p:nvPr/>
        </p:nvSpPr>
        <p:spPr bwMode="auto">
          <a:xfrm>
            <a:off x="3218981" y="3083196"/>
            <a:ext cx="1436913" cy="276999"/>
          </a:xfrm>
          <a:prstGeom prst="rect">
            <a:avLst/>
          </a:prstGeom>
          <a:noFill/>
          <a:ln w="9525" algn="ctr">
            <a:noFill/>
            <a:miter lim="800000"/>
            <a:headEnd/>
            <a:tailEnd/>
          </a:ln>
        </p:spPr>
        <p:txBody>
          <a:bodyPr wrap="square">
            <a:spAutoFit/>
          </a:bodyPr>
          <a:lstStyle/>
          <a:p>
            <a:pPr marR="0" lvl="0" indent="-180000" algn="ctr" defTabSz="685800" rtl="0" eaLnBrk="1" fontAlgn="auto" latinLnBrk="0" hangingPunct="1">
              <a:lnSpc>
                <a:spcPct val="100000"/>
              </a:lnSpc>
              <a:spcBef>
                <a:spcPts val="600"/>
              </a:spcBef>
              <a:spcAft>
                <a:spcPts val="0"/>
              </a:spcAft>
              <a:buClrTx/>
              <a:buSzTx/>
              <a:buFontTx/>
              <a:buNone/>
              <a:tabLst/>
              <a:defRPr/>
            </a:pPr>
            <a:r>
              <a:rPr kumimoji="0" lang="en-GB" sz="1200" b="0" i="0" u="none" strike="noStrike" kern="1200" cap="none" spc="0" normalizeH="0" baseline="0" noProof="0" dirty="0" smtClean="0">
                <a:ln>
                  <a:noFill/>
                </a:ln>
                <a:solidFill>
                  <a:schemeClr val="accent2"/>
                </a:solidFill>
                <a:effectLst/>
                <a:uLnTx/>
                <a:uFillTx/>
                <a:latin typeface="Arial"/>
              </a:rPr>
              <a:t>Him-8</a:t>
            </a:r>
          </a:p>
        </p:txBody>
      </p:sp>
      <p:sp>
        <p:nvSpPr>
          <p:cNvPr id="16" name="Text Placeholder 9"/>
          <p:cNvSpPr txBox="1">
            <a:spLocks/>
          </p:cNvSpPr>
          <p:nvPr/>
        </p:nvSpPr>
        <p:spPr>
          <a:xfrm>
            <a:off x="1095922" y="4741266"/>
            <a:ext cx="6952155" cy="253916"/>
          </a:xfrm>
          <a:prstGeom prst="rect">
            <a:avLst/>
          </a:prstGeom>
          <a:solidFill>
            <a:schemeClr val="accent2"/>
          </a:solidFill>
        </p:spPr>
        <p:txBody>
          <a:bodyPr vert="horz" wrap="square" lIns="68580" tIns="34290" rIns="68580" bIns="34290" rtlCol="0">
            <a:spAutoFit/>
          </a:bodyPr>
          <a:lstStyle>
            <a:lvl1pPr marL="0" marR="0" indent="0" algn="l" defTabSz="219075" rtl="0" eaLnBrk="1" latinLnBrk="0" hangingPunct="1">
              <a:lnSpc>
                <a:spcPct val="100000"/>
              </a:lnSpc>
              <a:spcBef>
                <a:spcPts val="788"/>
              </a:spcBef>
              <a:spcAft>
                <a:spcPts val="0"/>
              </a:spcAft>
              <a:buClrTx/>
              <a:buSzPct val="75000"/>
              <a:buFontTx/>
              <a:buNone/>
              <a:tabLst/>
              <a:defRPr sz="1500" b="0" i="0" u="none" strike="noStrike" cap="none" spc="0" baseline="0">
                <a:ln>
                  <a:noFill/>
                </a:ln>
                <a:solidFill>
                  <a:schemeClr val="tx1"/>
                </a:solidFill>
                <a:uFillTx/>
                <a:latin typeface="+mj-lt"/>
                <a:ea typeface="+mn-ea"/>
                <a:cs typeface="+mn-cs"/>
                <a:sym typeface="Helvetica Light"/>
              </a:defRPr>
            </a:lvl1pPr>
            <a:lvl2pPr marL="180000" marR="0" indent="-180000" algn="l" defTabSz="219075" rtl="0" eaLnBrk="1" latinLnBrk="0" hangingPunct="1">
              <a:lnSpc>
                <a:spcPct val="100000"/>
              </a:lnSpc>
              <a:spcBef>
                <a:spcPts val="600"/>
              </a:spcBef>
              <a:spcAft>
                <a:spcPts val="600"/>
              </a:spcAft>
              <a:buClrTx/>
              <a:buSzPct val="75000"/>
              <a:buFont typeface="Arial" panose="020B0604020202020204" pitchFamily="34" charset="0"/>
              <a:buChar char="•"/>
              <a:tabLst/>
              <a:defRPr sz="1600" b="0" i="0" u="none" strike="noStrike" cap="none" spc="0" baseline="0">
                <a:ln>
                  <a:noFill/>
                </a:ln>
                <a:solidFill>
                  <a:schemeClr val="tx1"/>
                </a:solidFill>
                <a:uFillTx/>
                <a:latin typeface="+mn-lt"/>
                <a:ea typeface="+mn-ea"/>
                <a:cs typeface="+mn-cs"/>
                <a:sym typeface="Helvetica Light"/>
              </a:defRPr>
            </a:lvl2pPr>
            <a:lvl3pPr marL="285750" marR="0" indent="-285750" algn="l" defTabSz="219075" rtl="0" eaLnBrk="1" latinLnBrk="0" hangingPunct="1">
              <a:lnSpc>
                <a:spcPct val="100000"/>
              </a:lnSpc>
              <a:spcBef>
                <a:spcPts val="788"/>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3pPr>
            <a:lvl4pPr marL="286425" marR="0" indent="-285750" algn="l" defTabSz="67500" rtl="0" eaLnBrk="1" latinLnBrk="0" hangingPunct="1">
              <a:lnSpc>
                <a:spcPct val="100000"/>
              </a:lnSpc>
              <a:spcBef>
                <a:spcPts val="788"/>
              </a:spcBef>
              <a:spcAft>
                <a:spcPts val="0"/>
              </a:spcAft>
              <a:buClr>
                <a:schemeClr val="tx1"/>
              </a:buClr>
              <a:buSzPct val="75000"/>
              <a:buFont typeface="Arial" panose="020B0604020202020204" pitchFamily="34" charset="0"/>
              <a:buChar char="•"/>
              <a:tabLst>
                <a:tab pos="67500" algn="l"/>
              </a:tabLst>
              <a:defRPr sz="1500" b="0" i="0" u="none" strike="noStrike" cap="none" spc="0" baseline="0">
                <a:ln>
                  <a:noFill/>
                </a:ln>
                <a:solidFill>
                  <a:schemeClr val="tx1"/>
                </a:solidFill>
                <a:uFillTx/>
                <a:latin typeface="+mn-lt"/>
                <a:ea typeface="+mn-ea"/>
                <a:cs typeface="+mn-cs"/>
                <a:sym typeface="Helvetica Light"/>
              </a:defRPr>
            </a:lvl4pPr>
            <a:lvl5pPr marL="285750" marR="0" indent="-285750" algn="l" defTabSz="219075" rtl="0" eaLnBrk="1" latinLnBrk="0" hangingPunct="1">
              <a:lnSpc>
                <a:spcPct val="100000"/>
              </a:lnSpc>
              <a:spcBef>
                <a:spcPts val="1575"/>
              </a:spcBef>
              <a:spcAft>
                <a:spcPts val="0"/>
              </a:spcAft>
              <a:buClrTx/>
              <a:buSzPct val="75000"/>
              <a:buFont typeface="Arial" panose="020B0604020202020204" pitchFamily="34" charset="0"/>
              <a:buChar char="•"/>
              <a:tabLst/>
              <a:defRPr sz="1500" b="0" i="0" u="none" strike="noStrike" cap="none" spc="0" baseline="0">
                <a:ln>
                  <a:noFill/>
                </a:ln>
                <a:solidFill>
                  <a:schemeClr val="tx1"/>
                </a:solidFill>
                <a:uFillTx/>
                <a:latin typeface="+mn-lt"/>
                <a:ea typeface="+mn-ea"/>
                <a:cs typeface="+mn-cs"/>
                <a:sym typeface="Helvetica Light"/>
              </a:defRPr>
            </a:lvl5pPr>
            <a:lvl6pPr marL="540000" marR="0" indent="-180000" algn="l" defTabSz="219075" rtl="0" eaLnBrk="1" latinLnBrk="0" hangingPunct="1">
              <a:lnSpc>
                <a:spcPct val="100000"/>
              </a:lnSpc>
              <a:spcBef>
                <a:spcPts val="0"/>
              </a:spcBef>
              <a:spcAft>
                <a:spcPts val="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6pPr>
            <a:lvl7pPr marL="90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7pPr>
            <a:lvl8pPr marL="1260000" marR="0" indent="-180000" algn="l" defTabSz="219075" rtl="0" eaLnBrk="1" latinLnBrk="0" hangingPunct="1">
              <a:lnSpc>
                <a:spcPct val="100000"/>
              </a:lnSpc>
              <a:spcBef>
                <a:spcPts val="600"/>
              </a:spcBef>
              <a:spcAft>
                <a:spcPts val="600"/>
              </a:spcAft>
              <a:buClrTx/>
              <a:buSzPct val="75000"/>
              <a:buFontTx/>
              <a:buChar char="•"/>
              <a:tabLst/>
              <a:defRPr sz="1600" b="0" i="0" u="none" strike="noStrike" cap="none" spc="0" baseline="0">
                <a:ln>
                  <a:noFill/>
                </a:ln>
                <a:solidFill>
                  <a:srgbClr val="000000"/>
                </a:solidFill>
                <a:uFillTx/>
                <a:latin typeface="+mn-lt"/>
                <a:ea typeface="+mn-ea"/>
                <a:cs typeface="+mn-cs"/>
                <a:sym typeface="Helvetica Light"/>
              </a:defRPr>
            </a:lvl8pPr>
            <a:lvl9pPr marL="1565011" marR="0" indent="-231511" algn="l" defTabSz="219075" rtl="0" eaLnBrk="1" latinLnBrk="0" hangingPunct="1">
              <a:lnSpc>
                <a:spcPct val="100000"/>
              </a:lnSpc>
              <a:spcBef>
                <a:spcPts val="1575"/>
              </a:spcBef>
              <a:spcAft>
                <a:spcPts val="0"/>
              </a:spcAft>
              <a:buClrTx/>
              <a:buSzPct val="75000"/>
              <a:buFontTx/>
              <a:buChar char="•"/>
              <a:tabLst/>
              <a:defRPr sz="1900" b="0" i="0" u="none" strike="noStrike" cap="none" spc="0" baseline="0">
                <a:ln>
                  <a:noFill/>
                </a:ln>
                <a:solidFill>
                  <a:srgbClr val="000000"/>
                </a:solidFill>
                <a:uFillTx/>
                <a:latin typeface="+mn-lt"/>
                <a:ea typeface="+mn-ea"/>
                <a:cs typeface="+mn-cs"/>
                <a:sym typeface="Helvetica Light"/>
              </a:defRPr>
            </a:lvl9pPr>
          </a:lstStyle>
          <a:p>
            <a:pPr lvl="0"/>
            <a:r>
              <a:rPr lang="en-GB" sz="1200" dirty="0" smtClean="0">
                <a:solidFill>
                  <a:schemeClr val="bg2"/>
                </a:solidFill>
              </a:rPr>
              <a:t>Changes </a:t>
            </a:r>
            <a:r>
              <a:rPr lang="en-GB" sz="1200" dirty="0">
                <a:solidFill>
                  <a:schemeClr val="bg2"/>
                </a:solidFill>
              </a:rPr>
              <a:t>largest </a:t>
            </a:r>
            <a:r>
              <a:rPr lang="en-GB" sz="1200" dirty="0" smtClean="0">
                <a:solidFill>
                  <a:schemeClr val="bg2"/>
                </a:solidFill>
              </a:rPr>
              <a:t>for data where </a:t>
            </a:r>
            <a:r>
              <a:rPr lang="en-GB" sz="1200" dirty="0">
                <a:solidFill>
                  <a:schemeClr val="bg2"/>
                </a:solidFill>
              </a:rPr>
              <a:t>QI most </a:t>
            </a:r>
            <a:r>
              <a:rPr lang="en-GB" sz="1200" dirty="0" smtClean="0">
                <a:solidFill>
                  <a:schemeClr val="bg2"/>
                </a:solidFill>
              </a:rPr>
              <a:t>useful –MSG , very little change in </a:t>
            </a:r>
            <a:r>
              <a:rPr lang="en-GB" sz="1200" dirty="0" err="1" smtClean="0">
                <a:solidFill>
                  <a:schemeClr val="bg2"/>
                </a:solidFill>
              </a:rPr>
              <a:t>Himawari</a:t>
            </a:r>
            <a:r>
              <a:rPr lang="en-GB" sz="1200" dirty="0" smtClean="0">
                <a:solidFill>
                  <a:schemeClr val="bg2"/>
                </a:solidFill>
              </a:rPr>
              <a:t> region</a:t>
            </a:r>
            <a:endParaRPr lang="en-GB" sz="1200" dirty="0">
              <a:solidFill>
                <a:schemeClr val="bg2"/>
              </a:solidFill>
            </a:endParaRPr>
          </a:p>
        </p:txBody>
      </p:sp>
    </p:spTree>
    <p:extLst>
      <p:ext uri="{BB962C8B-B14F-4D97-AF65-F5344CB8AC3E}">
        <p14:creationId xmlns:p14="http://schemas.microsoft.com/office/powerpoint/2010/main" val="3001119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7644" y="541705"/>
            <a:ext cx="8437500" cy="623248"/>
          </a:xfrm>
        </p:spPr>
        <p:txBody>
          <a:bodyPr/>
          <a:lstStyle/>
          <a:p>
            <a:r>
              <a:rPr lang="en-GB" dirty="0" smtClean="0"/>
              <a:t>Tighten the background check</a:t>
            </a:r>
            <a:endParaRPr lang="en-GB" dirty="0"/>
          </a:p>
        </p:txBody>
      </p:sp>
      <p:sp>
        <p:nvSpPr>
          <p:cNvPr id="2" name="Footer Placeholder 1"/>
          <p:cNvSpPr>
            <a:spLocks noGrp="1"/>
          </p:cNvSpPr>
          <p:nvPr>
            <p:ph type="ftr" sz="quarter" idx="12"/>
          </p:nvPr>
        </p:nvSpPr>
        <p:spPr/>
        <p:txBody>
          <a:bodyPr/>
          <a:lstStyle/>
          <a:p>
            <a:pPr marL="0" marR="0" lvl="0" indent="0" algn="l" defTabSz="219075" rtl="0" eaLnBrk="1" fontAlgn="auto" latinLnBrk="0" hangingPunct="0">
              <a:lnSpc>
                <a:spcPct val="100000"/>
              </a:lnSpc>
              <a:spcBef>
                <a:spcPts val="0"/>
              </a:spcBef>
              <a:spcAft>
                <a:spcPts val="0"/>
              </a:spcAft>
              <a:buClrTx/>
              <a:buSzTx/>
              <a:buFontTx/>
              <a:buNone/>
              <a:tabLst/>
              <a:defRPr/>
            </a:pPr>
            <a:r>
              <a:rPr kumimoji="0" lang="en-GB" sz="800" b="0" i="0" u="none" strike="noStrike" kern="0" cap="none" spc="0" normalizeH="0" baseline="0" noProof="0" dirty="0" smtClean="0">
                <a:ln>
                  <a:noFill/>
                </a:ln>
                <a:solidFill>
                  <a:srgbClr val="2A2A2A"/>
                </a:solidFill>
                <a:effectLst/>
                <a:uLnTx/>
                <a:uFillTx/>
                <a:latin typeface="Arial"/>
                <a:sym typeface="Helvetica Light"/>
              </a:rPr>
              <a:t>www.metoffice.gov.uk																									                       © Crown Copyright 2017, Met Office</a:t>
            </a:r>
            <a:endParaRPr kumimoji="0" lang="en-GB" sz="800" b="0" i="0" u="none" strike="noStrike" kern="0" cap="none" spc="0" normalizeH="0" baseline="0" noProof="0" dirty="0">
              <a:ln>
                <a:noFill/>
              </a:ln>
              <a:solidFill>
                <a:srgbClr val="2A2A2A"/>
              </a:solidFill>
              <a:effectLst/>
              <a:uLnTx/>
              <a:uFillTx/>
              <a:latin typeface="Arial"/>
              <a:sym typeface="Helvetica Light"/>
            </a:endParaRPr>
          </a:p>
        </p:txBody>
      </p:sp>
      <p:sp>
        <p:nvSpPr>
          <p:cNvPr id="7" name="Text Box 4"/>
          <p:cNvSpPr txBox="1">
            <a:spLocks noChangeArrowheads="1"/>
          </p:cNvSpPr>
          <p:nvPr/>
        </p:nvSpPr>
        <p:spPr bwMode="auto">
          <a:xfrm>
            <a:off x="736562" y="1300747"/>
            <a:ext cx="8194604" cy="707886"/>
          </a:xfrm>
          <a:prstGeom prst="rect">
            <a:avLst/>
          </a:prstGeom>
          <a:noFill/>
          <a:ln w="9525" algn="ctr">
            <a:noFill/>
            <a:miter lim="800000"/>
            <a:headEnd/>
            <a:tailEnd/>
          </a:ln>
        </p:spPr>
        <p:txBody>
          <a:bodyPr wrap="square">
            <a:spAutoFit/>
          </a:bodyPr>
          <a:lstStyle/>
          <a:p>
            <a:pPr lvl="0">
              <a:spcBef>
                <a:spcPct val="50000"/>
              </a:spcBef>
              <a:defRPr/>
            </a:pPr>
            <a:r>
              <a:rPr lang="en-GB" sz="1600" dirty="0" smtClean="0">
                <a:solidFill>
                  <a:srgbClr val="000000"/>
                </a:solidFill>
              </a:rPr>
              <a:t>Can we ensure the </a:t>
            </a:r>
            <a:r>
              <a:rPr lang="en-GB" sz="1600" i="1" dirty="0">
                <a:solidFill>
                  <a:srgbClr val="000000"/>
                </a:solidFill>
              </a:rPr>
              <a:t>overall quality</a:t>
            </a:r>
            <a:r>
              <a:rPr lang="en-GB" sz="1600" dirty="0">
                <a:solidFill>
                  <a:srgbClr val="000000"/>
                </a:solidFill>
              </a:rPr>
              <a:t> of AMVs remains similar in migration from QI1 to </a:t>
            </a:r>
            <a:r>
              <a:rPr lang="en-GB" sz="1600" dirty="0" smtClean="0">
                <a:solidFill>
                  <a:srgbClr val="000000"/>
                </a:solidFill>
              </a:rPr>
              <a:t>QI2?</a:t>
            </a:r>
            <a:endParaRPr lang="en-GB" sz="1600" dirty="0">
              <a:solidFill>
                <a:srgbClr val="000000"/>
              </a:solidFill>
            </a:endParaRPr>
          </a:p>
          <a:p>
            <a:pPr marL="342900" marR="0" lvl="0" indent="-342900" algn="l" defTabSz="685800" rtl="0" eaLnBrk="1" fontAlgn="auto" latinLnBrk="0" hangingPunct="1">
              <a:lnSpc>
                <a:spcPct val="100000"/>
              </a:lnSpc>
              <a:spcBef>
                <a:spcPct val="50000"/>
              </a:spcBef>
              <a:spcAft>
                <a:spcPts val="0"/>
              </a:spcAft>
              <a:buClrTx/>
              <a:buSzTx/>
              <a:buFont typeface="Arial" pitchFamily="34" charset="0"/>
              <a:buChar char="•"/>
              <a:tabLst/>
              <a:defRPr/>
            </a:pPr>
            <a:r>
              <a:rPr lang="en-GB" sz="1600" dirty="0" smtClean="0">
                <a:solidFill>
                  <a:srgbClr val="000000"/>
                </a:solidFill>
                <a:latin typeface="Arial"/>
              </a:rPr>
              <a:t>Stricter QI2 thresholds aren’t going to </a:t>
            </a:r>
            <a:r>
              <a:rPr lang="en-GB" sz="1600" dirty="0" smtClean="0">
                <a:solidFill>
                  <a:srgbClr val="000000"/>
                </a:solidFill>
                <a:latin typeface="Arial"/>
              </a:rPr>
              <a:t>help</a:t>
            </a:r>
            <a:endParaRPr kumimoji="0" lang="en-GB" sz="1600" b="0" i="0" u="none" strike="noStrike" kern="1200" cap="none" spc="0" normalizeH="0" baseline="0" noProof="0" dirty="0" smtClean="0">
              <a:ln>
                <a:noFill/>
              </a:ln>
              <a:solidFill>
                <a:srgbClr val="000000"/>
              </a:solidFill>
              <a:effectLst/>
              <a:uLnTx/>
              <a:uFillTx/>
              <a:latin typeface="Arial"/>
            </a:endParaRPr>
          </a:p>
        </p:txBody>
      </p:sp>
      <p:pic>
        <p:nvPicPr>
          <p:cNvPr id="8" name="Picture 7" descr="1611_DensityMetO_AllLev_0106_perm.gif"/>
          <p:cNvPicPr>
            <a:picLocks noChangeAspect="1"/>
          </p:cNvPicPr>
          <p:nvPr/>
        </p:nvPicPr>
        <p:blipFill rotWithShape="1">
          <a:blip r:embed="rId3" cstate="print"/>
          <a:srcRect b="18465"/>
          <a:stretch/>
        </p:blipFill>
        <p:spPr>
          <a:xfrm>
            <a:off x="2830368" y="3127207"/>
            <a:ext cx="2160000" cy="1593364"/>
          </a:xfrm>
          <a:prstGeom prst="rect">
            <a:avLst/>
          </a:prstGeom>
        </p:spPr>
      </p:pic>
      <p:pic>
        <p:nvPicPr>
          <p:cNvPr id="9" name="Picture 8" descr="1611_DensityMetO_AllLev_0106_perm_bgchk.gif"/>
          <p:cNvPicPr>
            <a:picLocks noChangeAspect="1"/>
          </p:cNvPicPr>
          <p:nvPr/>
        </p:nvPicPr>
        <p:blipFill rotWithShape="1">
          <a:blip r:embed="rId4" cstate="print"/>
          <a:srcRect b="17825"/>
          <a:stretch/>
        </p:blipFill>
        <p:spPr>
          <a:xfrm>
            <a:off x="6335444" y="3133039"/>
            <a:ext cx="2160000" cy="1605851"/>
          </a:xfrm>
          <a:prstGeom prst="rect">
            <a:avLst/>
          </a:prstGeom>
        </p:spPr>
      </p:pic>
      <p:sp>
        <p:nvSpPr>
          <p:cNvPr id="10" name="Rectangle 2"/>
          <p:cNvSpPr txBox="1">
            <a:spLocks noChangeArrowheads="1"/>
          </p:cNvSpPr>
          <p:nvPr/>
        </p:nvSpPr>
        <p:spPr bwMode="auto">
          <a:xfrm>
            <a:off x="1876932" y="3789524"/>
            <a:ext cx="1584176" cy="3277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GB" sz="1800" b="0" i="0" u="none" strike="noStrike" kern="0" cap="none" spc="0" normalizeH="0" baseline="0" noProof="0" dirty="0" smtClean="0">
                <a:ln>
                  <a:noFill/>
                </a:ln>
                <a:solidFill>
                  <a:srgbClr val="000000"/>
                </a:solidFill>
                <a:effectLst/>
                <a:uLnTx/>
                <a:uFillTx/>
                <a:latin typeface="+mn-lt"/>
                <a:ea typeface="+mj-ea"/>
                <a:cs typeface="+mj-cs"/>
              </a:rPr>
              <a:t>After QC</a:t>
            </a:r>
            <a:endParaRPr kumimoji="0" lang="en-US" sz="1800" b="0" i="0" u="none" strike="noStrike" kern="0" cap="none" spc="0" normalizeH="0" baseline="0" noProof="0" dirty="0" smtClean="0">
              <a:ln>
                <a:noFill/>
              </a:ln>
              <a:solidFill>
                <a:srgbClr val="000000"/>
              </a:solidFill>
              <a:effectLst/>
              <a:uLnTx/>
              <a:uFillTx/>
              <a:latin typeface="+mn-lt"/>
              <a:ea typeface="+mj-ea"/>
              <a:cs typeface="+mj-cs"/>
            </a:endParaRPr>
          </a:p>
        </p:txBody>
      </p:sp>
      <p:sp>
        <p:nvSpPr>
          <p:cNvPr id="11" name="Rectangle 2"/>
          <p:cNvSpPr txBox="1">
            <a:spLocks noChangeArrowheads="1"/>
          </p:cNvSpPr>
          <p:nvPr/>
        </p:nvSpPr>
        <p:spPr bwMode="auto">
          <a:xfrm>
            <a:off x="5155068" y="3789524"/>
            <a:ext cx="1584176" cy="3277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GB" sz="1800" b="0" i="0" u="none" strike="noStrike" kern="0" cap="none" spc="0" normalizeH="0" noProof="0" dirty="0" smtClean="0">
                <a:ln>
                  <a:noFill/>
                </a:ln>
                <a:solidFill>
                  <a:srgbClr val="000000"/>
                </a:solidFill>
                <a:effectLst/>
                <a:uLnTx/>
                <a:uFillTx/>
                <a:latin typeface="+mn-lt"/>
                <a:ea typeface="+mj-ea"/>
                <a:cs typeface="+mj-cs"/>
              </a:rPr>
              <a:t>+ </a:t>
            </a:r>
            <a:r>
              <a:rPr kumimoji="0" lang="en-GB" sz="1800" b="0" i="0" u="none" strike="noStrike" kern="0" cap="none" spc="0" normalizeH="0" noProof="0" dirty="0" err="1" smtClean="0">
                <a:ln>
                  <a:noFill/>
                </a:ln>
                <a:solidFill>
                  <a:srgbClr val="000000"/>
                </a:solidFill>
                <a:effectLst/>
                <a:uLnTx/>
                <a:uFillTx/>
                <a:latin typeface="+mn-lt"/>
                <a:ea typeface="+mj-ea"/>
                <a:cs typeface="+mj-cs"/>
              </a:rPr>
              <a:t>BgChk</a:t>
            </a:r>
            <a:endParaRPr kumimoji="0" lang="en-US" sz="1800" b="0" i="0" u="none" strike="noStrike" kern="0" cap="none" spc="0" normalizeH="0" baseline="0" noProof="0" dirty="0" smtClean="0">
              <a:ln>
                <a:noFill/>
              </a:ln>
              <a:solidFill>
                <a:srgbClr val="000000"/>
              </a:solidFill>
              <a:effectLst/>
              <a:uLnTx/>
              <a:uFillTx/>
              <a:latin typeface="+mn-lt"/>
              <a:ea typeface="+mj-ea"/>
              <a:cs typeface="+mj-cs"/>
            </a:endParaRPr>
          </a:p>
        </p:txBody>
      </p:sp>
      <p:sp>
        <p:nvSpPr>
          <p:cNvPr id="12" name="Down Arrow 11"/>
          <p:cNvSpPr/>
          <p:nvPr/>
        </p:nvSpPr>
        <p:spPr>
          <a:xfrm rot="16200000">
            <a:off x="5523372" y="3803251"/>
            <a:ext cx="354955" cy="1032187"/>
          </a:xfrm>
          <a:prstGeom prst="downArrow">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 name="Text Box 4"/>
          <p:cNvSpPr txBox="1">
            <a:spLocks noChangeArrowheads="1"/>
          </p:cNvSpPr>
          <p:nvPr/>
        </p:nvSpPr>
        <p:spPr bwMode="auto">
          <a:xfrm>
            <a:off x="736562" y="2594777"/>
            <a:ext cx="8194604" cy="338554"/>
          </a:xfrm>
          <a:prstGeom prst="rect">
            <a:avLst/>
          </a:prstGeom>
          <a:noFill/>
          <a:ln w="9525" algn="ctr">
            <a:noFill/>
            <a:miter lim="800000"/>
            <a:headEnd/>
            <a:tailEnd/>
          </a:ln>
        </p:spPr>
        <p:txBody>
          <a:bodyPr wrap="square">
            <a:spAutoFit/>
          </a:bodyPr>
          <a:lstStyle/>
          <a:p>
            <a:pPr marL="342900" indent="-342900">
              <a:spcBef>
                <a:spcPct val="50000"/>
              </a:spcBef>
              <a:buFont typeface="Arial" pitchFamily="34" charset="0"/>
              <a:buChar char="•"/>
              <a:defRPr/>
            </a:pPr>
            <a:r>
              <a:rPr lang="en-GB" sz="1600" dirty="0" smtClean="0">
                <a:solidFill>
                  <a:srgbClr val="000000"/>
                </a:solidFill>
                <a:latin typeface="Arial"/>
              </a:rPr>
              <a:t>N</a:t>
            </a:r>
            <a:r>
              <a:rPr kumimoji="0" lang="en-GB" sz="1600" b="0" i="0" u="none" strike="noStrike" kern="1200" cap="none" spc="0" normalizeH="0" noProof="0" dirty="0" err="1" smtClean="0">
                <a:ln>
                  <a:noFill/>
                </a:ln>
                <a:solidFill>
                  <a:srgbClr val="000000"/>
                </a:solidFill>
                <a:effectLst/>
                <a:uLnTx/>
                <a:uFillTx/>
                <a:latin typeface="Arial"/>
              </a:rPr>
              <a:t>ot</a:t>
            </a:r>
            <a:r>
              <a:rPr kumimoji="0" lang="en-GB" sz="1600" b="0" i="0" u="none" strike="noStrike" kern="1200" cap="none" spc="0" normalizeH="0" noProof="0" dirty="0" smtClean="0">
                <a:ln>
                  <a:noFill/>
                </a:ln>
                <a:solidFill>
                  <a:srgbClr val="000000"/>
                </a:solidFill>
                <a:effectLst/>
                <a:uLnTx/>
                <a:uFillTx/>
                <a:latin typeface="Arial"/>
              </a:rPr>
              <a:t> ideal, b</a:t>
            </a:r>
            <a:r>
              <a:rPr kumimoji="0" lang="en-GB" sz="1600" b="0" i="0" u="none" strike="noStrike" kern="1200" cap="none" spc="0" normalizeH="0" baseline="0" noProof="0" dirty="0" smtClean="0">
                <a:ln>
                  <a:noFill/>
                </a:ln>
                <a:solidFill>
                  <a:srgbClr val="000000"/>
                </a:solidFill>
                <a:effectLst/>
                <a:uLnTx/>
                <a:uFillTx/>
                <a:latin typeface="Arial"/>
              </a:rPr>
              <a:t>ut our own model, tuneable, and currently quite relaxed</a:t>
            </a:r>
            <a:endParaRPr kumimoji="0" lang="en-GB" sz="1600" b="0" i="0" u="none" strike="noStrike" kern="1200" cap="none" spc="0" normalizeH="0" baseline="0" noProof="0" dirty="0" smtClean="0">
              <a:ln>
                <a:noFill/>
              </a:ln>
              <a:solidFill>
                <a:srgbClr val="000000"/>
              </a:solidFill>
              <a:effectLst/>
              <a:uLnTx/>
              <a:uFillTx/>
              <a:latin typeface="Arial"/>
            </a:endParaRPr>
          </a:p>
        </p:txBody>
      </p:sp>
      <p:sp>
        <p:nvSpPr>
          <p:cNvPr id="14" name="Text Box 4"/>
          <p:cNvSpPr txBox="1">
            <a:spLocks noChangeArrowheads="1"/>
          </p:cNvSpPr>
          <p:nvPr/>
        </p:nvSpPr>
        <p:spPr bwMode="auto">
          <a:xfrm>
            <a:off x="736562" y="2017878"/>
            <a:ext cx="8194604" cy="584775"/>
          </a:xfrm>
          <a:prstGeom prst="rect">
            <a:avLst/>
          </a:prstGeom>
          <a:noFill/>
          <a:ln w="9525" algn="ctr">
            <a:noFill/>
            <a:miter lim="800000"/>
            <a:headEnd/>
            <a:tailEnd/>
          </a:ln>
        </p:spPr>
        <p:txBody>
          <a:bodyPr wrap="square">
            <a:spAutoFit/>
          </a:bodyPr>
          <a:lstStyle/>
          <a:p>
            <a:pPr marL="342900" indent="-342900">
              <a:spcBef>
                <a:spcPct val="50000"/>
              </a:spcBef>
              <a:buFont typeface="Arial" pitchFamily="34" charset="0"/>
              <a:buChar char="•"/>
              <a:defRPr/>
            </a:pPr>
            <a:r>
              <a:rPr kumimoji="0" lang="en-GB" sz="1600" b="0" i="0" u="none" strike="noStrike" kern="1200" cap="none" spc="0" normalizeH="0" baseline="0" noProof="0" dirty="0" smtClean="0">
                <a:ln>
                  <a:noFill/>
                </a:ln>
                <a:solidFill>
                  <a:srgbClr val="000000"/>
                </a:solidFill>
                <a:effectLst/>
                <a:uLnTx/>
                <a:uFillTx/>
                <a:latin typeface="Arial"/>
              </a:rPr>
              <a:t>Tighten </a:t>
            </a:r>
            <a:r>
              <a:rPr kumimoji="0" lang="en-GB" sz="1600" b="0" i="0" u="none" strike="noStrike" kern="1200" cap="none" spc="0" normalizeH="0" baseline="0" noProof="0" dirty="0" smtClean="0">
                <a:ln>
                  <a:noFill/>
                </a:ln>
                <a:solidFill>
                  <a:schemeClr val="accent2"/>
                </a:solidFill>
                <a:effectLst/>
                <a:uLnTx/>
                <a:uFillTx/>
                <a:latin typeface="Arial"/>
              </a:rPr>
              <a:t>background check</a:t>
            </a:r>
            <a:r>
              <a:rPr kumimoji="0" lang="en-GB" sz="1600" b="0" i="0" u="none" strike="noStrike" kern="1200" cap="none" spc="0" normalizeH="0" baseline="0" noProof="0" dirty="0" smtClean="0">
                <a:ln>
                  <a:noFill/>
                </a:ln>
                <a:solidFill>
                  <a:srgbClr val="000000"/>
                </a:solidFill>
                <a:effectLst/>
                <a:uLnTx/>
                <a:uFillTx/>
                <a:latin typeface="Arial"/>
              </a:rPr>
              <a:t> against own model..</a:t>
            </a:r>
            <a:r>
              <a:rPr kumimoji="0" lang="en-GB" sz="1600" b="0" i="0" u="none" strike="noStrike" kern="1200" cap="none" spc="0" normalizeH="0" noProof="0" dirty="0" smtClean="0">
                <a:ln>
                  <a:noFill/>
                </a:ln>
                <a:solidFill>
                  <a:srgbClr val="000000"/>
                </a:solidFill>
                <a:effectLst/>
                <a:uLnTx/>
                <a:uFillTx/>
                <a:latin typeface="Arial"/>
              </a:rPr>
              <a:t> </a:t>
            </a:r>
            <a:r>
              <a:rPr lang="en-GB" sz="1600" dirty="0">
                <a:solidFill>
                  <a:srgbClr val="000000"/>
                </a:solidFill>
                <a:latin typeface="Arial"/>
              </a:rPr>
              <a:t>b</a:t>
            </a:r>
            <a:r>
              <a:rPr kumimoji="0" lang="en-GB" sz="1600" b="0" i="0" u="none" strike="noStrike" kern="1200" cap="none" spc="0" normalizeH="0" noProof="0" dirty="0" err="1" smtClean="0">
                <a:ln>
                  <a:noFill/>
                </a:ln>
                <a:solidFill>
                  <a:srgbClr val="000000"/>
                </a:solidFill>
                <a:effectLst/>
                <a:uLnTx/>
                <a:uFillTx/>
                <a:latin typeface="Arial"/>
              </a:rPr>
              <a:t>ut</a:t>
            </a:r>
            <a:r>
              <a:rPr kumimoji="0" lang="en-GB" sz="1600" b="0" i="0" u="none" strike="noStrike" kern="1200" cap="none" spc="0" normalizeH="0" noProof="0" dirty="0" smtClean="0">
                <a:ln>
                  <a:noFill/>
                </a:ln>
                <a:solidFill>
                  <a:srgbClr val="000000"/>
                </a:solidFill>
                <a:effectLst/>
                <a:uLnTx/>
                <a:uFillTx/>
                <a:latin typeface="Arial"/>
              </a:rPr>
              <a:t> we just </a:t>
            </a:r>
            <a:r>
              <a:rPr lang="en-GB" sz="1600" noProof="0" dirty="0" smtClean="0">
                <a:solidFill>
                  <a:srgbClr val="000000"/>
                </a:solidFill>
              </a:rPr>
              <a:t>r</a:t>
            </a:r>
            <a:r>
              <a:rPr lang="en-GB" sz="1600" noProof="0" dirty="0">
                <a:solidFill>
                  <a:srgbClr val="000000"/>
                </a:solidFill>
              </a:rPr>
              <a:t>e</a:t>
            </a:r>
            <a:r>
              <a:rPr lang="en-GB" sz="1600" dirty="0" smtClean="0">
                <a:solidFill>
                  <a:srgbClr val="000000"/>
                </a:solidFill>
              </a:rPr>
              <a:t>moved model check via QI1</a:t>
            </a:r>
            <a:r>
              <a:rPr lang="en-GB" sz="1600" dirty="0" smtClean="0">
                <a:solidFill>
                  <a:srgbClr val="000000"/>
                </a:solidFill>
                <a:latin typeface="Arial"/>
              </a:rPr>
              <a:t>??</a:t>
            </a:r>
            <a:endParaRPr lang="en-GB" sz="1600" dirty="0" smtClean="0">
              <a:solidFill>
                <a:srgbClr val="000000"/>
              </a:solidFill>
              <a:latin typeface="Arial"/>
            </a:endParaRPr>
          </a:p>
        </p:txBody>
      </p:sp>
    </p:spTree>
    <p:extLst>
      <p:ext uri="{BB962C8B-B14F-4D97-AF65-F5344CB8AC3E}">
        <p14:creationId xmlns:p14="http://schemas.microsoft.com/office/powerpoint/2010/main" val="277578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7644" y="541705"/>
            <a:ext cx="8437500" cy="623248"/>
          </a:xfrm>
        </p:spPr>
        <p:txBody>
          <a:bodyPr/>
          <a:lstStyle/>
          <a:p>
            <a:r>
              <a:rPr lang="en-GB" dirty="0" smtClean="0"/>
              <a:t>RMS Sensitivity to Background </a:t>
            </a:r>
            <a:r>
              <a:rPr lang="en-GB" dirty="0"/>
              <a:t>c</a:t>
            </a:r>
            <a:r>
              <a:rPr lang="en-GB" dirty="0" smtClean="0"/>
              <a:t>heck</a:t>
            </a:r>
            <a:endParaRPr lang="en-GB" dirty="0"/>
          </a:p>
        </p:txBody>
      </p:sp>
      <p:sp>
        <p:nvSpPr>
          <p:cNvPr id="2" name="Footer Placeholder 1"/>
          <p:cNvSpPr>
            <a:spLocks noGrp="1"/>
          </p:cNvSpPr>
          <p:nvPr>
            <p:ph type="ftr" sz="quarter" idx="12"/>
          </p:nvPr>
        </p:nvSpPr>
        <p:spPr/>
        <p:txBody>
          <a:bodyPr/>
          <a:lstStyle/>
          <a:p>
            <a:pPr marL="0" marR="0" lvl="0" indent="0" algn="l" defTabSz="219075" rtl="0" eaLnBrk="1" fontAlgn="auto" latinLnBrk="0" hangingPunct="0">
              <a:lnSpc>
                <a:spcPct val="100000"/>
              </a:lnSpc>
              <a:spcBef>
                <a:spcPts val="0"/>
              </a:spcBef>
              <a:spcAft>
                <a:spcPts val="0"/>
              </a:spcAft>
              <a:buClrTx/>
              <a:buSzTx/>
              <a:buFontTx/>
              <a:buNone/>
              <a:tabLst/>
              <a:defRPr/>
            </a:pPr>
            <a:r>
              <a:rPr kumimoji="0" lang="en-GB" sz="800" b="0" i="0" u="none" strike="noStrike" kern="0" cap="none" spc="0" normalizeH="0" baseline="0" noProof="0" dirty="0" smtClean="0">
                <a:ln>
                  <a:noFill/>
                </a:ln>
                <a:solidFill>
                  <a:srgbClr val="2A2A2A"/>
                </a:solidFill>
                <a:effectLst/>
                <a:uLnTx/>
                <a:uFillTx/>
                <a:latin typeface="Arial"/>
                <a:sym typeface="Helvetica Light"/>
              </a:rPr>
              <a:t>www.metoffice.gov.uk																									                       © Crown Copyright 2017, Met Office</a:t>
            </a:r>
            <a:endParaRPr kumimoji="0" lang="en-GB" sz="800" b="0" i="0" u="none" strike="noStrike" kern="0" cap="none" spc="0" normalizeH="0" baseline="0" noProof="0" dirty="0">
              <a:ln>
                <a:noFill/>
              </a:ln>
              <a:solidFill>
                <a:srgbClr val="2A2A2A"/>
              </a:solidFill>
              <a:effectLst/>
              <a:uLnTx/>
              <a:uFillTx/>
              <a:latin typeface="Arial"/>
              <a:sym typeface="Helvetica Light"/>
            </a:endParaRPr>
          </a:p>
        </p:txBody>
      </p:sp>
      <p:pic>
        <p:nvPicPr>
          <p:cNvPr id="6" name="Picture 5" descr="satwindbgcheck_sensitivity.png"/>
          <p:cNvPicPr>
            <a:picLocks noChangeAspect="1"/>
          </p:cNvPicPr>
          <p:nvPr/>
        </p:nvPicPr>
        <p:blipFill>
          <a:blip r:embed="rId3" cstate="print"/>
          <a:stretch>
            <a:fillRect/>
          </a:stretch>
        </p:blipFill>
        <p:spPr>
          <a:xfrm>
            <a:off x="2185735" y="1365389"/>
            <a:ext cx="4559341" cy="3179110"/>
          </a:xfrm>
          <a:prstGeom prst="rect">
            <a:avLst/>
          </a:prstGeom>
        </p:spPr>
      </p:pic>
      <p:cxnSp>
        <p:nvCxnSpPr>
          <p:cNvPr id="12" name="Straight Connector 11"/>
          <p:cNvCxnSpPr/>
          <p:nvPr/>
        </p:nvCxnSpPr>
        <p:spPr>
          <a:xfrm flipV="1">
            <a:off x="2880677" y="2517682"/>
            <a:ext cx="3175950" cy="1426"/>
          </a:xfrm>
          <a:prstGeom prst="line">
            <a:avLst/>
          </a:prstGeom>
          <a:ln w="12700">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888111" y="3371535"/>
            <a:ext cx="3161082" cy="8508"/>
          </a:xfrm>
          <a:prstGeom prst="line">
            <a:avLst/>
          </a:prstGeom>
          <a:ln w="12700">
            <a:solidFill>
              <a:srgbClr val="0070C0"/>
            </a:solidFill>
            <a:prstDash val="lg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889473" y="3854940"/>
            <a:ext cx="3167154" cy="15757"/>
          </a:xfrm>
          <a:prstGeom prst="line">
            <a:avLst/>
          </a:prstGeom>
          <a:ln w="12700">
            <a:solidFill>
              <a:srgbClr val="C00000"/>
            </a:solidFill>
            <a:prstDash val="lgDash"/>
          </a:ln>
        </p:spPr>
        <p:style>
          <a:lnRef idx="1">
            <a:schemeClr val="accent1"/>
          </a:lnRef>
          <a:fillRef idx="0">
            <a:schemeClr val="accent1"/>
          </a:fillRef>
          <a:effectRef idx="0">
            <a:schemeClr val="accent1"/>
          </a:effectRef>
          <a:fontRef idx="minor">
            <a:schemeClr val="tx1"/>
          </a:fontRef>
        </p:style>
      </p:cxnSp>
      <p:sp>
        <p:nvSpPr>
          <p:cNvPr id="23" name="Text Box 4"/>
          <p:cNvSpPr txBox="1">
            <a:spLocks noChangeArrowheads="1"/>
          </p:cNvSpPr>
          <p:nvPr/>
        </p:nvSpPr>
        <p:spPr bwMode="auto">
          <a:xfrm>
            <a:off x="541176" y="3335350"/>
            <a:ext cx="1436913" cy="584775"/>
          </a:xfrm>
          <a:prstGeom prst="rect">
            <a:avLst/>
          </a:prstGeom>
          <a:noFill/>
          <a:ln w="9525" algn="ctr">
            <a:noFill/>
            <a:miter lim="800000"/>
            <a:headEnd/>
            <a:tailEnd/>
          </a:ln>
        </p:spPr>
        <p:txBody>
          <a:bodyPr wrap="square">
            <a:spAutoFit/>
          </a:bodyPr>
          <a:lstStyle/>
          <a:p>
            <a:pPr marR="0" lvl="0" indent="-180000" algn="ctr" defTabSz="685800" rtl="0" eaLnBrk="1" fontAlgn="auto" latinLnBrk="0" hangingPunct="1">
              <a:lnSpc>
                <a:spcPct val="100000"/>
              </a:lnSpc>
              <a:spcBef>
                <a:spcPts val="600"/>
              </a:spcBef>
              <a:spcAft>
                <a:spcPts val="0"/>
              </a:spcAft>
              <a:buClrTx/>
              <a:buSzTx/>
              <a:buFontTx/>
              <a:buNone/>
              <a:tabLst/>
              <a:defRPr/>
            </a:pPr>
            <a:r>
              <a:rPr kumimoji="0" lang="en-GB" sz="1600" b="0" i="0" u="none" strike="noStrike" kern="1200" cap="none" spc="0" normalizeH="0" baseline="0" noProof="0" dirty="0" smtClean="0">
                <a:ln>
                  <a:noFill/>
                </a:ln>
                <a:solidFill>
                  <a:srgbClr val="2A2A2A"/>
                </a:solidFill>
                <a:effectLst/>
                <a:uLnTx/>
                <a:uFillTx/>
                <a:latin typeface="Arial"/>
              </a:rPr>
              <a:t>Reference</a:t>
            </a:r>
            <a:r>
              <a:rPr kumimoji="0" lang="en-GB" sz="1600" b="0" i="0" u="none" strike="noStrike" kern="1200" cap="none" spc="0" normalizeH="0" noProof="0" dirty="0" smtClean="0">
                <a:ln>
                  <a:noFill/>
                </a:ln>
                <a:solidFill>
                  <a:srgbClr val="2A2A2A"/>
                </a:solidFill>
                <a:effectLst/>
                <a:uLnTx/>
                <a:uFillTx/>
                <a:latin typeface="Arial"/>
              </a:rPr>
              <a:t> </a:t>
            </a:r>
            <a:r>
              <a:rPr kumimoji="0" lang="en-GB" sz="1600" b="0" i="0" u="none" strike="noStrike" kern="1200" cap="none" spc="0" normalizeH="0" baseline="0" noProof="0" dirty="0" smtClean="0">
                <a:ln>
                  <a:noFill/>
                </a:ln>
                <a:solidFill>
                  <a:srgbClr val="2A2A2A"/>
                </a:solidFill>
                <a:effectLst/>
                <a:uLnTx/>
                <a:uFillTx/>
                <a:latin typeface="Arial"/>
              </a:rPr>
              <a:t>RMS values</a:t>
            </a:r>
          </a:p>
        </p:txBody>
      </p:sp>
      <p:sp>
        <p:nvSpPr>
          <p:cNvPr id="25" name="Text Box 4"/>
          <p:cNvSpPr txBox="1">
            <a:spLocks noChangeArrowheads="1"/>
          </p:cNvSpPr>
          <p:nvPr/>
        </p:nvSpPr>
        <p:spPr bwMode="auto">
          <a:xfrm>
            <a:off x="6913027" y="2954944"/>
            <a:ext cx="2224005" cy="1077218"/>
          </a:xfrm>
          <a:prstGeom prst="rect">
            <a:avLst/>
          </a:prstGeom>
          <a:noFill/>
          <a:ln w="9525" algn="ctr">
            <a:noFill/>
            <a:miter lim="800000"/>
            <a:headEnd/>
            <a:tailEnd/>
          </a:ln>
        </p:spPr>
        <p:txBody>
          <a:bodyPr wrap="square">
            <a:spAutoFit/>
          </a:bodyPr>
          <a:lstStyle/>
          <a:p>
            <a:pPr marR="0" lvl="0" algn="l" defTabSz="685800" rtl="0" eaLnBrk="1" fontAlgn="auto" latinLnBrk="0" hangingPunct="1">
              <a:lnSpc>
                <a:spcPct val="100000"/>
              </a:lnSpc>
              <a:spcBef>
                <a:spcPct val="50000"/>
              </a:spcBef>
              <a:spcAft>
                <a:spcPts val="0"/>
              </a:spcAft>
              <a:buClrTx/>
              <a:buSzTx/>
              <a:tabLst/>
              <a:defRPr/>
            </a:pPr>
            <a:r>
              <a:rPr kumimoji="0" lang="en-GB" sz="1600" b="0" i="0" u="none" strike="noStrike" kern="1200" cap="none" spc="0" normalizeH="0" baseline="0" noProof="0" dirty="0" smtClean="0">
                <a:ln>
                  <a:noFill/>
                </a:ln>
                <a:solidFill>
                  <a:srgbClr val="000000"/>
                </a:solidFill>
                <a:effectLst/>
                <a:uLnTx/>
                <a:uFillTx/>
                <a:latin typeface="Arial"/>
              </a:rPr>
              <a:t>Tightening background check efficient way to improve </a:t>
            </a:r>
            <a:r>
              <a:rPr kumimoji="0" lang="en-GB" sz="1600" b="0" i="0" u="none" strike="noStrike" kern="1200" cap="none" spc="0" normalizeH="0" baseline="0" noProof="0" dirty="0" smtClean="0">
                <a:ln>
                  <a:noFill/>
                </a:ln>
                <a:solidFill>
                  <a:srgbClr val="000000"/>
                </a:solidFill>
                <a:effectLst/>
                <a:uLnTx/>
                <a:uFillTx/>
                <a:latin typeface="Arial"/>
              </a:rPr>
              <a:t>O-B</a:t>
            </a:r>
            <a:endParaRPr kumimoji="0" lang="en-GB" sz="1600" b="0" i="0" u="none" strike="noStrike" kern="1200" cap="none" spc="0" normalizeH="0" baseline="0" noProof="0" dirty="0" smtClean="0">
              <a:ln>
                <a:noFill/>
              </a:ln>
              <a:solidFill>
                <a:srgbClr val="000000"/>
              </a:solidFill>
              <a:effectLst/>
              <a:uLnTx/>
              <a:uFillTx/>
              <a:latin typeface="Arial"/>
            </a:endParaRPr>
          </a:p>
        </p:txBody>
      </p:sp>
      <p:sp>
        <p:nvSpPr>
          <p:cNvPr id="15" name="Down Arrow 14"/>
          <p:cNvSpPr/>
          <p:nvPr/>
        </p:nvSpPr>
        <p:spPr>
          <a:xfrm rot="16200000">
            <a:off x="4107482" y="3268165"/>
            <a:ext cx="609383" cy="2628821"/>
          </a:xfrm>
          <a:prstGeom prst="downArrow">
            <a:avLst/>
          </a:prstGeom>
          <a:solidFill>
            <a:schemeClr val="accent2"/>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8" name="Text Box 4"/>
          <p:cNvSpPr txBox="1">
            <a:spLocks noChangeArrowheads="1"/>
          </p:cNvSpPr>
          <p:nvPr/>
        </p:nvSpPr>
        <p:spPr bwMode="auto">
          <a:xfrm>
            <a:off x="3553611" y="4408098"/>
            <a:ext cx="1944216" cy="307777"/>
          </a:xfrm>
          <a:prstGeom prst="rect">
            <a:avLst/>
          </a:prstGeom>
          <a:noFill/>
          <a:ln w="9525" algn="ctr">
            <a:noFill/>
            <a:miter lim="800000"/>
            <a:headEnd/>
            <a:tailEnd/>
          </a:ln>
        </p:spPr>
        <p:txBody>
          <a:bodyPr wrap="square">
            <a:spAutoFit/>
          </a:bodyPr>
          <a:lstStyle/>
          <a:p>
            <a:pPr marL="180000" marR="0" lvl="0" indent="-180000" algn="ctr" defTabSz="685800" rtl="0" eaLnBrk="1" fontAlgn="auto" latinLnBrk="0" hangingPunct="1">
              <a:lnSpc>
                <a:spcPct val="100000"/>
              </a:lnSpc>
              <a:spcBef>
                <a:spcPts val="600"/>
              </a:spcBef>
              <a:spcAft>
                <a:spcPts val="0"/>
              </a:spcAft>
              <a:buClrTx/>
              <a:buSzTx/>
              <a:buFontTx/>
              <a:buNone/>
              <a:tabLst/>
              <a:defRPr/>
            </a:pPr>
            <a:r>
              <a:rPr kumimoji="0" lang="en-GB" sz="1400" b="0" i="0" u="none" strike="noStrike" kern="1200" cap="none" spc="0" normalizeH="0" baseline="0" noProof="0" dirty="0" smtClean="0">
                <a:ln>
                  <a:noFill/>
                </a:ln>
                <a:solidFill>
                  <a:schemeClr val="bg2"/>
                </a:solidFill>
                <a:effectLst/>
                <a:uLnTx/>
                <a:uFillTx/>
                <a:latin typeface="Arial"/>
              </a:rPr>
              <a:t>Tighter Bg. </a:t>
            </a:r>
            <a:r>
              <a:rPr lang="en-GB" dirty="0">
                <a:solidFill>
                  <a:schemeClr val="bg2"/>
                </a:solidFill>
                <a:latin typeface="Arial"/>
              </a:rPr>
              <a:t>C</a:t>
            </a:r>
            <a:r>
              <a:rPr kumimoji="0" lang="en-GB" sz="1400" b="0" i="0" u="none" strike="noStrike" kern="1200" cap="none" spc="0" normalizeH="0" baseline="0" noProof="0" dirty="0" smtClean="0">
                <a:ln>
                  <a:noFill/>
                </a:ln>
                <a:solidFill>
                  <a:schemeClr val="bg2"/>
                </a:solidFill>
                <a:effectLst/>
                <a:uLnTx/>
                <a:uFillTx/>
                <a:latin typeface="Arial"/>
              </a:rPr>
              <a:t>heck</a:t>
            </a:r>
          </a:p>
        </p:txBody>
      </p:sp>
      <p:cxnSp>
        <p:nvCxnSpPr>
          <p:cNvPr id="10" name="Straight Arrow Connector 9"/>
          <p:cNvCxnSpPr/>
          <p:nvPr/>
        </p:nvCxnSpPr>
        <p:spPr>
          <a:xfrm flipV="1">
            <a:off x="1978090" y="3371535"/>
            <a:ext cx="531845" cy="8508"/>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V="1">
            <a:off x="1978089" y="3850686"/>
            <a:ext cx="531845" cy="8508"/>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7" name="Text Box 4"/>
          <p:cNvSpPr txBox="1">
            <a:spLocks noChangeArrowheads="1"/>
          </p:cNvSpPr>
          <p:nvPr/>
        </p:nvSpPr>
        <p:spPr bwMode="auto">
          <a:xfrm>
            <a:off x="6913027" y="1644450"/>
            <a:ext cx="2240006" cy="830997"/>
          </a:xfrm>
          <a:prstGeom prst="rect">
            <a:avLst/>
          </a:prstGeom>
          <a:noFill/>
          <a:ln w="9525" algn="ctr">
            <a:noFill/>
            <a:miter lim="800000"/>
            <a:headEnd/>
            <a:tailEnd/>
          </a:ln>
        </p:spPr>
        <p:txBody>
          <a:bodyPr wrap="square">
            <a:spAutoFit/>
          </a:bodyPr>
          <a:lstStyle/>
          <a:p>
            <a:pPr marR="0" lvl="0" indent="-180000" defTabSz="685800" rtl="0" eaLnBrk="1" fontAlgn="auto" latinLnBrk="0" hangingPunct="1">
              <a:lnSpc>
                <a:spcPct val="100000"/>
              </a:lnSpc>
              <a:spcBef>
                <a:spcPts val="600"/>
              </a:spcBef>
              <a:spcAft>
                <a:spcPts val="0"/>
              </a:spcAft>
              <a:buClrTx/>
              <a:buSzTx/>
              <a:buFontTx/>
              <a:buNone/>
              <a:tabLst/>
              <a:defRPr/>
            </a:pPr>
            <a:r>
              <a:rPr lang="en-GB" sz="1600" dirty="0" smtClean="0">
                <a:solidFill>
                  <a:srgbClr val="2A2A2A"/>
                </a:solidFill>
                <a:latin typeface="Arial"/>
              </a:rPr>
              <a:t>Stricter Bg. Check still allows many more AMVs vs QI1</a:t>
            </a:r>
            <a:endParaRPr kumimoji="0" lang="en-GB" sz="1600" b="0" i="0" u="none" strike="noStrike" kern="1200" cap="none" spc="0" normalizeH="0" baseline="0" noProof="0" dirty="0" smtClean="0">
              <a:ln>
                <a:noFill/>
              </a:ln>
              <a:solidFill>
                <a:srgbClr val="2A2A2A"/>
              </a:solidFill>
              <a:effectLst/>
              <a:uLnTx/>
              <a:uFillTx/>
              <a:latin typeface="Arial"/>
            </a:endParaRPr>
          </a:p>
        </p:txBody>
      </p:sp>
      <p:sp>
        <p:nvSpPr>
          <p:cNvPr id="16" name="Up Arrow 15"/>
          <p:cNvSpPr/>
          <p:nvPr/>
        </p:nvSpPr>
        <p:spPr>
          <a:xfrm>
            <a:off x="5685299" y="2217592"/>
            <a:ext cx="363894" cy="320495"/>
          </a:xfrm>
          <a:prstGeom prst="upArrow">
            <a:avLst/>
          </a:prstGeom>
          <a:solidFill>
            <a:schemeClr val="bg1">
              <a:lumMod val="7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1" name="Oval 30"/>
          <p:cNvSpPr/>
          <p:nvPr/>
        </p:nvSpPr>
        <p:spPr>
          <a:xfrm>
            <a:off x="4525719" y="3237722"/>
            <a:ext cx="355725" cy="1306777"/>
          </a:xfrm>
          <a:prstGeom prst="ellipse">
            <a:avLst/>
          </a:prstGeom>
          <a:noFill/>
          <a:ln w="38100">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7" name="Text Box 4"/>
          <p:cNvSpPr txBox="1">
            <a:spLocks noChangeArrowheads="1"/>
          </p:cNvSpPr>
          <p:nvPr/>
        </p:nvSpPr>
        <p:spPr bwMode="auto">
          <a:xfrm>
            <a:off x="541176" y="2231309"/>
            <a:ext cx="1436913" cy="584775"/>
          </a:xfrm>
          <a:prstGeom prst="rect">
            <a:avLst/>
          </a:prstGeom>
          <a:noFill/>
          <a:ln w="9525" algn="ctr">
            <a:noFill/>
            <a:miter lim="800000"/>
            <a:headEnd/>
            <a:tailEnd/>
          </a:ln>
        </p:spPr>
        <p:txBody>
          <a:bodyPr wrap="square">
            <a:spAutoFit/>
          </a:bodyPr>
          <a:lstStyle/>
          <a:p>
            <a:pPr marR="0" lvl="0" indent="-180000" algn="ctr" defTabSz="685800" rtl="0" eaLnBrk="1" fontAlgn="auto" latinLnBrk="0" hangingPunct="1">
              <a:lnSpc>
                <a:spcPct val="100000"/>
              </a:lnSpc>
              <a:spcBef>
                <a:spcPts val="600"/>
              </a:spcBef>
              <a:spcAft>
                <a:spcPts val="0"/>
              </a:spcAft>
              <a:buClrTx/>
              <a:buSzTx/>
              <a:buFontTx/>
              <a:buNone/>
              <a:tabLst/>
              <a:defRPr/>
            </a:pPr>
            <a:r>
              <a:rPr kumimoji="0" lang="en-GB" sz="1600" b="0" i="0" u="none" strike="noStrike" kern="1200" cap="none" spc="0" normalizeH="0" baseline="0" noProof="0" dirty="0" smtClean="0">
                <a:ln>
                  <a:noFill/>
                </a:ln>
                <a:solidFill>
                  <a:srgbClr val="2A2A2A"/>
                </a:solidFill>
                <a:effectLst/>
                <a:uLnTx/>
                <a:uFillTx/>
                <a:latin typeface="Arial"/>
              </a:rPr>
              <a:t>Reference</a:t>
            </a:r>
            <a:r>
              <a:rPr kumimoji="0" lang="en-GB" sz="1600" b="0" i="0" u="none" strike="noStrike" kern="1200" cap="none" spc="0" normalizeH="0" noProof="0" dirty="0" smtClean="0">
                <a:ln>
                  <a:noFill/>
                </a:ln>
                <a:solidFill>
                  <a:srgbClr val="2A2A2A"/>
                </a:solidFill>
                <a:effectLst/>
                <a:uLnTx/>
                <a:uFillTx/>
                <a:latin typeface="Arial"/>
              </a:rPr>
              <a:t> </a:t>
            </a:r>
            <a:r>
              <a:rPr kumimoji="0" lang="en-GB" sz="1600" b="0" i="0" u="none" strike="noStrike" kern="1200" cap="none" spc="0" normalizeH="0" baseline="0" noProof="0" dirty="0" smtClean="0">
                <a:ln>
                  <a:noFill/>
                </a:ln>
                <a:solidFill>
                  <a:srgbClr val="2A2A2A"/>
                </a:solidFill>
                <a:effectLst/>
                <a:uLnTx/>
                <a:uFillTx/>
                <a:latin typeface="Arial"/>
              </a:rPr>
              <a:t>count</a:t>
            </a:r>
            <a:endParaRPr kumimoji="0" lang="en-GB" sz="1600" b="0" i="0" u="none" strike="noStrike" kern="1200" cap="none" spc="0" normalizeH="0" baseline="0" noProof="0" dirty="0" smtClean="0">
              <a:ln>
                <a:noFill/>
              </a:ln>
              <a:solidFill>
                <a:srgbClr val="2A2A2A"/>
              </a:solidFill>
              <a:effectLst/>
              <a:uLnTx/>
              <a:uFillTx/>
              <a:latin typeface="Arial"/>
            </a:endParaRPr>
          </a:p>
        </p:txBody>
      </p:sp>
      <p:cxnSp>
        <p:nvCxnSpPr>
          <p:cNvPr id="18" name="Straight Arrow Connector 17"/>
          <p:cNvCxnSpPr/>
          <p:nvPr/>
        </p:nvCxnSpPr>
        <p:spPr>
          <a:xfrm flipV="1">
            <a:off x="1978088" y="2538087"/>
            <a:ext cx="531845" cy="8508"/>
          </a:xfrm>
          <a:prstGeom prst="straightConnector1">
            <a:avLst/>
          </a:prstGeom>
          <a:ln>
            <a:headEnd type="none" w="med" len="med"/>
            <a:tailEnd type="triangl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342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7" grpId="0"/>
      <p:bldP spid="16" grpId="0" animBg="1"/>
      <p:bldP spid="31" grpId="0" animBg="1"/>
      <p:bldP spid="17" grpId="0"/>
    </p:bldLst>
  </p:timing>
</p:sld>
</file>

<file path=ppt/theme/theme1.xml><?xml version="1.0" encoding="utf-8"?>
<a:theme xmlns:a="http://schemas.openxmlformats.org/drawingml/2006/main" name="1 Met Office PowerPoint Templat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Helvetica Light"/>
        <a:cs typeface="Helvetica Light"/>
      </a:majorFont>
      <a:minorFont>
        <a:latin typeface="Arial"/>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6"/>
        </a:lnRef>
        <a:fillRef idx="1">
          <a:schemeClr val="lt1"/>
        </a:fillRef>
        <a:effectRef idx="0">
          <a:schemeClr val="accent6"/>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dirty="0" smtClean="0">
            <a:ln>
              <a:noFill/>
            </a:ln>
            <a:solidFill>
              <a:schemeClr val="tx1"/>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2" id="{3686B8A7-2420-4936-BD49-A1DDADD3263A}" vid="{10DDDDFA-9F36-4D18-8046-A8B18DFE850B}"/>
    </a:ext>
  </a:extLst>
</a:theme>
</file>

<file path=ppt/theme/theme2.xml><?xml version="1.0" encoding="utf-8"?>
<a:theme xmlns:a="http://schemas.openxmlformats.org/drawingml/2006/main" name="1_1 Met Office PowerPoint Templat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Helvetica Light"/>
        <a:cs typeface="Helvetica Light"/>
      </a:majorFont>
      <a:minorFont>
        <a:latin typeface="Arial"/>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6"/>
        </a:lnRef>
        <a:fillRef idx="1">
          <a:schemeClr val="lt1"/>
        </a:fillRef>
        <a:effectRef idx="0">
          <a:schemeClr val="accent6"/>
        </a:effectRef>
        <a:fontRef idx="minor">
          <a:schemeClr val="dk1"/>
        </a:fontRef>
      </a:style>
    </a:spDef>
    <a:lnDef>
      <a:spPr/>
      <a:bodyPr/>
      <a:lstStyle/>
      <a:style>
        <a:lnRef idx="1">
          <a:schemeClr val="dk1"/>
        </a:lnRef>
        <a:fillRef idx="0">
          <a:schemeClr val="dk1"/>
        </a:fillRef>
        <a:effectRef idx="0">
          <a:schemeClr val="dk1"/>
        </a:effectRef>
        <a:fontRef idx="minor">
          <a:schemeClr val="tx1"/>
        </a:fontRef>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000" b="0" i="0" u="none" strike="noStrike" cap="none" spc="0" normalizeH="0" baseline="0" dirty="0" smtClean="0">
            <a:ln>
              <a:noFill/>
            </a:ln>
            <a:solidFill>
              <a:schemeClr val="tx1"/>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2" id="{3686B8A7-2420-4936-BD49-A1DDADD3263A}" vid="{10DDDDFA-9F36-4D18-8046-A8B18DFE850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 Met Office PowerPoint Template</Template>
  <TotalTime>1865</TotalTime>
  <Words>1151</Words>
  <Application>Microsoft Office PowerPoint</Application>
  <PresentationFormat>On-screen Show (16:9)</PresentationFormat>
  <Paragraphs>241</Paragraphs>
  <Slides>20</Slides>
  <Notes>17</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28" baseType="lpstr">
      <vt:lpstr>ＭＳ Ｐゴシック</vt:lpstr>
      <vt:lpstr>Arial</vt:lpstr>
      <vt:lpstr>Calibri</vt:lpstr>
      <vt:lpstr>Helvetica Light</vt:lpstr>
      <vt:lpstr>Wingdings</vt:lpstr>
      <vt:lpstr>1 Met Office PowerPoint Template</vt:lpstr>
      <vt:lpstr>1_1 Met Office PowerPoint Template</vt:lpstr>
      <vt:lpstr>Equation</vt:lpstr>
      <vt:lpstr>Migration to a Forecast Independent Quality Indicator and Further QC Changes @ Met Office</vt:lpstr>
      <vt:lpstr>Motivation</vt:lpstr>
      <vt:lpstr>Does QI2 have skill?</vt:lpstr>
      <vt:lpstr>Met Office thresholds: before</vt:lpstr>
      <vt:lpstr>Met Office thresholds: now</vt:lpstr>
      <vt:lpstr>PowerPoint Presentation</vt:lpstr>
      <vt:lpstr>Mean Wind Analyses</vt:lpstr>
      <vt:lpstr>Tighten the background check</vt:lpstr>
      <vt:lpstr>RMS Sensitivity to Background check</vt:lpstr>
      <vt:lpstr>PowerPoint Presentation</vt:lpstr>
      <vt:lpstr>PowerPoint Presentation</vt:lpstr>
      <vt:lpstr>PowerPoint Presentation</vt:lpstr>
      <vt:lpstr>PowerPoint Presentation</vt:lpstr>
      <vt:lpstr>Forecast RMSE: Winter 2016/17</vt:lpstr>
      <vt:lpstr>Forecast RMSE: Summer 2016</vt:lpstr>
      <vt:lpstr>Conclusions I</vt:lpstr>
      <vt:lpstr>Conclusions II</vt:lpstr>
      <vt:lpstr>Thank you for listening</vt:lpstr>
      <vt:lpstr>SEVIRI CSR O-B change vs reference </vt:lpstr>
      <vt:lpstr>Bayesian background check</vt:lpstr>
    </vt:vector>
  </TitlesOfParts>
  <Company>Met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AMV Quality Control Changes</dc:title>
  <dc:creator>james.cotton</dc:creator>
  <cp:lastModifiedBy>Admin</cp:lastModifiedBy>
  <cp:revision>158</cp:revision>
  <dcterms:created xsi:type="dcterms:W3CDTF">2017-10-04T08:46:54Z</dcterms:created>
  <dcterms:modified xsi:type="dcterms:W3CDTF">2018-04-23T11:51:50Z</dcterms:modified>
</cp:coreProperties>
</file>