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8" r:id="rId3"/>
    <p:sldId id="258" r:id="rId4"/>
    <p:sldId id="281" r:id="rId5"/>
    <p:sldId id="259" r:id="rId6"/>
    <p:sldId id="276" r:id="rId7"/>
    <p:sldId id="278" r:id="rId8"/>
    <p:sldId id="279" r:id="rId9"/>
    <p:sldId id="280" r:id="rId10"/>
    <p:sldId id="260" r:id="rId11"/>
    <p:sldId id="261" r:id="rId12"/>
    <p:sldId id="262" r:id="rId13"/>
    <p:sldId id="263" r:id="rId14"/>
    <p:sldId id="270" r:id="rId15"/>
    <p:sldId id="271" r:id="rId16"/>
    <p:sldId id="273" r:id="rId17"/>
    <p:sldId id="269" r:id="rId18"/>
    <p:sldId id="272" r:id="rId19"/>
    <p:sldId id="267" r:id="rId20"/>
    <p:sldId id="257" r:id="rId21"/>
  </p:sldIdLst>
  <p:sldSz cx="12188825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1F77B4"/>
    <a:srgbClr val="FF7F0E"/>
    <a:srgbClr val="830000"/>
    <a:srgbClr val="000083"/>
    <a:srgbClr val="064E83"/>
    <a:srgbClr val="6C8AAF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598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150" y="174"/>
      </p:cViewPr>
      <p:guideLst>
        <p:guide orient="horz" pos="2160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4" y="5984875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April 20, 2018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 smtClean="0"/>
              <a:t>email@ddress</a:t>
            </a:r>
            <a:endParaRPr lang="en-GB" dirty="0" smtClean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 smtClean="0"/>
              <a:t>European Centre for Medium-Range Weather Forecasts</a:t>
            </a:r>
            <a:endParaRPr lang="en-US" dirty="0"/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 smtClean="0"/>
              <a:t>European Centre for Medium-Range Weather Forecasts</a:t>
            </a:r>
            <a:endParaRPr lang="en-US" dirty="0"/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 smtClean="0"/>
              <a:t>European Centre for Medium-Range Weather Forecasts</a:t>
            </a:r>
            <a:endParaRPr lang="en-US" dirty="0"/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mwf.int/en/forecasts/charts/obstat/?facets=Data%20type,Atmospheric%20Motion%20Vector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wpsaf.eu/site/monitoring/winds-quality-evaluation/amv/amv-monthly-monitorin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60000" y="1523371"/>
            <a:ext cx="7869600" cy="1025922"/>
          </a:xfrm>
        </p:spPr>
        <p:txBody>
          <a:bodyPr/>
          <a:lstStyle/>
          <a:p>
            <a:r>
              <a:rPr lang="en-US" dirty="0" smtClean="0"/>
              <a:t>GOES-16 AMV data evaluation and algorithm assessment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Katie Lean and Niels Bormann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60000" y="3121224"/>
            <a:ext cx="7869600" cy="256480"/>
          </a:xfrm>
        </p:spPr>
        <p:txBody>
          <a:bodyPr/>
          <a:lstStyle/>
          <a:p>
            <a:r>
              <a:rPr lang="en-US" dirty="0" smtClean="0"/>
              <a:t>IWW14, </a:t>
            </a:r>
            <a:r>
              <a:rPr lang="en-US" dirty="0" err="1" smtClean="0"/>
              <a:t>Jeju</a:t>
            </a:r>
            <a:r>
              <a:rPr lang="en-US" dirty="0" smtClean="0"/>
              <a:t> Island, South Korea, 23-27</a:t>
            </a:r>
            <a:r>
              <a:rPr lang="en-US" baseline="30000" dirty="0" smtClean="0"/>
              <a:t>th</a:t>
            </a:r>
            <a:r>
              <a:rPr lang="en-US" dirty="0" smtClean="0"/>
              <a:t> April 2018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60000" y="3429000"/>
            <a:ext cx="7869600" cy="213969"/>
          </a:xfrm>
        </p:spPr>
        <p:txBody>
          <a:bodyPr/>
          <a:lstStyle/>
          <a:p>
            <a:r>
              <a:rPr lang="en-US" dirty="0" smtClean="0"/>
              <a:t>katie.lean@ecmwf.int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 comparable but change in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/>
          <a:stretch/>
        </p:blipFill>
        <p:spPr>
          <a:xfrm>
            <a:off x="4536130" y="1189742"/>
            <a:ext cx="3779111" cy="2350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/>
          <a:stretch/>
        </p:blipFill>
        <p:spPr>
          <a:xfrm>
            <a:off x="919409" y="1200016"/>
            <a:ext cx="3779111" cy="2340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/>
          <a:stretch/>
        </p:blipFill>
        <p:spPr>
          <a:xfrm>
            <a:off x="4540955" y="3727462"/>
            <a:ext cx="3779111" cy="2350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/>
          <a:stretch/>
        </p:blipFill>
        <p:spPr>
          <a:xfrm>
            <a:off x="925584" y="3737736"/>
            <a:ext cx="3779111" cy="2339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/>
          <a:stretch/>
        </p:blipFill>
        <p:spPr>
          <a:xfrm>
            <a:off x="8146051" y="1189742"/>
            <a:ext cx="3779111" cy="2350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/>
          <a:stretch/>
        </p:blipFill>
        <p:spPr>
          <a:xfrm>
            <a:off x="8146051" y="3727462"/>
            <a:ext cx="3779111" cy="23500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59440" y="6191414"/>
            <a:ext cx="2045913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IR after QI and first guess screening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927768" y="818292"/>
            <a:ext cx="21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GOES-16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535022" y="830684"/>
            <a:ext cx="21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GOES-13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9187310" y="830684"/>
            <a:ext cx="21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Met-10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467053" y="2090888"/>
            <a:ext cx="21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RMSVD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67052" y="4536411"/>
            <a:ext cx="21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Speed bias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23586" y="6019746"/>
            <a:ext cx="1078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(1 month)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9702905" y="6019746"/>
            <a:ext cx="1078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(1 month)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08580" y="6019746"/>
            <a:ext cx="123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(2.5 weeks)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58542" y="4444678"/>
            <a:ext cx="18288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More positive speed bias in general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958542" y="2104864"/>
            <a:ext cx="1828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RMSVD comparable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7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adjacent satellites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4" t="9025" r="31255" b="8864"/>
          <a:stretch/>
        </p:blipFill>
        <p:spPr>
          <a:xfrm>
            <a:off x="3489434" y="1114097"/>
            <a:ext cx="1587063" cy="2364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13164" y="1102240"/>
            <a:ext cx="1592095" cy="18158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High level water vapour winds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After QI and first guess screening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6" t="9389" r="33606" b="8864"/>
          <a:stretch/>
        </p:blipFill>
        <p:spPr>
          <a:xfrm>
            <a:off x="7798676" y="1124607"/>
            <a:ext cx="1471448" cy="2354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t="9222" r="32789" b="8930"/>
          <a:stretch/>
        </p:blipFill>
        <p:spPr>
          <a:xfrm>
            <a:off x="7809187" y="3843888"/>
            <a:ext cx="1513489" cy="23572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9" t="9221" r="32073" b="9032"/>
          <a:stretch/>
        </p:blipFill>
        <p:spPr>
          <a:xfrm>
            <a:off x="3415861" y="3836276"/>
            <a:ext cx="1608083" cy="23543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5006" y="2033043"/>
            <a:ext cx="228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GOES-16 – Met-10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7323" y="4835849"/>
            <a:ext cx="250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GOES-16 – GOES-15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19060" y="744389"/>
            <a:ext cx="228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% Diff RMSVD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425645" y="744389"/>
            <a:ext cx="228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Diff |speed bias|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90876" r="4472"/>
          <a:stretch/>
        </p:blipFill>
        <p:spPr>
          <a:xfrm>
            <a:off x="2154622" y="3531475"/>
            <a:ext cx="4361793" cy="324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t="90909" r="7054"/>
          <a:stretch/>
        </p:blipFill>
        <p:spPr>
          <a:xfrm>
            <a:off x="6537437" y="3532493"/>
            <a:ext cx="4109545" cy="3250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09461" y="3957994"/>
            <a:ext cx="1607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 higher RMSVD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5196" y="3971543"/>
            <a:ext cx="1607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 lower RMSVD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93160" y="3926696"/>
            <a:ext cx="6467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386337" y="3941347"/>
            <a:ext cx="564822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226048" y="3948333"/>
            <a:ext cx="1607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 bias further from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81783" y="3961882"/>
            <a:ext cx="1607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 bias closer to 0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709747" y="3917035"/>
            <a:ext cx="6467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802924" y="3931686"/>
            <a:ext cx="564822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08911" y="1086851"/>
            <a:ext cx="2024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64E83"/>
                </a:solidFill>
              </a:rPr>
              <a:t>Similar pattern in reprocessed GOES-13</a:t>
            </a:r>
          </a:p>
          <a:p>
            <a:pPr algn="ctr"/>
            <a:endParaRPr lang="en-GB" dirty="0">
              <a:solidFill>
                <a:srgbClr val="064E83"/>
              </a:solidFill>
            </a:endParaRPr>
          </a:p>
          <a:p>
            <a:pPr algn="ctr"/>
            <a:r>
              <a:rPr lang="en-GB" dirty="0" smtClean="0">
                <a:solidFill>
                  <a:srgbClr val="064E83"/>
                </a:solidFill>
              </a:rPr>
              <a:t>But RMSVD lower in GOES-16 case</a:t>
            </a:r>
            <a:endParaRPr lang="en-GB" dirty="0">
              <a:solidFill>
                <a:srgbClr val="064E83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317940" y="1678563"/>
            <a:ext cx="853787" cy="354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765070" y="2583262"/>
            <a:ext cx="583551" cy="116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07326" y="4568099"/>
            <a:ext cx="2252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64E83"/>
                </a:solidFill>
              </a:rPr>
              <a:t>Mixed changes but GOES-16 has no auto-editor</a:t>
            </a:r>
          </a:p>
          <a:p>
            <a:pPr algn="ctr"/>
            <a:endParaRPr lang="en-GB" dirty="0">
              <a:solidFill>
                <a:srgbClr val="064E83"/>
              </a:solidFill>
            </a:endParaRPr>
          </a:p>
          <a:p>
            <a:pPr algn="ctr"/>
            <a:r>
              <a:rPr lang="en-GB" dirty="0" smtClean="0">
                <a:solidFill>
                  <a:srgbClr val="064E83"/>
                </a:solidFill>
              </a:rPr>
              <a:t>Larger differences in tropics</a:t>
            </a:r>
            <a:endParaRPr lang="en-GB" dirty="0">
              <a:solidFill>
                <a:srgbClr val="064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7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experiments: initial channel selections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159999" y="1124606"/>
            <a:ext cx="7869601" cy="4797393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Control: full observing system except AMVs in GOES-E position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Common criteria – reject GOES-16 AMVs if:</a:t>
            </a:r>
          </a:p>
          <a:p>
            <a:pPr lvl="1"/>
            <a:r>
              <a:rPr lang="en-US" dirty="0" smtClean="0"/>
              <a:t>P &lt; 150hPa</a:t>
            </a:r>
          </a:p>
          <a:p>
            <a:pPr lvl="1"/>
            <a:r>
              <a:rPr lang="en-US" dirty="0" smtClean="0"/>
              <a:t>QI (forecast independent) &lt; 90</a:t>
            </a:r>
          </a:p>
          <a:p>
            <a:pPr lvl="1"/>
            <a:r>
              <a:rPr lang="en-US" dirty="0" smtClean="0"/>
              <a:t>Visible only: P &lt; 700hPa</a:t>
            </a:r>
          </a:p>
          <a:p>
            <a:pPr lvl="1"/>
            <a:r>
              <a:rPr lang="en-US" dirty="0" smtClean="0"/>
              <a:t>Low level winds over land</a:t>
            </a:r>
          </a:p>
          <a:p>
            <a:pPr lvl="1"/>
            <a:r>
              <a:rPr lang="en-US" dirty="0" smtClean="0"/>
              <a:t>WV removed in extra-tropics P&gt;300hPa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Initial experiments tried a bolder use of data… </a:t>
            </a:r>
          </a:p>
          <a:p>
            <a:pPr indent="0">
              <a:buNone/>
            </a:pPr>
            <a:r>
              <a:rPr lang="en-US" dirty="0" smtClean="0"/>
              <a:t>…but encountered issues at high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at high levels?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6548" y="6308255"/>
            <a:ext cx="4053639" cy="230657"/>
          </a:xfrm>
        </p:spPr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814602" y="1650186"/>
            <a:ext cx="4383419" cy="4128940"/>
            <a:chOff x="800487" y="1687398"/>
            <a:chExt cx="4383419" cy="412894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74" r="89846" b="12385"/>
            <a:stretch/>
          </p:blipFill>
          <p:spPr>
            <a:xfrm>
              <a:off x="800487" y="1687398"/>
              <a:ext cx="811498" cy="402524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72" t="13073" b="10465"/>
            <a:stretch/>
          </p:blipFill>
          <p:spPr>
            <a:xfrm>
              <a:off x="1593126" y="1687398"/>
              <a:ext cx="3590780" cy="4128940"/>
            </a:xfrm>
            <a:prstGeom prst="rect">
              <a:avLst/>
            </a:prstGeom>
          </p:spPr>
        </p:pic>
      </p:grp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5001784" y="1099759"/>
            <a:ext cx="2436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 smtClean="0"/>
              <a:t>Conventional wind</a:t>
            </a:r>
          </a:p>
          <a:p>
            <a:pPr algn="ctr" eaLnBrk="1" hangingPunct="1"/>
            <a:r>
              <a:rPr lang="en-GB" altLang="en-US" sz="1600" dirty="0" smtClean="0"/>
              <a:t>U/V wind, Tropics</a:t>
            </a:r>
            <a:endParaRPr lang="en-GB" alt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311033" y="5284770"/>
            <a:ext cx="362645" cy="4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178987" y="5289161"/>
            <a:ext cx="396242" cy="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542506" y="5109722"/>
            <a:ext cx="701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741158" y="5109723"/>
            <a:ext cx="703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22" name="Oval 21"/>
          <p:cNvSpPr/>
          <p:nvPr/>
        </p:nvSpPr>
        <p:spPr>
          <a:xfrm>
            <a:off x="5268275" y="3003575"/>
            <a:ext cx="1805469" cy="66367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9140452" y="5928998"/>
            <a:ext cx="1520375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20</a:t>
            </a:r>
            <a:r>
              <a:rPr lang="en-GB" sz="1600" baseline="30000" dirty="0"/>
              <a:t>th</a:t>
            </a:r>
            <a:r>
              <a:rPr lang="en-GB" sz="1600" dirty="0"/>
              <a:t> </a:t>
            </a:r>
            <a:r>
              <a:rPr lang="en-GB" sz="1600" dirty="0" smtClean="0"/>
              <a:t>Dec 2017 </a:t>
            </a:r>
            <a:r>
              <a:rPr lang="en-GB" sz="1600" dirty="0"/>
              <a:t>– </a:t>
            </a:r>
            <a:r>
              <a:rPr lang="en-GB" sz="1600" dirty="0" smtClean="0"/>
              <a:t>10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Mar 2018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927537" y="544666"/>
            <a:ext cx="2181675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Using IR/WV at all pressures in tropics vs. control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972805" y="3909393"/>
            <a:ext cx="2325566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High level degradation in fit of conventional wind to model background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7073744" y="3505200"/>
            <a:ext cx="1884078" cy="947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1923" y="1549689"/>
            <a:ext cx="3199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verification vs. own analysis see large increase in analysis increments at 200hPa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Improvement/degradation signals in 200hPa short range forecast treated with caution </a:t>
            </a:r>
          </a:p>
          <a:p>
            <a:endParaRPr lang="en-GB" dirty="0"/>
          </a:p>
          <a:p>
            <a:r>
              <a:rPr lang="en-GB" dirty="0" smtClean="0"/>
              <a:t>But more reliable observations show problem…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2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2" grpId="0" animBg="1"/>
      <p:bldP spid="24" grpId="0" animBg="1"/>
      <p:bldP spid="3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Assimilation experiments: more conservative screening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159999" y="936000"/>
            <a:ext cx="8341461" cy="4986000"/>
          </a:xfrm>
        </p:spPr>
        <p:txBody>
          <a:bodyPr/>
          <a:lstStyle/>
          <a:p>
            <a:r>
              <a:rPr lang="en-GB" dirty="0" smtClean="0"/>
              <a:t>Tropics traditionally difficult area</a:t>
            </a:r>
          </a:p>
          <a:p>
            <a:r>
              <a:rPr lang="en-GB" dirty="0" smtClean="0"/>
              <a:t>For </a:t>
            </a:r>
            <a:r>
              <a:rPr lang="en-GB" dirty="0" err="1" smtClean="0"/>
              <a:t>Meteosat</a:t>
            </a:r>
            <a:r>
              <a:rPr lang="en-GB" dirty="0" smtClean="0"/>
              <a:t>/Himawari, screening IR/WV at mid/low levels in tropics necessary</a:t>
            </a:r>
          </a:p>
          <a:p>
            <a:r>
              <a:rPr lang="en-GB" dirty="0" smtClean="0"/>
              <a:t>GOES-16 negative impacts at lower pressures (150-200hPa)</a:t>
            </a:r>
          </a:p>
          <a:p>
            <a:r>
              <a:rPr lang="en-GB" dirty="0" smtClean="0"/>
              <a:t>Most successful restricted tropics above 200hPa</a:t>
            </a:r>
          </a:p>
          <a:p>
            <a:pPr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4" t="10273" b="12978"/>
          <a:stretch/>
        </p:blipFill>
        <p:spPr>
          <a:xfrm>
            <a:off x="8405352" y="2884602"/>
            <a:ext cx="3248496" cy="3638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7" t="87981" r="28830" b="67"/>
          <a:stretch/>
        </p:blipFill>
        <p:spPr>
          <a:xfrm>
            <a:off x="9015027" y="4690691"/>
            <a:ext cx="2846895" cy="5999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725785" y="1960852"/>
            <a:ext cx="1363724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20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Dec 17 – 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 Jan 18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109465" y="2539944"/>
            <a:ext cx="356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active global AMVs in tropics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Centre for Medium-Range Weather Forecasts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2811" y="2698723"/>
            <a:ext cx="7497565" cy="2678325"/>
            <a:chOff x="372811" y="2698723"/>
            <a:chExt cx="7497565" cy="26783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2" b="8970"/>
            <a:stretch/>
          </p:blipFill>
          <p:spPr>
            <a:xfrm>
              <a:off x="372811" y="3171389"/>
              <a:ext cx="2699365" cy="15144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3" t="6892" b="8970"/>
            <a:stretch/>
          </p:blipFill>
          <p:spPr>
            <a:xfrm>
              <a:off x="5382720" y="3171389"/>
              <a:ext cx="2487656" cy="15144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7" t="6363" b="8970"/>
            <a:stretch/>
          </p:blipFill>
          <p:spPr>
            <a:xfrm>
              <a:off x="2963370" y="3161864"/>
              <a:ext cx="2500241" cy="1524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35"/>
            <a:stretch/>
          </p:blipFill>
          <p:spPr>
            <a:xfrm>
              <a:off x="1837486" y="4847353"/>
              <a:ext cx="4440488" cy="26840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681526" y="3999755"/>
              <a:ext cx="1390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IR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96101" y="3999755"/>
              <a:ext cx="1390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WV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60008" y="3506479"/>
              <a:ext cx="1390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Vis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6820" y="2698723"/>
              <a:ext cx="4397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No. </a:t>
              </a:r>
              <a:r>
                <a:rPr lang="en-GB" b="1" dirty="0" smtClean="0"/>
                <a:t>active</a:t>
              </a:r>
              <a:r>
                <a:rPr lang="en-GB" dirty="0" smtClean="0"/>
                <a:t> GOES-16 AMVs 20-30</a:t>
              </a:r>
              <a:r>
                <a:rPr lang="en-GB" baseline="30000" dirty="0" smtClean="0"/>
                <a:t>th</a:t>
              </a:r>
              <a:r>
                <a:rPr lang="en-GB" dirty="0" smtClean="0"/>
                <a:t> Dec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69804" y="5069271"/>
              <a:ext cx="1126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No. AMVs</a:t>
              </a:r>
              <a:endParaRPr lang="en-GB" sz="1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19825" y="5523755"/>
            <a:ext cx="5387329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Despite stricter use, still more AMVs in use than GOES-13 except mid levels/above 150hPa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t="10273" r="89603" b="20151"/>
          <a:stretch/>
        </p:blipFill>
        <p:spPr>
          <a:xfrm>
            <a:off x="7848604" y="2884602"/>
            <a:ext cx="685800" cy="32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Positive impacts in SH and low levels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" r="14294" b="56839"/>
          <a:stretch/>
        </p:blipFill>
        <p:spPr>
          <a:xfrm>
            <a:off x="2801805" y="1552921"/>
            <a:ext cx="6104267" cy="3977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8" t="8731" r="9370" b="7242"/>
          <a:stretch/>
        </p:blipFill>
        <p:spPr>
          <a:xfrm>
            <a:off x="9362094" y="545629"/>
            <a:ext cx="229581" cy="5762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8595" y="5892756"/>
            <a:ext cx="1520375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20</a:t>
            </a:r>
            <a:r>
              <a:rPr lang="en-GB" sz="1600" baseline="30000" dirty="0"/>
              <a:t>th</a:t>
            </a:r>
            <a:r>
              <a:rPr lang="en-GB" sz="1600" dirty="0"/>
              <a:t> </a:t>
            </a:r>
            <a:r>
              <a:rPr lang="en-GB" sz="1600" dirty="0" smtClean="0"/>
              <a:t>Dec 2017 </a:t>
            </a:r>
            <a:r>
              <a:rPr lang="en-GB" sz="1600" dirty="0"/>
              <a:t>– </a:t>
            </a:r>
            <a:r>
              <a:rPr lang="en-GB" sz="1600" dirty="0" smtClean="0"/>
              <a:t>10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Mar 2018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997358" y="3149461"/>
            <a:ext cx="1838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Difference in RMS error normalised by RMS error of control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581547" y="507156"/>
            <a:ext cx="493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0.04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9581763" y="1866430"/>
            <a:ext cx="493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0.02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9582977" y="3237598"/>
            <a:ext cx="493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0.00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9582141" y="5953831"/>
            <a:ext cx="628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-0.04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9582977" y="4597907"/>
            <a:ext cx="703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-0.02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1189996"/>
            <a:ext cx="332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Change in vector wind error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486409" y="290999"/>
            <a:ext cx="0" cy="308862"/>
          </a:xfrm>
          <a:prstGeom prst="straightConnector1">
            <a:avLst/>
          </a:prstGeom>
          <a:ln>
            <a:solidFill>
              <a:srgbClr val="83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491905" y="6151311"/>
            <a:ext cx="0" cy="319933"/>
          </a:xfrm>
          <a:prstGeom prst="straightConnector1">
            <a:avLst/>
          </a:prstGeom>
          <a:ln>
            <a:solidFill>
              <a:srgbClr val="00008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8669575" y="6404569"/>
            <a:ext cx="16637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 smtClean="0">
                <a:solidFill>
                  <a:srgbClr val="000083"/>
                </a:solidFill>
              </a:rPr>
              <a:t>Improvement</a:t>
            </a:r>
            <a:endParaRPr lang="en-GB" altLang="en-US" sz="1600" dirty="0">
              <a:solidFill>
                <a:srgbClr val="000083"/>
              </a:solidFill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8829537" y="30358"/>
            <a:ext cx="13808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 smtClean="0">
                <a:solidFill>
                  <a:srgbClr val="830000"/>
                </a:solidFill>
              </a:rPr>
              <a:t>Degradation</a:t>
            </a:r>
            <a:endParaRPr lang="en-GB" altLang="en-US" sz="1600" dirty="0">
              <a:solidFill>
                <a:srgbClr val="83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34175" y="2663242"/>
            <a:ext cx="1819275" cy="665848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82159" y="4669814"/>
            <a:ext cx="1119259" cy="665848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141403" y="4083018"/>
            <a:ext cx="669097" cy="1173592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137299" y="5430611"/>
            <a:ext cx="155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Hatching = 95% significance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64019" y="2462469"/>
            <a:ext cx="2009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GOES-16 restricted use in tropics vs. control (no GOES-E AMVs)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2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levels close to neutral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1" r="56596" b="49992"/>
          <a:stretch/>
        </p:blipFill>
        <p:spPr>
          <a:xfrm>
            <a:off x="5194552" y="3661225"/>
            <a:ext cx="3063623" cy="1799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3" t="9274" r="13628" b="73190"/>
          <a:stretch/>
        </p:blipFill>
        <p:spPr>
          <a:xfrm>
            <a:off x="5191910" y="1649049"/>
            <a:ext cx="3066762" cy="182195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3094" y="1863780"/>
            <a:ext cx="4096536" cy="3724275"/>
            <a:chOff x="849890" y="1800224"/>
            <a:chExt cx="4096536" cy="37242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71" r="89814" b="13135"/>
            <a:stretch/>
          </p:blipFill>
          <p:spPr>
            <a:xfrm>
              <a:off x="849890" y="1800224"/>
              <a:ext cx="759835" cy="37242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41" t="12972" b="13323"/>
            <a:stretch/>
          </p:blipFill>
          <p:spPr>
            <a:xfrm>
              <a:off x="1600199" y="1800224"/>
              <a:ext cx="3346227" cy="371475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950763" y="1418988"/>
            <a:ext cx="1513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T+24, 200hPa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98115" y="3436155"/>
            <a:ext cx="160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T+48, 200hPa</a:t>
            </a:r>
            <a:endParaRPr lang="en-GB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87335" y="1415279"/>
            <a:ext cx="730338" cy="4141861"/>
            <a:chOff x="10036845" y="1714635"/>
            <a:chExt cx="730338" cy="41418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52" t="8119" r="9650" b="8542"/>
            <a:stretch/>
          </p:blipFill>
          <p:spPr>
            <a:xfrm>
              <a:off x="10535955" y="1735914"/>
              <a:ext cx="231228" cy="409264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143879" y="1714635"/>
              <a:ext cx="493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 smtClean="0"/>
                <a:t>0.15</a:t>
              </a:r>
              <a:endParaRPr lang="en-GB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43879" y="2340133"/>
              <a:ext cx="493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 smtClean="0"/>
                <a:t>0.10</a:t>
              </a:r>
              <a:endParaRPr lang="en-GB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43879" y="3000765"/>
              <a:ext cx="493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 smtClean="0"/>
                <a:t>0.05</a:t>
              </a:r>
              <a:endParaRPr lang="en-GB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43879" y="3654496"/>
              <a:ext cx="4939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 smtClean="0"/>
                <a:t>0.00</a:t>
              </a:r>
              <a:endParaRPr lang="en-GB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36845" y="5594886"/>
              <a:ext cx="6010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 smtClean="0"/>
                <a:t>-0.15</a:t>
              </a:r>
              <a:endParaRPr lang="en-GB" sz="11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82840" y="4960308"/>
              <a:ext cx="5550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 smtClean="0"/>
                <a:t>-0.10</a:t>
              </a:r>
              <a:endParaRPr lang="en-GB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54543" y="4308227"/>
              <a:ext cx="5833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 smtClean="0"/>
                <a:t>-0.05</a:t>
              </a:r>
              <a:endParaRPr lang="en-GB" sz="1100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2" r="62103"/>
          <a:stretch/>
        </p:blipFill>
        <p:spPr>
          <a:xfrm>
            <a:off x="7619378" y="175434"/>
            <a:ext cx="1445177" cy="13001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38563" y="4572751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x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336972" y="4152044"/>
            <a:ext cx="191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Strict tropics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All IR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8595" y="5892756"/>
            <a:ext cx="1520375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20</a:t>
            </a:r>
            <a:r>
              <a:rPr lang="en-GB" sz="1600" baseline="30000" dirty="0"/>
              <a:t>th</a:t>
            </a:r>
            <a:r>
              <a:rPr lang="en-GB" sz="1600" dirty="0"/>
              <a:t> </a:t>
            </a:r>
            <a:r>
              <a:rPr lang="en-GB" sz="1600" dirty="0" smtClean="0"/>
              <a:t>Dec 2017 </a:t>
            </a:r>
            <a:r>
              <a:rPr lang="en-GB" sz="1600" dirty="0"/>
              <a:t>– </a:t>
            </a:r>
            <a:r>
              <a:rPr lang="en-GB" sz="1600" dirty="0" smtClean="0"/>
              <a:t>10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Mar 2018</a:t>
            </a:r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738563" y="2545418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x</a:t>
            </a:r>
            <a:endParaRPr lang="en-GB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9388" r="51540" b="67713"/>
          <a:stretch/>
        </p:blipFill>
        <p:spPr>
          <a:xfrm>
            <a:off x="9115675" y="1695409"/>
            <a:ext cx="2638424" cy="2171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679764" y="1326077"/>
            <a:ext cx="168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 component 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40761" r="51540" b="35278"/>
          <a:stretch/>
        </p:blipFill>
        <p:spPr>
          <a:xfrm>
            <a:off x="9115675" y="4122816"/>
            <a:ext cx="2603284" cy="22725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592175" y="3867109"/>
            <a:ext cx="168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</a:t>
            </a:r>
            <a:r>
              <a:rPr lang="en-GB" dirty="0" smtClean="0"/>
              <a:t> component 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959839" y="825516"/>
            <a:ext cx="2330249" cy="180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276048" y="628650"/>
            <a:ext cx="353459" cy="33196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2154808" y="2039689"/>
            <a:ext cx="184893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Rejecting upper tropics removes degradation…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72583" y="5441055"/>
            <a:ext cx="252059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…And reduces area affected verified against own analysis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20404" y="289041"/>
            <a:ext cx="2893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Only 1 radiosonde (Easter Island) available in area: suggests no issue</a:t>
            </a:r>
            <a:endParaRPr lang="en-GB" dirty="0"/>
          </a:p>
        </p:txBody>
      </p:sp>
      <p:sp>
        <p:nvSpPr>
          <p:cNvPr id="40" name="Oval 39"/>
          <p:cNvSpPr/>
          <p:nvPr/>
        </p:nvSpPr>
        <p:spPr>
          <a:xfrm>
            <a:off x="9741426" y="2639176"/>
            <a:ext cx="1450450" cy="356116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9658762" y="5098906"/>
            <a:ext cx="1450450" cy="356116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71149" y="5572643"/>
            <a:ext cx="362645" cy="4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280805" y="5581015"/>
            <a:ext cx="396242" cy="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11"/>
          <p:cNvSpPr txBox="1">
            <a:spLocks noChangeArrowheads="1"/>
          </p:cNvSpPr>
          <p:nvPr/>
        </p:nvSpPr>
        <p:spPr bwMode="auto">
          <a:xfrm>
            <a:off x="644324" y="5401576"/>
            <a:ext cx="701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3301274" y="5397596"/>
            <a:ext cx="703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3129896" y="3302479"/>
            <a:ext cx="221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Normalised difference in RMS error</a:t>
            </a:r>
            <a:endParaRPr lang="en-GB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090641" y="1439227"/>
            <a:ext cx="0" cy="308862"/>
          </a:xfrm>
          <a:prstGeom prst="straightConnector1">
            <a:avLst/>
          </a:prstGeom>
          <a:ln>
            <a:solidFill>
              <a:srgbClr val="83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100214" y="5338961"/>
            <a:ext cx="0" cy="319933"/>
          </a:xfrm>
          <a:prstGeom prst="straightConnector1">
            <a:avLst/>
          </a:prstGeom>
          <a:ln>
            <a:solidFill>
              <a:srgbClr val="00008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11"/>
          <p:cNvSpPr txBox="1">
            <a:spLocks noChangeArrowheads="1"/>
          </p:cNvSpPr>
          <p:nvPr/>
        </p:nvSpPr>
        <p:spPr bwMode="auto">
          <a:xfrm>
            <a:off x="4086452" y="5584374"/>
            <a:ext cx="1663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dirty="0" smtClean="0">
                <a:solidFill>
                  <a:srgbClr val="000083"/>
                </a:solidFill>
              </a:rPr>
              <a:t>Improvement</a:t>
            </a:r>
            <a:endParaRPr lang="en-GB" altLang="en-US" sz="1400" dirty="0">
              <a:solidFill>
                <a:srgbClr val="000083"/>
              </a:solidFill>
            </a:endParaRPr>
          </a:p>
        </p:txBody>
      </p:sp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4227896" y="1169830"/>
            <a:ext cx="13808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dirty="0" smtClean="0">
                <a:solidFill>
                  <a:srgbClr val="830000"/>
                </a:solidFill>
              </a:rPr>
              <a:t>Degradation</a:t>
            </a:r>
            <a:endParaRPr lang="en-GB" altLang="en-US" sz="1400" dirty="0">
              <a:solidFill>
                <a:srgbClr val="83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1679087" y="3873087"/>
            <a:ext cx="362645" cy="4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8641193" y="3881459"/>
            <a:ext cx="396242" cy="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11"/>
          <p:cNvSpPr txBox="1">
            <a:spLocks noChangeArrowheads="1"/>
          </p:cNvSpPr>
          <p:nvPr/>
        </p:nvSpPr>
        <p:spPr bwMode="auto">
          <a:xfrm>
            <a:off x="9004712" y="3702020"/>
            <a:ext cx="701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11109212" y="3698040"/>
            <a:ext cx="703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55" name="Oval 54"/>
          <p:cNvSpPr/>
          <p:nvPr/>
        </p:nvSpPr>
        <p:spPr>
          <a:xfrm>
            <a:off x="1137166" y="3077524"/>
            <a:ext cx="2087984" cy="62449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17"/>
          <p:cNvSpPr txBox="1">
            <a:spLocks noChangeArrowheads="1"/>
          </p:cNvSpPr>
          <p:nvPr/>
        </p:nvSpPr>
        <p:spPr bwMode="auto">
          <a:xfrm>
            <a:off x="1224760" y="1251810"/>
            <a:ext cx="2436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 smtClean="0"/>
              <a:t>Conventional wind</a:t>
            </a:r>
          </a:p>
          <a:p>
            <a:pPr algn="ctr" eaLnBrk="1" hangingPunct="1"/>
            <a:r>
              <a:rPr lang="en-GB" altLang="en-US" sz="1600" dirty="0" smtClean="0"/>
              <a:t>U/V wind, Tropics</a:t>
            </a:r>
            <a:endParaRPr lang="en-GB" alt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5514985" y="831276"/>
            <a:ext cx="233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Change in vector wind error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7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4" grpId="0"/>
      <p:bldP spid="27" grpId="0"/>
      <p:bldP spid="29" grpId="0"/>
      <p:bldP spid="31" grpId="0"/>
      <p:bldP spid="34" grpId="0" animBg="1"/>
      <p:bldP spid="36" grpId="0" animBg="1"/>
      <p:bldP spid="37" grpId="0" animBg="1"/>
      <p:bldP spid="38" grpId="0"/>
      <p:bldP spid="40" grpId="0" animBg="1"/>
      <p:bldP spid="41" grpId="0" animBg="1"/>
      <p:bldP spid="46" grpId="0"/>
      <p:bldP spid="49" grpId="0"/>
      <p:bldP spid="50" grpId="0"/>
      <p:bldP spid="53" grpId="0"/>
      <p:bldP spid="54" grpId="0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89719" b="67214"/>
          <a:stretch/>
        </p:blipFill>
        <p:spPr>
          <a:xfrm>
            <a:off x="3170084" y="1555834"/>
            <a:ext cx="876504" cy="13004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7" t="10207" r="689" b="68688"/>
          <a:stretch/>
        </p:blipFill>
        <p:spPr>
          <a:xfrm>
            <a:off x="4018013" y="1555835"/>
            <a:ext cx="3771900" cy="1215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Small neutral/positive impacts on humidity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238" y="1092438"/>
            <a:ext cx="225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Global ATMS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68595" y="5892756"/>
            <a:ext cx="1520375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20</a:t>
            </a:r>
            <a:r>
              <a:rPr lang="en-GB" sz="1600" baseline="30000" dirty="0"/>
              <a:t>th</a:t>
            </a:r>
            <a:r>
              <a:rPr lang="en-GB" sz="1600" dirty="0"/>
              <a:t> </a:t>
            </a:r>
            <a:r>
              <a:rPr lang="en-GB" sz="1600" dirty="0" smtClean="0"/>
              <a:t>Dec 2017 </a:t>
            </a:r>
            <a:r>
              <a:rPr lang="en-GB" sz="1600" dirty="0"/>
              <a:t>– </a:t>
            </a:r>
            <a:r>
              <a:rPr lang="en-GB" sz="1600" dirty="0" smtClean="0"/>
              <a:t>10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Mar 2018</a:t>
            </a:r>
            <a:endParaRPr lang="en-GB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075486" y="2276707"/>
            <a:ext cx="1323295" cy="188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0255" y="2041626"/>
            <a:ext cx="2215231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F77B4"/>
                </a:solidFill>
              </a:rPr>
              <a:t>Small positive impacts on humidity sensitive channels</a:t>
            </a:r>
            <a:endParaRPr lang="en-GB" dirty="0">
              <a:solidFill>
                <a:srgbClr val="1F77B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49028" y="1888672"/>
            <a:ext cx="191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Strict tropics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All IR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7" t="77464" r="689" b="12898"/>
          <a:stretch/>
        </p:blipFill>
        <p:spPr>
          <a:xfrm>
            <a:off x="4018013" y="2762050"/>
            <a:ext cx="3771900" cy="5551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3" r="89719" b="16205"/>
          <a:stretch/>
        </p:blipFill>
        <p:spPr>
          <a:xfrm>
            <a:off x="3170084" y="2809186"/>
            <a:ext cx="876504" cy="31748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205703" y="1479634"/>
            <a:ext cx="2144110" cy="1465026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202793" y="3391720"/>
            <a:ext cx="362645" cy="4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612449" y="3400092"/>
            <a:ext cx="396242" cy="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3975968" y="3220653"/>
            <a:ext cx="701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6632918" y="3220654"/>
            <a:ext cx="703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9504" y="4403697"/>
            <a:ext cx="3825934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Microwave/infrared sounders show generally neutral or small positive impacts on humidity sensitive channels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5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Activation and reassessment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159999" y="1168924"/>
            <a:ext cx="8011523" cy="4753076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onservative screening helps remove degradation areas…</a:t>
            </a:r>
          </a:p>
          <a:p>
            <a:r>
              <a:rPr lang="en-GB" dirty="0" smtClean="0"/>
              <a:t>…while retaining positive impacts</a:t>
            </a:r>
          </a:p>
          <a:p>
            <a:r>
              <a:rPr lang="en-GB" dirty="0" smtClean="0"/>
              <a:t>From 18</a:t>
            </a:r>
            <a:r>
              <a:rPr lang="en-GB" baseline="30000" dirty="0" smtClean="0"/>
              <a:t>th</a:t>
            </a:r>
            <a:r>
              <a:rPr lang="en-GB" dirty="0" smtClean="0"/>
              <a:t> April data monitored</a:t>
            </a:r>
          </a:p>
          <a:p>
            <a:pPr lvl="1"/>
            <a:r>
              <a:rPr lang="en-GB" sz="1200" dirty="0">
                <a:hlinkClick r:id="rId2"/>
              </a:rPr>
              <a:t>https://www.ecmwf.int/en/forecasts/charts/obstat/?</a:t>
            </a:r>
            <a:r>
              <a:rPr lang="en-GB" sz="1200" dirty="0" smtClean="0">
                <a:hlinkClick r:id="rId2"/>
              </a:rPr>
              <a:t>facets=Data%20type,Atmospheric%20Motion%20Vectors</a:t>
            </a:r>
            <a:r>
              <a:rPr lang="en-GB" sz="1200" dirty="0" smtClean="0"/>
              <a:t> </a:t>
            </a:r>
          </a:p>
          <a:p>
            <a:r>
              <a:rPr lang="en-GB" dirty="0" smtClean="0"/>
              <a:t>Data ready to be activated</a:t>
            </a:r>
          </a:p>
          <a:p>
            <a:endParaRPr lang="en-GB" dirty="0" smtClean="0"/>
          </a:p>
          <a:p>
            <a:pPr indent="0">
              <a:buNone/>
            </a:pPr>
            <a:r>
              <a:rPr lang="en-GB" dirty="0" smtClean="0"/>
              <a:t>And then…</a:t>
            </a:r>
          </a:p>
          <a:p>
            <a:pPr marL="179388" indent="-179388"/>
            <a:r>
              <a:rPr lang="en-GB" dirty="0" smtClean="0"/>
              <a:t>Change to height assignment algorithm anticipated: re-evaluate after changes applied (data in parallel/ahead of time helpful)</a:t>
            </a:r>
          </a:p>
          <a:p>
            <a:r>
              <a:rPr lang="en-GB" dirty="0" smtClean="0"/>
              <a:t>Other ongoing experiments to consider</a:t>
            </a:r>
          </a:p>
          <a:p>
            <a:pPr lvl="1"/>
            <a:r>
              <a:rPr lang="en-GB" dirty="0" smtClean="0"/>
              <a:t>Inflated observation errors</a:t>
            </a:r>
          </a:p>
          <a:p>
            <a:pPr lvl="1"/>
            <a:r>
              <a:rPr lang="en-GB" dirty="0" smtClean="0"/>
              <a:t>3 hourly thinning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159999" y="1469985"/>
            <a:ext cx="7869601" cy="4452014"/>
          </a:xfrm>
        </p:spPr>
        <p:txBody>
          <a:bodyPr/>
          <a:lstStyle/>
          <a:p>
            <a:r>
              <a:rPr lang="en-US" dirty="0" smtClean="0"/>
              <a:t>More winds and concentrated into upper/lower levels</a:t>
            </a:r>
          </a:p>
          <a:p>
            <a:r>
              <a:rPr lang="en-US" dirty="0" smtClean="0"/>
              <a:t>Changes in speed bias</a:t>
            </a:r>
          </a:p>
          <a:p>
            <a:r>
              <a:rPr lang="en-US" dirty="0" smtClean="0"/>
              <a:t>Mixed results in Met-10/GOES-15 overlap regions </a:t>
            </a:r>
          </a:p>
          <a:p>
            <a:r>
              <a:rPr lang="en-US" dirty="0" smtClean="0"/>
              <a:t>Assimilation experiments show promising areas…</a:t>
            </a:r>
          </a:p>
          <a:p>
            <a:r>
              <a:rPr lang="en-US" dirty="0" smtClean="0"/>
              <a:t>…But suggest stricter screening for tropics necessary</a:t>
            </a:r>
          </a:p>
          <a:p>
            <a:r>
              <a:rPr lang="en-US" dirty="0" smtClean="0"/>
              <a:t>Activation planned soon</a:t>
            </a:r>
          </a:p>
          <a:p>
            <a:r>
              <a:rPr lang="en-US" dirty="0" smtClean="0"/>
              <a:t>Further assessment esp. after algorithm change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0" y="963319"/>
            <a:ext cx="7869600" cy="369332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159999" y="1517716"/>
            <a:ext cx="7869601" cy="4404284"/>
          </a:xfrm>
        </p:spPr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Changes in number and data quality using first guess departures</a:t>
            </a:r>
          </a:p>
          <a:p>
            <a:r>
              <a:rPr lang="en-GB" dirty="0" smtClean="0"/>
              <a:t>Assimilation experiments</a:t>
            </a:r>
          </a:p>
          <a:p>
            <a:pPr lvl="1"/>
            <a:r>
              <a:rPr lang="en-GB" dirty="0" smtClean="0"/>
              <a:t>Initial challenges in the tropics</a:t>
            </a:r>
          </a:p>
          <a:p>
            <a:pPr lvl="1"/>
            <a:r>
              <a:rPr lang="en-GB" dirty="0" smtClean="0"/>
              <a:t>Promising outlook</a:t>
            </a:r>
          </a:p>
          <a:p>
            <a:r>
              <a:rPr lang="en-GB" dirty="0" smtClean="0"/>
              <a:t>Next steps and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548" y="2518738"/>
            <a:ext cx="7869600" cy="369332"/>
          </a:xfrm>
        </p:spPr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change in 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60458" y="927084"/>
            <a:ext cx="5887993" cy="4841426"/>
          </a:xfrm>
        </p:spPr>
        <p:txBody>
          <a:bodyPr/>
          <a:lstStyle/>
          <a:p>
            <a:r>
              <a:rPr lang="en-GB" dirty="0" smtClean="0"/>
              <a:t>Previous operational scheme</a:t>
            </a:r>
          </a:p>
          <a:p>
            <a:pPr lvl="1"/>
            <a:r>
              <a:rPr lang="en-GB" dirty="0" smtClean="0"/>
              <a:t>“Traditional” methods e.g. CO</a:t>
            </a:r>
            <a:r>
              <a:rPr lang="en-GB" baseline="-25000" dirty="0" smtClean="0"/>
              <a:t>2</a:t>
            </a:r>
            <a:r>
              <a:rPr lang="en-GB" dirty="0" smtClean="0"/>
              <a:t> slicing</a:t>
            </a:r>
          </a:p>
          <a:p>
            <a:pPr lvl="1"/>
            <a:r>
              <a:rPr lang="en-GB" dirty="0" smtClean="0"/>
              <a:t>Auto-editor: greater NWP dependence and artificial speed up</a:t>
            </a:r>
            <a:endParaRPr lang="en-GB" dirty="0"/>
          </a:p>
          <a:p>
            <a:r>
              <a:rPr lang="en-GB" dirty="0" smtClean="0"/>
              <a:t>GOES-16:</a:t>
            </a:r>
          </a:p>
          <a:p>
            <a:pPr lvl="1"/>
            <a:r>
              <a:rPr lang="en-GB" dirty="0" smtClean="0"/>
              <a:t>Nested tracking </a:t>
            </a:r>
          </a:p>
          <a:p>
            <a:pPr lvl="1"/>
            <a:r>
              <a:rPr lang="en-GB" dirty="0" smtClean="0"/>
              <a:t>Heights from optimal estimation technique</a:t>
            </a:r>
          </a:p>
          <a:p>
            <a:r>
              <a:rPr lang="en-GB" dirty="0" smtClean="0"/>
              <a:t>GOES-16 vs. auto-edited GOES-13/-15 winds</a:t>
            </a:r>
          </a:p>
          <a:p>
            <a:pPr lvl="1"/>
            <a:r>
              <a:rPr lang="en-GB" dirty="0" smtClean="0"/>
              <a:t>Full disk winds only</a:t>
            </a:r>
          </a:p>
          <a:p>
            <a:pPr lvl="1"/>
            <a:r>
              <a:rPr lang="en-GB" dirty="0" smtClean="0"/>
              <a:t>Vis</a:t>
            </a:r>
          </a:p>
          <a:p>
            <a:pPr lvl="1"/>
            <a:r>
              <a:rPr lang="en-GB" dirty="0" smtClean="0"/>
              <a:t>IR</a:t>
            </a:r>
          </a:p>
          <a:p>
            <a:pPr lvl="1"/>
            <a:r>
              <a:rPr lang="en-GB" dirty="0" smtClean="0"/>
              <a:t>Cloudy WV (6.2µm only</a:t>
            </a:r>
            <a:r>
              <a:rPr lang="en-GB" dirty="0"/>
              <a:t>) </a:t>
            </a:r>
            <a:endParaRPr lang="en-GB" dirty="0" smtClean="0"/>
          </a:p>
          <a:p>
            <a:r>
              <a:rPr lang="en-GB" dirty="0" smtClean="0"/>
              <a:t>Initially </a:t>
            </a:r>
            <a:r>
              <a:rPr lang="en-GB" dirty="0"/>
              <a:t>reprocessed GOES-13/-15 vs. auto-edited winds</a:t>
            </a:r>
          </a:p>
          <a:p>
            <a:pPr lvl="1"/>
            <a:endParaRPr lang="en-GB" dirty="0" smtClean="0"/>
          </a:p>
          <a:p>
            <a:pPr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141142" y="776443"/>
            <a:ext cx="2886075" cy="2190749"/>
            <a:chOff x="4810125" y="2185988"/>
            <a:chExt cx="2886075" cy="21907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06" r="53241"/>
            <a:stretch/>
          </p:blipFill>
          <p:spPr>
            <a:xfrm>
              <a:off x="4810125" y="2595562"/>
              <a:ext cx="2886075" cy="17811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6" r="29321" b="92505"/>
            <a:stretch/>
          </p:blipFill>
          <p:spPr>
            <a:xfrm>
              <a:off x="4938712" y="2185988"/>
              <a:ext cx="2628900" cy="3048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964929" y="3423877"/>
            <a:ext cx="3267075" cy="2190749"/>
            <a:chOff x="7805737" y="2185988"/>
            <a:chExt cx="3267075" cy="21907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74" r="52778"/>
            <a:stretch/>
          </p:blipFill>
          <p:spPr>
            <a:xfrm>
              <a:off x="7981950" y="2614612"/>
              <a:ext cx="2914650" cy="17621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8" t="1" r="23920" b="92504"/>
            <a:stretch/>
          </p:blipFill>
          <p:spPr>
            <a:xfrm>
              <a:off x="7805737" y="2185988"/>
              <a:ext cx="3267075" cy="30479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7772400" y="3442927"/>
            <a:ext cx="638175" cy="304799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343695" y="2670508"/>
            <a:ext cx="1598046" cy="10772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Better statistics at expense of NWP independence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1873" y="5703607"/>
            <a:ext cx="5648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Plots taken from NWP SAF monitoring website: </a:t>
            </a:r>
          </a:p>
          <a:p>
            <a:pPr algn="ctr"/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https://nwpsaf.eu/site/monitoring/winds-quality-evaluation/amv/amv-monthly-monitoring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/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GOES-16 data timeline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67443"/>
              </p:ext>
            </p:extLst>
          </p:nvPr>
        </p:nvGraphicFramePr>
        <p:xfrm>
          <a:off x="354798" y="3026967"/>
          <a:ext cx="1148185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81"/>
                <a:gridCol w="637881"/>
                <a:gridCol w="637881"/>
                <a:gridCol w="637881"/>
                <a:gridCol w="637881"/>
                <a:gridCol w="637881"/>
                <a:gridCol w="637881"/>
                <a:gridCol w="637881"/>
                <a:gridCol w="637881"/>
                <a:gridCol w="637881"/>
                <a:gridCol w="637881"/>
                <a:gridCol w="637881"/>
                <a:gridCol w="637881"/>
                <a:gridCol w="637881"/>
                <a:gridCol w="637881"/>
                <a:gridCol w="637881"/>
                <a:gridCol w="637881"/>
                <a:gridCol w="637881"/>
              </a:tblGrid>
              <a:tr h="5090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Nov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</a:t>
                      </a:r>
                    </a:p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Jun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Jul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Aug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Oct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Nov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</a:t>
                      </a:r>
                    </a:p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Apr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694174" y="2404798"/>
            <a:ext cx="0" cy="62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41117" y="1696035"/>
            <a:ext cx="147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GOES-16 launched 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582678" y="3649136"/>
            <a:ext cx="0" cy="56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58618" y="4270403"/>
            <a:ext cx="1648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Regular acquisition of GOES-13/-15 reprocessed (corrected)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27915" y="2404798"/>
            <a:ext cx="0" cy="62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03855" y="1441552"/>
            <a:ext cx="1648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Sample GOES-16 available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607220" y="2404798"/>
            <a:ext cx="0" cy="622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00930" y="1754685"/>
            <a:ext cx="219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GOES-13 retired in operations 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Jan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42136" y="4270403"/>
            <a:ext cx="1648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Regular acquisition of GOES-16 at final location 15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Dec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1531858" y="3667949"/>
            <a:ext cx="0" cy="56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83077" y="4249179"/>
            <a:ext cx="150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GOES-16 monitored 18</a:t>
            </a:r>
            <a:r>
              <a:rPr lang="en-GB" baseline="30000" dirty="0" smtClean="0"/>
              <a:t>th</a:t>
            </a:r>
            <a:r>
              <a:rPr lang="en-GB" dirty="0" smtClean="0"/>
              <a:t> Apr</a:t>
            </a: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4255077" y="3780912"/>
            <a:ext cx="3725387" cy="2350604"/>
            <a:chOff x="5130620" y="4120586"/>
            <a:chExt cx="3645735" cy="2246372"/>
          </a:xfrm>
        </p:grpSpPr>
        <p:sp>
          <p:nvSpPr>
            <p:cNvPr id="26" name="TextBox 25"/>
            <p:cNvSpPr txBox="1"/>
            <p:nvPr/>
          </p:nvSpPr>
          <p:spPr>
            <a:xfrm>
              <a:off x="5631709" y="4120586"/>
              <a:ext cx="27059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AMVs 12Z 25</a:t>
              </a:r>
              <a:r>
                <a:rPr lang="en-GB" sz="1400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GB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Feb 2018</a:t>
              </a: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" t="32600" r="5377"/>
            <a:stretch/>
          </p:blipFill>
          <p:spPr>
            <a:xfrm>
              <a:off x="5130620" y="4432785"/>
              <a:ext cx="3645735" cy="1934173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5611775" y="4773952"/>
              <a:ext cx="1183664" cy="1075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8329251" y="1696035"/>
            <a:ext cx="0" cy="1328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62845" y="195201"/>
            <a:ext cx="3125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Nov: News that BUFR are available</a:t>
            </a:r>
          </a:p>
          <a:p>
            <a:pPr algn="ctr"/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Nov: FTP set up at ECMWF for GOES-16</a:t>
            </a:r>
          </a:p>
          <a:p>
            <a:pPr algn="ctr"/>
            <a:r>
              <a:rPr lang="en-GB" dirty="0" smtClean="0"/>
              <a:t>30</a:t>
            </a:r>
            <a:r>
              <a:rPr lang="en-GB" baseline="30000" dirty="0" smtClean="0"/>
              <a:t>th</a:t>
            </a:r>
            <a:r>
              <a:rPr lang="en-GB" dirty="0" smtClean="0"/>
              <a:t> Nov: satellite drift starts 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977213" y="3656030"/>
            <a:ext cx="0" cy="56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5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 increase in AMVs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12" y="1184881"/>
            <a:ext cx="3613193" cy="27098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94" y="1179468"/>
            <a:ext cx="3613193" cy="270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0" y="1184881"/>
            <a:ext cx="3613193" cy="2709895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4138929" y="2834898"/>
            <a:ext cx="121308" cy="525518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60237" y="1553378"/>
            <a:ext cx="498475" cy="154428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6695" y="3097657"/>
            <a:ext cx="616246" cy="26946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16200000">
            <a:off x="-555643" y="2336443"/>
            <a:ext cx="229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No. of AMVs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Centre for Medium-Range Weather Forecasts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223967" y="3934529"/>
            <a:ext cx="6276989" cy="1669681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en-GB" dirty="0" smtClean="0"/>
              <a:t>Algorithm alone ~doubles number (seen from reprocessed GOES-13/-15 data)</a:t>
            </a:r>
          </a:p>
          <a:p>
            <a:pPr marL="179388" indent="-179388"/>
            <a:r>
              <a:rPr lang="en-GB" dirty="0" smtClean="0"/>
              <a:t>Combined with higher resolution on GOES-16 ~doubles number again</a:t>
            </a:r>
          </a:p>
          <a:p>
            <a:r>
              <a:rPr lang="en-GB" dirty="0" smtClean="0"/>
              <a:t>Visible channel increases even more</a:t>
            </a:r>
          </a:p>
          <a:p>
            <a:r>
              <a:rPr lang="en-GB" dirty="0" smtClean="0"/>
              <a:t>Local winds ~same number as full disk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09691" y="626254"/>
            <a:ext cx="2677099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Full disk AMVs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5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Stronger dependence on forecast independent QI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3692" y="1255922"/>
            <a:ext cx="313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GOES-13 IR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57210" y="1255922"/>
            <a:ext cx="313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GOES-16 IR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93935" y="4935557"/>
            <a:ext cx="353932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Little dependence on QI meant no screening used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57453" y="4744742"/>
            <a:ext cx="3539320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Stronger dependence – threshold of 90 suggested as compromise no. of AMVs vs. better quality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732141" y="1674562"/>
            <a:ext cx="0" cy="250082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84908" y="5384925"/>
            <a:ext cx="1338419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data 15</a:t>
            </a:r>
            <a:r>
              <a:rPr lang="en-GB" baseline="30000" dirty="0" smtClean="0"/>
              <a:t>th</a:t>
            </a:r>
            <a:r>
              <a:rPr lang="en-GB" dirty="0" smtClean="0"/>
              <a:t> Dec – 8</a:t>
            </a:r>
            <a:r>
              <a:rPr lang="en-GB" baseline="30000" dirty="0" smtClean="0"/>
              <a:t>th</a:t>
            </a:r>
            <a:r>
              <a:rPr lang="en-GB" dirty="0" smtClean="0"/>
              <a:t> Jan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9"/>
          <a:stretch/>
        </p:blipFill>
        <p:spPr>
          <a:xfrm>
            <a:off x="720230" y="1619480"/>
            <a:ext cx="5403814" cy="31032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3"/>
          <a:stretch/>
        </p:blipFill>
        <p:spPr>
          <a:xfrm>
            <a:off x="6124044" y="1608462"/>
            <a:ext cx="5403814" cy="31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in vertical distribution and characteristics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90575" y="4712684"/>
            <a:ext cx="1713053" cy="148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3403" y="1893460"/>
            <a:ext cx="21711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Fewer mid level AMVs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Concentrated into narrower bands high/low levels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Changes also seen for ‘algorithm only’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68344" y="833354"/>
            <a:ext cx="36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Normalised No. of AMVs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/>
          <a:stretch/>
        </p:blipFill>
        <p:spPr>
          <a:xfrm>
            <a:off x="864068" y="1178804"/>
            <a:ext cx="4032000" cy="2614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/>
          <a:stretch/>
        </p:blipFill>
        <p:spPr>
          <a:xfrm>
            <a:off x="867590" y="3712684"/>
            <a:ext cx="4032000" cy="26015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8641" y="1987498"/>
            <a:ext cx="120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NH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18641" y="4671231"/>
            <a:ext cx="120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72629" y="4463859"/>
            <a:ext cx="121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F77B4"/>
                </a:solidFill>
              </a:rPr>
              <a:t>GOES-16</a:t>
            </a:r>
          </a:p>
          <a:p>
            <a:r>
              <a:rPr lang="en-GB" dirty="0" smtClean="0">
                <a:solidFill>
                  <a:srgbClr val="FF7F0E"/>
                </a:solidFill>
              </a:rPr>
              <a:t>GOES-15</a:t>
            </a:r>
            <a:endParaRPr lang="en-GB" dirty="0">
              <a:solidFill>
                <a:srgbClr val="FF7F0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3389" y="1894901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502372" y="3752377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43959" y="6054251"/>
            <a:ext cx="1674564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Dec – 14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Jan QI + first guess screening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977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in vertical distribution and characteristics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90575" y="4712684"/>
            <a:ext cx="1713053" cy="148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/>
          <a:stretch/>
        </p:blipFill>
        <p:spPr>
          <a:xfrm>
            <a:off x="864068" y="1178804"/>
            <a:ext cx="4032000" cy="2614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/>
          <a:stretch/>
        </p:blipFill>
        <p:spPr>
          <a:xfrm>
            <a:off x="867590" y="3712684"/>
            <a:ext cx="4032000" cy="2601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/>
          <a:stretch/>
        </p:blipFill>
        <p:spPr>
          <a:xfrm>
            <a:off x="4517901" y="1200839"/>
            <a:ext cx="4032000" cy="2589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/>
          <a:stretch/>
        </p:blipFill>
        <p:spPr>
          <a:xfrm>
            <a:off x="4514379" y="3712684"/>
            <a:ext cx="4032000" cy="26015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8641" y="1987498"/>
            <a:ext cx="120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NH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18641" y="4671231"/>
            <a:ext cx="120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972629" y="4463859"/>
            <a:ext cx="121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F77B4"/>
                </a:solidFill>
              </a:rPr>
              <a:t>GOES-16</a:t>
            </a:r>
          </a:p>
          <a:p>
            <a:r>
              <a:rPr lang="en-GB" dirty="0" smtClean="0">
                <a:solidFill>
                  <a:srgbClr val="FF7F0E"/>
                </a:solidFill>
              </a:rPr>
              <a:t>GOES-15</a:t>
            </a:r>
            <a:endParaRPr lang="en-GB" dirty="0">
              <a:solidFill>
                <a:srgbClr val="FF7F0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8389" y="3938466"/>
            <a:ext cx="121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F77B4"/>
                </a:solidFill>
              </a:rPr>
              <a:t>GOES-16</a:t>
            </a:r>
          </a:p>
          <a:p>
            <a:r>
              <a:rPr lang="en-GB" dirty="0" smtClean="0">
                <a:solidFill>
                  <a:srgbClr val="FF7F0E"/>
                </a:solidFill>
              </a:rPr>
              <a:t>GOES-15</a:t>
            </a:r>
            <a:endParaRPr lang="en-GB" dirty="0">
              <a:solidFill>
                <a:srgbClr val="FF7F0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13389" y="1894901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502372" y="3752377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359983" y="2579739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164620" y="5076541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268344" y="833354"/>
            <a:ext cx="36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Normalised No. of AMVs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20842" y="833354"/>
            <a:ext cx="36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Speed bias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43959" y="6054251"/>
            <a:ext cx="1674564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Dec – 14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Jan QI + first guess screening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04156" y="1339691"/>
            <a:ext cx="1983578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High levels in extra tropics start with negative speed bias…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… And show more positive speed bias 300-600hPa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787734" y="1451716"/>
            <a:ext cx="907986" cy="1184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787734" y="2029374"/>
            <a:ext cx="2044900" cy="1271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60801" y="4050438"/>
            <a:ext cx="256118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 tropics speed bias is negative (similar or more than GOES-15)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For ‘algorithm only’ biases were generally positive/less negative 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630180" y="4504466"/>
            <a:ext cx="1040831" cy="519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 r="6966"/>
          <a:stretch/>
        </p:blipFill>
        <p:spPr>
          <a:xfrm>
            <a:off x="8305160" y="1178806"/>
            <a:ext cx="3295599" cy="23491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2" r="8531"/>
          <a:stretch/>
        </p:blipFill>
        <p:spPr>
          <a:xfrm>
            <a:off x="8305161" y="3707569"/>
            <a:ext cx="3251533" cy="236317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338211" y="597853"/>
            <a:ext cx="345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GOES-13 reprocessed vs. auto-edited (March – April 2017)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8769075" y="2596068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8854211" y="2270142"/>
            <a:ext cx="184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F77B4"/>
                </a:solidFill>
              </a:rPr>
              <a:t>GOES-13 repro</a:t>
            </a:r>
          </a:p>
          <a:p>
            <a:r>
              <a:rPr lang="en-GB" dirty="0" smtClean="0">
                <a:solidFill>
                  <a:srgbClr val="FF7F0E"/>
                </a:solidFill>
              </a:rPr>
              <a:t>GOES-13 op</a:t>
            </a:r>
            <a:endParaRPr lang="en-GB" dirty="0">
              <a:solidFill>
                <a:srgbClr val="FF7F0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37039" y="5409281"/>
            <a:ext cx="925835" cy="334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9755735" y="4066353"/>
            <a:ext cx="184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F77B4"/>
                </a:solidFill>
              </a:rPr>
              <a:t>GOES-13 repro</a:t>
            </a:r>
          </a:p>
          <a:p>
            <a:r>
              <a:rPr lang="en-GB" dirty="0" smtClean="0">
                <a:solidFill>
                  <a:srgbClr val="FF7F0E"/>
                </a:solidFill>
              </a:rPr>
              <a:t>GOES-13 op</a:t>
            </a:r>
            <a:endParaRPr lang="en-GB" dirty="0">
              <a:solidFill>
                <a:srgbClr val="FF7F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7" grpId="0" animBg="1"/>
      <p:bldP spid="33" grpId="0" animBg="1"/>
      <p:bldP spid="35" grpId="0"/>
      <p:bldP spid="37" grpId="0" animBg="1"/>
      <p:bldP spid="36" grpId="0"/>
      <p:bldP spid="3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in vertical distribution and characteristics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European Centre for Medium-Range Weather Forecasts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90575" y="4712684"/>
            <a:ext cx="1713053" cy="148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/>
          <a:stretch/>
        </p:blipFill>
        <p:spPr>
          <a:xfrm>
            <a:off x="864068" y="1178804"/>
            <a:ext cx="4032000" cy="2614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/>
          <a:stretch/>
        </p:blipFill>
        <p:spPr>
          <a:xfrm>
            <a:off x="867590" y="3712684"/>
            <a:ext cx="4032000" cy="2601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>
          <a:xfrm>
            <a:off x="8153303" y="1189822"/>
            <a:ext cx="4032000" cy="2603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/>
          <a:stretch/>
        </p:blipFill>
        <p:spPr>
          <a:xfrm>
            <a:off x="4517901" y="1200839"/>
            <a:ext cx="4032000" cy="2589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8156825" y="3701666"/>
            <a:ext cx="4032000" cy="2612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/>
          <a:stretch/>
        </p:blipFill>
        <p:spPr>
          <a:xfrm>
            <a:off x="4514379" y="3712684"/>
            <a:ext cx="4032000" cy="26015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8641" y="1987498"/>
            <a:ext cx="120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NH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18641" y="4671231"/>
            <a:ext cx="120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972629" y="4463859"/>
            <a:ext cx="121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F77B4"/>
                </a:solidFill>
              </a:rPr>
              <a:t>GOES-16</a:t>
            </a:r>
          </a:p>
          <a:p>
            <a:r>
              <a:rPr lang="en-GB" dirty="0" smtClean="0">
                <a:solidFill>
                  <a:srgbClr val="FF7F0E"/>
                </a:solidFill>
              </a:rPr>
              <a:t>GOES-15</a:t>
            </a:r>
            <a:endParaRPr lang="en-GB" dirty="0">
              <a:solidFill>
                <a:srgbClr val="FF7F0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8389" y="3938466"/>
            <a:ext cx="121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F77B4"/>
                </a:solidFill>
              </a:rPr>
              <a:t>GOES-16</a:t>
            </a:r>
          </a:p>
          <a:p>
            <a:r>
              <a:rPr lang="en-GB" dirty="0" smtClean="0">
                <a:solidFill>
                  <a:srgbClr val="FF7F0E"/>
                </a:solidFill>
              </a:rPr>
              <a:t>GOES-15</a:t>
            </a:r>
            <a:endParaRPr lang="en-GB" dirty="0">
              <a:solidFill>
                <a:srgbClr val="FF7F0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13389" y="1894901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502372" y="3752377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359983" y="2579739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164620" y="5076541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0809329" y="2561819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0812441" y="5110190"/>
            <a:ext cx="925835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0503284" y="5005596"/>
            <a:ext cx="121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F77B4"/>
                </a:solidFill>
              </a:rPr>
              <a:t>GOES-16</a:t>
            </a:r>
          </a:p>
          <a:p>
            <a:r>
              <a:rPr lang="en-GB" dirty="0" smtClean="0">
                <a:solidFill>
                  <a:srgbClr val="FF7F0E"/>
                </a:solidFill>
              </a:rPr>
              <a:t>GOES-15</a:t>
            </a:r>
            <a:endParaRPr lang="en-GB" dirty="0">
              <a:solidFill>
                <a:srgbClr val="FF7F0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8344" y="833354"/>
            <a:ext cx="36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Normalised No. of AMVs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920842" y="833354"/>
            <a:ext cx="36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Speed bias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579919" y="833354"/>
            <a:ext cx="361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RMSVD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43959" y="6054251"/>
            <a:ext cx="1674564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Dec – 14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Jan IR, QI + first guess screening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8431431" y="833354"/>
            <a:ext cx="3553740" cy="5480848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621399" y="2902689"/>
            <a:ext cx="192997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RMSVD values are similar or smaller than GOES-13/-15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5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16.9_light_blue.potx" id="{6E553A05-1FF4-41A6-8DCD-4A16C4C52284}" vid="{CB9C2DB0-F904-43F7-8D0F-6F373F3FC0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ECMWF_16.9_light_blue</Template>
  <TotalTime>2220</TotalTime>
  <Words>1237</Words>
  <Application>Microsoft Office PowerPoint</Application>
  <PresentationFormat>Custom</PresentationFormat>
  <Paragraphs>298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ECMWF Light 16:9 blue</vt:lpstr>
      <vt:lpstr>PowerPoint Presentation</vt:lpstr>
      <vt:lpstr>Outline</vt:lpstr>
      <vt:lpstr>Significant change in processing</vt:lpstr>
      <vt:lpstr>GOES-16 data timeline</vt:lpstr>
      <vt:lpstr>Large increase in AMVs</vt:lpstr>
      <vt:lpstr>Stronger dependence on forecast independent QI</vt:lpstr>
      <vt:lpstr>Changes in vertical distribution and characteristics</vt:lpstr>
      <vt:lpstr>Changes in vertical distribution and characteristics</vt:lpstr>
      <vt:lpstr>Changes in vertical distribution and characteristics</vt:lpstr>
      <vt:lpstr>Data quality comparable but change in patterns</vt:lpstr>
      <vt:lpstr>Comparison with adjacent satellites</vt:lpstr>
      <vt:lpstr>Assimilation experiments: initial channel selections</vt:lpstr>
      <vt:lpstr>Problems at high levels?</vt:lpstr>
      <vt:lpstr>Assimilation experiments: more conservative screening</vt:lpstr>
      <vt:lpstr>Positive impacts in SH and low levels</vt:lpstr>
      <vt:lpstr>High levels close to neutral</vt:lpstr>
      <vt:lpstr>Small neutral/positive impacts on humidity</vt:lpstr>
      <vt:lpstr>Activation and reassessment</vt:lpstr>
      <vt:lpstr>Summary</vt:lpstr>
      <vt:lpstr>Thank you for listening!</vt:lpstr>
    </vt:vector>
  </TitlesOfParts>
  <Company>ECMWF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Lean</dc:creator>
  <cp:lastModifiedBy>Katie Lean</cp:lastModifiedBy>
  <cp:revision>67</cp:revision>
  <cp:lastPrinted>2018-04-17T18:55:30Z</cp:lastPrinted>
  <dcterms:created xsi:type="dcterms:W3CDTF">2018-04-16T09:29:31Z</dcterms:created>
  <dcterms:modified xsi:type="dcterms:W3CDTF">2018-04-20T14:01:05Z</dcterms:modified>
</cp:coreProperties>
</file>