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1"/>
  </p:notesMasterIdLst>
  <p:sldIdLst>
    <p:sldId id="286" r:id="rId2"/>
    <p:sldId id="291" r:id="rId3"/>
    <p:sldId id="292" r:id="rId4"/>
    <p:sldId id="299" r:id="rId5"/>
    <p:sldId id="305" r:id="rId6"/>
    <p:sldId id="307" r:id="rId7"/>
    <p:sldId id="308" r:id="rId8"/>
    <p:sldId id="310" r:id="rId9"/>
    <p:sldId id="309" r:id="rId10"/>
    <p:sldId id="311" r:id="rId11"/>
    <p:sldId id="300" r:id="rId12"/>
    <p:sldId id="306" r:id="rId13"/>
    <p:sldId id="287" r:id="rId14"/>
    <p:sldId id="294" r:id="rId15"/>
    <p:sldId id="313" r:id="rId16"/>
    <p:sldId id="314" r:id="rId17"/>
    <p:sldId id="315" r:id="rId18"/>
    <p:sldId id="316" r:id="rId19"/>
    <p:sldId id="301" r:id="rId20"/>
    <p:sldId id="312" r:id="rId21"/>
    <p:sldId id="317" r:id="rId22"/>
    <p:sldId id="293" r:id="rId23"/>
    <p:sldId id="320" r:id="rId24"/>
    <p:sldId id="302" r:id="rId25"/>
    <p:sldId id="318" r:id="rId26"/>
    <p:sldId id="321" r:id="rId27"/>
    <p:sldId id="325" r:id="rId28"/>
    <p:sldId id="326" r:id="rId29"/>
    <p:sldId id="304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1" y="14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4C97-B0AB-415A-87C7-A72C5EB9248F}" type="datetimeFigureOut">
              <a:rPr lang="en-GB" smtClean="0"/>
              <a:pPr/>
              <a:t>03/05/2018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2B7FA-AB46-4993-BA79-F306F77A20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5377" cy="51509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bg2"/>
                </a:solidFill>
              </a:rPr>
              <a:t> 2018,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6347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400" y="1548000"/>
            <a:ext cx="40896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747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59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567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48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351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322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8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4087988" cy="576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62272" y="1"/>
            <a:ext cx="4572000" cy="47167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971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4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09468"/>
            <a:ext cx="9144000" cy="4022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2413" y="818866"/>
            <a:ext cx="8639175" cy="378964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7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1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3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39"/>
            <a:ext cx="8640000" cy="900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5480"/>
            <a:ext cx="8640000" cy="263252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87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37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bg2"/>
                </a:solidFill>
              </a:rPr>
              <a:t> 2018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437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1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154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33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22593"/>
            <a:ext cx="9144000" cy="3415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699739"/>
            <a:ext cx="8640000" cy="9004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82721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217158" y="482721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46704" y="2004607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1600" dirty="0" smtClean="0"/>
              <a:t>For more information </a:t>
            </a:r>
            <a:r>
              <a:rPr lang="fr-BE" sz="1600" dirty="0" err="1" smtClean="0"/>
              <a:t>please</a:t>
            </a:r>
            <a:r>
              <a:rPr lang="fr-BE" sz="1600" dirty="0" smtClean="0"/>
              <a:t> contact</a:t>
            </a:r>
            <a:endParaRPr lang="en-GB" sz="16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86704" y="2616442"/>
            <a:ext cx="8100000" cy="36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BE" sz="1600" dirty="0" smtClean="0"/>
              <a:t>www.metoffice.gov.uk</a:t>
            </a:r>
            <a:endParaRPr lang="en-GB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6704" y="3994278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Insert phone number here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6704" y="3308732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Insert e-mail here</a:t>
            </a:r>
            <a:endParaRPr lang="en-GB" dirty="0"/>
          </a:p>
        </p:txBody>
      </p:sp>
      <p:pic>
        <p:nvPicPr>
          <p:cNvPr id="16" name="email-icon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79161" y="3293168"/>
            <a:ext cx="357677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ne-icon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50419" y="3969028"/>
            <a:ext cx="415161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web-icon.png"/>
          <p:cNvPicPr>
            <a:picLocks noChangeAspect="1"/>
          </p:cNvPicPr>
          <p:nvPr userDrawn="1"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4000" y="2617307"/>
            <a:ext cx="467999" cy="396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025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bg2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bg2"/>
                </a:solidFill>
              </a:rPr>
              <a:t> 2018,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508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" y="0"/>
            <a:ext cx="9155568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pic>
        <p:nvPicPr>
          <p:cNvPr id="11" name="MO_MASTER_black_mono_for_light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1951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486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www.metoffice.gov.uk</a:t>
            </a:r>
            <a:r>
              <a:rPr lang="fr-BE" sz="800" dirty="0" smtClean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© Crown Copyright</a:t>
            </a:r>
            <a:r>
              <a:rPr lang="fr-BE" sz="800" baseline="0" dirty="0" smtClean="0">
                <a:solidFill>
                  <a:schemeClr val="tx1"/>
                </a:solidFill>
              </a:rPr>
              <a:t> 2018,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pic>
        <p:nvPicPr>
          <p:cNvPr id="18" name="MO_MASTER_for_dark_backg_RBG.png"/>
          <p:cNvPicPr>
            <a:picLocks noChangeAspect="1"/>
          </p:cNvPicPr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720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5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48000"/>
            <a:ext cx="864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MO_MASTER_black_mono_for_light_backg_RBG.png"/>
          <p:cNvPicPr>
            <a:picLocks noChangeAspect="1"/>
          </p:cNvPicPr>
          <p:nvPr userDrawn="1"/>
        </p:nvPicPr>
        <p:blipFill>
          <a:blip r:embed="rId25" cstate="print">
            <a:extLst/>
          </a:blip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 smtClean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1910" y="4802317"/>
            <a:ext cx="14363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59" r:id="rId3"/>
    <p:sldLayoutId id="2147483686" r:id="rId4"/>
    <p:sldLayoutId id="2147483681" r:id="rId5"/>
    <p:sldLayoutId id="2147483684" r:id="rId6"/>
    <p:sldLayoutId id="2147483682" r:id="rId7"/>
    <p:sldLayoutId id="2147483685" r:id="rId8"/>
    <p:sldLayoutId id="2147483660" r:id="rId9"/>
    <p:sldLayoutId id="2147483662" r:id="rId10"/>
    <p:sldLayoutId id="2147483670" r:id="rId11"/>
    <p:sldLayoutId id="2147483669" r:id="rId12"/>
    <p:sldLayoutId id="2147483668" r:id="rId13"/>
    <p:sldLayoutId id="2147483664" r:id="rId14"/>
    <p:sldLayoutId id="2147483671" r:id="rId15"/>
    <p:sldLayoutId id="2147483665" r:id="rId16"/>
    <p:sldLayoutId id="2147483677" r:id="rId17"/>
    <p:sldLayoutId id="2147483672" r:id="rId18"/>
    <p:sldLayoutId id="2147483676" r:id="rId19"/>
    <p:sldLayoutId id="2147483674" r:id="rId20"/>
    <p:sldLayoutId id="2147483675" r:id="rId21"/>
    <p:sldLayoutId id="2147483673" r:id="rId22"/>
    <p:sldLayoutId id="2147483683" r:id="rId2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Studying AMV Errors With The NWP SAF Monitoring Web Site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Francis Warrick, James Cotton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03_CollocMetO_9th_6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434" y="386941"/>
            <a:ext cx="6458186" cy="3672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721" y="4309730"/>
            <a:ext cx="424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Co-located within 10km, 10 minutes.</a:t>
            </a:r>
          </a:p>
          <a:p>
            <a:r>
              <a:rPr lang="en-GB" sz="1200" dirty="0" smtClean="0"/>
              <a:t> </a:t>
            </a:r>
          </a:p>
          <a:p>
            <a:r>
              <a:rPr lang="en-GB" sz="1200" dirty="0" smtClean="0"/>
              <a:t>9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March 2017 06Z cycle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4293" y="731520"/>
            <a:ext cx="4383610" cy="623644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Positive Speed Bias in Tropics</a:t>
            </a:r>
            <a:endParaRPr lang="en-GB" sz="24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9951" y="1477044"/>
            <a:ext cx="8640000" cy="1814299"/>
          </a:xfrm>
        </p:spPr>
        <p:txBody>
          <a:bodyPr>
            <a:noAutofit/>
          </a:bodyPr>
          <a:lstStyle/>
          <a:p>
            <a:endParaRPr lang="en-GB" sz="1400" dirty="0" smtClean="0"/>
          </a:p>
          <a:p>
            <a:r>
              <a:rPr lang="en-GB" sz="1400" dirty="0" smtClean="0"/>
              <a:t>High–Level (heights above 400 hPa)</a:t>
            </a:r>
          </a:p>
          <a:p>
            <a:r>
              <a:rPr lang="en-GB" sz="1400" dirty="0" smtClean="0"/>
              <a:t>Feature 2.13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o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081" y="361506"/>
            <a:ext cx="4701021" cy="1376051"/>
          </a:xfrm>
          <a:prstGeom prst="rect">
            <a:avLst/>
          </a:prstGeom>
        </p:spPr>
      </p:pic>
      <p:pic>
        <p:nvPicPr>
          <p:cNvPr id="3" name="Picture 2" descr="ho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185" y="1818432"/>
            <a:ext cx="4785638" cy="1582905"/>
          </a:xfrm>
          <a:prstGeom prst="rect">
            <a:avLst/>
          </a:prstGeom>
        </p:spPr>
      </p:pic>
      <p:pic>
        <p:nvPicPr>
          <p:cNvPr id="4" name="Picture 3" descr="coarse_m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0520" y="3480932"/>
            <a:ext cx="4276116" cy="15491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5543" y="0"/>
            <a:ext cx="198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Operational Heights (CLA)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18121" y="0"/>
            <a:ext cx="179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OCA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40819" y="559981"/>
            <a:ext cx="2736112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Infra-red 10.8 micron</a:t>
            </a:r>
          </a:p>
          <a:p>
            <a:endParaRPr lang="en-GB" dirty="0" smtClean="0"/>
          </a:p>
          <a:p>
            <a:r>
              <a:rPr lang="en-GB" dirty="0" smtClean="0"/>
              <a:t>December 2016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20317" y="2289543"/>
            <a:ext cx="26864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Data over South Atlantic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87656" y="3873795"/>
            <a:ext cx="2686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Heights above 400 hPa</a:t>
            </a:r>
          </a:p>
          <a:p>
            <a:r>
              <a:rPr lang="en-GB" sz="1400" dirty="0" smtClean="0"/>
              <a:t>24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-27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December</a:t>
            </a:r>
            <a:endParaRPr lang="en-GB" sz="1400" dirty="0"/>
          </a:p>
        </p:txBody>
      </p: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 flipV="1">
            <a:off x="5387163" y="2438400"/>
            <a:ext cx="333154" cy="5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 flipV="1">
            <a:off x="5408428" y="4033284"/>
            <a:ext cx="379228" cy="102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74847" y="219075"/>
            <a:ext cx="4762500" cy="4705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326" y="538716"/>
            <a:ext cx="180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Meteosat-10 IR 10.8</a:t>
            </a:r>
          </a:p>
          <a:p>
            <a:endParaRPr lang="en-GB" sz="1200" dirty="0" smtClean="0"/>
          </a:p>
          <a:p>
            <a:r>
              <a:rPr lang="en-GB" sz="1200" dirty="0" smtClean="0"/>
              <a:t>26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December 2016</a:t>
            </a:r>
          </a:p>
          <a:p>
            <a:endParaRPr lang="en-GB" sz="1200" dirty="0" smtClean="0"/>
          </a:p>
          <a:p>
            <a:r>
              <a:rPr lang="en-GB" sz="1200" dirty="0" smtClean="0"/>
              <a:t>1500-2100 UTC (18Z cycle)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idas_speed_c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8655" y="0"/>
            <a:ext cx="6225345" cy="4863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362" y="212652"/>
            <a:ext cx="198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Operational Heights (CLA)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55944" y="3997842"/>
            <a:ext cx="2629786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Meteosat-10 infra-red 10.8 micron</a:t>
            </a:r>
          </a:p>
          <a:p>
            <a:endParaRPr lang="en-GB" sz="1200" dirty="0" smtClean="0"/>
          </a:p>
          <a:p>
            <a:r>
              <a:rPr lang="en-GB" sz="1200" dirty="0" smtClean="0"/>
              <a:t>1815 UTC</a:t>
            </a:r>
          </a:p>
          <a:p>
            <a:r>
              <a:rPr lang="en-GB" sz="1200" dirty="0" smtClean="0"/>
              <a:t>26/12/2016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cidas_speed_o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0838" y="0"/>
            <a:ext cx="6303162" cy="48732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070" y="141768"/>
            <a:ext cx="179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OCA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5944" y="3997842"/>
            <a:ext cx="2629786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Meteosat-10 infra-red 10.8 micron</a:t>
            </a:r>
          </a:p>
          <a:p>
            <a:endParaRPr lang="en-GB" sz="1200" dirty="0" smtClean="0"/>
          </a:p>
          <a:p>
            <a:r>
              <a:rPr lang="en-GB" sz="1200" dirty="0" smtClean="0"/>
              <a:t>1815 UTC</a:t>
            </a:r>
          </a:p>
          <a:p>
            <a:r>
              <a:rPr lang="en-GB" sz="1200" dirty="0" smtClean="0"/>
              <a:t>26/12/2016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c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0292" y="0"/>
            <a:ext cx="6283708" cy="4951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362" y="212652"/>
            <a:ext cx="198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Operational Heights (CLA)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55944" y="3997842"/>
            <a:ext cx="2629786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Meteosat-10 infra-red 10.8 micron</a:t>
            </a:r>
          </a:p>
          <a:p>
            <a:endParaRPr lang="en-GB" sz="1200" dirty="0" smtClean="0"/>
          </a:p>
          <a:p>
            <a:r>
              <a:rPr lang="en-GB" sz="1200" dirty="0" smtClean="0"/>
              <a:t>1815 UTC</a:t>
            </a:r>
          </a:p>
          <a:p>
            <a:r>
              <a:rPr lang="en-GB" sz="1200" dirty="0" smtClean="0"/>
              <a:t>26/12/2016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o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0292" y="0"/>
            <a:ext cx="6283708" cy="48635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838" y="163033"/>
            <a:ext cx="179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OCA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5944" y="3997842"/>
            <a:ext cx="2629786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Meteosat-10 infra-red 10.8 micron</a:t>
            </a:r>
          </a:p>
          <a:p>
            <a:endParaRPr lang="en-GB" sz="1200" dirty="0" smtClean="0"/>
          </a:p>
          <a:p>
            <a:r>
              <a:rPr lang="en-GB" sz="1200" dirty="0" smtClean="0"/>
              <a:t>1815 UTC</a:t>
            </a:r>
          </a:p>
          <a:p>
            <a:r>
              <a:rPr lang="en-GB" sz="1200" dirty="0" smtClean="0"/>
              <a:t>26/12/2016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_profi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37" y="1353880"/>
            <a:ext cx="4471924" cy="3392672"/>
          </a:xfrm>
          <a:prstGeom prst="rect">
            <a:avLst/>
          </a:prstGeom>
        </p:spPr>
      </p:pic>
      <p:pic>
        <p:nvPicPr>
          <p:cNvPr id="3" name="Picture 2" descr="oca_profi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3299" y="1353880"/>
            <a:ext cx="4481267" cy="3399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0204" y="467833"/>
            <a:ext cx="198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Operational Heights (CLA)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840819" y="460745"/>
            <a:ext cx="179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OCA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4292" y="731520"/>
            <a:ext cx="4749371" cy="623644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MSG Positive Bias over North Africa</a:t>
            </a:r>
            <a:endParaRPr lang="en-GB" sz="24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9951" y="1477044"/>
            <a:ext cx="8640000" cy="1814299"/>
          </a:xfrm>
        </p:spPr>
        <p:txBody>
          <a:bodyPr>
            <a:noAutofit/>
          </a:bodyPr>
          <a:lstStyle/>
          <a:p>
            <a:endParaRPr lang="en-GB" sz="1400" dirty="0" smtClean="0"/>
          </a:p>
          <a:p>
            <a:r>
              <a:rPr lang="en-GB" sz="1400" dirty="0" smtClean="0"/>
              <a:t>Low–Level (heights below 700 hPa)</a:t>
            </a:r>
          </a:p>
          <a:p>
            <a:r>
              <a:rPr lang="en-GB" sz="1400" dirty="0" smtClean="0"/>
              <a:t>Feature 2.6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7296" y="0"/>
            <a:ext cx="5386704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452" y="949344"/>
            <a:ext cx="32393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nwpsaf.eu -&gt; Monitoring -&gt; Winds Quality Evaluation -&gt; AMVs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AMV usage by NWP centre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Monthly monitoring plots versus Met Office and ECMWF models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Analysis reports every two years</a:t>
            </a:r>
          </a:p>
          <a:p>
            <a:pPr>
              <a:buFont typeface="Arial" pitchFamily="34" charset="0"/>
              <a:buChar char="•"/>
            </a:pPr>
            <a:endParaRPr lang="en-GB" sz="1600" dirty="0" smtClean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 One-off investigations</a:t>
            </a:r>
          </a:p>
          <a:p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91210" y="157255"/>
            <a:ext cx="316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NWP SAF AMV Monitoring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4857" y="148856"/>
            <a:ext cx="2858275" cy="2794852"/>
            <a:chOff x="250215" y="1084521"/>
            <a:chExt cx="2858275" cy="2794852"/>
          </a:xfrm>
        </p:grpSpPr>
        <p:sp>
          <p:nvSpPr>
            <p:cNvPr id="4" name="TextBox 3"/>
            <p:cNvSpPr txBox="1"/>
            <p:nvPr/>
          </p:nvSpPr>
          <p:spPr>
            <a:xfrm>
              <a:off x="510363" y="1084521"/>
              <a:ext cx="22541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Below 700 hPa</a:t>
              </a:r>
              <a:endParaRPr lang="en-GB" sz="1400" dirty="0"/>
            </a:p>
          </p:txBody>
        </p:sp>
        <p:pic>
          <p:nvPicPr>
            <p:cNvPr id="5" name="Picture 4" descr="omb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215" y="1601973"/>
              <a:ext cx="2858275" cy="22774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1190847" y="1382233"/>
              <a:ext cx="0" cy="1984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1612_HovPMetO_m10ir108AllLat_bi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2261" y="348542"/>
            <a:ext cx="3211032" cy="2204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55442" y="765544"/>
            <a:ext cx="1488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Meteosat-10 IR 10.8</a:t>
            </a:r>
          </a:p>
          <a:p>
            <a:endParaRPr lang="en-GB" sz="1200" dirty="0" smtClean="0"/>
          </a:p>
          <a:p>
            <a:r>
              <a:rPr lang="en-GB" sz="1200" dirty="0" smtClean="0"/>
              <a:t>Sahara</a:t>
            </a:r>
          </a:p>
          <a:p>
            <a:endParaRPr lang="en-GB" sz="1200" dirty="0" smtClean="0"/>
          </a:p>
          <a:p>
            <a:r>
              <a:rPr lang="en-GB" sz="1200" dirty="0" smtClean="0"/>
              <a:t>December 2016</a:t>
            </a:r>
            <a:endParaRPr lang="en-GB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043706" y="3055570"/>
            <a:ext cx="6592186" cy="1882849"/>
            <a:chOff x="567561" y="2678862"/>
            <a:chExt cx="7364327" cy="2464638"/>
          </a:xfrm>
        </p:grpSpPr>
        <p:pic>
          <p:nvPicPr>
            <p:cNvPr id="11" name="Picture 10" descr="Map_pres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8465" y="2684273"/>
              <a:ext cx="3643423" cy="2459227"/>
            </a:xfrm>
            <a:prstGeom prst="rect">
              <a:avLst/>
            </a:prstGeom>
          </p:spPr>
        </p:pic>
        <p:pic>
          <p:nvPicPr>
            <p:cNvPr id="12" name="Picture 11" descr="Map_speeddiff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561" y="2678862"/>
              <a:ext cx="3614579" cy="246463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92148" y="567069"/>
            <a:ext cx="1467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sz="1200" dirty="0" smtClean="0"/>
              <a:t> Seen in MSG visible and infra-red over desert</a:t>
            </a:r>
          </a:p>
          <a:p>
            <a:pPr>
              <a:buFontTx/>
              <a:buChar char="-"/>
            </a:pPr>
            <a:endParaRPr lang="en-GB" sz="1200" dirty="0" smtClean="0"/>
          </a:p>
          <a:p>
            <a:pPr>
              <a:buFontTx/>
              <a:buChar char="-"/>
            </a:pPr>
            <a:r>
              <a:rPr lang="en-GB" sz="1200" dirty="0" smtClean="0"/>
              <a:t> Worse in winter (position of jet)</a:t>
            </a:r>
          </a:p>
          <a:p>
            <a:pPr>
              <a:buFontTx/>
              <a:buChar char="-"/>
            </a:pPr>
            <a:endParaRPr lang="en-GB" sz="1200" dirty="0" smtClean="0"/>
          </a:p>
          <a:p>
            <a:pPr>
              <a:buFontTx/>
              <a:buChar char="-"/>
            </a:pPr>
            <a:r>
              <a:rPr lang="en-GB" sz="1200" dirty="0" smtClean="0"/>
              <a:t> Linked with cirrus &amp; semi-transparent cloud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121" y="191386"/>
            <a:ext cx="883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is this feature only present in the 18Z cycle, and not the 00, 06 and 12Z cycles?</a:t>
            </a:r>
            <a:endParaRPr lang="en-GB" dirty="0"/>
          </a:p>
        </p:txBody>
      </p:sp>
      <p:pic>
        <p:nvPicPr>
          <p:cNvPr id="10" name="Picture 9" descr="EIAO51_2016120612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86" y="911739"/>
            <a:ext cx="4312868" cy="4017015"/>
          </a:xfrm>
          <a:prstGeom prst="rect">
            <a:avLst/>
          </a:prstGeom>
        </p:spPr>
      </p:pic>
      <p:pic>
        <p:nvPicPr>
          <p:cNvPr id="11" name="Picture 10" descr="EIAO51_2016120618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5018" y="922761"/>
            <a:ext cx="4301429" cy="40129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399" y="623455"/>
            <a:ext cx="4391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Faint cloud is moving north-east ward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HDA61_2016120617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078" y="983673"/>
            <a:ext cx="3152946" cy="3176154"/>
          </a:xfrm>
          <a:prstGeom prst="rect">
            <a:avLst/>
          </a:prstGeom>
        </p:spPr>
      </p:pic>
      <p:pic>
        <p:nvPicPr>
          <p:cNvPr id="3" name="Picture 2" descr="ETXT11_20161206173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5336" y="969819"/>
            <a:ext cx="3783235" cy="3167590"/>
          </a:xfrm>
          <a:prstGeom prst="rect">
            <a:avLst/>
          </a:prstGeom>
        </p:spPr>
      </p:pic>
      <p:pic>
        <p:nvPicPr>
          <p:cNvPr id="4" name="Picture 3" descr="ctp_sca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94560" cy="5143500"/>
          </a:xfrm>
          <a:prstGeom prst="rect">
            <a:avLst/>
          </a:prstGeom>
        </p:spPr>
      </p:pic>
      <p:pic>
        <p:nvPicPr>
          <p:cNvPr id="5" name="Picture 4" descr="meto_cloud_tempr_sca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9138" y="900546"/>
            <a:ext cx="890953" cy="3246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8582" y="436419"/>
            <a:ext cx="2542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OCA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530436" y="408708"/>
            <a:ext cx="344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Met Office Cloud Product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file_1402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055" y="0"/>
            <a:ext cx="680788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4292" y="731519"/>
            <a:ext cx="7747012" cy="675861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Meteosat-8 (IODC) Positive Speed Difference in the Tropics</a:t>
            </a:r>
            <a:endParaRPr lang="en-GB" sz="24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9951" y="1477044"/>
            <a:ext cx="8640000" cy="1814299"/>
          </a:xfrm>
        </p:spPr>
        <p:txBody>
          <a:bodyPr>
            <a:noAutofit/>
          </a:bodyPr>
          <a:lstStyle/>
          <a:p>
            <a:endParaRPr lang="en-GB" sz="1400" dirty="0" smtClean="0"/>
          </a:p>
          <a:p>
            <a:r>
              <a:rPr lang="en-GB" sz="1400" dirty="0" smtClean="0"/>
              <a:t>Low–Level (heights below 700 hPa)</a:t>
            </a:r>
          </a:p>
          <a:p>
            <a:r>
              <a:rPr lang="en-GB" sz="1400" dirty="0" smtClean="0"/>
              <a:t>Feature 8.1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8" y="576837"/>
            <a:ext cx="5870312" cy="441680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83527" y="2446317"/>
            <a:ext cx="2024743" cy="93221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590152" y="1107489"/>
            <a:ext cx="24282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Feature Background: </a:t>
            </a:r>
          </a:p>
          <a:p>
            <a:endParaRPr lang="en-GB" sz="1400" dirty="0" smtClean="0"/>
          </a:p>
          <a:p>
            <a:endParaRPr lang="en-GB" sz="1400" dirty="0" smtClean="0"/>
          </a:p>
          <a:p>
            <a:r>
              <a:rPr lang="en-GB" sz="1400" dirty="0" smtClean="0"/>
              <a:t>Peaks June-August</a:t>
            </a:r>
          </a:p>
          <a:p>
            <a:endParaRPr lang="en-GB" sz="1400" dirty="0"/>
          </a:p>
          <a:p>
            <a:r>
              <a:rPr lang="en-GB" sz="1400" dirty="0" smtClean="0"/>
              <a:t>AMV minus best-fit pressure averages -100 hPa, suggesting AMVs assigned too high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922946" y="94004"/>
            <a:ext cx="4385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Meteosat-8, visible 0.8 micron channel, August 2017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5334" y="1904087"/>
            <a:ext cx="1666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Lack wind shear ~800-950 hPa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 smtClean="0"/>
              <a:t>(also seen versus ECMWF model)</a:t>
            </a:r>
            <a:endParaRPr lang="en-GB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1463" y="1356810"/>
            <a:ext cx="3709977" cy="2432512"/>
            <a:chOff x="93885" y="0"/>
            <a:chExt cx="3709977" cy="24325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07"/>
            <a:stretch/>
          </p:blipFill>
          <p:spPr>
            <a:xfrm>
              <a:off x="93885" y="0"/>
              <a:ext cx="3709977" cy="243251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777667" y="846034"/>
              <a:ext cx="10682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37786" y="1417178"/>
              <a:ext cx="10682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15367" y="1356810"/>
            <a:ext cx="3743175" cy="2434483"/>
            <a:chOff x="5400825" y="-1971"/>
            <a:chExt cx="3743175" cy="24344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69"/>
            <a:stretch/>
          </p:blipFill>
          <p:spPr>
            <a:xfrm>
              <a:off x="5400825" y="-1971"/>
              <a:ext cx="3743175" cy="2434483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6204187" y="1714857"/>
              <a:ext cx="10682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308219" y="1417178"/>
              <a:ext cx="10682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080126" y="136732"/>
            <a:ext cx="295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AMV profile versus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4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5808" y="1169757"/>
            <a:ext cx="166643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Only 2 sites available in region of interest…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 smtClean="0"/>
              <a:t>Saint Denis: background profiles do not match</a:t>
            </a:r>
          </a:p>
          <a:p>
            <a:pPr algn="ctr"/>
            <a:endParaRPr lang="en-GB" sz="1400" dirty="0"/>
          </a:p>
          <a:p>
            <a:pPr algn="ctr"/>
            <a:r>
              <a:rPr lang="en-GB" sz="1400" dirty="0" smtClean="0"/>
              <a:t>Cocos Islands: lack of AMV wind shear 700-850 hPa</a:t>
            </a:r>
          </a:p>
          <a:p>
            <a:pPr algn="ctr"/>
            <a:endParaRPr lang="en-GB" sz="1400" dirty="0"/>
          </a:p>
          <a:p>
            <a:pPr algn="ctr"/>
            <a:endParaRPr lang="en-GB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80126" y="136732"/>
            <a:ext cx="295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AMV profile versus sondes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9073" y="401652"/>
            <a:ext cx="3188149" cy="4630752"/>
            <a:chOff x="119073" y="0"/>
            <a:chExt cx="3351060" cy="503240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73" y="0"/>
              <a:ext cx="3323579" cy="256373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73" y="2452643"/>
              <a:ext cx="3351060" cy="2579761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807142" y="0"/>
            <a:ext cx="193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Saint Denis, Reunion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060959" y="13621"/>
            <a:ext cx="193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Cocos Islands</a:t>
            </a:r>
            <a:endParaRPr lang="en-GB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50" y="440184"/>
            <a:ext cx="3129574" cy="24050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50" y="2724029"/>
            <a:ext cx="3136857" cy="241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964180" y="59393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Other AMVs versus Met Office model</a:t>
            </a:r>
            <a:endParaRPr lang="en-GB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780543" y="784860"/>
            <a:ext cx="7635747" cy="4229100"/>
            <a:chOff x="-2187448" y="-3898934"/>
            <a:chExt cx="14654151" cy="94493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414" y="-3898934"/>
              <a:ext cx="7105401" cy="475094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7448" y="-3888423"/>
              <a:ext cx="7252555" cy="47404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192" y="852015"/>
              <a:ext cx="7210511" cy="469839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85560" y="852015"/>
              <a:ext cx="7441752" cy="4698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478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03_DensityMetO_g16irh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474" y="310100"/>
            <a:ext cx="4213673" cy="1984045"/>
          </a:xfrm>
          <a:prstGeom prst="rect">
            <a:avLst/>
          </a:prstGeom>
        </p:spPr>
      </p:pic>
      <p:pic>
        <p:nvPicPr>
          <p:cNvPr id="3" name="Picture 2" descr="1803_MapMetO_g16visl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0842" y="262393"/>
            <a:ext cx="3180522" cy="2107157"/>
          </a:xfrm>
          <a:prstGeom prst="rect">
            <a:avLst/>
          </a:prstGeom>
        </p:spPr>
      </p:pic>
      <p:pic>
        <p:nvPicPr>
          <p:cNvPr id="4" name="Picture 3" descr="1803_VectorEc_him8ir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471" y="2805969"/>
            <a:ext cx="3434963" cy="2337531"/>
          </a:xfrm>
          <a:prstGeom prst="rect">
            <a:avLst/>
          </a:prstGeom>
        </p:spPr>
      </p:pic>
      <p:pic>
        <p:nvPicPr>
          <p:cNvPr id="5" name="Picture 4" descr="1803_ZonalMetO_misrvis0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3277" y="2638900"/>
            <a:ext cx="3644025" cy="24012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104" y="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Speed Histograms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10900" y="0"/>
            <a:ext cx="147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Maps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272209" y="2409245"/>
            <a:ext cx="26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Maps with Wind Vectors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46358" y="2377440"/>
            <a:ext cx="234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Zonal Plots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4293" y="731520"/>
            <a:ext cx="4383610" cy="623644"/>
          </a:xfrm>
        </p:spPr>
        <p:txBody>
          <a:bodyPr>
            <a:normAutofit fontScale="90000"/>
          </a:bodyPr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Jet Region Negative Speed Bias</a:t>
            </a:r>
            <a:endParaRPr lang="en-GB" sz="24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59951" y="1477044"/>
            <a:ext cx="8640000" cy="1814299"/>
          </a:xfrm>
        </p:spPr>
        <p:txBody>
          <a:bodyPr>
            <a:noAutofit/>
          </a:bodyPr>
          <a:lstStyle/>
          <a:p>
            <a:endParaRPr lang="en-GB" sz="1400" dirty="0" smtClean="0"/>
          </a:p>
          <a:p>
            <a:r>
              <a:rPr lang="en-GB" sz="1400" dirty="0" smtClean="0"/>
              <a:t>High–Level (heights above 400 hPa)</a:t>
            </a:r>
          </a:p>
          <a:p>
            <a:r>
              <a:rPr lang="en-GB" sz="1400" dirty="0" smtClean="0"/>
              <a:t>Feature 2.10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mb_nested_v_unedi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3515" y="984739"/>
            <a:ext cx="3822709" cy="2794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70073"/>
            <a:ext cx="150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Heritage Algorithm </a:t>
            </a:r>
          </a:p>
          <a:p>
            <a:pPr algn="ctr"/>
            <a:r>
              <a:rPr lang="en-GB" sz="1200" dirty="0" smtClean="0"/>
              <a:t>(Un-edited)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024554"/>
            <a:ext cx="130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Nested Tracking</a:t>
            </a:r>
            <a:endParaRPr lang="en-GB" sz="1200" dirty="0"/>
          </a:p>
        </p:txBody>
      </p:sp>
      <p:pic>
        <p:nvPicPr>
          <p:cNvPr id="5" name="Picture 4" descr="final_ho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8012" y="696918"/>
            <a:ext cx="3854548" cy="1314232"/>
          </a:xfrm>
          <a:prstGeom prst="rect">
            <a:avLst/>
          </a:prstGeom>
        </p:spPr>
      </p:pic>
      <p:pic>
        <p:nvPicPr>
          <p:cNvPr id="6" name="Picture 5" descr="coar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75386" y="2693964"/>
            <a:ext cx="3729239" cy="1341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5157" y="1995266"/>
            <a:ext cx="150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Heritage Algorithm </a:t>
            </a:r>
          </a:p>
          <a:p>
            <a:pPr algn="ctr"/>
            <a:r>
              <a:rPr lang="en-GB" sz="1200" dirty="0" smtClean="0"/>
              <a:t>(Un-edited)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523870" y="2058572"/>
            <a:ext cx="130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Nested Tracking</a:t>
            </a:r>
            <a:endParaRPr lang="en-GB" sz="1200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120640" y="0"/>
            <a:ext cx="7034" cy="5143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ed_14_crop_spe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0584" y="0"/>
            <a:ext cx="7363416" cy="4698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474" y="1294227"/>
            <a:ext cx="150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Heritage Algorithm </a:t>
            </a:r>
          </a:p>
          <a:p>
            <a:pPr algn="ctr"/>
            <a:r>
              <a:rPr lang="en-GB" sz="1200" dirty="0" smtClean="0"/>
              <a:t>(Un-edited)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98474" y="2328203"/>
            <a:ext cx="14700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9</a:t>
            </a:r>
            <a:r>
              <a:rPr lang="en-GB" sz="1000" baseline="30000" dirty="0" smtClean="0"/>
              <a:t>th</a:t>
            </a:r>
            <a:r>
              <a:rPr lang="en-GB" sz="1000" dirty="0" smtClean="0"/>
              <a:t> March 2017</a:t>
            </a:r>
          </a:p>
          <a:p>
            <a:endParaRPr lang="en-GB" sz="1000" dirty="0" smtClean="0"/>
          </a:p>
          <a:p>
            <a:r>
              <a:rPr lang="en-GB" sz="1000" dirty="0" smtClean="0"/>
              <a:t>0545 UTC</a:t>
            </a:r>
          </a:p>
          <a:p>
            <a:endParaRPr lang="en-GB" sz="1000" dirty="0" smtClean="0"/>
          </a:p>
          <a:p>
            <a:r>
              <a:rPr lang="en-GB" sz="1000" dirty="0" smtClean="0"/>
              <a:t>GOES-13 IR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19575" y="140677"/>
            <a:ext cx="147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O-B Speed Differences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74" y="2328203"/>
            <a:ext cx="14700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9</a:t>
            </a:r>
            <a:r>
              <a:rPr lang="en-GB" sz="1000" baseline="30000" dirty="0" smtClean="0"/>
              <a:t>th</a:t>
            </a:r>
            <a:r>
              <a:rPr lang="en-GB" sz="1000" dirty="0" smtClean="0"/>
              <a:t> March 2017</a:t>
            </a:r>
          </a:p>
          <a:p>
            <a:endParaRPr lang="en-GB" sz="1000" dirty="0" smtClean="0"/>
          </a:p>
          <a:p>
            <a:r>
              <a:rPr lang="en-GB" sz="1000" dirty="0" smtClean="0"/>
              <a:t>0545 UTC</a:t>
            </a:r>
          </a:p>
          <a:p>
            <a:endParaRPr lang="en-GB" sz="1000" dirty="0" smtClean="0"/>
          </a:p>
          <a:p>
            <a:r>
              <a:rPr lang="en-GB" sz="1000" dirty="0" smtClean="0"/>
              <a:t>GOES-13 IR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75846" y="1434905"/>
            <a:ext cx="130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Nested Tracking</a:t>
            </a:r>
            <a:endParaRPr lang="en-GB" sz="1200" dirty="0"/>
          </a:p>
        </p:txBody>
      </p:sp>
      <p:pic>
        <p:nvPicPr>
          <p:cNvPr id="7" name="Picture 6" descr="nested_14_crop_spe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0584" y="0"/>
            <a:ext cx="7363416" cy="46787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575" y="140677"/>
            <a:ext cx="147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O-B Speed Differences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474" y="1294227"/>
            <a:ext cx="150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Heritage Algorithm </a:t>
            </a:r>
          </a:p>
          <a:p>
            <a:pPr algn="ctr"/>
            <a:r>
              <a:rPr lang="en-GB" sz="1200" dirty="0" smtClean="0"/>
              <a:t>(Un-edited)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98474" y="2328203"/>
            <a:ext cx="14700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9</a:t>
            </a:r>
            <a:r>
              <a:rPr lang="en-GB" sz="1000" baseline="30000" dirty="0" smtClean="0"/>
              <a:t>th</a:t>
            </a:r>
            <a:r>
              <a:rPr lang="en-GB" sz="1000" dirty="0" smtClean="0"/>
              <a:t> March 2017</a:t>
            </a:r>
          </a:p>
          <a:p>
            <a:endParaRPr lang="en-GB" sz="1000" dirty="0" smtClean="0"/>
          </a:p>
          <a:p>
            <a:r>
              <a:rPr lang="en-GB" sz="1000" dirty="0" smtClean="0"/>
              <a:t>0545 UTC</a:t>
            </a:r>
          </a:p>
          <a:p>
            <a:endParaRPr lang="en-GB" sz="1000" dirty="0" smtClean="0"/>
          </a:p>
          <a:p>
            <a:r>
              <a:rPr lang="en-GB" sz="1000" dirty="0" smtClean="0"/>
              <a:t>GOES-13 IR</a:t>
            </a:r>
            <a:endParaRPr lang="en-GB" sz="1000" dirty="0"/>
          </a:p>
        </p:txBody>
      </p:sp>
      <p:pic>
        <p:nvPicPr>
          <p:cNvPr id="6" name="Picture 5" descr="uned_14_crop_p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38" y="0"/>
            <a:ext cx="7343962" cy="4688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474" y="2328203"/>
            <a:ext cx="14700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9</a:t>
            </a:r>
            <a:r>
              <a:rPr lang="en-GB" sz="1000" baseline="30000" dirty="0" smtClean="0"/>
              <a:t>th</a:t>
            </a:r>
            <a:r>
              <a:rPr lang="en-GB" sz="1000" dirty="0" smtClean="0"/>
              <a:t> March 2017</a:t>
            </a:r>
          </a:p>
          <a:p>
            <a:endParaRPr lang="en-GB" sz="1000" dirty="0" smtClean="0"/>
          </a:p>
          <a:p>
            <a:r>
              <a:rPr lang="en-GB" sz="1000" dirty="0" smtClean="0"/>
              <a:t>0545 UTC</a:t>
            </a:r>
          </a:p>
          <a:p>
            <a:endParaRPr lang="en-GB" sz="1000" dirty="0" smtClean="0"/>
          </a:p>
          <a:p>
            <a:r>
              <a:rPr lang="en-GB" sz="1000" dirty="0" smtClean="0"/>
              <a:t>GOES-13 IR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75846" y="1434905"/>
            <a:ext cx="1301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Nested Tracking</a:t>
            </a:r>
            <a:endParaRPr lang="en-GB" sz="1200" dirty="0"/>
          </a:p>
        </p:txBody>
      </p:sp>
      <p:pic>
        <p:nvPicPr>
          <p:cNvPr id="8" name="Picture 7" descr="nested_14_crop_p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0311" y="0"/>
            <a:ext cx="7353689" cy="4707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warrick_iww14_talk_new" id="{1376F500-B5A7-41FA-AC64-6544A28C3643}" vid="{4E56533E-6117-4C03-88FF-4E6A489910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0830_IWW14_NWPSAF_Warrick</Template>
  <TotalTime>0</TotalTime>
  <Words>408</Words>
  <Application>Microsoft Office PowerPoint</Application>
  <PresentationFormat>On-screen Show (16:9)</PresentationFormat>
  <Paragraphs>142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Helvetica Light</vt:lpstr>
      <vt:lpstr>Office Theme</vt:lpstr>
      <vt:lpstr>Studying AMV Errors With The NWP SAF Monitoring Web Site</vt:lpstr>
      <vt:lpstr>PowerPoint Presentation</vt:lpstr>
      <vt:lpstr>PowerPoint Presentation</vt:lpstr>
      <vt:lpstr>     Jet Region Negative Speed Bias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Positive Speed Bias in Tropics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MSG Positive Bias over North Africa</vt:lpstr>
      <vt:lpstr>PowerPoint Presentation</vt:lpstr>
      <vt:lpstr>PowerPoint Presentation</vt:lpstr>
      <vt:lpstr>PowerPoint Presentation</vt:lpstr>
      <vt:lpstr>PowerPoint Presentation</vt:lpstr>
      <vt:lpstr>     Meteosat-8 (IODC) Positive Speed Difference in the Tropics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AMV Errors With The NWP SAF Monitoring Web Site</dc:title>
  <dc:creator>Steve Wanzong</dc:creator>
  <cp:lastModifiedBy>Steve Wanzong</cp:lastModifiedBy>
  <cp:revision>1</cp:revision>
  <dcterms:created xsi:type="dcterms:W3CDTF">2018-05-03T13:55:07Z</dcterms:created>
  <dcterms:modified xsi:type="dcterms:W3CDTF">2018-05-03T13:55:58Z</dcterms:modified>
</cp:coreProperties>
</file>