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9" r:id="rId3"/>
    <p:sldId id="277" r:id="rId4"/>
    <p:sldId id="287" r:id="rId5"/>
    <p:sldId id="289" r:id="rId6"/>
    <p:sldId id="288" r:id="rId7"/>
    <p:sldId id="290" r:id="rId8"/>
    <p:sldId id="268" r:id="rId9"/>
    <p:sldId id="281" r:id="rId10"/>
    <p:sldId id="282" r:id="rId11"/>
    <p:sldId id="283" r:id="rId12"/>
    <p:sldId id="280" r:id="rId13"/>
    <p:sldId id="285" r:id="rId14"/>
    <p:sldId id="286" r:id="rId15"/>
    <p:sldId id="284" r:id="rId16"/>
    <p:sldId id="269" r:id="rId17"/>
    <p:sldId id="276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7" autoAdjust="0"/>
    <p:restoredTop sz="84856" autoAdjust="0"/>
  </p:normalViewPr>
  <p:slideViewPr>
    <p:cSldViewPr snapToGrid="0" snapToObjects="1">
      <p:cViewPr varScale="1">
        <p:scale>
          <a:sx n="62" d="100"/>
          <a:sy n="62" d="100"/>
        </p:scale>
        <p:origin x="869" y="43"/>
      </p:cViewPr>
      <p:guideLst>
        <p:guide orient="horz" pos="2160"/>
        <p:guide pos="14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61B83-0363-A748-90B7-A4F828827581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D3FE8-67C0-4040-904C-C14CC73FC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Text Box 1027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94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Definitions: </a:t>
            </a:r>
          </a:p>
          <a:p>
            <a:r>
              <a:rPr lang="en-US" dirty="0"/>
              <a:t>Accuracy: Mean vector difference (shown as “Vector Diff” for SWIR winds in tables)</a:t>
            </a:r>
          </a:p>
          <a:p>
            <a:r>
              <a:rPr lang="en-US" dirty="0"/>
              <a:t>Precision: Standard deviation around the mean vector difference. It is not the same as the RMSE, but is related.</a:t>
            </a:r>
          </a:p>
          <a:p>
            <a:endParaRPr lang="en-US" dirty="0"/>
          </a:p>
          <a:p>
            <a:r>
              <a:rPr lang="en-US" dirty="0"/>
              <a:t>VIIRS winds requirements – Accuracy: 7.5 m/s; precision: 3.8 m/s</a:t>
            </a:r>
          </a:p>
        </p:txBody>
      </p:sp>
    </p:spTree>
    <p:extLst>
      <p:ext uri="{BB962C8B-B14F-4D97-AF65-F5344CB8AC3E}">
        <p14:creationId xmlns:p14="http://schemas.microsoft.com/office/powerpoint/2010/main" val="279312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Definitions: </a:t>
            </a:r>
          </a:p>
          <a:p>
            <a:r>
              <a:rPr lang="en-US" dirty="0"/>
              <a:t>Accuracy: Mean vector difference (shown as “Vector Diff” for SWIR winds in tables)</a:t>
            </a:r>
          </a:p>
          <a:p>
            <a:r>
              <a:rPr lang="en-US" dirty="0"/>
              <a:t>Precision: Standard deviation around the mean vector difference. It is not the same as the RMSE, but is related.</a:t>
            </a:r>
          </a:p>
          <a:p>
            <a:endParaRPr lang="en-US" dirty="0"/>
          </a:p>
          <a:p>
            <a:r>
              <a:rPr lang="en-US" dirty="0"/>
              <a:t>VIIRS winds requirements – Accuracy: 7.5 m/s; precision: 3.8 m/s</a:t>
            </a:r>
          </a:p>
        </p:txBody>
      </p:sp>
    </p:spTree>
    <p:extLst>
      <p:ext uri="{BB962C8B-B14F-4D97-AF65-F5344CB8AC3E}">
        <p14:creationId xmlns:p14="http://schemas.microsoft.com/office/powerpoint/2010/main" val="142247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3FE8-67C0-4040-904C-C14CC73FCF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0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Jeff</a:t>
            </a:r>
            <a:r>
              <a:rPr lang="en-US" baseline="0" dirty="0"/>
              <a:t> had hoped to present this at IWW14, but the processing Framework simply wasn’t ready in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3FE8-67C0-4040-904C-C14CC73FCF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5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NOAA Unique Combined Processing System (NUCAPS).</a:t>
            </a:r>
          </a:p>
          <a:p>
            <a:r>
              <a:rPr lang="en-US" dirty="0"/>
              <a:t>Provides cloud</a:t>
            </a:r>
            <a:r>
              <a:rPr lang="en-US" baseline="0" dirty="0"/>
              <a:t> fraction and cloud-top pressure at 50 km.</a:t>
            </a:r>
          </a:p>
          <a:p>
            <a:r>
              <a:rPr lang="en-US" baseline="0" dirty="0"/>
              <a:t>The Bayesian cloud mask and OI cloud height approaches can use prior information.  In this case we can use NUCAPS.</a:t>
            </a:r>
          </a:p>
          <a:p>
            <a:r>
              <a:rPr lang="en-US" baseline="0" dirty="0"/>
              <a:t>Use the spectral resolution of NUCAPS with the horizontal resolution of VIIRS.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3FE8-67C0-4040-904C-C14CC73FCF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75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CrIS</a:t>
            </a:r>
            <a:r>
              <a:rPr lang="en-US" baseline="0" dirty="0"/>
              <a:t> at 14 km resolution to construct missing IR absorption bands at the high spatial resolution of VIIRS.</a:t>
            </a:r>
          </a:p>
          <a:p>
            <a:r>
              <a:rPr lang="en-US" baseline="0" dirty="0"/>
              <a:t>Use a k-d tree algorithm on 11/12 um.  Sounder radiances are convolved using desired SRFs.  MODIS 25 (4.5 [CO2]), 27  (6.7 [H2O]) and 35 (13.9 [CO2]).</a:t>
            </a:r>
          </a:p>
          <a:p>
            <a:r>
              <a:rPr lang="en-US" baseline="0" dirty="0"/>
              <a:t>Fusion based H2O bands for Polar AMVs.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3FE8-67C0-4040-904C-C14CC73FCF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D3FE8-67C0-4040-904C-C14CC73FCF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0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5/3/2018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-433134"/>
            <a:ext cx="7315200" cy="2595025"/>
          </a:xfrm>
        </p:spPr>
        <p:txBody>
          <a:bodyPr/>
          <a:lstStyle/>
          <a:p>
            <a:r>
              <a:rPr lang="en-US" dirty="0"/>
              <a:t>Polar Winds – A Tale of Two Algorithms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558A192-7484-9E46-ADEA-29356D7B8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130780"/>
            <a:ext cx="7315200" cy="1144632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3600" dirty="0">
                <a:latin typeface="Helvetica" charset="0"/>
              </a:rPr>
              <a:t>Jeff Key*, Rich </a:t>
            </a:r>
            <a:r>
              <a:rPr lang="en-US" sz="3600" dirty="0" err="1">
                <a:latin typeface="Helvetica" charset="0"/>
              </a:rPr>
              <a:t>Dworak</a:t>
            </a:r>
            <a:r>
              <a:rPr lang="en-US" sz="3600" baseline="30000" dirty="0">
                <a:latin typeface="Helvetica" charset="0"/>
              </a:rPr>
              <a:t>+</a:t>
            </a:r>
            <a:r>
              <a:rPr lang="en-US" sz="3600" dirty="0">
                <a:latin typeface="Helvetica" charset="0"/>
              </a:rPr>
              <a:t>, Dave Santek</a:t>
            </a:r>
            <a:r>
              <a:rPr lang="en-US" sz="3600" baseline="30000" dirty="0">
                <a:latin typeface="Helvetica" charset="0"/>
              </a:rPr>
              <a:t>+</a:t>
            </a:r>
            <a:r>
              <a:rPr lang="en-US" sz="3600" dirty="0">
                <a:latin typeface="Helvetica" charset="0"/>
              </a:rPr>
              <a:t>, and Steve Wanzong</a:t>
            </a:r>
            <a:r>
              <a:rPr lang="en-US" sz="3600" baseline="30000" dirty="0">
                <a:latin typeface="Helvetica" charset="0"/>
              </a:rPr>
              <a:t>+</a:t>
            </a:r>
          </a:p>
          <a:p>
            <a:pPr algn="ctr"/>
            <a:endParaRPr lang="en-US" sz="3600" dirty="0">
              <a:latin typeface="Helvetica" charset="0"/>
            </a:endParaRPr>
          </a:p>
          <a:p>
            <a:pPr algn="ctr"/>
            <a:r>
              <a:rPr lang="en-US" dirty="0">
                <a:latin typeface="Helvetica" charset="0"/>
              </a:rPr>
              <a:t>*NOAA/National Environmental Satellite, Data, and Information Service, Madison, WI</a:t>
            </a:r>
          </a:p>
          <a:p>
            <a:pPr algn="ctr"/>
            <a:r>
              <a:rPr lang="en-US" dirty="0">
                <a:latin typeface="Helvetica" charset="0"/>
              </a:rPr>
              <a:t>+ Cooperative Institute for Meteorological Satellite Studies, University of Wisconsin-Madison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601B7-9E11-CE42-AB92-3D6693EFD8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0" y="3275412"/>
            <a:ext cx="3291840" cy="329184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109453" y="6440252"/>
            <a:ext cx="538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0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14</a:t>
            </a:r>
            <a:r>
              <a:rPr lang="en-US" sz="1000" baseline="300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th</a:t>
            </a:r>
            <a:r>
              <a:rPr lang="en-US" sz="10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 International Winds Workshop, </a:t>
            </a:r>
            <a:r>
              <a:rPr lang="en-US" sz="1000" dirty="0" err="1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Jeju</a:t>
            </a:r>
            <a:r>
              <a:rPr lang="en-US" sz="1000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 City, South Korea, 23-27 April 2018</a:t>
            </a:r>
          </a:p>
        </p:txBody>
      </p:sp>
    </p:spTree>
    <p:extLst>
      <p:ext uri="{BB962C8B-B14F-4D97-AF65-F5344CB8AC3E}">
        <p14:creationId xmlns:p14="http://schemas.microsoft.com/office/powerpoint/2010/main" val="40245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431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are 3D Winds?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E88F5B-F6B1-BE41-A7A5-F8B61F796C15}"/>
              </a:ext>
            </a:extLst>
          </p:cNvPr>
          <p:cNvSpPr txBox="1"/>
          <p:nvPr/>
        </p:nvSpPr>
        <p:spPr>
          <a:xfrm>
            <a:off x="365760" y="2250959"/>
            <a:ext cx="841248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  <a:t>Create images of horizontal fields of humidity and ozone, derived from retrievals using AIRS, </a:t>
            </a:r>
            <a:r>
              <a:rPr lang="en-US" sz="2000" dirty="0" err="1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  <a:t>CrIS</a:t>
            </a:r>
            <a:r>
              <a:rPr lang="en-US" sz="2000" dirty="0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  <a:t>, IASI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  <a:t>Track humidity and ozone features over time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endParaRPr lang="en-US" sz="2000" dirty="0">
              <a:latin typeface="+mn-lt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  <a:t>Advantages: 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  <a:t>3D wind distribution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  <a:t>Implicit AMV height </a:t>
            </a:r>
          </a:p>
          <a:p>
            <a:pPr marL="914400" lvl="1" indent="-457200" eaLnBrk="1" hangingPunct="1">
              <a:buFont typeface="+mj-lt"/>
              <a:buAutoNum type="alphaLcParenR"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  <a:t>Clear sky and above cloud</a:t>
            </a:r>
            <a:br>
              <a:rPr lang="en-US" sz="2000" dirty="0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</a:br>
            <a:endParaRPr lang="en-US" sz="2000" dirty="0">
              <a:latin typeface="+mn-lt"/>
              <a:ea typeface="ＭＳ Ｐゴシック" charset="0"/>
              <a:cs typeface="ＭＳ Ｐゴシック" charset="0"/>
              <a:sym typeface="Gill Sans" charset="0"/>
            </a:endParaRP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  <a:t>Current disadvantages:</a:t>
            </a:r>
          </a:p>
          <a:p>
            <a:pPr marL="914400" lvl="1" indent="-457200" eaLnBrk="1" hangingPunct="1">
              <a:buFont typeface="Arial"/>
              <a:buChar char="•"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  <a:t>Low spatial resolution (13.5 km)</a:t>
            </a:r>
          </a:p>
          <a:p>
            <a:pPr marL="914400" lvl="1" indent="-457200" eaLnBrk="1" hangingPunct="1">
              <a:buFont typeface="Arial"/>
              <a:buChar char="•"/>
              <a:defRPr/>
            </a:pPr>
            <a:r>
              <a:rPr lang="en-US" sz="2000" dirty="0">
                <a:latin typeface="+mn-lt"/>
                <a:ea typeface="ＭＳ Ｐゴシック" charset="0"/>
                <a:cs typeface="ＭＳ Ｐゴシック" charset="0"/>
                <a:sym typeface="Gill Sans" charset="0"/>
              </a:rPr>
              <a:t>Narrower swath</a:t>
            </a:r>
          </a:p>
        </p:txBody>
      </p:sp>
    </p:spTree>
    <p:extLst>
      <p:ext uri="{BB962C8B-B14F-4D97-AF65-F5344CB8AC3E}">
        <p14:creationId xmlns:p14="http://schemas.microsoft.com/office/powerpoint/2010/main" val="150215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5301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Aqua MODIS AMVs</a:t>
            </a:r>
            <a:br>
              <a:rPr lang="en-US" dirty="0"/>
            </a:br>
            <a:r>
              <a:rPr lang="en-US" dirty="0"/>
              <a:t>AIRS Retrieval AMVs at All Levels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C237F31-FEB6-6E49-985B-15A73E5ACA3A}"/>
              </a:ext>
            </a:extLst>
          </p:cNvPr>
          <p:cNvGrpSpPr/>
          <p:nvPr/>
        </p:nvGrpSpPr>
        <p:grpSpPr>
          <a:xfrm>
            <a:off x="509319" y="1704699"/>
            <a:ext cx="7955280" cy="4885348"/>
            <a:chOff x="711200" y="1981200"/>
            <a:chExt cx="11734800" cy="7750793"/>
          </a:xfrm>
        </p:grpSpPr>
        <p:pic>
          <p:nvPicPr>
            <p:cNvPr id="7" name="Picture 7" descr="modis2012202.gif">
              <a:extLst>
                <a:ext uri="{FF2B5EF4-FFF2-40B4-BE49-F238E27FC236}">
                  <a16:creationId xmlns:a16="http://schemas.microsoft.com/office/drawing/2014/main" id="{E4062320-B233-8246-B4A4-17EDDF1E1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" y="2057400"/>
              <a:ext cx="5715000" cy="571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airscomp2012202.gif">
              <a:extLst>
                <a:ext uri="{FF2B5EF4-FFF2-40B4-BE49-F238E27FC236}">
                  <a16:creationId xmlns:a16="http://schemas.microsoft.com/office/drawing/2014/main" id="{8CBC8B97-245A-ED4D-BDE1-E2BD0549B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4800" y="1981200"/>
              <a:ext cx="5791200" cy="579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D8FFA076-0DCD-074D-96E0-6F9001E2F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799" y="8285376"/>
              <a:ext cx="5257800" cy="95408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pl-PL" sz="2000" dirty="0">
                  <a:solidFill>
                    <a:schemeClr val="tx1"/>
                  </a:solidFill>
                  <a:latin typeface="+mn-lt"/>
                  <a:ea typeface="HG Mincho Light J" charset="0"/>
                  <a:cs typeface="ＭＳ Ｐゴシック" charset="0"/>
                  <a:sym typeface="Gill Sans" charset="0"/>
                </a:rPr>
                <a:t>MODIS 20 July 2012 0551 UTC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pl-PL" sz="2000" dirty="0">
                  <a:solidFill>
                    <a:schemeClr val="tx1"/>
                  </a:solidFill>
                  <a:latin typeface="+mn-lt"/>
                  <a:ea typeface="HG Mincho Light J" charset="0"/>
                  <a:cs typeface="ＭＳ Ｐゴシック" charset="0"/>
                  <a:sym typeface="Gill Sans" charset="0"/>
                </a:rPr>
                <a:t>Infrared and Water Vapor (including clear sky)</a:t>
              </a:r>
              <a:endParaRPr lang="en-US" sz="2000" dirty="0">
                <a:solidFill>
                  <a:schemeClr val="tx1"/>
                </a:solidFill>
                <a:latin typeface="+mn-lt"/>
                <a:ea typeface="HG Mincho Light J" charset="0"/>
                <a:cs typeface="ＭＳ Ｐゴシック" charset="0"/>
                <a:sym typeface="Gill Sans" charset="0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E1B202C-FE44-EE48-B27D-4D3B328BD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4044" y="7979393"/>
              <a:ext cx="5257800" cy="17526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pl-PL" sz="2000" dirty="0">
                  <a:solidFill>
                    <a:schemeClr val="tx1"/>
                  </a:solidFill>
                  <a:ea typeface="HG Mincho Light J" charset="0"/>
                  <a:cs typeface="ＭＳ Ｐゴシック" charset="0"/>
                  <a:sym typeface="Gill Sans" charset="0"/>
                </a:rPr>
                <a:t>AIRS 20 July 2012 0505 UTC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r>
                <a:rPr lang="pl-PL" sz="2000" dirty="0">
                  <a:ea typeface="ＭＳ Ｐゴシック" charset="0"/>
                  <a:cs typeface="ＭＳ Ｐゴシック" charset="0"/>
                  <a:sym typeface="Gill Sans" charset="0"/>
                </a:rPr>
                <a:t>Ozone: 103 to 201 hPa Moisture: 359 to 616 hPa</a:t>
              </a:r>
            </a:p>
            <a:p>
              <a:pPr algn="ctr" eaLnBrk="1" hangingPunct="1">
                <a:lnSpc>
                  <a:spcPct val="80000"/>
                </a:lnSpc>
                <a:defRPr/>
              </a:pPr>
              <a:endParaRPr lang="en-US" sz="2800" dirty="0">
                <a:solidFill>
                  <a:schemeClr val="tx1"/>
                </a:solidFill>
                <a:latin typeface="+mn-lt"/>
                <a:ea typeface="HG Mincho Light J" charset="0"/>
                <a:cs typeface="ＭＳ Ｐゴシック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49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431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New NASA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83044C-D084-904A-8A11-2B6C827B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" y="2672937"/>
            <a:ext cx="886968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marL="811213" indent="-493713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1400"/>
              </a:spcBef>
              <a:buClr>
                <a:srgbClr val="FFFFFF"/>
              </a:buClr>
              <a:buFont typeface="Gill Sans" panose="020B0502020104020203" pitchFamily="34" charset="-79"/>
              <a:buChar char="•"/>
            </a:pPr>
            <a:r>
              <a:rPr lang="en-US" altLang="en-US" sz="2000" dirty="0">
                <a:latin typeface="+mn-lt"/>
              </a:rPr>
              <a:t>NASA ROSES 2017 A.37: The Science of Terra, Aqua, and Suomi NPP</a:t>
            </a:r>
            <a:endParaRPr lang="en-US" altLang="en-US" sz="2000" dirty="0">
              <a:solidFill>
                <a:srgbClr val="FFFF00"/>
              </a:solidFill>
              <a:latin typeface="+mn-lt"/>
            </a:endParaRPr>
          </a:p>
          <a:p>
            <a:pPr algn="l" eaLnBrk="1" hangingPunct="1">
              <a:spcBef>
                <a:spcPts val="1400"/>
              </a:spcBef>
              <a:buClr>
                <a:srgbClr val="FFFFFF"/>
              </a:buClr>
              <a:buFont typeface="Gill Sans" panose="020B0502020104020203" pitchFamily="34" charset="-79"/>
              <a:buChar char="•"/>
            </a:pPr>
            <a:r>
              <a:rPr lang="en-US" altLang="en-US" sz="2000" dirty="0">
                <a:latin typeface="+mn-lt"/>
              </a:rPr>
              <a:t>Proposal selected: </a:t>
            </a:r>
            <a:r>
              <a:rPr lang="en-US" altLang="en-US" sz="2000" dirty="0">
                <a:solidFill>
                  <a:srgbClr val="FFFF00"/>
                </a:solidFill>
                <a:latin typeface="+mn-lt"/>
              </a:rPr>
              <a:t>Assimilation of 3D Atmospheric Motion Vectors to Improve </a:t>
            </a:r>
            <a:r>
              <a:rPr lang="en-US" altLang="en-US" sz="2000" dirty="0" err="1">
                <a:solidFill>
                  <a:srgbClr val="FFFF00"/>
                </a:solidFill>
                <a:latin typeface="+mn-lt"/>
              </a:rPr>
              <a:t>Subseasonal</a:t>
            </a:r>
            <a:r>
              <a:rPr lang="en-US" altLang="en-US" sz="2000" dirty="0">
                <a:solidFill>
                  <a:srgbClr val="FFFF00"/>
                </a:solidFill>
                <a:latin typeface="+mn-lt"/>
              </a:rPr>
              <a:t> Numerical Weather Forecasts</a:t>
            </a:r>
          </a:p>
          <a:p>
            <a:pPr lvl="2" algn="l" eaLnBrk="1" hangingPunct="1">
              <a:spcBef>
                <a:spcPts val="1400"/>
              </a:spcBef>
              <a:buClr>
                <a:srgbClr val="FFFFFF"/>
              </a:buClr>
              <a:buFont typeface="Gill Sans" panose="020B0502020104020203" pitchFamily="34" charset="-79"/>
              <a:buChar char="•"/>
            </a:pPr>
            <a:r>
              <a:rPr lang="en-US" altLang="en-US" sz="2000" dirty="0">
                <a:latin typeface="+mn-lt"/>
              </a:rPr>
              <a:t>PI: D. </a:t>
            </a:r>
            <a:r>
              <a:rPr lang="en-US" altLang="en-US" sz="2000" dirty="0" err="1">
                <a:latin typeface="+mn-lt"/>
              </a:rPr>
              <a:t>Santek</a:t>
            </a:r>
            <a:r>
              <a:rPr lang="en-US" altLang="en-US" sz="2000" dirty="0">
                <a:latin typeface="+mn-lt"/>
              </a:rPr>
              <a:t>   Co-I: D. </a:t>
            </a:r>
            <a:r>
              <a:rPr lang="en-US" altLang="en-US" sz="2000" dirty="0" err="1">
                <a:latin typeface="+mn-lt"/>
              </a:rPr>
              <a:t>Posselt</a:t>
            </a:r>
            <a:r>
              <a:rPr lang="en-US" altLang="en-US" sz="2000" dirty="0">
                <a:latin typeface="+mn-lt"/>
              </a:rPr>
              <a:t> (JPL), W. McCarty (NASA/GMAO)</a:t>
            </a:r>
          </a:p>
          <a:p>
            <a:pPr lvl="2" algn="l" eaLnBrk="1" hangingPunct="1">
              <a:spcBef>
                <a:spcPts val="1400"/>
              </a:spcBef>
              <a:buClr>
                <a:srgbClr val="FFFFFF"/>
              </a:buClr>
              <a:buFont typeface="Gill Sans" panose="020B0502020104020203" pitchFamily="34" charset="-79"/>
              <a:buChar char="•"/>
            </a:pPr>
            <a:r>
              <a:rPr lang="en-US" altLang="en-US" sz="2000" dirty="0">
                <a:latin typeface="+mn-lt"/>
              </a:rPr>
              <a:t>Previous work only used AIRS; this extends to </a:t>
            </a:r>
            <a:r>
              <a:rPr lang="en-US" altLang="en-US" sz="2000" dirty="0" err="1">
                <a:latin typeface="+mn-lt"/>
              </a:rPr>
              <a:t>CrIS</a:t>
            </a:r>
            <a:r>
              <a:rPr lang="en-US" altLang="en-US" sz="2000" dirty="0">
                <a:latin typeface="+mn-lt"/>
              </a:rPr>
              <a:t> and IASI and improvements to algorithm (SSEC)</a:t>
            </a:r>
          </a:p>
          <a:p>
            <a:pPr lvl="2" algn="l" eaLnBrk="1" hangingPunct="1">
              <a:spcBef>
                <a:spcPts val="1400"/>
              </a:spcBef>
              <a:buClr>
                <a:srgbClr val="FFFFFF"/>
              </a:buClr>
              <a:buFont typeface="Gill Sans" panose="020B0502020104020203" pitchFamily="34" charset="-79"/>
              <a:buChar char="•"/>
            </a:pPr>
            <a:r>
              <a:rPr lang="en-US" altLang="en-US" sz="2000" dirty="0">
                <a:latin typeface="+mn-lt"/>
              </a:rPr>
              <a:t>Better quantify winds uncertainty (JPL)</a:t>
            </a:r>
          </a:p>
          <a:p>
            <a:pPr lvl="2" algn="l" eaLnBrk="1" hangingPunct="1">
              <a:spcBef>
                <a:spcPts val="1400"/>
              </a:spcBef>
              <a:buClr>
                <a:srgbClr val="FFFFFF"/>
              </a:buClr>
              <a:buFont typeface="Gill Sans" panose="020B0502020104020203" pitchFamily="34" charset="-79"/>
              <a:buChar char="•"/>
            </a:pPr>
            <a:r>
              <a:rPr lang="en-US" altLang="en-US" sz="2000" dirty="0">
                <a:latin typeface="+mn-lt"/>
              </a:rPr>
              <a:t>Evaluate impact in longer range forecasts, on the order of 2 weeks (GMAO)</a:t>
            </a:r>
          </a:p>
          <a:p>
            <a:pPr lvl="2" algn="l" eaLnBrk="1" hangingPunct="1">
              <a:spcBef>
                <a:spcPts val="1400"/>
              </a:spcBef>
              <a:buClr>
                <a:srgbClr val="FFFFFF"/>
              </a:buClr>
              <a:buFontTx/>
              <a:buNone/>
            </a:pPr>
            <a:endParaRPr lang="en-US" altLang="en-US" sz="20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1697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78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ICWG Cloud Height Topical Group Activity</a:t>
            </a:r>
          </a:p>
        </p:txBody>
      </p:sp>
      <p:pic>
        <p:nvPicPr>
          <p:cNvPr id="5" name="Shape 57">
            <a:extLst>
              <a:ext uri="{FF2B5EF4-FFF2-40B4-BE49-F238E27FC236}">
                <a16:creationId xmlns:a16="http://schemas.microsoft.com/office/drawing/2014/main" id="{CCFAD0FE-A552-5E49-866A-68388239F68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35524"/>
            <a:ext cx="1231600" cy="9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58">
            <a:extLst>
              <a:ext uri="{FF2B5EF4-FFF2-40B4-BE49-F238E27FC236}">
                <a16:creationId xmlns:a16="http://schemas.microsoft.com/office/drawing/2014/main" id="{FB873F74-E4AF-E344-B640-75EA4EA622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8645" y="5626400"/>
            <a:ext cx="1231600" cy="12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55">
            <a:extLst>
              <a:ext uri="{FF2B5EF4-FFF2-40B4-BE49-F238E27FC236}">
                <a16:creationId xmlns:a16="http://schemas.microsoft.com/office/drawing/2014/main" id="{992D376A-405B-0F4A-98ED-131DFBAC2A7B}"/>
              </a:ext>
            </a:extLst>
          </p:cNvPr>
          <p:cNvSpPr txBox="1">
            <a:spLocks/>
          </p:cNvSpPr>
          <p:nvPr/>
        </p:nvSpPr>
        <p:spPr>
          <a:xfrm>
            <a:off x="599645" y="1874327"/>
            <a:ext cx="852060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Wingdings" charset="2"/>
              <a:buChar char="●"/>
            </a:pPr>
            <a:r>
              <a:rPr lang="en-US" dirty="0"/>
              <a:t>Standardization of uncertainty </a:t>
            </a:r>
            <a:r>
              <a:rPr lang="en-US" dirty="0" smtClean="0"/>
              <a:t>reporting.</a:t>
            </a:r>
            <a:endParaRPr lang="en-US" dirty="0"/>
          </a:p>
          <a:p>
            <a:pPr marL="457200" indent="-342900">
              <a:spcBef>
                <a:spcPts val="0"/>
              </a:spcBef>
              <a:buSzPts val="1800"/>
              <a:buFont typeface="Wingdings" charset="2"/>
              <a:buChar char="●"/>
            </a:pPr>
            <a:r>
              <a:rPr lang="en-US" dirty="0"/>
              <a:t>Overlap cloud detection methods.  Comparison of external and internal methods and use switch between them</a:t>
            </a:r>
            <a:r>
              <a:rPr lang="en-US" dirty="0" smtClean="0"/>
              <a:t>.  EUMETSAT issues resolved.</a:t>
            </a:r>
            <a:endParaRPr lang="en-US" dirty="0"/>
          </a:p>
          <a:p>
            <a:pPr marL="457200" indent="-342900">
              <a:spcBef>
                <a:spcPts val="0"/>
              </a:spcBef>
              <a:buSzPts val="1800"/>
              <a:buFont typeface="Wingdings" charset="2"/>
              <a:buChar char="●"/>
            </a:pPr>
            <a:r>
              <a:rPr lang="en-US" dirty="0"/>
              <a:t>Planetary Boundary Layer Height Assignment, especially related to </a:t>
            </a:r>
            <a:r>
              <a:rPr lang="en-US" dirty="0" smtClean="0"/>
              <a:t>AMVs.</a:t>
            </a:r>
            <a:endParaRPr lang="en-US" dirty="0"/>
          </a:p>
          <a:p>
            <a:pPr marL="457200" indent="-342900">
              <a:spcBef>
                <a:spcPts val="0"/>
              </a:spcBef>
              <a:buSzPts val="1800"/>
              <a:buFont typeface="Wingdings" charset="2"/>
              <a:buChar char="●"/>
            </a:pPr>
            <a:r>
              <a:rPr lang="en-US" dirty="0"/>
              <a:t>Vertical Homogeneity: methods and impact on height retrievals</a:t>
            </a:r>
          </a:p>
          <a:p>
            <a:pPr marL="457200" indent="-342900">
              <a:spcBef>
                <a:spcPts val="0"/>
              </a:spcBef>
              <a:buSzPts val="1800"/>
              <a:buFont typeface="Wingdings" charset="2"/>
              <a:buChar char="●"/>
            </a:pPr>
            <a:r>
              <a:rPr lang="en-US" dirty="0"/>
              <a:t>Optimal cloud microphysical assumptions and their impact</a:t>
            </a:r>
          </a:p>
          <a:p>
            <a:pPr marL="457200" indent="-342900">
              <a:spcBef>
                <a:spcPts val="0"/>
              </a:spcBef>
              <a:buSzPts val="1800"/>
              <a:buFont typeface="Wingdings" charset="2"/>
              <a:buChar char="●"/>
            </a:pPr>
            <a:r>
              <a:rPr lang="en-US" dirty="0"/>
              <a:t>Cloud base estimation.   NOAA implemented a cloud base retrieval and other methods exist to infer geometrical extent.  Is this of use for AMVs</a:t>
            </a:r>
            <a:r>
              <a:rPr lang="en-US" dirty="0" smtClean="0"/>
              <a:t>?</a:t>
            </a:r>
          </a:p>
          <a:p>
            <a:pPr marL="457200" indent="-342900">
              <a:spcBef>
                <a:spcPts val="0"/>
              </a:spcBef>
              <a:buSzPts val="1800"/>
              <a:buFont typeface="Wingdings" charset="2"/>
              <a:buChar char="●"/>
            </a:pPr>
            <a:r>
              <a:rPr lang="en-US" dirty="0" smtClean="0"/>
              <a:t>EUMETSAT close to </a:t>
            </a:r>
            <a:r>
              <a:rPr lang="en-US" smtClean="0"/>
              <a:t>Himawari-8/GOES-16 support.</a:t>
            </a:r>
            <a:endParaRPr lang="en-US" dirty="0"/>
          </a:p>
        </p:txBody>
      </p:sp>
      <p:sp>
        <p:nvSpPr>
          <p:cNvPr id="9" name="Shape 56">
            <a:extLst>
              <a:ext uri="{FF2B5EF4-FFF2-40B4-BE49-F238E27FC236}">
                <a16:creationId xmlns:a16="http://schemas.microsoft.com/office/drawing/2014/main" id="{0B5DDCCE-C860-E042-BA0C-1C93B4EE93FD}"/>
              </a:ext>
            </a:extLst>
          </p:cNvPr>
          <p:cNvSpPr txBox="1"/>
          <p:nvPr/>
        </p:nvSpPr>
        <p:spPr>
          <a:xfrm>
            <a:off x="914400" y="1227446"/>
            <a:ext cx="66417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Phil Watts (EUMETSAT), Andy </a:t>
            </a:r>
            <a:r>
              <a:rPr lang="en" dirty="0" err="1"/>
              <a:t>Heidinger</a:t>
            </a:r>
            <a:r>
              <a:rPr lang="en" dirty="0"/>
              <a:t> (NOAA)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128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270" y="271403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ICWG Cloud Height </a:t>
            </a:r>
            <a:r>
              <a:rPr lang="en-US" dirty="0" err="1"/>
              <a:t>Intercomparison</a:t>
            </a:r>
            <a:r>
              <a:rPr lang="en-US" dirty="0"/>
              <a:t> Plans</a:t>
            </a:r>
          </a:p>
        </p:txBody>
      </p:sp>
      <p:pic>
        <p:nvPicPr>
          <p:cNvPr id="5" name="Shape 57">
            <a:extLst>
              <a:ext uri="{FF2B5EF4-FFF2-40B4-BE49-F238E27FC236}">
                <a16:creationId xmlns:a16="http://schemas.microsoft.com/office/drawing/2014/main" id="{CCFAD0FE-A552-5E49-866A-68388239F68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935524"/>
            <a:ext cx="1231600" cy="92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58">
            <a:extLst>
              <a:ext uri="{FF2B5EF4-FFF2-40B4-BE49-F238E27FC236}">
                <a16:creationId xmlns:a16="http://schemas.microsoft.com/office/drawing/2014/main" id="{FB873F74-E4AF-E344-B640-75EA4EA622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8645" y="5626400"/>
            <a:ext cx="1231600" cy="12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56">
            <a:extLst>
              <a:ext uri="{FF2B5EF4-FFF2-40B4-BE49-F238E27FC236}">
                <a16:creationId xmlns:a16="http://schemas.microsoft.com/office/drawing/2014/main" id="{0B5DDCCE-C860-E042-BA0C-1C93B4EE93FD}"/>
              </a:ext>
            </a:extLst>
          </p:cNvPr>
          <p:cNvSpPr txBox="1"/>
          <p:nvPr/>
        </p:nvSpPr>
        <p:spPr>
          <a:xfrm>
            <a:off x="736270" y="1537350"/>
            <a:ext cx="6641700" cy="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Phil Watts (EUMETSAT), Andy </a:t>
            </a:r>
            <a:r>
              <a:rPr lang="en" dirty="0" err="1"/>
              <a:t>Heidinger</a:t>
            </a:r>
            <a:r>
              <a:rPr lang="en" dirty="0"/>
              <a:t> (NOAA) </a:t>
            </a:r>
            <a:endParaRPr dirty="0"/>
          </a:p>
        </p:txBody>
      </p:sp>
      <p:sp>
        <p:nvSpPr>
          <p:cNvPr id="10" name="Shape 64">
            <a:extLst>
              <a:ext uri="{FF2B5EF4-FFF2-40B4-BE49-F238E27FC236}">
                <a16:creationId xmlns:a16="http://schemas.microsoft.com/office/drawing/2014/main" id="{F27B646D-038A-B949-9F01-2C0EB162846A}"/>
              </a:ext>
            </a:extLst>
          </p:cNvPr>
          <p:cNvSpPr txBox="1">
            <a:spLocks/>
          </p:cNvSpPr>
          <p:nvPr/>
        </p:nvSpPr>
        <p:spPr>
          <a:xfrm>
            <a:off x="286231" y="2155075"/>
            <a:ext cx="8520600" cy="391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spcBef>
                <a:spcPts val="0"/>
              </a:spcBef>
              <a:buSzPts val="1800"/>
              <a:buFont typeface="Wingdings" charset="2"/>
              <a:buChar char="●"/>
            </a:pPr>
            <a:r>
              <a:rPr lang="en-US"/>
              <a:t>Intercomparison Data</a:t>
            </a:r>
          </a:p>
          <a:p>
            <a:pPr marL="914400" lvl="1" indent="-317500">
              <a:spcBef>
                <a:spcPts val="0"/>
              </a:spcBef>
              <a:buSzPts val="1400"/>
              <a:buFont typeface="Wingdings" charset="2"/>
              <a:buChar char="○"/>
            </a:pPr>
            <a:r>
              <a:rPr lang="en-US"/>
              <a:t>July 20 - 21, 2016 JMA HIMAWARI 8 (primary and aligns with IWWG)</a:t>
            </a:r>
          </a:p>
          <a:p>
            <a:pPr marL="914400" lvl="1" indent="-317500">
              <a:spcBef>
                <a:spcPts val="0"/>
              </a:spcBef>
              <a:buSzPts val="1400"/>
              <a:buFont typeface="Wingdings" charset="2"/>
              <a:buChar char="○"/>
            </a:pPr>
            <a:r>
              <a:rPr lang="en-US"/>
              <a:t>August 19, 2015 JMA HIMAWARI 8 (ICWG-1)</a:t>
            </a:r>
          </a:p>
          <a:p>
            <a:pPr marL="914400" lvl="1" indent="-317500">
              <a:spcBef>
                <a:spcPts val="0"/>
              </a:spcBef>
              <a:buSzPts val="1400"/>
              <a:buFont typeface="Wingdings" charset="2"/>
              <a:buChar char="○"/>
            </a:pPr>
            <a:r>
              <a:rPr lang="en-US"/>
              <a:t>June 13, 2008 EUMETSAT MSG (CREW)</a:t>
            </a:r>
          </a:p>
          <a:p>
            <a:pPr marL="914400" lvl="1" indent="-317500">
              <a:spcBef>
                <a:spcPts val="0"/>
              </a:spcBef>
              <a:buSzPts val="1400"/>
              <a:buFont typeface="Wingdings" charset="2"/>
              <a:buChar char="○"/>
            </a:pPr>
            <a:r>
              <a:rPr lang="en-US"/>
              <a:t>NOAA SNPP VIIRS (optional and date to be determined)</a:t>
            </a:r>
          </a:p>
          <a:p>
            <a:pPr marL="914400" lvl="1" indent="-317500">
              <a:spcBef>
                <a:spcPts val="0"/>
              </a:spcBef>
              <a:buSzPts val="1400"/>
              <a:buFont typeface="Wingdings" charset="2"/>
              <a:buChar char="○"/>
            </a:pPr>
            <a:r>
              <a:rPr lang="en-US"/>
              <a:t>NOAA GOES-16 (optional and date to be determined)</a:t>
            </a:r>
          </a:p>
          <a:p>
            <a:pPr marL="457200" indent="-342900">
              <a:spcBef>
                <a:spcPts val="0"/>
              </a:spcBef>
              <a:buSzPts val="1800"/>
              <a:buFont typeface="Wingdings" charset="2"/>
              <a:buChar char="●"/>
            </a:pPr>
            <a:r>
              <a:rPr lang="en-US"/>
              <a:t>Intercomparison Plans</a:t>
            </a:r>
          </a:p>
          <a:p>
            <a:pPr marL="914400" lvl="1" indent="-317500">
              <a:spcBef>
                <a:spcPts val="0"/>
              </a:spcBef>
              <a:buSzPts val="1400"/>
              <a:buFont typeface="Wingdings" charset="2"/>
              <a:buChar char="○"/>
            </a:pPr>
            <a:r>
              <a:rPr lang="en-US"/>
              <a:t>Standard “CREW” analysis will be applied to cloud heights, temperatures and pressures. This includes provider to provider scatterplots, Taylor Plots relative to CALIPSO and  individual CALIPSO cross-sections (with AVACS).  Providers expected to be CMA, EUMETSAT, JMA, KMA,  NOAA, NASA and others</a:t>
            </a:r>
          </a:p>
          <a:p>
            <a:pPr marL="914400" lvl="1" indent="-317500">
              <a:spcBef>
                <a:spcPts val="0"/>
              </a:spcBef>
              <a:buSzPts val="1400"/>
              <a:buFont typeface="Wingdings" charset="2"/>
              <a:buChar char="○"/>
            </a:pPr>
            <a:r>
              <a:rPr lang="en-US"/>
              <a:t>Cloud Height Topical Group will add some IWWG specific analysis</a:t>
            </a:r>
          </a:p>
          <a:p>
            <a:pPr marL="1371600" lvl="2" indent="-317500">
              <a:spcBef>
                <a:spcPts val="0"/>
              </a:spcBef>
              <a:buSzPts val="1400"/>
              <a:buFont typeface="Wingdings" charset="2"/>
              <a:buChar char="■"/>
            </a:pPr>
            <a:r>
              <a:rPr lang="en-US"/>
              <a:t>Level of Best Fit  from NWP Background and RAOB co-locations</a:t>
            </a:r>
          </a:p>
          <a:p>
            <a:pPr marL="1371600" lvl="2" indent="-317500">
              <a:spcBef>
                <a:spcPts val="0"/>
              </a:spcBef>
              <a:buSzPts val="1400"/>
              <a:buFont typeface="Wingdings" charset="2"/>
              <a:buChar char="■"/>
            </a:pPr>
            <a:r>
              <a:rPr lang="en-US"/>
              <a:t>Uncertainty Comparisons (for those that provide this)</a:t>
            </a:r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3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431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/>
              <a:t>Funded JPSS Risk Reduction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E348B8-A193-684A-9D29-68C5F165F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Tandem S-NPP/NOAA-20 AMVs</a:t>
            </a:r>
          </a:p>
          <a:p>
            <a:pPr lvl="1"/>
            <a:r>
              <a:rPr lang="en-US" dirty="0"/>
              <a:t>Key, </a:t>
            </a:r>
            <a:r>
              <a:rPr lang="en-US" dirty="0" err="1"/>
              <a:t>Santek</a:t>
            </a:r>
            <a:r>
              <a:rPr lang="en-US" dirty="0"/>
              <a:t>, Daniels, Collard, Borde, </a:t>
            </a:r>
            <a:r>
              <a:rPr lang="en-US" dirty="0" err="1"/>
              <a:t>Nebuda</a:t>
            </a:r>
            <a:r>
              <a:rPr lang="en-US" dirty="0"/>
              <a:t>, Zhang, </a:t>
            </a:r>
            <a:r>
              <a:rPr lang="en-US" dirty="0" err="1"/>
              <a:t>Dworak</a:t>
            </a:r>
            <a:endParaRPr lang="en-US" dirty="0"/>
          </a:p>
          <a:p>
            <a:r>
              <a:rPr lang="en-US" dirty="0"/>
              <a:t>Merging NUCAPS and VIIRS</a:t>
            </a:r>
          </a:p>
          <a:p>
            <a:pPr lvl="1"/>
            <a:r>
              <a:rPr lang="en-US" dirty="0" err="1"/>
              <a:t>Heidinger</a:t>
            </a:r>
            <a:r>
              <a:rPr lang="en-US" dirty="0"/>
              <a:t>, Wanzong, </a:t>
            </a:r>
            <a:r>
              <a:rPr lang="en-US" dirty="0" err="1"/>
              <a:t>Nebuda</a:t>
            </a:r>
            <a:r>
              <a:rPr lang="en-US" dirty="0"/>
              <a:t>, Quinn, </a:t>
            </a:r>
            <a:r>
              <a:rPr lang="en-US" dirty="0" err="1"/>
              <a:t>Bearson</a:t>
            </a:r>
            <a:r>
              <a:rPr lang="en-US" dirty="0"/>
              <a:t>, Key, Smith</a:t>
            </a:r>
          </a:p>
          <a:p>
            <a:pPr lvl="1"/>
            <a:r>
              <a:rPr lang="en-US" dirty="0"/>
              <a:t>Daniels, </a:t>
            </a:r>
            <a:r>
              <a:rPr lang="en-US" dirty="0" err="1"/>
              <a:t>Bresky</a:t>
            </a:r>
            <a:r>
              <a:rPr lang="en-US" dirty="0"/>
              <a:t>, Bailey</a:t>
            </a:r>
          </a:p>
          <a:p>
            <a:r>
              <a:rPr lang="en-US" dirty="0"/>
              <a:t>Extending VIIRS spectral coverage</a:t>
            </a:r>
          </a:p>
          <a:p>
            <a:pPr lvl="1"/>
            <a:r>
              <a:rPr lang="en-US" dirty="0"/>
              <a:t>Weisz, </a:t>
            </a:r>
            <a:r>
              <a:rPr lang="en-US" dirty="0" err="1"/>
              <a:t>Borbas</a:t>
            </a:r>
            <a:r>
              <a:rPr lang="en-US" dirty="0"/>
              <a:t>, Menzel, Baum, Moeller, Frey, Wanzong, Goldberg, </a:t>
            </a:r>
            <a:r>
              <a:rPr lang="en-US" dirty="0" err="1"/>
              <a:t>Santek</a:t>
            </a:r>
            <a:endParaRPr lang="en-US" dirty="0"/>
          </a:p>
          <a:p>
            <a:pPr lvl="1"/>
            <a:r>
              <a:rPr lang="en-US" dirty="0"/>
              <a:t>Daniels, </a:t>
            </a:r>
            <a:r>
              <a:rPr lang="en-US" dirty="0" err="1"/>
              <a:t>Bresky</a:t>
            </a:r>
            <a:r>
              <a:rPr lang="en-US" dirty="0"/>
              <a:t>, Bailey</a:t>
            </a:r>
          </a:p>
        </p:txBody>
      </p:sp>
    </p:spTree>
    <p:extLst>
      <p:ext uri="{BB962C8B-B14F-4D97-AF65-F5344CB8AC3E}">
        <p14:creationId xmlns:p14="http://schemas.microsoft.com/office/powerpoint/2010/main" val="1574025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41921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 and Impact of Global Winds from Tandem S-NPP and NOAA 20 VIIRS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84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65745" y="0"/>
            <a:ext cx="5661891" cy="4682836"/>
          </a:xfrm>
          <a:prstGeom prst="rect">
            <a:avLst/>
          </a:prstGeom>
          <a:ln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" y="5461391"/>
            <a:ext cx="9143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Tandem wind example from </a:t>
            </a:r>
            <a:r>
              <a:rPr lang="en-US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Metop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-A/B AVHRR.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S-NPP and NOAA-20 (formerly JPSS-1) are ½ orbit apart.  There is opportunity to track global winds using tandem VIIRS 50 minutes apart.</a:t>
            </a:r>
          </a:p>
        </p:txBody>
      </p:sp>
    </p:spTree>
    <p:extLst>
      <p:ext uri="{BB962C8B-B14F-4D97-AF65-F5344CB8AC3E}">
        <p14:creationId xmlns:p14="http://schemas.microsoft.com/office/powerpoint/2010/main" val="578729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17" y="1797271"/>
            <a:ext cx="7315200" cy="3289578"/>
          </a:xfrm>
        </p:spPr>
        <p:txBody>
          <a:bodyPr>
            <a:normAutofit fontScale="90000"/>
          </a:bodyPr>
          <a:lstStyle/>
          <a:p>
            <a:r>
              <a:rPr lang="en-US" dirty="0"/>
              <a:t>Merging NUCAPS with the VIIRS</a:t>
            </a:r>
            <a:br>
              <a:rPr lang="en-US" dirty="0"/>
            </a:br>
            <a:r>
              <a:rPr lang="en-US" dirty="0"/>
              <a:t>Enterprise Cloud Algorithms for Improved Polar Cloud Detection, Cloud Heights and</a:t>
            </a:r>
            <a:br>
              <a:rPr lang="en-US" dirty="0"/>
            </a:br>
            <a:r>
              <a:rPr lang="en-US" dirty="0"/>
              <a:t>Polar Winds.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94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EEFDA-0B50-BA48-AE75-E21CA126FB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603F0B-BEB3-1544-8353-5149EE1A9F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32275"/>
            <a:ext cx="4394200" cy="5054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33CF2C-18E4-6A4F-A340-777041450BD4}"/>
              </a:ext>
            </a:extLst>
          </p:cNvPr>
          <p:cNvSpPr/>
          <p:nvPr/>
        </p:nvSpPr>
        <p:spPr>
          <a:xfrm>
            <a:off x="4" y="5404745"/>
            <a:ext cx="91439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 An example region within a granule observed between 2213 and 2221 UTC on 20 Aug 2015 shows (a) 11 𝝁 m brightness temperature (b) sounder height at original resolution (c) smoothed sounder height</a:t>
            </a:r>
          </a:p>
          <a:p>
            <a:r>
              <a:rPr lang="en-US" sz="1400" dirty="0">
                <a:latin typeface="Helvetica" pitchFamily="2" charset="0"/>
              </a:rPr>
              <a:t>background (d) final retrieved cloud height for both water and ice phases. Smoothing is applied to sounder</a:t>
            </a:r>
          </a:p>
          <a:p>
            <a:r>
              <a:rPr lang="en-US" sz="1400" dirty="0">
                <a:latin typeface="Helvetica" pitchFamily="2" charset="0"/>
              </a:rPr>
              <a:t>field of views with cloud pressure less than 440 </a:t>
            </a:r>
            <a:r>
              <a:rPr lang="en-US" sz="1400" dirty="0" err="1">
                <a:latin typeface="Helvetica" pitchFamily="2" charset="0"/>
              </a:rPr>
              <a:t>hPa</a:t>
            </a:r>
            <a:r>
              <a:rPr lang="en-US" sz="1400" dirty="0">
                <a:latin typeface="Helvetica" pitchFamily="2" charset="0"/>
              </a:rPr>
              <a:t> only in (c). Water cloud retrievals in (d) are not impacted</a:t>
            </a:r>
          </a:p>
          <a:p>
            <a:r>
              <a:rPr lang="en-US" sz="1400" dirty="0">
                <a:latin typeface="Helvetica" pitchFamily="2" charset="0"/>
              </a:rPr>
              <a:t>by sounder. The color bar at the bottom applies to all of the cloud height images.</a:t>
            </a:r>
            <a:endParaRPr lang="en-US" sz="14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8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6137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Nested Tracking versus WINDCO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56AFCA-2C94-2547-9344-11AA29759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11054"/>
            <a:ext cx="7315200" cy="3539527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MODIS winds were used to evaluate the relative accuracies of the VIIRS winds algorithm (“nested tracking”) and the heritage algorithm (“</a:t>
            </a:r>
            <a:r>
              <a:rPr lang="en-US" dirty="0" err="1">
                <a:cs typeface="Arial" panose="020B0604020202020204" pitchFamily="34" charset="0"/>
              </a:rPr>
              <a:t>windco</a:t>
            </a:r>
            <a:r>
              <a:rPr lang="en-US" dirty="0">
                <a:cs typeface="Arial" panose="020B0604020202020204" pitchFamily="34" charset="0"/>
              </a:rPr>
              <a:t>”). MODIS winds were used because both algorithms are not implemented for VIIRS. This was the most robust comparison to date. Winds from both algorithms are compared to radiosonde winds.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It was found that the VIIRS algorithm has a significantly lower vector root-mean-square-error (RMSE): 6.05 m/s for nested tracking vs 7.26 m/s for </a:t>
            </a:r>
            <a:r>
              <a:rPr lang="en-US" dirty="0" err="1">
                <a:cs typeface="Arial" panose="020B0604020202020204" pitchFamily="34" charset="0"/>
              </a:rPr>
              <a:t>windco</a:t>
            </a:r>
            <a:r>
              <a:rPr lang="en-US" dirty="0">
                <a:cs typeface="Arial" panose="020B0604020202020204" pitchFamily="34" charset="0"/>
              </a:rPr>
              <a:t> with Aqua data. The difference for Terra was somewhat smaller.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The largest increase in accuracy for nested tracking is for high-level winds.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Some differences in vertical distributions and speeds were noted.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3E4BFB-6A44-AA4E-A14B-0E88FE896C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7670E4-E8B6-524A-A344-506B3AF9D3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50" y="33629"/>
            <a:ext cx="5727700" cy="3822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5D4B90-835A-314C-9236-009D89A57968}"/>
              </a:ext>
            </a:extLst>
          </p:cNvPr>
          <p:cNvSpPr/>
          <p:nvPr/>
        </p:nvSpPr>
        <p:spPr>
          <a:xfrm>
            <a:off x="4" y="4277590"/>
            <a:ext cx="9143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Bias of thin cirrus cloud top pressure from NUCAPS and VIIRS relative to CALIPSO/CALIOP, based on</a:t>
            </a:r>
          </a:p>
          <a:p>
            <a:r>
              <a:rPr lang="en-US" sz="1400" dirty="0">
                <a:latin typeface="Helvetica" pitchFamily="2" charset="0"/>
              </a:rPr>
              <a:t>one day of SNPP/CALIPSO matchups on 20 June 2017. CALIPSO/CALIOP cloud phase and optical depth data</a:t>
            </a:r>
          </a:p>
          <a:p>
            <a:r>
              <a:rPr lang="en-US" sz="1400" dirty="0">
                <a:latin typeface="Helvetica" pitchFamily="2" charset="0"/>
              </a:rPr>
              <a:t>are applied for used to select thin cirrus.</a:t>
            </a:r>
            <a:endParaRPr lang="en-US" sz="1400" dirty="0">
              <a:effectLst/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06B13-8E94-BE42-9FF8-7C596BF66220}"/>
              </a:ext>
            </a:extLst>
          </p:cNvPr>
          <p:cNvSpPr txBox="1"/>
          <p:nvPr/>
        </p:nvSpPr>
        <p:spPr>
          <a:xfrm>
            <a:off x="4" y="5758597"/>
            <a:ext cx="91439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Helvetica" pitchFamily="2" charset="0"/>
              </a:rPr>
              <a:t>Heidinger</a:t>
            </a:r>
            <a:r>
              <a:rPr lang="en-US" sz="1400" dirty="0">
                <a:latin typeface="Helvetica" pitchFamily="2" charset="0"/>
              </a:rPr>
              <a:t>, A. K, Y. Li, , S. Wanzong and R. </a:t>
            </a:r>
            <a:r>
              <a:rPr lang="en-US" sz="1400" dirty="0" err="1">
                <a:latin typeface="Helvetica" pitchFamily="2" charset="0"/>
              </a:rPr>
              <a:t>Holz</a:t>
            </a:r>
            <a:r>
              <a:rPr lang="en-US" sz="1400" dirty="0">
                <a:latin typeface="Helvetica" pitchFamily="2" charset="0"/>
              </a:rPr>
              <a:t>, 2018: Using Sounder Data to Improve Cirrus</a:t>
            </a:r>
          </a:p>
          <a:p>
            <a:r>
              <a:rPr lang="en-US" sz="1400" dirty="0">
                <a:latin typeface="Helvetica" pitchFamily="2" charset="0"/>
              </a:rPr>
              <a:t>Cloud Height Estimation from Satellite Imagers. under review at JTECH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21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317" y="1797271"/>
            <a:ext cx="7315200" cy="3289578"/>
          </a:xfrm>
        </p:spPr>
        <p:txBody>
          <a:bodyPr>
            <a:normAutofit/>
          </a:bodyPr>
          <a:lstStyle/>
          <a:p>
            <a:r>
              <a:rPr lang="en-US" dirty="0"/>
              <a:t>Concept Study to Extend VIIRS Spectral Coverage Using </a:t>
            </a:r>
            <a:r>
              <a:rPr lang="en-US" dirty="0" err="1"/>
              <a:t>CrIS</a:t>
            </a:r>
            <a:r>
              <a:rPr lang="en-US" dirty="0"/>
              <a:t> Radiance Measurements and to Explore Potential Applications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5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9EEFDA-0B50-BA48-AE75-E21CA126FB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C5BA4F-5498-754B-A556-E367B28160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0"/>
            <a:ext cx="4800600" cy="3619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A750FB2-26A1-0746-9CF6-40DBA01657DA}"/>
              </a:ext>
            </a:extLst>
          </p:cNvPr>
          <p:cNvSpPr/>
          <p:nvPr/>
        </p:nvSpPr>
        <p:spPr>
          <a:xfrm>
            <a:off x="4" y="4323237"/>
            <a:ext cx="9143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Convolved </a:t>
            </a:r>
            <a:r>
              <a:rPr lang="en-US" sz="1400" dirty="0" err="1">
                <a:latin typeface="Helvetica" pitchFamily="2" charset="0"/>
              </a:rPr>
              <a:t>CrIS</a:t>
            </a:r>
            <a:r>
              <a:rPr lang="en-US" sz="1400" dirty="0">
                <a:latin typeface="Helvetica" pitchFamily="2" charset="0"/>
              </a:rPr>
              <a:t> radiances (left), newly constructed VIIRS fusion radiances (middle), and</a:t>
            </a:r>
          </a:p>
          <a:p>
            <a:r>
              <a:rPr lang="en-US" sz="1400" dirty="0">
                <a:latin typeface="Helvetica" pitchFamily="2" charset="0"/>
              </a:rPr>
              <a:t>the observed MODIS radiances (right) for the same geographical region for MODIS bands 25, 27,</a:t>
            </a:r>
          </a:p>
          <a:p>
            <a:r>
              <a:rPr lang="en-US" sz="1400" dirty="0">
                <a:latin typeface="Helvetica" pitchFamily="2" charset="0"/>
              </a:rPr>
              <a:t>and 35 in (a–c), respectively. VIIRS granule outlines are shown in gray in the left column.</a:t>
            </a:r>
            <a:endParaRPr lang="en-US" sz="1400" dirty="0">
              <a:effectLst/>
              <a:latin typeface="Helvetica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DB13B5-573F-3B42-AC2F-BA78646E77F1}"/>
              </a:ext>
            </a:extLst>
          </p:cNvPr>
          <p:cNvSpPr/>
          <p:nvPr/>
        </p:nvSpPr>
        <p:spPr>
          <a:xfrm>
            <a:off x="4" y="5964553"/>
            <a:ext cx="91439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Helvetica" pitchFamily="2" charset="0"/>
              </a:rPr>
              <a:t>Weisz, E., B. Baum and W. P. Menzel (2017): Fusion of satellite-based imager and sounder data to construct supplementary high spatial resolution narrowband IR radiances, J. of Applied Remote Sensing, Volume 11, Issue 3, 2017.</a:t>
            </a:r>
            <a:endParaRPr lang="en-US" sz="14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17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B3DEC5-E3D7-8B41-B4C5-06FE46BAFC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pic>
        <p:nvPicPr>
          <p:cNvPr id="3" name="Content Placeholder 4" descr="FUSION_ANIM.GIF">
            <a:extLst>
              <a:ext uri="{FF2B5EF4-FFF2-40B4-BE49-F238E27FC236}">
                <a16:creationId xmlns:a16="http://schemas.microsoft.com/office/drawing/2014/main" id="{909F1BD4-824D-2D4C-A265-C665406308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r="11036"/>
          <a:stretch>
            <a:fillRect/>
          </a:stretch>
        </p:blipFill>
        <p:spPr>
          <a:xfrm>
            <a:off x="1800594" y="277702"/>
            <a:ext cx="5518729" cy="3035088"/>
          </a:xfrm>
          <a:prstGeom prst="rect">
            <a:avLst/>
          </a:prstGeom>
        </p:spPr>
      </p:pic>
      <p:pic>
        <p:nvPicPr>
          <p:cNvPr id="4" name="Content Placeholder 3" descr="MODIS_ANIM.GIF">
            <a:extLst>
              <a:ext uri="{FF2B5EF4-FFF2-40B4-BE49-F238E27FC236}">
                <a16:creationId xmlns:a16="http://schemas.microsoft.com/office/drawing/2014/main" id="{32C6F216-A60D-CF41-8BA8-5B75BF3ED9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6" r="11036"/>
          <a:stretch>
            <a:fillRect/>
          </a:stretch>
        </p:blipFill>
        <p:spPr>
          <a:xfrm>
            <a:off x="1770615" y="3513883"/>
            <a:ext cx="5538985" cy="3046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7B2439-74D4-D441-AA68-3F9CE85C193E}"/>
              </a:ext>
            </a:extLst>
          </p:cNvPr>
          <p:cNvSpPr txBox="1"/>
          <p:nvPr/>
        </p:nvSpPr>
        <p:spPr>
          <a:xfrm>
            <a:off x="409147" y="1423379"/>
            <a:ext cx="79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869AE-98A7-EB43-9E57-0FFC4BB7DE15}"/>
              </a:ext>
            </a:extLst>
          </p:cNvPr>
          <p:cNvSpPr txBox="1"/>
          <p:nvPr/>
        </p:nvSpPr>
        <p:spPr>
          <a:xfrm>
            <a:off x="719528" y="4616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17B63-4D95-6143-86A1-05441C7B3F7C}"/>
              </a:ext>
            </a:extLst>
          </p:cNvPr>
          <p:cNvSpPr txBox="1"/>
          <p:nvPr/>
        </p:nvSpPr>
        <p:spPr>
          <a:xfrm>
            <a:off x="409147" y="4253089"/>
            <a:ext cx="91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</a:t>
            </a:r>
          </a:p>
          <a:p>
            <a:r>
              <a:rPr lang="en-US" dirty="0"/>
              <a:t>MODIS</a:t>
            </a:r>
          </a:p>
        </p:txBody>
      </p:sp>
    </p:spTree>
    <p:extLst>
      <p:ext uri="{BB962C8B-B14F-4D97-AF65-F5344CB8AC3E}">
        <p14:creationId xmlns:p14="http://schemas.microsoft.com/office/powerpoint/2010/main" val="76786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9465"/>
            <a:ext cx="7315200" cy="1154097"/>
          </a:xfrm>
        </p:spPr>
        <p:txBody>
          <a:bodyPr>
            <a:normAutofit/>
          </a:bodyPr>
          <a:lstStyle/>
          <a:p>
            <a:r>
              <a:rPr lang="en-US" sz="2800" dirty="0"/>
              <a:t>Nested Tracking versus WINDCO: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A6E7F3-76B1-4940-8D78-08C771FAE69F}"/>
              </a:ext>
            </a:extLst>
          </p:cNvPr>
          <p:cNvSpPr txBox="1"/>
          <p:nvPr/>
        </p:nvSpPr>
        <p:spPr>
          <a:xfrm>
            <a:off x="7525405" y="1522898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QI&gt;60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1CD3D-E74D-834C-8536-00F2717A916C}"/>
              </a:ext>
            </a:extLst>
          </p:cNvPr>
          <p:cNvSpPr txBox="1"/>
          <p:nvPr/>
        </p:nvSpPr>
        <p:spPr>
          <a:xfrm>
            <a:off x="964278" y="1584453"/>
            <a:ext cx="726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 for 2017-2018, Northern Hemisphere, IR winds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F6276C-DAD8-954E-9E0A-B154237FC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54432"/>
              </p:ext>
            </p:extLst>
          </p:nvPr>
        </p:nvGraphicFramePr>
        <p:xfrm>
          <a:off x="1522325" y="2528633"/>
          <a:ext cx="6099350" cy="152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927">
                  <a:extLst>
                    <a:ext uri="{9D8B030D-6E8A-4147-A177-3AD203B41FA5}">
                      <a16:colId xmlns:a16="http://schemas.microsoft.com/office/drawing/2014/main" val="2900462330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234"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chemeClr val="tx2"/>
                          </a:solidFill>
                        </a:rPr>
                        <a:t>Aqua</a:t>
                      </a:r>
                      <a:endParaRPr lang="en-US" sz="2000" i="1" dirty="0">
                        <a:solidFill>
                          <a:schemeClr val="tx2"/>
                        </a:solidFill>
                      </a:endParaRP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Accur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Prec.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Speed Bias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Speed RMSE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1158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4.99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3.41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-0.21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tx1"/>
                          </a:solidFill>
                        </a:rPr>
                        <a:t>4.32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34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Windco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1158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5.86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4.29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-0.02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4.85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3EBF141-218F-E540-BB91-854427E24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89447"/>
              </p:ext>
            </p:extLst>
          </p:nvPr>
        </p:nvGraphicFramePr>
        <p:xfrm>
          <a:off x="1547264" y="4660556"/>
          <a:ext cx="6099350" cy="1529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927">
                  <a:extLst>
                    <a:ext uri="{9D8B030D-6E8A-4147-A177-3AD203B41FA5}">
                      <a16:colId xmlns:a16="http://schemas.microsoft.com/office/drawing/2014/main" val="2900462330"/>
                    </a:ext>
                  </a:extLst>
                </a:gridCol>
                <a:gridCol w="85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2234">
                <a:tc>
                  <a:txBody>
                    <a:bodyPr/>
                    <a:lstStyle/>
                    <a:p>
                      <a:r>
                        <a:rPr lang="en-US" sz="2400" i="1" dirty="0">
                          <a:solidFill>
                            <a:schemeClr val="tx2"/>
                          </a:solidFill>
                        </a:rPr>
                        <a:t>Terra</a:t>
                      </a:r>
                      <a:endParaRPr lang="en-US" sz="2000" i="1" dirty="0">
                        <a:solidFill>
                          <a:schemeClr val="tx2"/>
                        </a:solidFill>
                      </a:endParaRP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Accur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Prec.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Speed Bias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Speed RMSE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34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NT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2281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4.97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3.64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-0.18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3.96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34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Windco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2281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5.38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4.01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-0.56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3.99</a:t>
                      </a:r>
                    </a:p>
                  </a:txBody>
                  <a:tcPr marL="75605" marR="75605" marT="37802" marB="378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7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9465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Polar Winds from a SWIR Band: </a:t>
            </a:r>
            <a:br>
              <a:rPr lang="en-US" sz="2800" dirty="0" smtClean="0"/>
            </a:br>
            <a:r>
              <a:rPr lang="en-US" sz="2800" dirty="0" smtClean="0"/>
              <a:t>New Statistics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01F03-620A-D947-AF78-848D7E0F5C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82" y="1758293"/>
            <a:ext cx="7893236" cy="43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55841" y="207220"/>
            <a:ext cx="6212160" cy="567360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ts val="3958"/>
              </a:lnSpc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sz="2903" dirty="0">
                <a:solidFill>
                  <a:schemeClr val="tx1"/>
                </a:solidFill>
                <a:latin typeface="Arial" charset="0"/>
                <a:cs typeface="HG Mincho Light J;MS Gothic;HG " charset="0"/>
              </a:rPr>
              <a:t>MODIS Visible, SWIR, and IR: Arctic</a:t>
            </a:r>
            <a:endParaRPr lang="en-GB" sz="2903" dirty="0">
              <a:solidFill>
                <a:srgbClr val="0000FF"/>
              </a:solidFill>
              <a:latin typeface="Arial" charset="0"/>
              <a:cs typeface="HG Mincho Light J;MS Gothic;HG 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79EA9F-5139-504E-9F09-D3FE5E2EE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12" y="846065"/>
            <a:ext cx="8488659" cy="5854870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0A559302-E76D-724E-B1D2-6CF8E1911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28" y="5570619"/>
            <a:ext cx="2659407" cy="109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33" i="1" dirty="0">
                <a:solidFill>
                  <a:srgbClr val="00B0F0"/>
                </a:solidFill>
                <a:latin typeface="Arial" charset="0"/>
                <a:cs typeface="HG Mincho Light J;MS Gothic;HG " charset="0"/>
              </a:rPr>
              <a:t>Imager bands at 1.6 and 2.1 𝜇m are best termed “shortwave infrared” (SWIR). </a:t>
            </a:r>
          </a:p>
        </p:txBody>
      </p:sp>
    </p:spTree>
    <p:extLst>
      <p:ext uri="{BB962C8B-B14F-4D97-AF65-F5344CB8AC3E}">
        <p14:creationId xmlns:p14="http://schemas.microsoft.com/office/powerpoint/2010/main" val="2942660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667" y="197920"/>
            <a:ext cx="7782098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>
              <a:defRPr/>
            </a:pPr>
            <a:r>
              <a:rPr lang="en-US" sz="2903" dirty="0">
                <a:solidFill>
                  <a:schemeClr val="tx2"/>
                </a:solidFill>
                <a:latin typeface="Calibri" panose="020F0502020204030204"/>
                <a:ea typeface=""/>
                <a:cs typeface="Times New Roman" panose="02020603050405020304" pitchFamily="18" charset="0"/>
              </a:rPr>
              <a:t>Comparison to </a:t>
            </a:r>
            <a:r>
              <a:rPr lang="en-US" sz="2903" dirty="0" err="1">
                <a:solidFill>
                  <a:schemeClr val="tx2"/>
                </a:solidFill>
                <a:latin typeface="Calibri" panose="020F0502020204030204"/>
                <a:ea typeface=""/>
                <a:cs typeface="Times New Roman" panose="02020603050405020304" pitchFamily="18" charset="0"/>
              </a:rPr>
              <a:t>Raobs</a:t>
            </a:r>
            <a:r>
              <a:rPr lang="en-US" sz="2903" dirty="0">
                <a:solidFill>
                  <a:schemeClr val="tx2"/>
                </a:solidFill>
                <a:latin typeface="Calibri" panose="020F0502020204030204"/>
                <a:ea typeface="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92770"/>
              </p:ext>
            </p:extLst>
          </p:nvPr>
        </p:nvGraphicFramePr>
        <p:xfrm>
          <a:off x="0" y="1355232"/>
          <a:ext cx="5348672" cy="266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766">
                  <a:extLst>
                    <a:ext uri="{9D8B030D-6E8A-4147-A177-3AD203B41FA5}">
                      <a16:colId xmlns:a16="http://schemas.microsoft.com/office/drawing/2014/main" val="2900462330"/>
                    </a:ext>
                  </a:extLst>
                </a:gridCol>
                <a:gridCol w="935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8019">
                <a:tc>
                  <a:txBody>
                    <a:bodyPr/>
                    <a:lstStyle/>
                    <a:p>
                      <a:r>
                        <a:rPr lang="en-US" sz="2200" i="1" dirty="0">
                          <a:solidFill>
                            <a:srgbClr val="C00000"/>
                          </a:solidFill>
                        </a:rPr>
                        <a:t>Aqua</a:t>
                      </a:r>
                      <a:endParaRPr lang="en-US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Accur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Prec.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Speed Bias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Speed RMSE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0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66"/>
                          </a:solidFill>
                        </a:rPr>
                        <a:t>HIGH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66"/>
                          </a:solidFill>
                        </a:rPr>
                        <a:t>759</a:t>
                      </a:r>
                      <a:endParaRPr lang="en-US" sz="1800" dirty="0">
                        <a:solidFill>
                          <a:srgbClr val="FF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66"/>
                          </a:solidFill>
                        </a:rPr>
                        <a:t>5.62</a:t>
                      </a:r>
                      <a:endParaRPr lang="en-US" sz="1800" dirty="0">
                        <a:solidFill>
                          <a:srgbClr val="FF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66"/>
                          </a:solidFill>
                        </a:rPr>
                        <a:t>3.13</a:t>
                      </a:r>
                      <a:endParaRPr lang="en-US" sz="1800" dirty="0">
                        <a:solidFill>
                          <a:srgbClr val="FF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66"/>
                          </a:solidFill>
                        </a:rPr>
                        <a:t>-0.35</a:t>
                      </a:r>
                      <a:endParaRPr lang="en-US" sz="1800" dirty="0">
                        <a:solidFill>
                          <a:srgbClr val="FF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66"/>
                          </a:solidFill>
                        </a:rPr>
                        <a:t>4.48</a:t>
                      </a:r>
                      <a:endParaRPr lang="en-US" sz="1800" dirty="0">
                        <a:solidFill>
                          <a:srgbClr val="FF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0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MID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4042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4.80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3.21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-0.85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3.80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0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LOW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647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4.62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3.26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-0.56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3.37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53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5488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4.90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3.22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-0.75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3.85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F1D428-45F9-6D42-865A-5362B0FA5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4380"/>
              </p:ext>
            </p:extLst>
          </p:nvPr>
        </p:nvGraphicFramePr>
        <p:xfrm>
          <a:off x="-1" y="4118586"/>
          <a:ext cx="5348673" cy="2668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9316">
                  <a:extLst>
                    <a:ext uri="{9D8B030D-6E8A-4147-A177-3AD203B41FA5}">
                      <a16:colId xmlns:a16="http://schemas.microsoft.com/office/drawing/2014/main" val="1123559066"/>
                    </a:ext>
                  </a:extLst>
                </a:gridCol>
                <a:gridCol w="892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8019">
                <a:tc>
                  <a:txBody>
                    <a:bodyPr/>
                    <a:lstStyle/>
                    <a:p>
                      <a:r>
                        <a:rPr lang="en-US" sz="2200" i="1" dirty="0">
                          <a:solidFill>
                            <a:srgbClr val="C00000"/>
                          </a:solidFill>
                        </a:rPr>
                        <a:t>Terra</a:t>
                      </a:r>
                      <a:endParaRPr lang="en-US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</a:rPr>
                        <a:t>Accur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Prec.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Speed Bias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Speed RMSE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0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66"/>
                          </a:solidFill>
                        </a:rPr>
                        <a:t>HIGH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66"/>
                          </a:solidFill>
                        </a:rPr>
                        <a:t>833</a:t>
                      </a:r>
                      <a:endParaRPr lang="en-US" sz="1800" dirty="0">
                        <a:solidFill>
                          <a:srgbClr val="FF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66"/>
                          </a:solidFill>
                        </a:rPr>
                        <a:t>5.67</a:t>
                      </a:r>
                      <a:endParaRPr lang="en-US" sz="1800" dirty="0">
                        <a:solidFill>
                          <a:srgbClr val="FF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66"/>
                          </a:solidFill>
                        </a:rPr>
                        <a:t>3.63</a:t>
                      </a:r>
                      <a:endParaRPr lang="en-US" sz="1800" dirty="0">
                        <a:solidFill>
                          <a:srgbClr val="FF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66"/>
                          </a:solidFill>
                        </a:rPr>
                        <a:t>-0.47</a:t>
                      </a:r>
                      <a:endParaRPr lang="en-US" sz="1800" dirty="0">
                        <a:solidFill>
                          <a:srgbClr val="FF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66"/>
                          </a:solidFill>
                        </a:rPr>
                        <a:t>4.32</a:t>
                      </a:r>
                      <a:endParaRPr lang="en-US" sz="1800" dirty="0">
                        <a:solidFill>
                          <a:srgbClr val="FF0066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00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F0"/>
                          </a:solidFill>
                        </a:rPr>
                        <a:t>MID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2631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4.65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3.02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-0.78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3.73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03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LOW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670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4.17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2.40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-0.48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3.23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53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4134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4.77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3.10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-0.67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>
                          <a:solidFill>
                            <a:schemeClr val="tx1"/>
                          </a:solidFill>
                        </a:rPr>
                        <a:t>3.78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5090BE9-60AF-CC42-AA5B-E78AFE9DD3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0125" y="1140122"/>
            <a:ext cx="3201247" cy="56579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A725AF6-F9D0-8547-9685-8DEC78FF9046}"/>
              </a:ext>
            </a:extLst>
          </p:cNvPr>
          <p:cNvSpPr txBox="1"/>
          <p:nvPr/>
        </p:nvSpPr>
        <p:spPr>
          <a:xfrm>
            <a:off x="239111" y="832198"/>
            <a:ext cx="4794453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>
              <a:defRPr/>
            </a:pPr>
            <a:r>
              <a:rPr lang="en-US" sz="1633" dirty="0">
                <a:latin typeface="Calibri" panose="020F0502020204030204"/>
                <a:ea typeface=""/>
                <a:cs typeface="Times New Roman" panose="02020603050405020304" pitchFamily="18" charset="0"/>
              </a:rPr>
              <a:t>MODIS Aqua and Terra SWIR, Arctic only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E007CD-C589-0244-8827-72528BA97D1D}"/>
              </a:ext>
            </a:extLst>
          </p:cNvPr>
          <p:cNvSpPr txBox="1"/>
          <p:nvPr/>
        </p:nvSpPr>
        <p:spPr>
          <a:xfrm>
            <a:off x="5348673" y="796502"/>
            <a:ext cx="3529186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>
              <a:defRPr/>
            </a:pPr>
            <a:r>
              <a:rPr lang="en-US" sz="1633" dirty="0">
                <a:latin typeface="Calibri" panose="020F0502020204030204"/>
                <a:ea typeface=""/>
                <a:cs typeface="Times New Roman" panose="02020603050405020304" pitchFamily="18" charset="0"/>
              </a:rPr>
              <a:t>VIIRS IR, Sep 2013 - Jan 2014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A246A5-9D8B-B345-9FEF-9192948E80EA}"/>
              </a:ext>
            </a:extLst>
          </p:cNvPr>
          <p:cNvCxnSpPr>
            <a:cxnSpLocks/>
          </p:cNvCxnSpPr>
          <p:nvPr/>
        </p:nvCxnSpPr>
        <p:spPr>
          <a:xfrm flipV="1">
            <a:off x="2418687" y="1931934"/>
            <a:ext cx="5265463" cy="162900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5C098F5-2990-3B4F-892B-EC3E5FCAFA29}"/>
              </a:ext>
            </a:extLst>
          </p:cNvPr>
          <p:cNvCxnSpPr>
            <a:cxnSpLocks/>
          </p:cNvCxnSpPr>
          <p:nvPr/>
        </p:nvCxnSpPr>
        <p:spPr>
          <a:xfrm flipV="1">
            <a:off x="3249218" y="2121744"/>
            <a:ext cx="4434932" cy="143919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5A65E41-2132-6C44-ADD8-5EFA7544F923}"/>
              </a:ext>
            </a:extLst>
          </p:cNvPr>
          <p:cNvCxnSpPr>
            <a:cxnSpLocks/>
          </p:cNvCxnSpPr>
          <p:nvPr/>
        </p:nvCxnSpPr>
        <p:spPr>
          <a:xfrm flipV="1">
            <a:off x="4198959" y="2296132"/>
            <a:ext cx="3485191" cy="126480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4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326" y="550248"/>
            <a:ext cx="778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>
              <a:defRPr/>
            </a:pPr>
            <a:r>
              <a:rPr lang="en-US" sz="3600" dirty="0">
                <a:solidFill>
                  <a:schemeClr val="tx2"/>
                </a:solidFill>
                <a:latin typeface="Calibri" panose="020F0502020204030204"/>
                <a:ea typeface=""/>
                <a:cs typeface="Times New Roman" panose="02020603050405020304" pitchFamily="18" charset="0"/>
              </a:rPr>
              <a:t>MODIS SWIR vs IR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30835"/>
              </p:ext>
            </p:extLst>
          </p:nvPr>
        </p:nvGraphicFramePr>
        <p:xfrm>
          <a:off x="929403" y="3303913"/>
          <a:ext cx="7516341" cy="166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974">
                  <a:extLst>
                    <a:ext uri="{9D8B030D-6E8A-4147-A177-3AD203B41FA5}">
                      <a16:colId xmlns:a16="http://schemas.microsoft.com/office/drawing/2014/main" val="2900462330"/>
                    </a:ext>
                  </a:extLst>
                </a:gridCol>
                <a:gridCol w="1423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2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73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8019">
                <a:tc>
                  <a:txBody>
                    <a:bodyPr/>
                    <a:lstStyle/>
                    <a:p>
                      <a:endParaRPr lang="en-US" sz="1800" i="1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Count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SWIR Vector RMSE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IR Vector RMSE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SWIR Mean Pressure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IR Mean Pressure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003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bg2"/>
                          </a:solidFill>
                        </a:rPr>
                        <a:t>Aqua</a:t>
                      </a:r>
                      <a:endParaRPr lang="en-US" sz="1800" dirty="0">
                        <a:solidFill>
                          <a:schemeClr val="bg2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645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6.02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6.26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535.91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526.71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03"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</a:rPr>
                        <a:t>Terra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838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5.87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6.08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532.52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519.09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A725AF6-F9D0-8547-9685-8DEC78FF9046}"/>
              </a:ext>
            </a:extLst>
          </p:cNvPr>
          <p:cNvSpPr txBox="1"/>
          <p:nvPr/>
        </p:nvSpPr>
        <p:spPr>
          <a:xfrm>
            <a:off x="1053871" y="1602917"/>
            <a:ext cx="649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9452">
              <a:defRPr/>
            </a:pPr>
            <a:r>
              <a:rPr lang="en-US" sz="2000" dirty="0">
                <a:latin typeface="Calibri" panose="020F0502020204030204"/>
                <a:ea typeface=""/>
                <a:cs typeface="Times New Roman" panose="02020603050405020304" pitchFamily="18" charset="0"/>
              </a:rPr>
              <a:t>MODIS Aqua and Terra SWIR, Arctic only, Apr-Sep 2017 </a:t>
            </a:r>
            <a:r>
              <a:rPr lang="en-US" sz="2400" u="sng" dirty="0">
                <a:solidFill>
                  <a:srgbClr val="0070C0"/>
                </a:solidFill>
                <a:latin typeface="Calibri" panose="020F0502020204030204"/>
                <a:ea typeface=""/>
                <a:cs typeface="Times New Roman" panose="02020603050405020304" pitchFamily="18" charset="0"/>
              </a:rPr>
              <a:t>Collocated</a:t>
            </a:r>
            <a:r>
              <a:rPr lang="en-US" sz="2400" dirty="0">
                <a:solidFill>
                  <a:srgbClr val="0070C0"/>
                </a:solidFill>
                <a:latin typeface="Calibri" panose="020F0502020204030204"/>
                <a:ea typeface=""/>
                <a:cs typeface="Times New Roman" panose="02020603050405020304" pitchFamily="18" charset="0"/>
              </a:rPr>
              <a:t> vectors within 10 km</a:t>
            </a:r>
          </a:p>
        </p:txBody>
      </p:sp>
    </p:spTree>
    <p:extLst>
      <p:ext uri="{BB962C8B-B14F-4D97-AF65-F5344CB8AC3E}">
        <p14:creationId xmlns:p14="http://schemas.microsoft.com/office/powerpoint/2010/main" val="5352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780" y="73152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Feature-tracked 3D winds from Hyperspectral IR Sounder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E005F31-3293-884B-AFEC-84BAD38AE4B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77688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altLang="en-US" sz="2800" dirty="0"/>
              <a:t>David Santek</a:t>
            </a:r>
            <a:r>
              <a:rPr lang="en-GB" altLang="en-US" sz="2800" baseline="30000" dirty="0"/>
              <a:t>1</a:t>
            </a:r>
            <a:r>
              <a:rPr lang="en-GB" altLang="en-US" sz="2800" dirty="0"/>
              <a:t>, Derek Posselt</a:t>
            </a:r>
            <a:r>
              <a:rPr lang="en-GB" altLang="en-US" sz="2800" baseline="30000" dirty="0"/>
              <a:t>2</a:t>
            </a:r>
            <a:r>
              <a:rPr lang="en-GB" altLang="en-US" sz="2800" dirty="0"/>
              <a:t>, Will McCarty</a:t>
            </a:r>
            <a:r>
              <a:rPr lang="en-GB" altLang="en-US" sz="2800" baseline="30000" dirty="0"/>
              <a:t>3</a:t>
            </a:r>
            <a:r>
              <a:rPr lang="en-US" altLang="en-US" sz="2800" dirty="0"/>
              <a:t> </a:t>
            </a:r>
          </a:p>
          <a:p>
            <a:pPr marL="0" indent="0">
              <a:buFontTx/>
              <a:buNone/>
            </a:pPr>
            <a:endParaRPr lang="en-GB" altLang="en-US" sz="2400" baseline="30000" dirty="0"/>
          </a:p>
          <a:p>
            <a:pPr marL="0" indent="0" algn="ctr">
              <a:buFontTx/>
              <a:buNone/>
            </a:pPr>
            <a:r>
              <a:rPr lang="en-GB" altLang="en-US" baseline="30000" dirty="0"/>
              <a:t>1</a:t>
            </a:r>
            <a:r>
              <a:rPr lang="en-GB" altLang="en-US" dirty="0"/>
              <a:t>Space Science and Engineering </a:t>
            </a:r>
            <a:r>
              <a:rPr lang="en-GB" altLang="en-US" dirty="0" err="1"/>
              <a:t>Center</a:t>
            </a:r>
            <a:r>
              <a:rPr lang="en-US" altLang="en-US" dirty="0"/>
              <a:t>/University of Wisconsin – Madison</a:t>
            </a:r>
          </a:p>
          <a:p>
            <a:pPr marL="0" indent="0" algn="ctr">
              <a:buFontTx/>
              <a:buNone/>
            </a:pPr>
            <a:r>
              <a:rPr lang="en-US" altLang="en-US" baseline="30000" dirty="0"/>
              <a:t>2</a:t>
            </a:r>
            <a:r>
              <a:rPr lang="en-US" altLang="en-US" dirty="0"/>
              <a:t>NASA JPL</a:t>
            </a:r>
          </a:p>
          <a:p>
            <a:pPr marL="0" indent="0" algn="ctr">
              <a:buFontTx/>
              <a:buNone/>
            </a:pPr>
            <a:r>
              <a:rPr lang="en-US" altLang="en-US" baseline="30000" dirty="0"/>
              <a:t>3</a:t>
            </a:r>
            <a:r>
              <a:rPr lang="en-US" altLang="en-US" dirty="0"/>
              <a:t>NASA Global Modeling and Assimilation Office</a:t>
            </a:r>
          </a:p>
          <a:p>
            <a:pPr marL="0" indent="0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4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431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3D Winds?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CF8F-419A-8846-85EE-545DD20A1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469212" cy="731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11CA33-7DF7-7449-968A-908CFD55C27D}"/>
              </a:ext>
            </a:extLst>
          </p:cNvPr>
          <p:cNvSpPr txBox="1"/>
          <p:nvPr/>
        </p:nvSpPr>
        <p:spPr>
          <a:xfrm>
            <a:off x="365760" y="2579828"/>
            <a:ext cx="8412480" cy="324704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MS PGothic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algn="l" eaLnBrk="1" hangingPunct="1">
              <a:spcBef>
                <a:spcPts val="1800"/>
              </a:spcBef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Importance of global 3D winds in weather predictability </a:t>
            </a:r>
          </a:p>
          <a:p>
            <a:pPr algn="l" eaLnBrk="1" hangingPunct="1">
              <a:spcBef>
                <a:spcPts val="18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+mn-lt"/>
              </a:rPr>
              <a:t>Fill in data void regions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, most notably over oceanic, tropical, and polar regions. </a:t>
            </a:r>
          </a:p>
          <a:p>
            <a:pPr algn="l" eaLnBrk="1" hangingPunct="1">
              <a:spcBef>
                <a:spcPts val="1800"/>
              </a:spcBef>
            </a:pP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This lack of data, especially wind information, is </a:t>
            </a:r>
            <a:r>
              <a:rPr lang="en-US" altLang="en-US" sz="2000" dirty="0">
                <a:solidFill>
                  <a:srgbClr val="FFFF00"/>
                </a:solidFill>
                <a:latin typeface="+mn-lt"/>
              </a:rPr>
              <a:t>“the number-one unmet measurement objective for improving weather forecasts.” 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(NRC 2007). </a:t>
            </a:r>
          </a:p>
          <a:p>
            <a:pPr algn="l" eaLnBrk="1" hangingPunct="1">
              <a:spcBef>
                <a:spcPts val="1800"/>
              </a:spcBef>
            </a:pPr>
            <a:r>
              <a:rPr lang="en-US" altLang="en-US" sz="2000" dirty="0">
                <a:solidFill>
                  <a:srgbClr val="FFFF00"/>
                </a:solidFill>
                <a:latin typeface="+mn-lt"/>
              </a:rPr>
              <a:t>Decadal Survey recommended a 3D tropospheric wind mission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, using a space-based LIDAR instrument and/or </a:t>
            </a:r>
            <a:r>
              <a:rPr lang="en-US" altLang="en-US" sz="2000" dirty="0">
                <a:solidFill>
                  <a:srgbClr val="FFFF00"/>
                </a:solidFill>
                <a:latin typeface="+mn-lt"/>
              </a:rPr>
              <a:t>the use of hyperspectral infrared measurements</a:t>
            </a:r>
            <a:r>
              <a:rPr lang="en-US" altLang="en-US" sz="2000" dirty="0">
                <a:solidFill>
                  <a:srgbClr val="FFFFFF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62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2373</TotalTime>
  <Words>1539</Words>
  <Application>Microsoft Office PowerPoint</Application>
  <PresentationFormat>On-screen Show (4:3)</PresentationFormat>
  <Paragraphs>245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MS PGothic</vt:lpstr>
      <vt:lpstr>MS PGothic</vt:lpstr>
      <vt:lpstr>Arial</vt:lpstr>
      <vt:lpstr>Calibri</vt:lpstr>
      <vt:lpstr>Gill Sans</vt:lpstr>
      <vt:lpstr>Helvetica</vt:lpstr>
      <vt:lpstr>HG Mincho Light J</vt:lpstr>
      <vt:lpstr>HG Mincho Light J;MS Gothic;HG </vt:lpstr>
      <vt:lpstr>Times New Roman</vt:lpstr>
      <vt:lpstr>Wingdings</vt:lpstr>
      <vt:lpstr>Perspective</vt:lpstr>
      <vt:lpstr>Polar Winds – A Tale of Two Algorithms</vt:lpstr>
      <vt:lpstr>Nested Tracking versus WINDCO</vt:lpstr>
      <vt:lpstr>Nested Tracking versus WINDCO: Statistics</vt:lpstr>
      <vt:lpstr>Polar Winds from a SWIR Band:  New Statistics</vt:lpstr>
      <vt:lpstr>MODIS Visible, SWIR, and IR: Arctic</vt:lpstr>
      <vt:lpstr>PowerPoint Presentation</vt:lpstr>
      <vt:lpstr>PowerPoint Presentation</vt:lpstr>
      <vt:lpstr>Feature-tracked 3D winds from Hyperspectral IR Sounder</vt:lpstr>
      <vt:lpstr>Why 3D Winds?</vt:lpstr>
      <vt:lpstr>What are 3D Winds?</vt:lpstr>
      <vt:lpstr>Aqua MODIS AMVs AIRS Retrieval AMVs at All Levels</vt:lpstr>
      <vt:lpstr>New NASA Project</vt:lpstr>
      <vt:lpstr>ICWG Cloud Height Topical Group Activity</vt:lpstr>
      <vt:lpstr>ICWG Cloud Height Intercomparison Plans</vt:lpstr>
      <vt:lpstr>Funded JPSS Risk Reduction</vt:lpstr>
      <vt:lpstr>Development and Impact of Global Winds from Tandem S-NPP and NOAA 20 VIIRS</vt:lpstr>
      <vt:lpstr>PowerPoint Presentation</vt:lpstr>
      <vt:lpstr>Merging NUCAPS with the VIIRS Enterprise Cloud Algorithms for Improved Polar Cloud Detection, Cloud Heights and Polar Winds.</vt:lpstr>
      <vt:lpstr>PowerPoint Presentation</vt:lpstr>
      <vt:lpstr>PowerPoint Presentation</vt:lpstr>
      <vt:lpstr>Concept Study to Extend VIIRS Spectral Coverage Using CrIS Radiance Measurements and to Explore Potential Applications</vt:lpstr>
      <vt:lpstr>PowerPoint Presentation</vt:lpstr>
      <vt:lpstr>PowerPoint Presentation</vt:lpstr>
    </vt:vector>
  </TitlesOfParts>
  <Company>NOAA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AWG Cloud Height Algorithm (ACHA)</dc:title>
  <dc:creator>Andrew Heidinger</dc:creator>
  <cp:lastModifiedBy>Steve Wanzong</cp:lastModifiedBy>
  <cp:revision>97</cp:revision>
  <dcterms:created xsi:type="dcterms:W3CDTF">2013-05-07T02:38:17Z</dcterms:created>
  <dcterms:modified xsi:type="dcterms:W3CDTF">2018-05-03T14:33:19Z</dcterms:modified>
</cp:coreProperties>
</file>