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5" r:id="rId4"/>
    <p:sldId id="313" r:id="rId5"/>
    <p:sldId id="278" r:id="rId6"/>
    <p:sldId id="310" r:id="rId7"/>
    <p:sldId id="262" r:id="rId8"/>
    <p:sldId id="260" r:id="rId9"/>
    <p:sldId id="314" r:id="rId10"/>
    <p:sldId id="308" r:id="rId11"/>
    <p:sldId id="305" r:id="rId12"/>
    <p:sldId id="311" r:id="rId13"/>
    <p:sldId id="264" r:id="rId14"/>
    <p:sldId id="263" r:id="rId15"/>
    <p:sldId id="312" r:id="rId16"/>
    <p:sldId id="316" r:id="rId17"/>
    <p:sldId id="315" r:id="rId18"/>
    <p:sldId id="318" r:id="rId19"/>
    <p:sldId id="319" r:id="rId20"/>
    <p:sldId id="320" r:id="rId21"/>
    <p:sldId id="322" r:id="rId22"/>
    <p:sldId id="323" r:id="rId23"/>
    <p:sldId id="324" r:id="rId24"/>
    <p:sldId id="321" r:id="rId25"/>
    <p:sldId id="325" r:id="rId26"/>
    <p:sldId id="326" r:id="rId2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6" autoAdjust="0"/>
    <p:restoredTop sz="90689" autoAdjust="0"/>
  </p:normalViewPr>
  <p:slideViewPr>
    <p:cSldViewPr>
      <p:cViewPr varScale="1">
        <p:scale>
          <a:sx n="47" d="100"/>
          <a:sy n="47" d="100"/>
        </p:scale>
        <p:origin x="89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8D974-3E13-4E66-952E-1A1ADCB1B2A3}" type="datetimeFigureOut">
              <a:rPr kumimoji="1" lang="ja-JP" altLang="en-US" smtClean="0"/>
              <a:t>2018/4/25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CBCBF-FD6B-44FF-98F8-C245FD62C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94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BCBF-FD6B-44FF-98F8-C245FD62C8E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17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BCBF-FD6B-44FF-98F8-C245FD62C8E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696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BCBF-FD6B-44FF-98F8-C245FD62C8E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696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BCBF-FD6B-44FF-98F8-C245FD62C8E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696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BCBF-FD6B-44FF-98F8-C245FD62C8E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696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BCBF-FD6B-44FF-98F8-C245FD62C8E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1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BCBF-FD6B-44FF-98F8-C245FD62C8E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43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BCBF-FD6B-44FF-98F8-C245FD62C8E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69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BCBF-FD6B-44FF-98F8-C245FD62C8E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34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BCBF-FD6B-44FF-98F8-C245FD62C8E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045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BCBF-FD6B-44FF-98F8-C245FD62C8E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811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BCBF-FD6B-44FF-98F8-C245FD62C8E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436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b="0" dirty="0" smtClean="0">
                <a:solidFill>
                  <a:srgbClr val="FF0000"/>
                </a:solidFill>
              </a:rPr>
              <a:t>It seems like that tropics range has effect of negative wind speed bias in GSM</a:t>
            </a: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BCBF-FD6B-44FF-98F8-C245FD62C8E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04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07904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 smtClean="0"/>
              <a:t>14th International Winds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E0629-D126-4801-BAFB-B5CD33F369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987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63589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14th International Winds Workshop</a:t>
            </a:r>
            <a:endParaRPr kumimoji="1" lang="ja-JP" altLang="en-US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E0629-D126-4801-BAFB-B5CD33F369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67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63589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14th International Winds Workshop</a:t>
            </a:r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E0629-D126-4801-BAFB-B5CD33F369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08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63589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14th International Winds Workshop</a:t>
            </a:r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E0629-D126-4801-BAFB-B5CD33F369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68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63589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14th International Winds Workshop</a:t>
            </a:r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E0629-D126-4801-BAFB-B5CD33F369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16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63589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14th International Winds Workshop</a:t>
            </a:r>
            <a:endParaRPr kumimoji="1"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E0629-D126-4801-BAFB-B5CD33F369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19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63589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14th International Winds Workshop</a:t>
            </a:r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E0629-D126-4801-BAFB-B5CD33F369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44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63589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14th International Winds Workshop</a:t>
            </a:r>
            <a:endParaRPr kumimoji="1"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E0629-D126-4801-BAFB-B5CD33F369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02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63589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14th International Winds Workshop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E0629-D126-4801-BAFB-B5CD33F369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47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63589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14th International Winds Workshop</a:t>
            </a:r>
            <a:endParaRPr kumimoji="1"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E0629-D126-4801-BAFB-B5CD33F369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28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63589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14th International Winds Workshop</a:t>
            </a:r>
            <a:endParaRPr kumimoji="1" lang="ja-JP" altLang="en-US"/>
          </a:p>
        </p:txBody>
      </p:sp>
      <p:sp>
        <p:nvSpPr>
          <p:cNvPr id="13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E0629-D126-4801-BAFB-B5CD33F369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73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63589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14th International Winds Workshop</a:t>
            </a:r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E0629-D126-4801-BAFB-B5CD33F369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54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data.jma.go.jp/mscweb/en/product/reproces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imss.ssec.wisc.edu/iwwg/iww12/talks/01_Monday/1710_IWWG_0616_2_algorithm_Shimoji_final.pdf" TargetMode="External"/><Relationship Id="rId2" Type="http://schemas.openxmlformats.org/officeDocument/2006/relationships/hyperlink" Target="http://www.data.jma.go.jp/mscweb/technotes/msctechrep62-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s.data.jma.go.jp/tcc/tcc/library/library2016/lectures/7_Introduction_to_Reanalysis_and_JRA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ひまわり８号・９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216000"/>
            <a:ext cx="8940800" cy="63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41012" y="210445"/>
            <a:ext cx="8940800" cy="631444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8944" y="3140968"/>
            <a:ext cx="8424936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/>
                </a:solidFill>
              </a:rPr>
              <a:t>Miki ABE</a:t>
            </a:r>
          </a:p>
          <a:p>
            <a:endParaRPr lang="en-US" altLang="ja-JP" sz="1050" b="1" dirty="0">
              <a:solidFill>
                <a:schemeClr val="bg1"/>
              </a:solidFill>
            </a:endParaRPr>
          </a:p>
          <a:p>
            <a:r>
              <a:rPr lang="en-US" altLang="ja-JP" sz="2800" b="1" dirty="0" smtClean="0">
                <a:solidFill>
                  <a:schemeClr val="bg1"/>
                </a:solidFill>
              </a:rPr>
              <a:t>Meteorological Satellite Center (MSC)</a:t>
            </a:r>
          </a:p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Japan Meteorological Agency (JMA)</a:t>
            </a:r>
          </a:p>
          <a:p>
            <a:endParaRPr lang="en-US" altLang="ja-JP" sz="2800" b="1" dirty="0" smtClean="0">
              <a:solidFill>
                <a:schemeClr val="bg1"/>
              </a:solidFill>
            </a:endParaRPr>
          </a:p>
          <a:p>
            <a:r>
              <a:rPr lang="en-US" altLang="ja-JP" sz="2800" b="1" dirty="0" smtClean="0">
                <a:solidFill>
                  <a:schemeClr val="bg1"/>
                </a:solidFill>
              </a:rPr>
              <a:t>25 April, 2018</a:t>
            </a:r>
          </a:p>
          <a:p>
            <a:r>
              <a:rPr lang="en-US" altLang="ja-JP" sz="2800" b="1" dirty="0" smtClean="0">
                <a:solidFill>
                  <a:schemeClr val="bg1"/>
                </a:solidFill>
              </a:rPr>
              <a:t>INTERNATIONAL WINDS WORKSHOP 14 (IWW14)</a:t>
            </a:r>
          </a:p>
          <a:p>
            <a:r>
              <a:rPr lang="en-US" altLang="ja-JP" sz="2800" b="1" dirty="0" smtClean="0">
                <a:solidFill>
                  <a:schemeClr val="bg1"/>
                </a:solidFill>
              </a:rPr>
              <a:t>@</a:t>
            </a:r>
            <a:r>
              <a:rPr lang="en-US" altLang="ja-JP" sz="2800" b="1" dirty="0" err="1" smtClean="0">
                <a:solidFill>
                  <a:schemeClr val="bg1"/>
                </a:solidFill>
              </a:rPr>
              <a:t>Jeju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 City, South Korea</a:t>
            </a:r>
            <a:endParaRPr lang="en-US" altLang="ja-JP" sz="28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1012" y="240498"/>
            <a:ext cx="8907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 smtClean="0">
                <a:solidFill>
                  <a:schemeClr val="bg1"/>
                </a:solidFill>
              </a:rPr>
              <a:t>Reprocessing of Atmospheric Motion Vector for JRA-3Q at JMA/MSC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07904" cy="365125"/>
          </a:xfr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kumimoji="1"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07504" y="1052736"/>
            <a:ext cx="1296144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WV</a:t>
            </a:r>
          </a:p>
          <a:p>
            <a:pPr algn="ctr"/>
            <a:r>
              <a:rPr lang="en-US" altLang="ja-JP" dirty="0" smtClean="0"/>
              <a:t>(6.5-7.0</a:t>
            </a:r>
            <a:r>
              <a:rPr lang="el-GR" altLang="ja-JP" dirty="0" smtClean="0"/>
              <a:t>μ</a:t>
            </a:r>
            <a:r>
              <a:rPr lang="en-US" altLang="ja-JP" dirty="0"/>
              <a:t>m)</a:t>
            </a:r>
            <a:endParaRPr kumimoji="1" lang="ja-JP" altLang="en-US" dirty="0"/>
          </a:p>
        </p:txBody>
      </p:sp>
      <p:sp>
        <p:nvSpPr>
          <p:cNvPr id="12" name="フッター プレースホルダー 1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707904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kumimoji="1"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42" y="797732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42" y="3868670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25" y="798190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96" y="3851558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12" y="797732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596" y="3875084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107504" y="4149080"/>
            <a:ext cx="158417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VIS</a:t>
            </a:r>
          </a:p>
          <a:p>
            <a:pPr algn="ctr"/>
            <a:r>
              <a:rPr kumimoji="1" lang="en-US" altLang="ja-JP" dirty="0" smtClean="0"/>
              <a:t>(0.55-0.90</a:t>
            </a:r>
            <a:r>
              <a:rPr lang="el-GR" altLang="ja-JP" dirty="0"/>
              <a:t> μ</a:t>
            </a:r>
            <a:r>
              <a:rPr lang="en-US" altLang="ja-JP" dirty="0"/>
              <a:t>m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7" name="タイトル 2"/>
          <p:cNvSpPr txBox="1">
            <a:spLocks/>
          </p:cNvSpPr>
          <p:nvPr/>
        </p:nvSpPr>
        <p:spPr>
          <a:xfrm>
            <a:off x="35496" y="116632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O-B statistics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 vs GSM : JMA-Global Model )</a:t>
            </a:r>
            <a:endParaRPr lang="en-US" altLang="ja-JP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24000" y="36000"/>
            <a:ext cx="338837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MTSAT-2, IR</a:t>
            </a:r>
          </a:p>
          <a:p>
            <a:r>
              <a:rPr lang="en-US" altLang="ja-JP" sz="1600" dirty="0" smtClean="0"/>
              <a:t>1</a:t>
            </a:r>
            <a:r>
              <a:rPr lang="en-US" altLang="ja-JP" sz="1600" baseline="30000" dirty="0" smtClean="0"/>
              <a:t>st</a:t>
            </a:r>
            <a:r>
              <a:rPr lang="en-US" altLang="ja-JP" sz="1600" dirty="0" smtClean="0"/>
              <a:t> January 2013 – 31</a:t>
            </a:r>
            <a:r>
              <a:rPr lang="en-US" altLang="ja-JP" sz="1600" baseline="30000" dirty="0" smtClean="0"/>
              <a:t>st</a:t>
            </a:r>
            <a:r>
              <a:rPr lang="en-US" altLang="ja-JP" sz="1600" dirty="0" smtClean="0"/>
              <a:t> December 2013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467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6977" y="1606478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Upper </a:t>
            </a:r>
            <a:r>
              <a:rPr lang="en-US" altLang="ja-JP" dirty="0" smtClean="0"/>
              <a:t>Layer</a:t>
            </a:r>
          </a:p>
          <a:p>
            <a:r>
              <a:rPr lang="en-US" altLang="ja-JP" dirty="0" smtClean="0"/>
              <a:t>( &lt; 400hPa )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066" y="3429000"/>
            <a:ext cx="154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Middle </a:t>
            </a:r>
            <a:r>
              <a:rPr lang="en-US" altLang="ja-JP" dirty="0" smtClean="0"/>
              <a:t>Layer</a:t>
            </a:r>
          </a:p>
          <a:p>
            <a:r>
              <a:rPr lang="en-US" altLang="ja-JP" dirty="0" smtClean="0"/>
              <a:t>( &gt;= 400hPa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&lt; 700hPa )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977" y="5903113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Low </a:t>
            </a:r>
            <a:r>
              <a:rPr lang="en-US" altLang="ja-JP" dirty="0" smtClean="0"/>
              <a:t>Layer</a:t>
            </a:r>
          </a:p>
          <a:p>
            <a:r>
              <a:rPr lang="en-US" altLang="ja-JP" dirty="0" smtClean="0"/>
              <a:t>( &gt;= 700hPa 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03648" y="2350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N Hemisphere </a:t>
            </a:r>
            <a:r>
              <a:rPr lang="en-US" altLang="ja-JP" sz="1600" dirty="0" smtClean="0"/>
              <a:t>(poleward of 20N)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59424" y="-36676"/>
            <a:ext cx="234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Tropics 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228184" y="-16351"/>
            <a:ext cx="291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S Hemisphere (</a:t>
            </a:r>
            <a:r>
              <a:rPr lang="en-US" altLang="ja-JP" sz="1600" dirty="0"/>
              <a:t>poleward </a:t>
            </a:r>
            <a:r>
              <a:rPr lang="en-US" altLang="ja-JP" sz="1600"/>
              <a:t>of </a:t>
            </a:r>
            <a:r>
              <a:rPr lang="en-US" altLang="ja-JP" sz="1600" smtClean="0"/>
              <a:t>20S)</a:t>
            </a:r>
            <a:endParaRPr lang="ja-JP" altLang="en-US" sz="1600" dirty="0"/>
          </a:p>
        </p:txBody>
      </p:sp>
      <p:sp>
        <p:nvSpPr>
          <p:cNvPr id="19" name="フッター プレースホルダー 1"/>
          <p:cNvSpPr txBox="1">
            <a:spLocks/>
          </p:cNvSpPr>
          <p:nvPr/>
        </p:nvSpPr>
        <p:spPr>
          <a:xfrm>
            <a:off x="0" y="6507683"/>
            <a:ext cx="3707904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17" y="162634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512" y="162000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26" y="144000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12" y="2300808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512" y="2300808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12" y="2300808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17" y="4526609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512" y="4526609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12" y="4527376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519264" y="2276872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1000" b="1" dirty="0" smtClean="0"/>
              <a:t>AMV</a:t>
            </a:r>
            <a:r>
              <a:rPr kumimoji="1" lang="en-US" altLang="ja-JP" sz="1000" b="1" dirty="0" smtClean="0"/>
              <a:t>(m/s)</a:t>
            </a:r>
            <a:endParaRPr kumimoji="1" lang="ja-JP" altLang="en-US" sz="10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17850" y="2276872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1000" b="1" dirty="0" smtClean="0"/>
              <a:t>AMV</a:t>
            </a:r>
            <a:r>
              <a:rPr kumimoji="1" lang="en-US" altLang="ja-JP" sz="1000" b="1" dirty="0" smtClean="0"/>
              <a:t>(m/s)</a:t>
            </a:r>
            <a:endParaRPr kumimoji="1" lang="ja-JP" altLang="en-US" sz="10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438130" y="2276872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1000" b="1" dirty="0" smtClean="0"/>
              <a:t>AMV</a:t>
            </a:r>
            <a:r>
              <a:rPr kumimoji="1" lang="en-US" altLang="ja-JP" sz="1000" b="1" dirty="0" smtClean="0"/>
              <a:t>(m/s)</a:t>
            </a:r>
            <a:endParaRPr kumimoji="1" lang="ja-JP" altLang="en-US" sz="10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38130" y="4437112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1000" b="1" dirty="0" smtClean="0"/>
              <a:t>AMV</a:t>
            </a:r>
            <a:r>
              <a:rPr kumimoji="1" lang="en-US" altLang="ja-JP" sz="1000" b="1" dirty="0" smtClean="0"/>
              <a:t>(m/s)</a:t>
            </a:r>
            <a:endParaRPr kumimoji="1" lang="ja-JP" altLang="en-US" sz="10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438130" y="6660000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1000" b="1" dirty="0" smtClean="0"/>
              <a:t>AMV</a:t>
            </a:r>
            <a:r>
              <a:rPr kumimoji="1" lang="en-US" altLang="ja-JP" sz="1000" b="1" dirty="0" smtClean="0"/>
              <a:t>(m/s)</a:t>
            </a:r>
            <a:endParaRPr kumimoji="1" lang="ja-JP" altLang="en-US" sz="10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895528" y="6660000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1000" b="1" dirty="0" smtClean="0"/>
              <a:t>AMV</a:t>
            </a:r>
            <a:r>
              <a:rPr kumimoji="1" lang="en-US" altLang="ja-JP" sz="1000" b="1" dirty="0" smtClean="0"/>
              <a:t>(m/s)</a:t>
            </a:r>
            <a:endParaRPr kumimoji="1" lang="ja-JP" altLang="en-US" sz="10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19264" y="6660000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1000" b="1" dirty="0" smtClean="0"/>
              <a:t>AMV</a:t>
            </a:r>
            <a:r>
              <a:rPr kumimoji="1" lang="en-US" altLang="ja-JP" sz="1000" b="1" dirty="0" smtClean="0"/>
              <a:t>(m/s)</a:t>
            </a:r>
            <a:endParaRPr kumimoji="1" lang="ja-JP" altLang="en-US" sz="1000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19264" y="4427240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1000" b="1" dirty="0" smtClean="0"/>
              <a:t>AMV</a:t>
            </a:r>
            <a:r>
              <a:rPr kumimoji="1" lang="en-US" altLang="ja-JP" sz="1000" b="1" dirty="0" smtClean="0"/>
              <a:t>(m/s)</a:t>
            </a:r>
            <a:endParaRPr kumimoji="1" lang="ja-JP" altLang="en-US" sz="10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95528" y="4437112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1000" b="1" dirty="0" smtClean="0"/>
              <a:t>AMV</a:t>
            </a:r>
            <a:r>
              <a:rPr kumimoji="1" lang="en-US" altLang="ja-JP" sz="1000" b="1" dirty="0" smtClean="0"/>
              <a:t>(m/s)</a:t>
            </a:r>
            <a:endParaRPr kumimoji="1" lang="ja-JP" altLang="en-US" sz="1000" b="1" dirty="0"/>
          </a:p>
        </p:txBody>
      </p:sp>
      <p:sp>
        <p:nvSpPr>
          <p:cNvPr id="33" name="テキスト ボックス 32"/>
          <p:cNvSpPr txBox="1"/>
          <p:nvPr/>
        </p:nvSpPr>
        <p:spPr>
          <a:xfrm rot="16200000">
            <a:off x="1419238" y="1216660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b="1" dirty="0" smtClean="0"/>
              <a:t>FG(m/s)</a:t>
            </a:r>
            <a:endParaRPr kumimoji="1" lang="ja-JP" altLang="en-US" sz="1000" b="1" dirty="0"/>
          </a:p>
        </p:txBody>
      </p:sp>
      <p:sp>
        <p:nvSpPr>
          <p:cNvPr id="34" name="テキスト ボックス 33"/>
          <p:cNvSpPr txBox="1"/>
          <p:nvPr/>
        </p:nvSpPr>
        <p:spPr>
          <a:xfrm rot="16200000">
            <a:off x="1419238" y="3399221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b="1" dirty="0" smtClean="0"/>
              <a:t>FG(m/s)</a:t>
            </a:r>
            <a:endParaRPr kumimoji="1" lang="ja-JP" altLang="en-US" sz="1000" b="1" dirty="0"/>
          </a:p>
        </p:txBody>
      </p:sp>
      <p:sp>
        <p:nvSpPr>
          <p:cNvPr id="35" name="テキスト ボックス 34"/>
          <p:cNvSpPr txBox="1"/>
          <p:nvPr/>
        </p:nvSpPr>
        <p:spPr>
          <a:xfrm rot="16200000">
            <a:off x="1417912" y="5609147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b="1" dirty="0" smtClean="0"/>
              <a:t>FG(m/s)</a:t>
            </a:r>
            <a:endParaRPr kumimoji="1" lang="ja-JP" altLang="en-US" sz="1000" b="1" dirty="0"/>
          </a:p>
        </p:txBody>
      </p:sp>
      <p:sp>
        <p:nvSpPr>
          <p:cNvPr id="36" name="テキスト ボックス 35"/>
          <p:cNvSpPr txBox="1"/>
          <p:nvPr/>
        </p:nvSpPr>
        <p:spPr>
          <a:xfrm rot="16200000">
            <a:off x="3795501" y="5609148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b="1" dirty="0" smtClean="0"/>
              <a:t>FG(m/s)</a:t>
            </a:r>
            <a:endParaRPr kumimoji="1" lang="ja-JP" altLang="en-US" sz="1000" b="1" dirty="0"/>
          </a:p>
        </p:txBody>
      </p:sp>
      <p:sp>
        <p:nvSpPr>
          <p:cNvPr id="37" name="テキスト ボックス 36"/>
          <p:cNvSpPr txBox="1"/>
          <p:nvPr/>
        </p:nvSpPr>
        <p:spPr>
          <a:xfrm rot="16200000">
            <a:off x="3795501" y="3376900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b="1" dirty="0" smtClean="0"/>
              <a:t>FG(m/s)</a:t>
            </a:r>
            <a:endParaRPr kumimoji="1" lang="ja-JP" altLang="en-US" sz="1000" b="1" dirty="0"/>
          </a:p>
        </p:txBody>
      </p:sp>
      <p:sp>
        <p:nvSpPr>
          <p:cNvPr id="38" name="テキスト ボックス 37"/>
          <p:cNvSpPr txBox="1"/>
          <p:nvPr/>
        </p:nvSpPr>
        <p:spPr>
          <a:xfrm rot="16200000">
            <a:off x="3795501" y="1216659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b="1" dirty="0" smtClean="0"/>
              <a:t>FG(m/s)</a:t>
            </a:r>
            <a:endParaRPr kumimoji="1" lang="ja-JP" altLang="en-US" sz="1000" b="1" dirty="0"/>
          </a:p>
        </p:txBody>
      </p:sp>
      <p:sp>
        <p:nvSpPr>
          <p:cNvPr id="39" name="テキスト ボックス 38"/>
          <p:cNvSpPr txBox="1"/>
          <p:nvPr/>
        </p:nvSpPr>
        <p:spPr>
          <a:xfrm rot="16200000">
            <a:off x="6315781" y="1216659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b="1" dirty="0" smtClean="0"/>
              <a:t>FG(m/s)</a:t>
            </a:r>
            <a:endParaRPr kumimoji="1" lang="ja-JP" altLang="en-US" sz="1000" b="1" dirty="0"/>
          </a:p>
        </p:txBody>
      </p:sp>
      <p:sp>
        <p:nvSpPr>
          <p:cNvPr id="40" name="テキスト ボックス 39"/>
          <p:cNvSpPr txBox="1"/>
          <p:nvPr/>
        </p:nvSpPr>
        <p:spPr>
          <a:xfrm rot="16200000">
            <a:off x="6315781" y="3376900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b="1" dirty="0" smtClean="0"/>
              <a:t>FG(m/s)</a:t>
            </a:r>
            <a:endParaRPr kumimoji="1" lang="ja-JP" altLang="en-US" sz="1000" b="1" dirty="0"/>
          </a:p>
        </p:txBody>
      </p:sp>
      <p:sp>
        <p:nvSpPr>
          <p:cNvPr id="41" name="テキスト ボックス 40"/>
          <p:cNvSpPr txBox="1"/>
          <p:nvPr/>
        </p:nvSpPr>
        <p:spPr>
          <a:xfrm rot="16200000">
            <a:off x="6315781" y="5631469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b="1" dirty="0" smtClean="0"/>
              <a:t>FG(m/s)</a:t>
            </a:r>
            <a:endParaRPr kumimoji="1" lang="ja-JP" altLang="en-US" sz="1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354" y="0"/>
            <a:ext cx="1464301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Wind </a:t>
            </a:r>
            <a:r>
              <a:rPr lang="en-US" altLang="ja-JP" b="1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peed correlation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( MTSAT-2 AMV vs FG )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7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016203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18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JRA-3Q team plans to use the reprocessed AMV data from the end of March 2019.</a:t>
            </a:r>
          </a:p>
          <a:p>
            <a:pPr marL="0" indent="0">
              <a:buNone/>
            </a:pPr>
            <a:r>
              <a:rPr lang="en-US" altLang="ja-JP" sz="2400" dirty="0" smtClean="0"/>
              <a:t>If there are time </a:t>
            </a:r>
            <a:r>
              <a:rPr lang="en-US" altLang="ja-JP" sz="2400" dirty="0"/>
              <a:t>and resources, </a:t>
            </a:r>
            <a:r>
              <a:rPr lang="en-US" altLang="ja-JP" sz="2400" dirty="0" smtClean="0"/>
              <a:t>we will reprocess AMV of satellite that have not been reprocessed yet.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&lt; About provision reprocessing data &gt;</a:t>
            </a:r>
          </a:p>
          <a:p>
            <a:pPr marL="0" indent="0">
              <a:buNone/>
            </a:pPr>
            <a:r>
              <a:rPr lang="en-US" altLang="ja-JP" sz="2400" dirty="0" smtClean="0"/>
              <a:t>JMA plans to provide  the reprocessed data, but it is now </a:t>
            </a:r>
            <a:r>
              <a:rPr lang="en-US" altLang="ja-JP" sz="2400" dirty="0" smtClean="0">
                <a:solidFill>
                  <a:srgbClr val="FF0000"/>
                </a:solidFill>
              </a:rPr>
              <a:t>under consideration</a:t>
            </a:r>
            <a:r>
              <a:rPr lang="en-US" altLang="ja-JP" sz="2400" dirty="0" smtClean="0"/>
              <a:t>.</a:t>
            </a:r>
            <a:endParaRPr lang="en-US" altLang="ja-JP" sz="2400" dirty="0"/>
          </a:p>
        </p:txBody>
      </p:sp>
      <p:sp>
        <p:nvSpPr>
          <p:cNvPr id="7" name="タイトル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04056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sz="3200" dirty="0" smtClean="0"/>
              <a:t>Reprocessing Plan</a:t>
            </a:r>
            <a:endParaRPr lang="en-US" altLang="ja-JP" sz="3200" dirty="0"/>
          </a:p>
        </p:txBody>
      </p:sp>
      <p:sp>
        <p:nvSpPr>
          <p:cNvPr id="6" name="フッター プレースホルダー 1"/>
          <p:cNvSpPr txBox="1">
            <a:spLocks/>
          </p:cNvSpPr>
          <p:nvPr/>
        </p:nvSpPr>
        <p:spPr>
          <a:xfrm>
            <a:off x="0" y="6492875"/>
            <a:ext cx="3707904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10" y="563192"/>
            <a:ext cx="7015621" cy="293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7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016203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dirty="0" smtClean="0"/>
              <a:t>&lt; Example to inform of reprocessing AMV for JRA-3Q for user by website&gt;</a:t>
            </a:r>
          </a:p>
          <a:p>
            <a:pPr marL="0" indent="0">
              <a:buNone/>
            </a:pPr>
            <a:r>
              <a:rPr lang="en-US" altLang="ja-JP" sz="1800" dirty="0" smtClean="0"/>
              <a:t>Information about reprocessing AMV</a:t>
            </a:r>
            <a:r>
              <a:rPr lang="ja-JP" altLang="en-US" sz="1800" dirty="0"/>
              <a:t> </a:t>
            </a:r>
            <a:r>
              <a:rPr lang="en-US" altLang="ja-JP" sz="1800" dirty="0" smtClean="0"/>
              <a:t>for JRA-3Q  will be introduced on web page. </a:t>
            </a:r>
          </a:p>
          <a:p>
            <a:pPr marL="0" lvl="1" indent="0">
              <a:buNone/>
            </a:pPr>
            <a:r>
              <a:rPr lang="en-US" altLang="ja-JP" sz="1800" dirty="0" smtClean="0">
                <a:hlinkClick r:id="rId2"/>
              </a:rPr>
              <a:t>http://www.data.jma.go.jp/mscweb/en/product/reprocess/</a:t>
            </a:r>
            <a:endParaRPr lang="en-US" altLang="ja-JP" sz="1800" dirty="0" smtClean="0"/>
          </a:p>
          <a:p>
            <a:pPr marL="0" indent="0">
              <a:buNone/>
            </a:pPr>
            <a:r>
              <a:rPr lang="en-US" altLang="ja-JP" sz="1600" dirty="0" smtClean="0"/>
              <a:t>* Now, the above web page is for JRA-55.</a:t>
            </a:r>
            <a:endParaRPr lang="en-US" altLang="ja-JP" sz="1800" dirty="0" smtClean="0"/>
          </a:p>
        </p:txBody>
      </p:sp>
      <p:sp>
        <p:nvSpPr>
          <p:cNvPr id="7" name="タイトル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04056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sz="3200" dirty="0" smtClean="0"/>
              <a:t>Information of reprocessing AMV for user </a:t>
            </a:r>
            <a:endParaRPr lang="en-US" altLang="ja-JP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598218" cy="348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20" y="1845995"/>
            <a:ext cx="5060876" cy="501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059832" y="3703397"/>
            <a:ext cx="2448272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This is webpage </a:t>
            </a:r>
            <a:r>
              <a:rPr kumimoji="1" lang="en-US" altLang="ja-JP" smtClean="0"/>
              <a:t>of reprocessed </a:t>
            </a:r>
            <a:r>
              <a:rPr kumimoji="1" lang="en-US" altLang="ja-JP" dirty="0" smtClean="0"/>
              <a:t>AMV </a:t>
            </a:r>
          </a:p>
          <a:p>
            <a:pPr algn="ctr"/>
            <a:r>
              <a:rPr kumimoji="1" lang="en-US" altLang="ja-JP" dirty="0" smtClean="0"/>
              <a:t>for </a:t>
            </a:r>
            <a:r>
              <a:rPr kumimoji="1" lang="en-US" altLang="ja-JP" dirty="0" smtClean="0">
                <a:solidFill>
                  <a:srgbClr val="FF0000"/>
                </a:solidFill>
              </a:rPr>
              <a:t>JRA-55</a:t>
            </a:r>
            <a:r>
              <a:rPr kumimoji="1" lang="en-US" altLang="ja-JP" dirty="0" smtClean="0"/>
              <a:t> project.</a:t>
            </a:r>
            <a:endParaRPr kumimoji="1" lang="ja-JP" altLang="en-US" dirty="0"/>
          </a:p>
        </p:txBody>
      </p:sp>
      <p:sp>
        <p:nvSpPr>
          <p:cNvPr id="8" name="フッター プレースホルダー 1"/>
          <p:cNvSpPr txBox="1">
            <a:spLocks/>
          </p:cNvSpPr>
          <p:nvPr/>
        </p:nvSpPr>
        <p:spPr>
          <a:xfrm>
            <a:off x="0" y="6492875"/>
            <a:ext cx="3707904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4139952" y="4725144"/>
            <a:ext cx="28803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15816" y="5291916"/>
            <a:ext cx="266429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To be updated for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JRA-3Q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512" y="1079963"/>
            <a:ext cx="8784976" cy="5013334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 anchor="ctr" anchorCtr="1">
            <a:normAutofit/>
          </a:bodyPr>
          <a:lstStyle/>
          <a:p>
            <a:pPr marL="540000" indent="-540000">
              <a:buFont typeface="Wingdings" panose="05000000000000000000" pitchFamily="2" charset="2"/>
              <a:buChar char="l"/>
            </a:pPr>
            <a:r>
              <a:rPr lang="en-US" altLang="ja-JP" sz="3000" dirty="0" smtClean="0"/>
              <a:t>JMA plans </a:t>
            </a:r>
            <a:r>
              <a:rPr lang="en-US" altLang="ja-JP" sz="3000" dirty="0"/>
              <a:t>AMV reprocessing using latest algorithm for JMA’s past satellite images for JRA-3Q project.</a:t>
            </a:r>
          </a:p>
          <a:p>
            <a:pPr marL="540000" indent="-540000">
              <a:buFont typeface="Wingdings" panose="05000000000000000000" pitchFamily="2" charset="2"/>
              <a:buChar char="l"/>
            </a:pPr>
            <a:r>
              <a:rPr lang="en-US" altLang="ja-JP" sz="3000" dirty="0"/>
              <a:t>The Himawari-8 algorithm need </a:t>
            </a:r>
            <a:r>
              <a:rPr lang="en-US" altLang="ja-JP" sz="3000" dirty="0" smtClean="0"/>
              <a:t>a water </a:t>
            </a:r>
            <a:r>
              <a:rPr lang="en-US" altLang="ja-JP" sz="3000" dirty="0"/>
              <a:t>vapor </a:t>
            </a:r>
            <a:r>
              <a:rPr lang="en-US" altLang="ja-JP" sz="3000" dirty="0" smtClean="0"/>
              <a:t>band for cloud height assignment. Therefore AMVs from MTSAT-1R, 2 and GMS-5 is planned to be reprocessed.</a:t>
            </a:r>
            <a:endParaRPr lang="en-US" altLang="ja-JP" sz="3000" dirty="0"/>
          </a:p>
          <a:p>
            <a:pPr marL="540000" indent="-540000">
              <a:buFont typeface="Wingdings" panose="05000000000000000000" pitchFamily="2" charset="2"/>
              <a:buChar char="l"/>
            </a:pPr>
            <a:r>
              <a:rPr lang="en-US" altLang="ja-JP" sz="3000" dirty="0" smtClean="0"/>
              <a:t>JMA plans </a:t>
            </a:r>
            <a:r>
              <a:rPr lang="en-US" altLang="ja-JP" sz="3000" dirty="0"/>
              <a:t>to provide the reprocessed </a:t>
            </a:r>
            <a:r>
              <a:rPr lang="en-US" altLang="ja-JP" sz="3000" dirty="0" smtClean="0"/>
              <a:t>data for overseas users, </a:t>
            </a:r>
            <a:r>
              <a:rPr lang="en-US" altLang="ja-JP" sz="3000" dirty="0"/>
              <a:t>but it is now under consideration.</a:t>
            </a:r>
          </a:p>
        </p:txBody>
      </p:sp>
      <p:sp>
        <p:nvSpPr>
          <p:cNvPr id="7" name="タイトル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sz="3200" dirty="0" smtClean="0"/>
              <a:t>Summary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6" name="フッター プレースホルダー 1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707904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kumimoji="1"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512" y="1079963"/>
            <a:ext cx="8784976" cy="5112568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ja-JP" sz="2400" dirty="0" smtClean="0"/>
          </a:p>
          <a:p>
            <a:pPr marL="0" indent="0" algn="ctr">
              <a:buNone/>
            </a:pPr>
            <a:endParaRPr lang="en-US" altLang="ja-JP" sz="2400" dirty="0"/>
          </a:p>
          <a:p>
            <a:pPr marL="0" indent="0" algn="ctr">
              <a:buNone/>
            </a:pPr>
            <a:r>
              <a:rPr lang="en-US" altLang="ja-JP" dirty="0" smtClean="0">
                <a:solidFill>
                  <a:srgbClr val="00B0F0"/>
                </a:solidFill>
              </a:rPr>
              <a:t>Thank you for your time !!</a:t>
            </a:r>
            <a:endParaRPr lang="en-US" altLang="ja-JP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</p:txBody>
      </p:sp>
      <p:pic>
        <p:nvPicPr>
          <p:cNvPr id="2050" name="Picture 2" descr="http://jsviwebi05.met.kishou.go.jp/koho/character/poses_s/12x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2808312" cy="35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フッター プレースホルダー 1"/>
          <p:cNvSpPr txBox="1">
            <a:spLocks/>
          </p:cNvSpPr>
          <p:nvPr/>
        </p:nvSpPr>
        <p:spPr>
          <a:xfrm>
            <a:off x="0" y="6492875"/>
            <a:ext cx="3707904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11560" y="2132856"/>
            <a:ext cx="7848872" cy="2304256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altLang="ja-JP" sz="4400" dirty="0">
                <a:solidFill>
                  <a:srgbClr val="00B0F0"/>
                </a:solidFill>
              </a:rPr>
              <a:t>Preliminary Data</a:t>
            </a:r>
            <a:endParaRPr lang="en-US" altLang="ja-JP" sz="3600" dirty="0"/>
          </a:p>
        </p:txBody>
      </p:sp>
      <p:sp>
        <p:nvSpPr>
          <p:cNvPr id="8" name="フッター プレースホルダー 1"/>
          <p:cNvSpPr txBox="1">
            <a:spLocks/>
          </p:cNvSpPr>
          <p:nvPr/>
        </p:nvSpPr>
        <p:spPr>
          <a:xfrm>
            <a:off x="0" y="6492875"/>
            <a:ext cx="3707904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7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00" y="3607200"/>
            <a:ext cx="3049920" cy="25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00" y="1857600"/>
            <a:ext cx="3049920" cy="25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0" y="2124000"/>
            <a:ext cx="314706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00" y="2124000"/>
            <a:ext cx="314706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107504" y="548680"/>
            <a:ext cx="2711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DATE : </a:t>
            </a:r>
          </a:p>
          <a:p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January 2013 00UTC</a:t>
            </a:r>
            <a:endParaRPr lang="en-US" altLang="ja-JP" dirty="0"/>
          </a:p>
          <a:p>
            <a:r>
              <a:rPr lang="en-US" altLang="ja-JP" dirty="0" smtClean="0"/>
              <a:t>Satellite images : MTSAT-2</a:t>
            </a:r>
          </a:p>
          <a:p>
            <a:r>
              <a:rPr lang="en-US" altLang="ja-JP" dirty="0"/>
              <a:t>BAND : IR</a:t>
            </a:r>
          </a:p>
          <a:p>
            <a:r>
              <a:rPr lang="en-US" altLang="ja-JP" dirty="0"/>
              <a:t>QI(</a:t>
            </a:r>
            <a:r>
              <a:rPr lang="en-US" altLang="ja-JP" dirty="0" err="1"/>
              <a:t>fcst</a:t>
            </a:r>
            <a:r>
              <a:rPr lang="en-US" altLang="ja-JP" dirty="0"/>
              <a:t>) &gt; </a:t>
            </a:r>
            <a:r>
              <a:rPr lang="en-US" altLang="ja-JP" dirty="0" smtClean="0"/>
              <a:t>85</a:t>
            </a:r>
            <a:endParaRPr lang="en-US" altLang="ja-JP" dirty="0"/>
          </a:p>
        </p:txBody>
      </p:sp>
      <p:sp>
        <p:nvSpPr>
          <p:cNvPr id="25" name="正方形/長方形 24"/>
          <p:cNvSpPr/>
          <p:nvPr/>
        </p:nvSpPr>
        <p:spPr>
          <a:xfrm>
            <a:off x="3131839" y="505703"/>
            <a:ext cx="5832649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【The difference point of JRA-55 algorithm】</a:t>
            </a:r>
            <a:endParaRPr lang="en-US" altLang="ja-JP" sz="1600" dirty="0"/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Target assignment processing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is designed to avoid correlated AMV errors.</a:t>
            </a:r>
            <a:endParaRPr lang="ja-JP" altLang="en-US" sz="1600" dirty="0"/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Averaging of similarity surfaces is utilized for noise reduction in the tracking process.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The height assignment method uses maximum likelihood..</a:t>
            </a:r>
            <a:endParaRPr lang="zh-TW" altLang="en-US" sz="1600" dirty="0"/>
          </a:p>
        </p:txBody>
      </p:sp>
      <p:sp>
        <p:nvSpPr>
          <p:cNvPr id="28" name="タイトル 2"/>
          <p:cNvSpPr txBox="1">
            <a:spLocks/>
          </p:cNvSpPr>
          <p:nvPr/>
        </p:nvSpPr>
        <p:spPr>
          <a:xfrm>
            <a:off x="457200" y="4462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r>
              <a:rPr lang="en-US" altLang="ja-JP" sz="3200" smtClean="0"/>
              <a:t>Coverage is improved by New Algorithm</a:t>
            </a:r>
            <a:endParaRPr lang="en-US" altLang="ja-JP" sz="32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" y="6237312"/>
            <a:ext cx="2891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Height of Past algorithm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47864" y="6237312"/>
            <a:ext cx="2891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Height of New algorithm</a:t>
            </a:r>
            <a:endParaRPr kumimoji="1" lang="ja-JP" altLang="en-US" sz="1600" dirty="0"/>
          </a:p>
        </p:txBody>
      </p:sp>
      <p:sp>
        <p:nvSpPr>
          <p:cNvPr id="31" name="フッター プレースホルダー 1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707904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kumimoji="1"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404504" y="5733256"/>
            <a:ext cx="2415968" cy="984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New algorithm :</a:t>
            </a:r>
          </a:p>
          <a:p>
            <a:pPr algn="ctr"/>
            <a:r>
              <a:rPr kumimoji="1" lang="en-US" altLang="ja-JP" sz="2000" b="1" dirty="0" smtClean="0">
                <a:solidFill>
                  <a:srgbClr val="FF0000"/>
                </a:solidFill>
              </a:rPr>
              <a:t>Coverage is improved !!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フレーム 37"/>
          <p:cNvSpPr/>
          <p:nvPr/>
        </p:nvSpPr>
        <p:spPr>
          <a:xfrm>
            <a:off x="750548" y="3284984"/>
            <a:ext cx="1013140" cy="644251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フレーム 38"/>
          <p:cNvSpPr/>
          <p:nvPr/>
        </p:nvSpPr>
        <p:spPr>
          <a:xfrm>
            <a:off x="3918900" y="3284984"/>
            <a:ext cx="1013140" cy="644251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フレーム 39"/>
          <p:cNvSpPr/>
          <p:nvPr/>
        </p:nvSpPr>
        <p:spPr>
          <a:xfrm>
            <a:off x="750548" y="4127763"/>
            <a:ext cx="506570" cy="453365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フレーム 40"/>
          <p:cNvSpPr/>
          <p:nvPr/>
        </p:nvSpPr>
        <p:spPr>
          <a:xfrm>
            <a:off x="3921414" y="4127763"/>
            <a:ext cx="506570" cy="453365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50548" y="2996952"/>
            <a:ext cx="365068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A</a:t>
            </a:r>
            <a:endParaRPr kumimoji="1" lang="ja-JP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923928" y="2996952"/>
            <a:ext cx="365068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0000"/>
                </a:solidFill>
              </a:rPr>
              <a:t>B</a:t>
            </a:r>
            <a:endParaRPr kumimoji="1" lang="ja-JP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44" name="フレーム 43"/>
          <p:cNvSpPr/>
          <p:nvPr/>
        </p:nvSpPr>
        <p:spPr>
          <a:xfrm>
            <a:off x="6728184" y="2321111"/>
            <a:ext cx="2052000" cy="140400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フレーム 44"/>
          <p:cNvSpPr/>
          <p:nvPr/>
        </p:nvSpPr>
        <p:spPr>
          <a:xfrm>
            <a:off x="6732240" y="4076319"/>
            <a:ext cx="2052000" cy="140400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372200" y="2076198"/>
            <a:ext cx="365068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A</a:t>
            </a:r>
            <a:endParaRPr kumimoji="1" lang="ja-JP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372200" y="3876398"/>
            <a:ext cx="365068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FF0000"/>
                </a:solidFill>
              </a:rPr>
              <a:t>B</a:t>
            </a:r>
            <a:endParaRPr kumimoji="1" lang="ja-JP" alt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5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テキスト ボックス 42"/>
          <p:cNvSpPr txBox="1"/>
          <p:nvPr/>
        </p:nvSpPr>
        <p:spPr>
          <a:xfrm>
            <a:off x="26977" y="1606478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Upper </a:t>
            </a:r>
            <a:r>
              <a:rPr lang="en-US" altLang="ja-JP" dirty="0" smtClean="0"/>
              <a:t>Layer</a:t>
            </a:r>
          </a:p>
          <a:p>
            <a:r>
              <a:rPr lang="en-US" altLang="ja-JP" dirty="0" smtClean="0"/>
              <a:t>( &lt; 400hPa )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8066" y="3429000"/>
            <a:ext cx="154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Middle </a:t>
            </a:r>
            <a:r>
              <a:rPr lang="en-US" altLang="ja-JP" dirty="0" smtClean="0"/>
              <a:t>Layer</a:t>
            </a:r>
          </a:p>
          <a:p>
            <a:r>
              <a:rPr lang="en-US" altLang="ja-JP" dirty="0" smtClean="0"/>
              <a:t>( &gt;= 400hPa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&lt; 700hPa )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6977" y="5903113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Low </a:t>
            </a:r>
            <a:r>
              <a:rPr lang="en-US" altLang="ja-JP" dirty="0" smtClean="0"/>
              <a:t>Layer</a:t>
            </a:r>
          </a:p>
          <a:p>
            <a:r>
              <a:rPr lang="en-US" altLang="ja-JP" dirty="0" smtClean="0"/>
              <a:t>( &gt;= 700hPa )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403648" y="2350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N Hemisphere </a:t>
            </a:r>
            <a:r>
              <a:rPr lang="en-US" altLang="ja-JP" sz="1600" dirty="0" smtClean="0"/>
              <a:t>(poleward of 20N)</a:t>
            </a:r>
            <a:endParaRPr kumimoji="1" lang="ja-JP" altLang="en-US" sz="16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959424" y="-36676"/>
            <a:ext cx="234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Tropics 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228184" y="-16351"/>
            <a:ext cx="291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S Hemisphere (</a:t>
            </a:r>
            <a:r>
              <a:rPr lang="en-US" altLang="ja-JP" sz="1600" dirty="0"/>
              <a:t>poleward of 20N</a:t>
            </a:r>
            <a:r>
              <a:rPr lang="en-US" altLang="ja-JP" sz="1600" dirty="0" smtClean="0"/>
              <a:t>)</a:t>
            </a:r>
            <a:endParaRPr lang="ja-JP" altLang="en-US" sz="1600" dirty="0"/>
          </a:p>
        </p:txBody>
      </p:sp>
      <p:sp>
        <p:nvSpPr>
          <p:cNvPr id="49" name="フッター プレースホルダー 1"/>
          <p:cNvSpPr txBox="1">
            <a:spLocks/>
          </p:cNvSpPr>
          <p:nvPr/>
        </p:nvSpPr>
        <p:spPr>
          <a:xfrm>
            <a:off x="0" y="6507683"/>
            <a:ext cx="3707904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17" y="162634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512" y="162000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26" y="144000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12" y="2300808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512" y="2300808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12" y="2300808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17" y="4526609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512" y="4526609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12" y="4527376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テキスト ボックス 58"/>
          <p:cNvSpPr txBox="1"/>
          <p:nvPr/>
        </p:nvSpPr>
        <p:spPr>
          <a:xfrm>
            <a:off x="2519264" y="2276872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1000" b="1" dirty="0" smtClean="0"/>
              <a:t>AMV</a:t>
            </a:r>
            <a:r>
              <a:rPr kumimoji="1" lang="en-US" altLang="ja-JP" sz="1000" b="1" dirty="0" smtClean="0"/>
              <a:t>(m/s)</a:t>
            </a:r>
            <a:endParaRPr kumimoji="1" lang="ja-JP" altLang="en-US" sz="1000" b="1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917850" y="2276872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1000" b="1" dirty="0" smtClean="0"/>
              <a:t>AMV</a:t>
            </a:r>
            <a:r>
              <a:rPr kumimoji="1" lang="en-US" altLang="ja-JP" sz="1000" b="1" dirty="0" smtClean="0"/>
              <a:t>(m/s)</a:t>
            </a:r>
            <a:endParaRPr kumimoji="1" lang="ja-JP" altLang="en-US" sz="1000" b="1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438130" y="2276872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1000" b="1" dirty="0" smtClean="0"/>
              <a:t>AMV</a:t>
            </a:r>
            <a:r>
              <a:rPr kumimoji="1" lang="en-US" altLang="ja-JP" sz="1000" b="1" dirty="0" smtClean="0"/>
              <a:t>(m/s)</a:t>
            </a:r>
            <a:endParaRPr kumimoji="1" lang="ja-JP" altLang="en-US" sz="1000" b="1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438130" y="4437112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1000" b="1" dirty="0" smtClean="0"/>
              <a:t>AMV</a:t>
            </a:r>
            <a:r>
              <a:rPr kumimoji="1" lang="en-US" altLang="ja-JP" sz="1000" b="1" dirty="0" smtClean="0"/>
              <a:t>(m/s)</a:t>
            </a:r>
            <a:endParaRPr kumimoji="1" lang="ja-JP" altLang="en-US" sz="1000" b="1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438130" y="6660000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1000" b="1" dirty="0" smtClean="0"/>
              <a:t>AMV</a:t>
            </a:r>
            <a:r>
              <a:rPr kumimoji="1" lang="en-US" altLang="ja-JP" sz="1000" b="1" dirty="0" smtClean="0"/>
              <a:t>(m/s)</a:t>
            </a:r>
            <a:endParaRPr kumimoji="1" lang="ja-JP" altLang="en-US" sz="10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895528" y="6660000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1000" b="1" dirty="0" smtClean="0"/>
              <a:t>AMV</a:t>
            </a:r>
            <a:r>
              <a:rPr kumimoji="1" lang="en-US" altLang="ja-JP" sz="1000" b="1" dirty="0" smtClean="0"/>
              <a:t>(m/s)</a:t>
            </a:r>
            <a:endParaRPr kumimoji="1" lang="ja-JP" altLang="en-US" sz="1000" b="1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519264" y="6660000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1000" b="1" dirty="0" smtClean="0"/>
              <a:t>AMV</a:t>
            </a:r>
            <a:r>
              <a:rPr kumimoji="1" lang="en-US" altLang="ja-JP" sz="1000" b="1" dirty="0" smtClean="0"/>
              <a:t>(m/s)</a:t>
            </a:r>
            <a:endParaRPr kumimoji="1" lang="ja-JP" altLang="en-US" sz="1000" b="1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519264" y="4427240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1000" b="1" dirty="0" smtClean="0"/>
              <a:t>AMV</a:t>
            </a:r>
            <a:r>
              <a:rPr kumimoji="1" lang="en-US" altLang="ja-JP" sz="1000" b="1" dirty="0" smtClean="0"/>
              <a:t>(m/s)</a:t>
            </a:r>
            <a:endParaRPr kumimoji="1" lang="ja-JP" altLang="en-US" sz="1000" b="1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895528" y="4437112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1000" b="1" dirty="0" smtClean="0"/>
              <a:t>AMV</a:t>
            </a:r>
            <a:r>
              <a:rPr kumimoji="1" lang="en-US" altLang="ja-JP" sz="1000" b="1" dirty="0" smtClean="0"/>
              <a:t>(m/s)</a:t>
            </a:r>
            <a:endParaRPr kumimoji="1" lang="ja-JP" altLang="en-US" sz="1000" b="1" dirty="0"/>
          </a:p>
        </p:txBody>
      </p:sp>
      <p:sp>
        <p:nvSpPr>
          <p:cNvPr id="68" name="テキスト ボックス 67"/>
          <p:cNvSpPr txBox="1"/>
          <p:nvPr/>
        </p:nvSpPr>
        <p:spPr>
          <a:xfrm rot="16200000">
            <a:off x="1419238" y="1216660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b="1" dirty="0" smtClean="0"/>
              <a:t>FG(m/s)</a:t>
            </a:r>
            <a:endParaRPr kumimoji="1" lang="ja-JP" altLang="en-US" sz="1000" b="1" dirty="0"/>
          </a:p>
        </p:txBody>
      </p:sp>
      <p:sp>
        <p:nvSpPr>
          <p:cNvPr id="69" name="テキスト ボックス 68"/>
          <p:cNvSpPr txBox="1"/>
          <p:nvPr/>
        </p:nvSpPr>
        <p:spPr>
          <a:xfrm rot="16200000">
            <a:off x="1419238" y="3399221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b="1" dirty="0" smtClean="0"/>
              <a:t>FG(m/s)</a:t>
            </a:r>
            <a:endParaRPr kumimoji="1" lang="ja-JP" altLang="en-US" sz="1000" b="1" dirty="0"/>
          </a:p>
        </p:txBody>
      </p:sp>
      <p:sp>
        <p:nvSpPr>
          <p:cNvPr id="70" name="テキスト ボックス 69"/>
          <p:cNvSpPr txBox="1"/>
          <p:nvPr/>
        </p:nvSpPr>
        <p:spPr>
          <a:xfrm rot="16200000">
            <a:off x="1417912" y="5609147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b="1" dirty="0" smtClean="0"/>
              <a:t>FG(m/s)</a:t>
            </a:r>
            <a:endParaRPr kumimoji="1" lang="ja-JP" altLang="en-US" sz="1000" b="1" dirty="0"/>
          </a:p>
        </p:txBody>
      </p:sp>
      <p:sp>
        <p:nvSpPr>
          <p:cNvPr id="71" name="テキスト ボックス 70"/>
          <p:cNvSpPr txBox="1"/>
          <p:nvPr/>
        </p:nvSpPr>
        <p:spPr>
          <a:xfrm rot="16200000">
            <a:off x="3795501" y="5609148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b="1" dirty="0" smtClean="0"/>
              <a:t>FG(m/s)</a:t>
            </a:r>
            <a:endParaRPr kumimoji="1" lang="ja-JP" altLang="en-US" sz="1000" b="1" dirty="0"/>
          </a:p>
        </p:txBody>
      </p:sp>
      <p:sp>
        <p:nvSpPr>
          <p:cNvPr id="72" name="テキスト ボックス 71"/>
          <p:cNvSpPr txBox="1"/>
          <p:nvPr/>
        </p:nvSpPr>
        <p:spPr>
          <a:xfrm rot="16200000">
            <a:off x="3795501" y="3376900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b="1" dirty="0" smtClean="0"/>
              <a:t>FG(m/s)</a:t>
            </a:r>
            <a:endParaRPr kumimoji="1" lang="ja-JP" altLang="en-US" sz="1000" b="1" dirty="0"/>
          </a:p>
        </p:txBody>
      </p:sp>
      <p:sp>
        <p:nvSpPr>
          <p:cNvPr id="73" name="テキスト ボックス 72"/>
          <p:cNvSpPr txBox="1"/>
          <p:nvPr/>
        </p:nvSpPr>
        <p:spPr>
          <a:xfrm rot="16200000">
            <a:off x="3795501" y="1216659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b="1" dirty="0" smtClean="0"/>
              <a:t>FG(m/s)</a:t>
            </a:r>
            <a:endParaRPr kumimoji="1" lang="ja-JP" altLang="en-US" sz="1000" b="1" dirty="0"/>
          </a:p>
        </p:txBody>
      </p:sp>
      <p:sp>
        <p:nvSpPr>
          <p:cNvPr id="74" name="テキスト ボックス 73"/>
          <p:cNvSpPr txBox="1"/>
          <p:nvPr/>
        </p:nvSpPr>
        <p:spPr>
          <a:xfrm rot="16200000">
            <a:off x="6315781" y="1216659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b="1" dirty="0" smtClean="0"/>
              <a:t>FG(m/s)</a:t>
            </a:r>
            <a:endParaRPr kumimoji="1" lang="ja-JP" altLang="en-US" sz="1000" b="1" dirty="0"/>
          </a:p>
        </p:txBody>
      </p:sp>
      <p:sp>
        <p:nvSpPr>
          <p:cNvPr id="75" name="テキスト ボックス 74"/>
          <p:cNvSpPr txBox="1"/>
          <p:nvPr/>
        </p:nvSpPr>
        <p:spPr>
          <a:xfrm rot="16200000">
            <a:off x="6315781" y="3376900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b="1" dirty="0" smtClean="0"/>
              <a:t>FG(m/s)</a:t>
            </a:r>
            <a:endParaRPr kumimoji="1" lang="ja-JP" altLang="en-US" sz="1000" b="1" dirty="0"/>
          </a:p>
        </p:txBody>
      </p:sp>
      <p:sp>
        <p:nvSpPr>
          <p:cNvPr id="76" name="テキスト ボックス 75"/>
          <p:cNvSpPr txBox="1"/>
          <p:nvPr/>
        </p:nvSpPr>
        <p:spPr>
          <a:xfrm rot="16200000">
            <a:off x="6315781" y="5631469"/>
            <a:ext cx="6257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b="1" dirty="0" smtClean="0"/>
              <a:t>FG(m/s)</a:t>
            </a:r>
            <a:endParaRPr kumimoji="1" lang="ja-JP" altLang="en-US" sz="1000" b="1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1354" y="0"/>
            <a:ext cx="1464301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Wind </a:t>
            </a:r>
            <a:r>
              <a:rPr lang="en-US" altLang="ja-JP" b="1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peed correlation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( MTSAT-2 AMV vs FG )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2" name="フレーム 41"/>
          <p:cNvSpPr/>
          <p:nvPr/>
        </p:nvSpPr>
        <p:spPr>
          <a:xfrm>
            <a:off x="5507408" y="260648"/>
            <a:ext cx="972616" cy="6429597"/>
          </a:xfrm>
          <a:prstGeom prst="frame">
            <a:avLst>
              <a:gd name="adj1" fmla="val 32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325586" y="2748735"/>
            <a:ext cx="3900504" cy="16785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</a:rPr>
              <a:t>Reason is Tropical typhoon ?</a:t>
            </a:r>
          </a:p>
          <a:p>
            <a:pPr algn="ctr"/>
            <a:endParaRPr lang="en-US" altLang="ja-JP" sz="2400" b="1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</a:rPr>
              <a:t>It’s </a:t>
            </a:r>
            <a:r>
              <a:rPr lang="en-US" altLang="ja-JP" sz="2000" b="1" dirty="0">
                <a:solidFill>
                  <a:schemeClr val="bg1"/>
                </a:solidFill>
              </a:rPr>
              <a:t>hard for GSM 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to 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express </a:t>
            </a:r>
          </a:p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</a:rPr>
              <a:t>a high-speed of narrow </a:t>
            </a:r>
            <a:r>
              <a:rPr lang="en-US" altLang="ja-JP" sz="2000" b="1" dirty="0">
                <a:solidFill>
                  <a:schemeClr val="bg1"/>
                </a:solidFill>
              </a:rPr>
              <a:t>area 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?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1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079963"/>
                <a:ext cx="8784976" cy="5112568"/>
              </a:xfr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000" dirty="0" smtClean="0"/>
                  <a:t>MVD : Mean of motion vector difference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</a:rPr>
                        <m:t>𝑀𝑉𝐷</m:t>
                      </m:r>
                      <m:r>
                        <a:rPr lang="pt-BR" altLang="ja-JP" sz="16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ja-JP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6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altLang="ja-JP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ja-JP" sz="16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ja-JP" sz="16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altLang="ja-JP" sz="1600" i="1" smtClean="0">
                              <a:latin typeface="Cambria Math"/>
                            </a:rPr>
                            <m:t>=</m:t>
                          </m:r>
                          <m:r>
                            <a:rPr lang="en-US" altLang="ja-JP" sz="1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16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pt-BR" altLang="ja-JP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altLang="ja-JP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ja-JP" sz="1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ja-JP" sz="1600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ja-JP" sz="1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</m:oMath>
                  </m:oMathPara>
                </a14:m>
                <a:endParaRPr lang="en-US" altLang="ja-JP" sz="2000" dirty="0" smtClean="0"/>
              </a:p>
              <a:p>
                <a:pPr marL="0" indent="0">
                  <a:buNone/>
                </a:pPr>
                <a:r>
                  <a:rPr lang="en-US" altLang="ja-JP" sz="2000" dirty="0" smtClean="0"/>
                  <a:t>RMSVD : Root mean square vector difference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</a:rPr>
                        <m:t>𝑅</m:t>
                      </m:r>
                      <m:r>
                        <a:rPr lang="en-US" altLang="ja-JP" sz="1600" i="1">
                          <a:latin typeface="Cambria Math"/>
                        </a:rPr>
                        <m:t>𝑀</m:t>
                      </m:r>
                      <m:r>
                        <a:rPr lang="en-US" altLang="ja-JP" sz="1600" b="0" i="1" smtClean="0">
                          <a:latin typeface="Cambria Math"/>
                        </a:rPr>
                        <m:t>𝑆</m:t>
                      </m:r>
                      <m:r>
                        <a:rPr lang="en-US" altLang="ja-JP" sz="1600" i="1">
                          <a:latin typeface="Cambria Math"/>
                        </a:rPr>
                        <m:t>𝑉𝐷</m:t>
                      </m:r>
                      <m:r>
                        <a:rPr lang="pt-BR" altLang="ja-JP" sz="16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altLang="ja-JP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altLang="ja-JP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1600" i="1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pt-BR" altLang="ja-JP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1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sz="16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ja-JP" sz="16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pt-BR" altLang="ja-JP" sz="16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ja-JP" sz="16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sz="1600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altLang="ja-JP" sz="1600" i="1">
                                  <a:latin typeface="Cambria Math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pt-BR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16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16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ja-JP" sz="16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16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16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16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16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16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ja-JP" sz="16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16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16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1600" i="1">
                                  <a:latin typeface="Cambria Math"/>
                                </a:rPr>
                                <m:t>]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en-US" altLang="ja-JP" sz="1600" dirty="0" smtClean="0"/>
              </a:p>
              <a:p>
                <a:pPr marL="0" indent="0">
                  <a:buNone/>
                </a:pPr>
                <a:r>
                  <a:rPr lang="en-US" altLang="ja-JP" sz="2000" dirty="0" smtClean="0"/>
                  <a:t>BIAS : Wind speed bias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</a:rPr>
                        <m:t>𝐵𝐼𝐴𝑆</m:t>
                      </m:r>
                      <m:r>
                        <a:rPr lang="pt-BR" altLang="ja-JP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ja-JP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600" i="1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altLang="ja-JP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1600" i="1">
                              <a:latin typeface="Cambria Math"/>
                            </a:rPr>
                            <m:t>𝑖</m:t>
                          </m:r>
                          <m:r>
                            <a:rPr lang="en-US" altLang="ja-JP" sz="1600" i="1">
                              <a:latin typeface="Cambria Math"/>
                            </a:rPr>
                            <m:t>, </m:t>
                          </m:r>
                          <m:r>
                            <a:rPr lang="en-US" altLang="ja-JP" sz="1600" i="1">
                              <a:latin typeface="Cambria Math"/>
                            </a:rPr>
                            <m:t>𝑟</m:t>
                          </m:r>
                          <m:r>
                            <a:rPr lang="pt-BR" altLang="ja-JP" sz="1600" i="1">
                              <a:latin typeface="Cambria Math"/>
                            </a:rPr>
                            <m:t>=</m:t>
                          </m:r>
                          <m:r>
                            <a:rPr lang="en-US" altLang="ja-JP" sz="16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16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altLang="ja-JP" sz="1600" b="0" i="1" smtClean="0">
                              <a:latin typeface="Cambria Math"/>
                            </a:rPr>
                            <m:t>[</m:t>
                          </m:r>
                          <m:rad>
                            <m:radPr>
                              <m:degHide m:val="on"/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1600" b="0" i="1" baseline="30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1600" b="0" i="1" baseline="30000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altLang="ja-JP" sz="1600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ja-JP" sz="1600" i="1" baseline="30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ja-JP" sz="16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ja-JP" sz="1600" i="1" baseline="3000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altLang="ja-JP" sz="16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altLang="ja-JP" sz="1600" dirty="0" smtClean="0"/>
              </a:p>
              <a:p>
                <a:pPr marL="0" indent="0">
                  <a:buNone/>
                </a:pPr>
                <a:r>
                  <a:rPr lang="en-US" altLang="ja-JP" sz="2000" dirty="0" smtClean="0"/>
                  <a:t>SPD : Mean Wind Speed ( Model )</a:t>
                </a:r>
              </a:p>
              <a:p>
                <a:pPr marL="0" indent="0">
                  <a:buNone/>
                </a:pPr>
                <a:r>
                  <a:rPr lang="en-US" altLang="ja-JP" sz="2000" dirty="0" smtClean="0"/>
                  <a:t>NC : Number of collocation</a:t>
                </a:r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lang="en-US" altLang="ja-JP" sz="2000" dirty="0" smtClean="0"/>
                  <a:t>*X</a:t>
                </a:r>
                <a:r>
                  <a:rPr lang="en-US" altLang="ja-JP" sz="2000" baseline="-25000" dirty="0" smtClean="0"/>
                  <a:t>i</a:t>
                </a:r>
                <a:r>
                  <a:rPr lang="en-US" altLang="ja-JP" sz="2000" dirty="0" smtClean="0"/>
                  <a:t> : AMV element, </a:t>
                </a:r>
                <a:r>
                  <a:rPr lang="en-US" altLang="ja-JP" sz="2000" dirty="0" err="1" smtClean="0"/>
                  <a:t>X</a:t>
                </a:r>
                <a:r>
                  <a:rPr lang="en-US" altLang="ja-JP" sz="2000" baseline="-25000" dirty="0" err="1" smtClean="0"/>
                  <a:t>r</a:t>
                </a:r>
                <a:r>
                  <a:rPr lang="en-US" altLang="ja-JP" sz="2000" dirty="0" smtClean="0"/>
                  <a:t> : Model element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4" name="コンテンツ プレースホルダー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079963"/>
                <a:ext cx="8784976" cy="5112568"/>
              </a:xfrm>
              <a:blipFill rotWithShape="1">
                <a:blip r:embed="rId3"/>
                <a:stretch>
                  <a:fillRect l="-623" t="-476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sz="3200" dirty="0" smtClean="0"/>
              <a:t>Element of the statistics</a:t>
            </a:r>
            <a:endParaRPr lang="en-US" altLang="ja-JP" sz="3200" dirty="0"/>
          </a:p>
        </p:txBody>
      </p:sp>
      <p:sp>
        <p:nvSpPr>
          <p:cNvPr id="5" name="フッター プレースホルダー 1"/>
          <p:cNvSpPr txBox="1">
            <a:spLocks/>
          </p:cNvSpPr>
          <p:nvPr/>
        </p:nvSpPr>
        <p:spPr>
          <a:xfrm>
            <a:off x="0" y="6507683"/>
            <a:ext cx="3707904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512" y="1079963"/>
            <a:ext cx="8784976" cy="5112568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 anchor="ctr" anchorCtr="1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3600" dirty="0" smtClean="0"/>
              <a:t>Importance</a:t>
            </a:r>
            <a:r>
              <a:rPr kumimoji="1" lang="en-US" altLang="ja-JP" sz="3600" dirty="0" smtClean="0"/>
              <a:t> of long-term reanalysis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3600" dirty="0" smtClean="0"/>
              <a:t>Overview </a:t>
            </a:r>
            <a:r>
              <a:rPr lang="en-US" altLang="ja-JP" sz="3600" dirty="0"/>
              <a:t>of </a:t>
            </a:r>
            <a:r>
              <a:rPr lang="en-US" altLang="ja-JP" sz="3600" dirty="0" smtClean="0"/>
              <a:t>JRA-3Q ( </a:t>
            </a:r>
            <a:r>
              <a:rPr lang="en-US" altLang="ja-JP" sz="3600" dirty="0"/>
              <a:t>The Japanese 75-years Reanalysis )</a:t>
            </a:r>
            <a:endParaRPr lang="en-US" altLang="ja-JP" sz="3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3600" dirty="0" smtClean="0"/>
              <a:t>AMV Reprocessing for JRA-3Q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3600" dirty="0" smtClean="0"/>
              <a:t>Current status and future plan</a:t>
            </a:r>
            <a:endParaRPr kumimoji="1" lang="en-US" altLang="ja-JP" sz="3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3600" dirty="0" smtClean="0"/>
              <a:t>Summary</a:t>
            </a:r>
            <a:endParaRPr kumimoji="1" lang="ja-JP" altLang="en-US" sz="3600" dirty="0"/>
          </a:p>
        </p:txBody>
      </p:sp>
      <p:sp>
        <p:nvSpPr>
          <p:cNvPr id="7" name="タイトル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CONTENTS</a:t>
            </a:r>
            <a:endParaRPr kumimoji="1" lang="ja-JP" altLang="en-US" sz="3200" dirty="0"/>
          </a:p>
        </p:txBody>
      </p:sp>
      <p:sp>
        <p:nvSpPr>
          <p:cNvPr id="6" name="フッター プレースホルダー 1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707904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kumimoji="1"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sz="3200" dirty="0" smtClean="0"/>
              <a:t>Reference materials</a:t>
            </a:r>
            <a:endParaRPr lang="en-US" altLang="ja-JP" sz="3200" dirty="0"/>
          </a:p>
        </p:txBody>
      </p:sp>
      <p:sp>
        <p:nvSpPr>
          <p:cNvPr id="5" name="フッター プレースホルダー 1"/>
          <p:cNvSpPr txBox="1">
            <a:spLocks/>
          </p:cNvSpPr>
          <p:nvPr/>
        </p:nvSpPr>
        <p:spPr>
          <a:xfrm>
            <a:off x="0" y="6507683"/>
            <a:ext cx="3707904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512" y="1079963"/>
            <a:ext cx="8784976" cy="5112568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Meteorological Satellite Center Technical Note</a:t>
            </a:r>
          </a:p>
          <a:p>
            <a:pPr marL="0" indent="0">
              <a:buNone/>
            </a:pPr>
            <a:r>
              <a:rPr lang="en-US" altLang="ja-JP" sz="2000" dirty="0" smtClean="0"/>
              <a:t>March 2017, No.62 (The author is Mr. </a:t>
            </a:r>
            <a:r>
              <a:rPr lang="en-US" altLang="ja-JP" sz="2000" dirty="0" err="1" smtClean="0"/>
              <a:t>Shimoji</a:t>
            </a:r>
            <a:r>
              <a:rPr lang="en-US" altLang="ja-JP" sz="2000" dirty="0" smtClean="0"/>
              <a:t> of JMA)</a:t>
            </a:r>
          </a:p>
          <a:p>
            <a:pPr marL="0" indent="0">
              <a:buNone/>
            </a:pPr>
            <a:r>
              <a:rPr lang="en-US" altLang="ja-JP" sz="2000" dirty="0" smtClean="0"/>
              <a:t>“</a:t>
            </a:r>
            <a:r>
              <a:rPr lang="en-US" altLang="ja-JP" sz="2000" b="1" dirty="0" smtClean="0"/>
              <a:t>Introduction to the Himawari-8 Atmospheric Motion Vector Algorithm</a:t>
            </a:r>
            <a:r>
              <a:rPr lang="en-US" altLang="ja-JP" sz="2000" dirty="0" smtClean="0"/>
              <a:t>”</a:t>
            </a:r>
            <a:endParaRPr lang="en-US" altLang="ja-JP" sz="2000" dirty="0">
              <a:hlinkClick r:id="rId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hlinkClick r:id="rId2"/>
              </a:rPr>
              <a:t>http</a:t>
            </a:r>
            <a:r>
              <a:rPr lang="en-US" altLang="ja-JP" sz="2000" dirty="0">
                <a:hlinkClick r:id="rId2"/>
              </a:rPr>
              <a:t>://</a:t>
            </a:r>
            <a:r>
              <a:rPr lang="en-US" altLang="ja-JP" sz="2000" dirty="0" smtClean="0">
                <a:hlinkClick r:id="rId2"/>
              </a:rPr>
              <a:t>www.data.jma.go.jp/mscweb/technotes/msctechrep62-4.pdf</a:t>
            </a:r>
            <a:endParaRPr lang="en-US" altLang="ja-JP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 smtClean="0"/>
              <a:t>Mr. </a:t>
            </a:r>
            <a:r>
              <a:rPr lang="en-US" altLang="ja-JP" sz="2000" dirty="0" err="1" smtClean="0"/>
              <a:t>Shimoji’s</a:t>
            </a:r>
            <a:r>
              <a:rPr lang="en-US" altLang="ja-JP" sz="2000" dirty="0" smtClean="0"/>
              <a:t> presentation materials of JMA at the time of IWW12</a:t>
            </a:r>
          </a:p>
          <a:p>
            <a:pPr marL="0" indent="0">
              <a:buNone/>
            </a:pPr>
            <a:r>
              <a:rPr lang="en-US" altLang="ja-JP" sz="2000" dirty="0" smtClean="0"/>
              <a:t>“</a:t>
            </a:r>
            <a:r>
              <a:rPr lang="en-US" altLang="ja-JP" sz="2000" b="1" dirty="0" smtClean="0"/>
              <a:t>MOTION TRACKING AND CLOUD HEIGHT ASSIGNMENT METHODS FOR HIMAWARI-8 AMV</a:t>
            </a:r>
            <a:r>
              <a:rPr lang="en-US" altLang="ja-JP" sz="2000" dirty="0" smtClean="0"/>
              <a:t>”</a:t>
            </a:r>
            <a:endParaRPr lang="en-US" altLang="ja-JP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2000" dirty="0">
                <a:hlinkClick r:id="rId3"/>
              </a:rPr>
              <a:t>http://</a:t>
            </a:r>
            <a:r>
              <a:rPr lang="en-US" altLang="ja-JP" sz="2000" dirty="0" smtClean="0">
                <a:hlinkClick r:id="rId3"/>
              </a:rPr>
              <a:t>cimss.ssec.wisc.edu/iwwg/iww12/talks/01_Monday/1710_IWWG_0616_2_algorithm_Shimoji_final.pdf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TCC Training Seminar ( 14 NOV. 2016 )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 smtClean="0"/>
              <a:t>“</a:t>
            </a:r>
            <a:r>
              <a:rPr lang="en-US" altLang="ja-JP" sz="2000" b="1" dirty="0" smtClean="0"/>
              <a:t>Introduction to Reanalysis and JRA</a:t>
            </a:r>
            <a:r>
              <a:rPr lang="en-US" altLang="ja-JP" sz="2000" dirty="0" smtClean="0"/>
              <a:t>” ( The author is Mr. Harada of JMA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2000" dirty="0">
                <a:hlinkClick r:id="rId4"/>
              </a:rPr>
              <a:t>https://</a:t>
            </a:r>
            <a:r>
              <a:rPr lang="en-US" altLang="ja-JP" sz="2000" dirty="0" smtClean="0">
                <a:hlinkClick r:id="rId4"/>
              </a:rPr>
              <a:t>ds.data.jma.go.jp/tcc/tcc/library/library2016/lectures/7_Introduction_to_Reanalysis_and_JRA.pdf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3685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sz="3200" dirty="0" smtClean="0"/>
              <a:t>Tracking process</a:t>
            </a:r>
            <a:endParaRPr lang="en-US" altLang="ja-JP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74" y="763934"/>
            <a:ext cx="677925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7504" y="5879013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http://cimss.ssec.wisc.edu/iwwg/iww12/talks/01_Monday/1710_IWWG_0616_2_algorithm_Shimoji_final.pdf</a:t>
            </a:r>
            <a:endParaRPr kumimoji="1" lang="ja-JP" altLang="en-US" dirty="0"/>
          </a:p>
        </p:txBody>
      </p:sp>
      <p:sp>
        <p:nvSpPr>
          <p:cNvPr id="6" name="フッター プレースホルダー 1"/>
          <p:cNvSpPr txBox="1">
            <a:spLocks/>
          </p:cNvSpPr>
          <p:nvPr/>
        </p:nvSpPr>
        <p:spPr>
          <a:xfrm>
            <a:off x="0" y="6507683"/>
            <a:ext cx="3707904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74" y="763934"/>
            <a:ext cx="677245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sz="3200" dirty="0" smtClean="0"/>
              <a:t>Tracking process</a:t>
            </a:r>
            <a:endParaRPr lang="en-US" altLang="ja-JP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5879013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http://cimss.ssec.wisc.edu/iwwg/iww12/talks/01_Monday/1710_IWWG_0616_2_algorithm_Shimoji_final.pdf</a:t>
            </a:r>
            <a:endParaRPr kumimoji="1" lang="ja-JP" altLang="en-US" dirty="0"/>
          </a:p>
        </p:txBody>
      </p:sp>
      <p:sp>
        <p:nvSpPr>
          <p:cNvPr id="10" name="フッター プレースホルダー 1"/>
          <p:cNvSpPr txBox="1">
            <a:spLocks/>
          </p:cNvSpPr>
          <p:nvPr/>
        </p:nvSpPr>
        <p:spPr>
          <a:xfrm>
            <a:off x="0" y="6507683"/>
            <a:ext cx="3707904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69" y="764704"/>
            <a:ext cx="677466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sz="3200" dirty="0" smtClean="0"/>
              <a:t>Tracking process</a:t>
            </a:r>
            <a:endParaRPr lang="en-US" altLang="ja-JP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5879013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http://cimss.ssec.wisc.edu/iwwg/iww12/talks/01_Monday/1710_IWWG_0616_2_algorithm_Shimoji_final.pdf</a:t>
            </a:r>
            <a:endParaRPr kumimoji="1" lang="ja-JP" altLang="en-US" dirty="0"/>
          </a:p>
        </p:txBody>
      </p:sp>
      <p:sp>
        <p:nvSpPr>
          <p:cNvPr id="10" name="フッター プレースホルダー 1"/>
          <p:cNvSpPr txBox="1">
            <a:spLocks/>
          </p:cNvSpPr>
          <p:nvPr/>
        </p:nvSpPr>
        <p:spPr>
          <a:xfrm>
            <a:off x="0" y="6507683"/>
            <a:ext cx="3707904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587727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https://ds.data.jma.go.jp/tcc/tcc/library/library2016/lectures/7_Introduction_to_Reanalysis_and_JRA.pdf</a:t>
            </a:r>
            <a:endParaRPr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662228" cy="502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フッター プレースホルダー 1"/>
          <p:cNvSpPr txBox="1">
            <a:spLocks/>
          </p:cNvSpPr>
          <p:nvPr/>
        </p:nvSpPr>
        <p:spPr>
          <a:xfrm>
            <a:off x="0" y="6507683"/>
            <a:ext cx="3707904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タイトル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sz="3200" dirty="0" smtClean="0"/>
              <a:t>The plan of JRA-3Q team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25764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587727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https://ds.data.jma.go.jp/tcc/tcc/library/library2016/lectures/7_Introduction_to_Reanalysis_and_JRA.pdf</a:t>
            </a:r>
            <a:endParaRPr lang="ja-JP" altLang="en-US" dirty="0"/>
          </a:p>
        </p:txBody>
      </p:sp>
      <p:sp>
        <p:nvSpPr>
          <p:cNvPr id="5" name="フッター プレースホルダー 1"/>
          <p:cNvSpPr txBox="1">
            <a:spLocks/>
          </p:cNvSpPr>
          <p:nvPr/>
        </p:nvSpPr>
        <p:spPr>
          <a:xfrm>
            <a:off x="0" y="6507683"/>
            <a:ext cx="3707904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タイトル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sz="3200" dirty="0" smtClean="0"/>
              <a:t>Difference of JRA-25 and JRA-55 (NWP)</a:t>
            </a:r>
            <a:endParaRPr lang="en-US" altLang="ja-JP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835200"/>
            <a:ext cx="6667263" cy="50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21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587727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https://ds.data.jma.go.jp/tcc/tcc/library/library2016/lectures/7_Introduction_to_Reanalysis_and_JRA.pdf</a:t>
            </a:r>
            <a:endParaRPr lang="ja-JP" altLang="en-US" dirty="0"/>
          </a:p>
        </p:txBody>
      </p:sp>
      <p:sp>
        <p:nvSpPr>
          <p:cNvPr id="5" name="フッター プレースホルダー 1"/>
          <p:cNvSpPr txBox="1">
            <a:spLocks/>
          </p:cNvSpPr>
          <p:nvPr/>
        </p:nvSpPr>
        <p:spPr>
          <a:xfrm>
            <a:off x="0" y="6507683"/>
            <a:ext cx="3707904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タイトル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sz="3200" dirty="0" smtClean="0"/>
              <a:t>JRA-3Q (NWP)</a:t>
            </a:r>
            <a:endParaRPr lang="en-US" altLang="ja-JP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835200"/>
            <a:ext cx="6675492" cy="50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2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760640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kumimoji="1" lang="en-US" altLang="ja-JP" sz="2400" b="1" dirty="0" smtClean="0"/>
          </a:p>
          <a:p>
            <a:pPr marL="0" indent="0" algn="ctr">
              <a:buNone/>
            </a:pPr>
            <a:endParaRPr kumimoji="1" lang="en-US" altLang="ja-JP" sz="2400" b="1" dirty="0" smtClean="0"/>
          </a:p>
        </p:txBody>
      </p:sp>
      <p:sp>
        <p:nvSpPr>
          <p:cNvPr id="7" name="タイトル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sz="3200" dirty="0"/>
              <a:t>Importance of long-term reanalysis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899592" y="1052736"/>
            <a:ext cx="7344816" cy="87802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ja-JP" dirty="0">
                <a:solidFill>
                  <a:srgbClr val="00B0F0"/>
                </a:solidFill>
              </a:rPr>
              <a:t>The climate research and seasonal forecasts demand for the re-analysis for</a:t>
            </a:r>
            <a:r>
              <a:rPr lang="en-GB" altLang="ja-JP" dirty="0" smtClean="0">
                <a:solidFill>
                  <a:srgbClr val="00B0F0"/>
                </a:solidFill>
              </a:rPr>
              <a:t> </a:t>
            </a:r>
            <a:r>
              <a:rPr lang="en-GB" altLang="ja-JP" dirty="0">
                <a:solidFill>
                  <a:srgbClr val="00B0F0"/>
                </a:solidFill>
              </a:rPr>
              <a:t>quantitative assessment of past and current climate conditions to analyse extreme weather and climate </a:t>
            </a:r>
            <a:r>
              <a:rPr lang="en-GB" altLang="ja-JP" dirty="0" smtClean="0">
                <a:solidFill>
                  <a:srgbClr val="00B0F0"/>
                </a:solidFill>
              </a:rPr>
              <a:t>monitoring.</a:t>
            </a:r>
            <a:endParaRPr lang="en-US" altLang="ja-JP" dirty="0">
              <a:solidFill>
                <a:srgbClr val="00B0F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19672" y="2060848"/>
            <a:ext cx="6624735" cy="73401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ja-JP" dirty="0" smtClean="0">
                <a:solidFill>
                  <a:srgbClr val="00B0F0"/>
                </a:solidFill>
              </a:rPr>
              <a:t>Long-term </a:t>
            </a:r>
            <a:r>
              <a:rPr lang="en-GB" altLang="ja-JP" dirty="0">
                <a:solidFill>
                  <a:srgbClr val="00B0F0"/>
                </a:solidFill>
              </a:rPr>
              <a:t>high-quality dataset with homogeneity in time and </a:t>
            </a:r>
            <a:r>
              <a:rPr lang="en-GB" altLang="ja-JP" dirty="0" smtClean="0">
                <a:solidFill>
                  <a:srgbClr val="00B0F0"/>
                </a:solidFill>
              </a:rPr>
              <a:t>space</a:t>
            </a:r>
          </a:p>
          <a:p>
            <a:pPr algn="ctr"/>
            <a:r>
              <a:rPr lang="en-GB" altLang="ja-JP" dirty="0" smtClean="0">
                <a:solidFill>
                  <a:srgbClr val="00B0F0"/>
                </a:solidFill>
              </a:rPr>
              <a:t> is essential.</a:t>
            </a:r>
            <a:endParaRPr lang="en-US" altLang="ja-JP" b="1" dirty="0">
              <a:solidFill>
                <a:srgbClr val="00B0F0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455368" y="4149080"/>
            <a:ext cx="1908212" cy="172819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87016" y="3212976"/>
            <a:ext cx="2412268" cy="93610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The </a:t>
            </a:r>
            <a:r>
              <a:rPr lang="en-US" altLang="ja-JP" sz="1600" dirty="0"/>
              <a:t>operational Data Assimilation (DA) </a:t>
            </a:r>
            <a:r>
              <a:rPr lang="en-US" altLang="ja-JP" sz="1600" dirty="0" smtClean="0"/>
              <a:t>system</a:t>
            </a:r>
          </a:p>
          <a:p>
            <a:pPr algn="ctr"/>
            <a:r>
              <a:rPr lang="en-US" altLang="ja-JP" sz="1600" dirty="0"/>
              <a:t>improve</a:t>
            </a:r>
            <a:endParaRPr kumimoji="1" lang="ja-JP" altLang="en-US" sz="1600" dirty="0"/>
          </a:p>
        </p:txBody>
      </p:sp>
      <p:sp>
        <p:nvSpPr>
          <p:cNvPr id="16" name="下矢印 15"/>
          <p:cNvSpPr/>
          <p:nvPr/>
        </p:nvSpPr>
        <p:spPr>
          <a:xfrm>
            <a:off x="1996463" y="4149080"/>
            <a:ext cx="360040" cy="36004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771800" y="2996952"/>
            <a:ext cx="2304256" cy="11521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AMV derivation algorithm</a:t>
            </a:r>
          </a:p>
          <a:p>
            <a:pPr algn="ctr"/>
            <a:r>
              <a:rPr lang="en-US" altLang="ja-JP" sz="2400" dirty="0" smtClean="0"/>
              <a:t>improve</a:t>
            </a:r>
            <a:endParaRPr kumimoji="1" lang="ja-JP" altLang="en-US" sz="2400" dirty="0"/>
          </a:p>
        </p:txBody>
      </p:sp>
      <p:sp>
        <p:nvSpPr>
          <p:cNvPr id="18" name="下矢印 17"/>
          <p:cNvSpPr/>
          <p:nvPr/>
        </p:nvSpPr>
        <p:spPr>
          <a:xfrm>
            <a:off x="3275348" y="4164634"/>
            <a:ext cx="360040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27076" y="4581128"/>
            <a:ext cx="1404156" cy="86409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231232" y="4581128"/>
            <a:ext cx="1224136" cy="864096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251520" y="4509120"/>
            <a:ext cx="1242138" cy="990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Past analysis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dataset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652120" y="3645024"/>
            <a:ext cx="3240360" cy="25119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ja-JP" sz="2000" dirty="0">
                <a:solidFill>
                  <a:schemeClr val="tx1"/>
                </a:solidFill>
              </a:rPr>
              <a:t>R</a:t>
            </a:r>
            <a:r>
              <a:rPr lang="en-GB" altLang="ja-JP" sz="2000" dirty="0" smtClean="0">
                <a:solidFill>
                  <a:schemeClr val="tx1"/>
                </a:solidFill>
              </a:rPr>
              <a:t>eprocess with</a:t>
            </a:r>
          </a:p>
          <a:p>
            <a:pPr algn="ctr"/>
            <a:r>
              <a:rPr lang="en-GB" altLang="ja-JP" sz="2000" dirty="0" smtClean="0">
                <a:solidFill>
                  <a:schemeClr val="tx1"/>
                </a:solidFill>
              </a:rPr>
              <a:t> the </a:t>
            </a:r>
            <a:r>
              <a:rPr lang="en-GB" altLang="ja-JP" sz="2000" dirty="0">
                <a:solidFill>
                  <a:schemeClr val="tx1"/>
                </a:solidFill>
              </a:rPr>
              <a:t>latest </a:t>
            </a:r>
            <a:r>
              <a:rPr lang="en-GB" altLang="ja-JP" sz="2000" dirty="0" smtClean="0">
                <a:solidFill>
                  <a:schemeClr val="tx1"/>
                </a:solidFill>
              </a:rPr>
              <a:t>and consistent DA system and algorithm</a:t>
            </a:r>
          </a:p>
          <a:p>
            <a:pPr algn="ctr"/>
            <a:endParaRPr lang="en-GB" altLang="ja-JP" sz="2000" dirty="0" smtClean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GB" altLang="ja-JP" sz="2000" dirty="0" smtClean="0">
                <a:solidFill>
                  <a:srgbClr val="FF0000"/>
                </a:solidFill>
              </a:rPr>
              <a:t>Get for long-term </a:t>
            </a:r>
            <a:r>
              <a:rPr lang="en-GB" altLang="ja-JP" sz="2000" dirty="0">
                <a:solidFill>
                  <a:srgbClr val="FF0000"/>
                </a:solidFill>
              </a:rPr>
              <a:t>high-quality dataset with homogeneity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4283968" y="4509120"/>
            <a:ext cx="1296144" cy="9905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Current analysis  dataset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7092280" y="4653136"/>
            <a:ext cx="288032" cy="43308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1547664" y="5004376"/>
            <a:ext cx="2718302" cy="88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683568" y="5517232"/>
            <a:ext cx="449097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/>
              <a:t>T</a:t>
            </a:r>
            <a:r>
              <a:rPr lang="en-US" altLang="ja-JP" dirty="0" smtClean="0"/>
              <a:t>he </a:t>
            </a:r>
            <a:r>
              <a:rPr lang="en-US" altLang="ja-JP" dirty="0"/>
              <a:t>difference in the </a:t>
            </a:r>
            <a:r>
              <a:rPr lang="en-US" altLang="ja-JP" dirty="0" smtClean="0"/>
              <a:t>quality of analysis</a:t>
            </a:r>
          </a:p>
          <a:p>
            <a:r>
              <a:rPr lang="en-US" altLang="ja-JP" dirty="0" smtClean="0"/>
              <a:t>creates a lack of long-term data homogeneity</a:t>
            </a:r>
            <a:endParaRPr lang="ja-JP" altLang="en-US" dirty="0"/>
          </a:p>
        </p:txBody>
      </p:sp>
      <p:sp>
        <p:nvSpPr>
          <p:cNvPr id="23" name="フッター プレースホルダー 1"/>
          <p:cNvSpPr>
            <a:spLocks noGrp="1"/>
          </p:cNvSpPr>
          <p:nvPr>
            <p:ph type="ftr" sz="quarter" idx="4294967295"/>
          </p:nvPr>
        </p:nvSpPr>
        <p:spPr>
          <a:xfrm>
            <a:off x="-36512" y="6492875"/>
            <a:ext cx="3707904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kumimoji="1"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1009296" y="2204864"/>
            <a:ext cx="484362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9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760640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kumimoji="1" lang="en-US" altLang="ja-JP" sz="2400" b="1" dirty="0" smtClean="0"/>
          </a:p>
          <a:p>
            <a:pPr marL="0" indent="0" algn="ctr">
              <a:buNone/>
            </a:pPr>
            <a:endParaRPr kumimoji="1" lang="en-US" altLang="ja-JP" sz="2400" b="1" dirty="0" smtClean="0"/>
          </a:p>
        </p:txBody>
      </p:sp>
      <p:sp>
        <p:nvSpPr>
          <p:cNvPr id="5" name="右矢印 4"/>
          <p:cNvSpPr/>
          <p:nvPr/>
        </p:nvSpPr>
        <p:spPr>
          <a:xfrm>
            <a:off x="683568" y="4149080"/>
            <a:ext cx="4644516" cy="172819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</a:rPr>
              <a:t>Higher-quality </a:t>
            </a:r>
            <a:r>
              <a:rPr lang="en-US" altLang="ja-JP" dirty="0">
                <a:solidFill>
                  <a:schemeClr val="bg1"/>
                </a:solidFill>
              </a:rPr>
              <a:t>and more homogeneous climate </a:t>
            </a:r>
            <a:r>
              <a:rPr lang="en-US" altLang="ja-JP" dirty="0" smtClean="0">
                <a:solidFill>
                  <a:schemeClr val="bg1"/>
                </a:solidFill>
              </a:rPr>
              <a:t>dataset </a:t>
            </a:r>
            <a:r>
              <a:rPr lang="en-US" altLang="ja-JP" dirty="0">
                <a:solidFill>
                  <a:schemeClr val="bg1"/>
                </a:solidFill>
              </a:rPr>
              <a:t>covering the last several decades. 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24616" y="3212976"/>
            <a:ext cx="2412268" cy="93610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The latest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DA system</a:t>
            </a:r>
          </a:p>
          <a:p>
            <a:pPr algn="ctr"/>
            <a:r>
              <a:rPr lang="en-US" altLang="ja-JP" sz="1600" dirty="0" smtClean="0"/>
              <a:t> is used consistently</a:t>
            </a:r>
            <a:endParaRPr kumimoji="1" lang="en-US" altLang="ja-JP" sz="1600" dirty="0" smtClean="0"/>
          </a:p>
        </p:txBody>
      </p:sp>
      <p:sp>
        <p:nvSpPr>
          <p:cNvPr id="23" name="フッター プレースホルダー 1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707904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kumimoji="1"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タイトル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sz="3200" dirty="0"/>
              <a:t>Importance of long-term reanalysis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5652120" y="3645024"/>
            <a:ext cx="3240360" cy="25119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ja-JP" sz="2000" dirty="0">
                <a:solidFill>
                  <a:schemeClr val="tx1"/>
                </a:solidFill>
              </a:rPr>
              <a:t>R</a:t>
            </a:r>
            <a:r>
              <a:rPr lang="en-GB" altLang="ja-JP" sz="2000" dirty="0" smtClean="0">
                <a:solidFill>
                  <a:schemeClr val="tx1"/>
                </a:solidFill>
              </a:rPr>
              <a:t>eprocess with</a:t>
            </a:r>
          </a:p>
          <a:p>
            <a:pPr algn="ctr"/>
            <a:r>
              <a:rPr lang="en-GB" altLang="ja-JP" sz="2000" dirty="0" smtClean="0">
                <a:solidFill>
                  <a:schemeClr val="tx1"/>
                </a:solidFill>
              </a:rPr>
              <a:t> the </a:t>
            </a:r>
            <a:r>
              <a:rPr lang="en-GB" altLang="ja-JP" sz="2000" dirty="0">
                <a:solidFill>
                  <a:schemeClr val="tx1"/>
                </a:solidFill>
              </a:rPr>
              <a:t>latest </a:t>
            </a:r>
            <a:r>
              <a:rPr lang="en-GB" altLang="ja-JP" sz="2000" dirty="0" smtClean="0">
                <a:solidFill>
                  <a:schemeClr val="tx1"/>
                </a:solidFill>
              </a:rPr>
              <a:t>and consistent DA system and algorithm</a:t>
            </a:r>
          </a:p>
          <a:p>
            <a:pPr algn="ctr"/>
            <a:endParaRPr lang="en-GB" altLang="ja-JP" sz="2000" dirty="0" smtClean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GB" altLang="ja-JP" sz="2000" dirty="0" smtClean="0">
                <a:solidFill>
                  <a:srgbClr val="FF0000"/>
                </a:solidFill>
              </a:rPr>
              <a:t>Get for long-term </a:t>
            </a:r>
            <a:r>
              <a:rPr lang="en-GB" altLang="ja-JP" sz="2000" dirty="0">
                <a:solidFill>
                  <a:srgbClr val="FF0000"/>
                </a:solidFill>
              </a:rPr>
              <a:t>high-quality dataset with homogeneity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7092280" y="4653136"/>
            <a:ext cx="288032" cy="43308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下矢印 25"/>
          <p:cNvSpPr/>
          <p:nvPr/>
        </p:nvSpPr>
        <p:spPr>
          <a:xfrm rot="10800000">
            <a:off x="2111862" y="5453747"/>
            <a:ext cx="972108" cy="39189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899592" y="1052736"/>
            <a:ext cx="7344816" cy="87802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ja-JP" dirty="0">
                <a:solidFill>
                  <a:srgbClr val="00B0F0"/>
                </a:solidFill>
              </a:rPr>
              <a:t>The climate research and seasonal forecasts demand for the re-analysis for</a:t>
            </a:r>
            <a:r>
              <a:rPr lang="en-GB" altLang="ja-JP" dirty="0" smtClean="0">
                <a:solidFill>
                  <a:srgbClr val="00B0F0"/>
                </a:solidFill>
              </a:rPr>
              <a:t> </a:t>
            </a:r>
            <a:r>
              <a:rPr lang="en-GB" altLang="ja-JP" dirty="0">
                <a:solidFill>
                  <a:srgbClr val="00B0F0"/>
                </a:solidFill>
              </a:rPr>
              <a:t>quantitative assessment of past and current climate conditions to analyse extreme weather and climate </a:t>
            </a:r>
            <a:r>
              <a:rPr lang="en-GB" altLang="ja-JP" dirty="0" smtClean="0">
                <a:solidFill>
                  <a:srgbClr val="00B0F0"/>
                </a:solidFill>
              </a:rPr>
              <a:t>monitoring.</a:t>
            </a:r>
            <a:endParaRPr lang="en-US" altLang="ja-JP" dirty="0">
              <a:solidFill>
                <a:srgbClr val="00B0F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619672" y="2060848"/>
            <a:ext cx="6624735" cy="73401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ja-JP" dirty="0" smtClean="0">
                <a:solidFill>
                  <a:srgbClr val="00B0F0"/>
                </a:solidFill>
              </a:rPr>
              <a:t>Long-term </a:t>
            </a:r>
            <a:r>
              <a:rPr lang="en-GB" altLang="ja-JP" dirty="0">
                <a:solidFill>
                  <a:srgbClr val="00B0F0"/>
                </a:solidFill>
              </a:rPr>
              <a:t>high-quality dataset with homogeneity in time and </a:t>
            </a:r>
            <a:r>
              <a:rPr lang="en-GB" altLang="ja-JP" dirty="0" smtClean="0">
                <a:solidFill>
                  <a:srgbClr val="00B0F0"/>
                </a:solidFill>
              </a:rPr>
              <a:t>space</a:t>
            </a:r>
          </a:p>
          <a:p>
            <a:pPr algn="ctr"/>
            <a:r>
              <a:rPr lang="en-GB" altLang="ja-JP" dirty="0" smtClean="0">
                <a:solidFill>
                  <a:srgbClr val="00B0F0"/>
                </a:solidFill>
              </a:rPr>
              <a:t> is essential.</a:t>
            </a:r>
            <a:endParaRPr lang="en-US" altLang="ja-JP" b="1" dirty="0">
              <a:solidFill>
                <a:srgbClr val="00B0F0"/>
              </a:solidFill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1009296" y="2204864"/>
            <a:ext cx="484362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699792" y="2564904"/>
            <a:ext cx="3312368" cy="15841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High-quality reprocessed satellite data (AMV) </a:t>
            </a:r>
          </a:p>
          <a:p>
            <a:pPr algn="ctr"/>
            <a:r>
              <a:rPr lang="en-US" altLang="ja-JP" sz="2400" dirty="0" smtClean="0"/>
              <a:t>are assimilated</a:t>
            </a:r>
            <a:endParaRPr lang="en-US" altLang="ja-JP" sz="2400" dirty="0"/>
          </a:p>
        </p:txBody>
      </p:sp>
      <p:sp>
        <p:nvSpPr>
          <p:cNvPr id="30" name="下矢印 29"/>
          <p:cNvSpPr/>
          <p:nvPr/>
        </p:nvSpPr>
        <p:spPr>
          <a:xfrm>
            <a:off x="1996463" y="4149080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下矢印 30"/>
          <p:cNvSpPr/>
          <p:nvPr/>
        </p:nvSpPr>
        <p:spPr>
          <a:xfrm>
            <a:off x="3275348" y="4164634"/>
            <a:ext cx="360040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529788" y="5794263"/>
            <a:ext cx="4214191" cy="66260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mtClean="0"/>
              <a:t>As many observations as possible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37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512" y="908721"/>
            <a:ext cx="8784976" cy="5616623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dirty="0" smtClean="0"/>
              <a:t>JMA have the long-term re-analysis projects:</a:t>
            </a:r>
          </a:p>
          <a:p>
            <a:pPr marL="0" indent="0">
              <a:buNone/>
            </a:pPr>
            <a:r>
              <a:rPr lang="en-US" altLang="ja-JP" sz="1800" dirty="0">
                <a:solidFill>
                  <a:srgbClr val="FF0000"/>
                </a:solidFill>
              </a:rPr>
              <a:t>	</a:t>
            </a:r>
            <a:r>
              <a:rPr lang="en-US" altLang="ja-JP" sz="1800" dirty="0" smtClean="0"/>
              <a:t>JRA-XX : The Japanese XX-years Reanalysis</a:t>
            </a:r>
          </a:p>
          <a:p>
            <a:pPr>
              <a:buFont typeface="Wingdings"/>
              <a:buChar char="Ø"/>
            </a:pPr>
            <a:r>
              <a:rPr lang="en-US" altLang="ja-JP" sz="1800" dirty="0" smtClean="0"/>
              <a:t>JRA-25 ( 1979 – 2004 )</a:t>
            </a:r>
          </a:p>
          <a:p>
            <a:pPr>
              <a:buFont typeface="Wingdings"/>
              <a:buChar char="Ø"/>
            </a:pPr>
            <a:r>
              <a:rPr lang="en-US" altLang="ja-JP" sz="1800" dirty="0" smtClean="0"/>
              <a:t>JRA-55 </a:t>
            </a:r>
            <a:r>
              <a:rPr lang="en-US" altLang="ja-JP" sz="1800" dirty="0"/>
              <a:t>( </a:t>
            </a:r>
            <a:r>
              <a:rPr lang="en-US" altLang="ja-JP" sz="1800" dirty="0" smtClean="0"/>
              <a:t>1958 </a:t>
            </a:r>
            <a:r>
              <a:rPr lang="en-US" altLang="ja-JP" sz="1800" dirty="0"/>
              <a:t>– </a:t>
            </a:r>
            <a:r>
              <a:rPr lang="en-US" altLang="ja-JP" sz="1800" dirty="0" smtClean="0"/>
              <a:t>2016 </a:t>
            </a:r>
            <a:r>
              <a:rPr lang="en-US" altLang="ja-JP" sz="1800" dirty="0"/>
              <a:t>)</a:t>
            </a:r>
          </a:p>
          <a:p>
            <a:pPr>
              <a:buFont typeface="Wingdings"/>
              <a:buChar char="Ø"/>
            </a:pPr>
            <a:r>
              <a:rPr lang="en-US" altLang="ja-JP" sz="1800" dirty="0" smtClean="0">
                <a:solidFill>
                  <a:srgbClr val="FF0000"/>
                </a:solidFill>
              </a:rPr>
              <a:t>JRA-3Q ( 1948 ( planned ) ) &lt;= Next Project</a:t>
            </a:r>
          </a:p>
          <a:p>
            <a:pPr marL="0" indent="0">
              <a:buNone/>
            </a:pPr>
            <a:r>
              <a:rPr lang="en-US" altLang="ja-JP" sz="1800" dirty="0" smtClean="0">
                <a:solidFill>
                  <a:srgbClr val="FF0000"/>
                </a:solidFill>
              </a:rPr>
              <a:t>      Three Quarters of a century ( 75 years ) -&gt; 3Q</a:t>
            </a:r>
          </a:p>
          <a:p>
            <a:pPr marL="0" indent="0">
              <a:buNone/>
            </a:pPr>
            <a:r>
              <a:rPr lang="en-US" altLang="ja-JP" sz="1800" dirty="0">
                <a:solidFill>
                  <a:srgbClr val="FF0000"/>
                </a:solidFill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</a:rPr>
              <a:t>     * In Japanese, “3” is pronounced as “San” -&gt; San-Q -&gt; Thank you!</a:t>
            </a:r>
          </a:p>
          <a:p>
            <a:pPr marL="0" indent="0">
              <a:buNone/>
            </a:pPr>
            <a:r>
              <a:rPr lang="en-US" altLang="ja-JP" sz="1800" dirty="0" smtClean="0"/>
              <a:t>JMA has “</a:t>
            </a:r>
            <a:r>
              <a:rPr lang="en-US" altLang="ja-JP" sz="1800" dirty="0" smtClean="0">
                <a:solidFill>
                  <a:srgbClr val="FF0000"/>
                </a:solidFill>
              </a:rPr>
              <a:t>JRA team</a:t>
            </a:r>
            <a:r>
              <a:rPr lang="en-US" altLang="ja-JP" sz="1800" dirty="0" smtClean="0"/>
              <a:t>” is composed by climate related JMA staff.</a:t>
            </a:r>
            <a:endParaRPr lang="en-US" altLang="ja-JP" sz="1800" dirty="0"/>
          </a:p>
          <a:p>
            <a:pPr marL="0" indent="0">
              <a:buNone/>
            </a:pPr>
            <a:endParaRPr lang="en-US" altLang="ja-JP" sz="1050" dirty="0" smtClean="0"/>
          </a:p>
          <a:p>
            <a:pPr marL="0" indent="0">
              <a:buNone/>
            </a:pPr>
            <a:r>
              <a:rPr lang="en-US" altLang="ja-JP" sz="1800" dirty="0" smtClean="0"/>
              <a:t>Outline of AMV reprocess for JRA-55</a:t>
            </a:r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4400" dirty="0"/>
          </a:p>
          <a:p>
            <a:pPr marL="0" indent="0">
              <a:buNone/>
            </a:pPr>
            <a:endParaRPr lang="en-US" altLang="ja-JP" sz="4400" dirty="0"/>
          </a:p>
          <a:p>
            <a:pPr marL="0" indent="0">
              <a:buNone/>
            </a:pPr>
            <a:endParaRPr lang="en-US" altLang="ja-JP" sz="4400" dirty="0" smtClean="0"/>
          </a:p>
        </p:txBody>
      </p:sp>
      <p:sp>
        <p:nvSpPr>
          <p:cNvPr id="7" name="タイトル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Overview of JRA-3Q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( The Japanese 75-years Reanalysis )</a:t>
            </a:r>
            <a:endParaRPr kumimoji="1" lang="ja-JP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29" y="3627418"/>
            <a:ext cx="2618771" cy="323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6702946" cy="221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フッター プレースホルダー 1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707904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kumimoji="1"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512" y="548681"/>
            <a:ext cx="8784976" cy="5976664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ja-JP" sz="1800" dirty="0" smtClean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lang="en-US" altLang="ja-JP" sz="1800" dirty="0" smtClean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lang="en-US" altLang="ja-JP" sz="1800" dirty="0" smtClean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lang="en-US" altLang="ja-JP" sz="1800" dirty="0" smtClean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lang="en-US" altLang="ja-JP" sz="1800" dirty="0" smtClean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lang="en-US" altLang="ja-JP" sz="1800" dirty="0" smtClean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lang="en-US" altLang="ja-JP" sz="1800" dirty="0" smtClean="0"/>
          </a:p>
          <a:p>
            <a:pPr marL="0" indent="0">
              <a:buNone/>
            </a:pPr>
            <a:r>
              <a:rPr lang="en-US" altLang="ja-JP" sz="1800" dirty="0" smtClean="0"/>
              <a:t>JMA is </a:t>
            </a:r>
            <a:r>
              <a:rPr lang="en-US" altLang="ja-JP" sz="1800" dirty="0"/>
              <a:t>reprocessing with</a:t>
            </a:r>
          </a:p>
          <a:p>
            <a:pPr marL="0" indent="0" algn="ctr">
              <a:buNone/>
            </a:pPr>
            <a:r>
              <a:rPr lang="en-US" altLang="ja-JP" sz="1800" dirty="0">
                <a:solidFill>
                  <a:srgbClr val="FF0000"/>
                </a:solidFill>
              </a:rPr>
              <a:t>the latest derivation algorithm of Himawari-8 AMV </a:t>
            </a:r>
            <a:r>
              <a:rPr lang="en-US" altLang="ja-JP" sz="1800" dirty="0"/>
              <a:t>to cooperate on JRA-3Q</a:t>
            </a:r>
            <a:r>
              <a:rPr lang="en-US" altLang="ja-JP" sz="1800" dirty="0" smtClean="0"/>
              <a:t>.</a:t>
            </a:r>
            <a:endParaRPr lang="en-US" altLang="ja-JP" sz="1800" dirty="0"/>
          </a:p>
          <a:p>
            <a:pPr marL="0" indent="0">
              <a:buNone/>
            </a:pPr>
            <a:r>
              <a:rPr lang="en-US" altLang="ja-JP" sz="1800" dirty="0" smtClean="0"/>
              <a:t>Target Satellites :</a:t>
            </a:r>
          </a:p>
          <a:p>
            <a:pPr marL="0" indent="0" algn="ctr">
              <a:buNone/>
            </a:pPr>
            <a:r>
              <a:rPr lang="en-US" altLang="ja-JP" sz="1900" b="1" dirty="0" smtClean="0">
                <a:solidFill>
                  <a:srgbClr val="FF0000"/>
                </a:solidFill>
              </a:rPr>
              <a:t>MTSAT-2 ( 2010-2015 ), MTSAT-1R ( 2005-2010 ), </a:t>
            </a:r>
          </a:p>
          <a:p>
            <a:pPr marL="0" indent="0" algn="ctr">
              <a:buNone/>
            </a:pPr>
            <a:r>
              <a:rPr lang="en-US" altLang="ja-JP" sz="1900" b="1" dirty="0" smtClean="0">
                <a:solidFill>
                  <a:srgbClr val="FF0000"/>
                </a:solidFill>
              </a:rPr>
              <a:t>GOES-9 ( 2003-2005 ), GMS-5 ( 1995-2003 )</a:t>
            </a:r>
          </a:p>
          <a:p>
            <a:pPr marL="0" indent="0">
              <a:buNone/>
            </a:pPr>
            <a:r>
              <a:rPr lang="en-US" altLang="ja-JP" sz="1800" dirty="0" smtClean="0"/>
              <a:t>Reason :</a:t>
            </a:r>
          </a:p>
          <a:p>
            <a:pPr marL="0" indent="0">
              <a:buNone/>
            </a:pPr>
            <a:r>
              <a:rPr lang="en-US" altLang="ja-JP" sz="1800" dirty="0" smtClean="0"/>
              <a:t>Water vapor images are necessary for Himawari-8 AMV algorithm.</a:t>
            </a:r>
          </a:p>
        </p:txBody>
      </p:sp>
      <p:sp>
        <p:nvSpPr>
          <p:cNvPr id="7" name="タイトル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4056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sz="3200" dirty="0"/>
              <a:t>AMV Reprocessing for JRA-3Q</a:t>
            </a:r>
          </a:p>
        </p:txBody>
      </p:sp>
      <p:sp>
        <p:nvSpPr>
          <p:cNvPr id="6" name="フッター プレースホルダー 1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707904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kumimoji="1"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31" y="523180"/>
            <a:ext cx="6274421" cy="376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9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0" y="2122130"/>
            <a:ext cx="314706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6228184" y="3608111"/>
            <a:ext cx="3050180" cy="2541600"/>
            <a:chOff x="6265379" y="3610567"/>
            <a:chExt cx="3117467" cy="2597889"/>
          </a:xfrm>
        </p:grpSpPr>
        <p:pic>
          <p:nvPicPr>
            <p:cNvPr id="1032" name="Picture 8" descr="F:\Vector_a_IR1_new_cli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379" y="3610567"/>
              <a:ext cx="3117467" cy="2597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>
              <a:off x="6804248" y="3861048"/>
              <a:ext cx="2160240" cy="123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32" y="2122130"/>
            <a:ext cx="314706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4056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sz="3200" dirty="0" smtClean="0"/>
              <a:t>Coverage is improved by New Algorithm</a:t>
            </a:r>
            <a:endParaRPr lang="en-US" altLang="ja-JP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" y="6237312"/>
            <a:ext cx="2891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Wind Vector of Past algorithm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548680"/>
            <a:ext cx="2711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DATE : </a:t>
            </a:r>
          </a:p>
          <a:p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January 2013 00UTC</a:t>
            </a:r>
            <a:endParaRPr lang="en-US" altLang="ja-JP" dirty="0"/>
          </a:p>
          <a:p>
            <a:r>
              <a:rPr lang="en-US" altLang="ja-JP" dirty="0" smtClean="0"/>
              <a:t>Satellite images : MTSAT-2</a:t>
            </a:r>
          </a:p>
          <a:p>
            <a:r>
              <a:rPr lang="en-US" altLang="ja-JP" dirty="0"/>
              <a:t>BAND : </a:t>
            </a:r>
            <a:r>
              <a:rPr lang="en-US" altLang="ja-JP" dirty="0" smtClean="0"/>
              <a:t>IR(10.3-11.3</a:t>
            </a:r>
            <a:r>
              <a:rPr lang="el-GR" altLang="ja-JP" dirty="0" smtClean="0"/>
              <a:t>μ</a:t>
            </a:r>
            <a:r>
              <a:rPr lang="en-US" altLang="ja-JP" dirty="0" smtClean="0"/>
              <a:t>m)</a:t>
            </a:r>
            <a:endParaRPr lang="en-US" altLang="ja-JP" dirty="0"/>
          </a:p>
          <a:p>
            <a:r>
              <a:rPr lang="en-US" altLang="ja-JP" dirty="0"/>
              <a:t>QI(</a:t>
            </a:r>
            <a:r>
              <a:rPr lang="en-US" altLang="ja-JP" dirty="0" err="1"/>
              <a:t>fcst</a:t>
            </a:r>
            <a:r>
              <a:rPr lang="en-US" altLang="ja-JP" dirty="0"/>
              <a:t>) &gt; </a:t>
            </a:r>
            <a:r>
              <a:rPr lang="en-US" altLang="ja-JP" dirty="0" smtClean="0"/>
              <a:t>85</a:t>
            </a:r>
            <a:endParaRPr lang="en-US" altLang="ja-JP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47864" y="6237312"/>
            <a:ext cx="2891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Wind Vector of New algorithm</a:t>
            </a:r>
            <a:endParaRPr kumimoji="1" lang="ja-JP" altLang="en-US" sz="1600" dirty="0"/>
          </a:p>
        </p:txBody>
      </p:sp>
      <p:sp>
        <p:nvSpPr>
          <p:cNvPr id="16" name="フッター プレースホルダー 1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707904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kumimoji="1"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04504" y="5733256"/>
            <a:ext cx="2415968" cy="984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New algorithm :</a:t>
            </a:r>
          </a:p>
          <a:p>
            <a:pPr algn="ctr"/>
            <a:r>
              <a:rPr kumimoji="1" lang="en-US" altLang="ja-JP" sz="2000" b="1" dirty="0" smtClean="0">
                <a:solidFill>
                  <a:srgbClr val="FF0000"/>
                </a:solidFill>
              </a:rPr>
              <a:t>Coverage is improved !!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フレーム 14"/>
          <p:cNvSpPr/>
          <p:nvPr/>
        </p:nvSpPr>
        <p:spPr>
          <a:xfrm>
            <a:off x="750548" y="3284984"/>
            <a:ext cx="1013140" cy="644251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39" y="505703"/>
            <a:ext cx="5832649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【The difference point of JRA-55 algorithm】</a:t>
            </a:r>
            <a:endParaRPr lang="en-US" altLang="ja-JP" sz="1600" dirty="0"/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Target assignment processing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is designed to avoid correlated AMV errors.</a:t>
            </a:r>
            <a:endParaRPr lang="ja-JP" altLang="en-US" sz="1600" dirty="0"/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Averaging of similarity surfaces is utilized for noise reduction in the tracking process.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The height assignment method uses maximum </a:t>
            </a:r>
            <a:r>
              <a:rPr lang="en-US" altLang="zh-TW" sz="1600" smtClean="0"/>
              <a:t>likelihood.</a:t>
            </a:r>
            <a:endParaRPr lang="zh-TW" altLang="en-US" sz="1600" dirty="0"/>
          </a:p>
        </p:txBody>
      </p:sp>
      <p:sp>
        <p:nvSpPr>
          <p:cNvPr id="23" name="フレーム 22"/>
          <p:cNvSpPr/>
          <p:nvPr/>
        </p:nvSpPr>
        <p:spPr>
          <a:xfrm>
            <a:off x="3918900" y="3284984"/>
            <a:ext cx="1013140" cy="644251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フレーム 25"/>
          <p:cNvSpPr/>
          <p:nvPr/>
        </p:nvSpPr>
        <p:spPr>
          <a:xfrm>
            <a:off x="750548" y="4127763"/>
            <a:ext cx="506570" cy="453365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フレーム 26"/>
          <p:cNvSpPr/>
          <p:nvPr/>
        </p:nvSpPr>
        <p:spPr>
          <a:xfrm>
            <a:off x="3921414" y="4127763"/>
            <a:ext cx="506570" cy="453365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58383"/>
            <a:ext cx="3050179" cy="25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フレーム 31"/>
          <p:cNvSpPr/>
          <p:nvPr/>
        </p:nvSpPr>
        <p:spPr>
          <a:xfrm>
            <a:off x="6728184" y="2321111"/>
            <a:ext cx="2052000" cy="140400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フレーム 32"/>
          <p:cNvSpPr/>
          <p:nvPr/>
        </p:nvSpPr>
        <p:spPr>
          <a:xfrm>
            <a:off x="6732240" y="4076319"/>
            <a:ext cx="2052000" cy="140400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0548" y="2996952"/>
            <a:ext cx="365068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A</a:t>
            </a:r>
            <a:endParaRPr kumimoji="1" lang="ja-JP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923928" y="2996952"/>
            <a:ext cx="365068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0000"/>
                </a:solidFill>
              </a:rPr>
              <a:t>B</a:t>
            </a:r>
            <a:endParaRPr kumimoji="1" lang="ja-JP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372200" y="2076198"/>
            <a:ext cx="365068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A</a:t>
            </a:r>
            <a:endParaRPr kumimoji="1" lang="ja-JP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372200" y="3876398"/>
            <a:ext cx="365068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FF0000"/>
                </a:solidFill>
              </a:rPr>
              <a:t>B</a:t>
            </a:r>
            <a:endParaRPr kumimoji="1" lang="ja-JP" alt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512" y="1079962"/>
            <a:ext cx="8784976" cy="5373373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JMA has almost finished to reprocess of </a:t>
            </a:r>
            <a:r>
              <a:rPr lang="en-US" altLang="ja-JP" sz="2400" dirty="0" smtClean="0">
                <a:solidFill>
                  <a:srgbClr val="FF0000"/>
                </a:solidFill>
              </a:rPr>
              <a:t>MTSAT series ( 2005-2015 )</a:t>
            </a:r>
            <a:r>
              <a:rPr lang="en-US" altLang="ja-JP" sz="2400" dirty="0" smtClean="0"/>
              <a:t>.</a:t>
            </a:r>
          </a:p>
          <a:p>
            <a:pPr marL="0" indent="0">
              <a:buNone/>
            </a:pPr>
            <a:r>
              <a:rPr lang="en-US" altLang="ja-JP" sz="2400" smtClean="0"/>
              <a:t>We </a:t>
            </a:r>
            <a:r>
              <a:rPr lang="en-US" altLang="ja-JP" sz="2400" dirty="0" smtClean="0"/>
              <a:t>checked a validation of </a:t>
            </a:r>
            <a:r>
              <a:rPr lang="en-US" altLang="ja-JP" sz="2400" dirty="0"/>
              <a:t>reprocessed </a:t>
            </a:r>
            <a:r>
              <a:rPr lang="en-US" altLang="ja-JP" sz="2400" dirty="0" smtClean="0"/>
              <a:t> AMV data.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smtClean="0"/>
              <a:t>	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000" dirty="0" smtClean="0"/>
              <a:t>* Tools for </a:t>
            </a:r>
            <a:r>
              <a:rPr lang="en-US" altLang="ja-JP" sz="2000" dirty="0" err="1" smtClean="0"/>
              <a:t>sonde</a:t>
            </a:r>
            <a:r>
              <a:rPr lang="en-US" altLang="ja-JP" sz="2000" dirty="0" smtClean="0"/>
              <a:t> statistics are under development.</a:t>
            </a:r>
          </a:p>
        </p:txBody>
      </p:sp>
      <p:sp>
        <p:nvSpPr>
          <p:cNvPr id="7" name="タイトル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sz="3200"/>
              <a:t>Current </a:t>
            </a:r>
            <a:r>
              <a:rPr lang="en-US" altLang="ja-JP" sz="3200" smtClean="0"/>
              <a:t>status</a:t>
            </a:r>
            <a:endParaRPr lang="en-US" altLang="ja-JP" sz="3200" dirty="0"/>
          </a:p>
        </p:txBody>
      </p:sp>
      <p:sp>
        <p:nvSpPr>
          <p:cNvPr id="6" name="フッター プレースホルダー 1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707904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kumimoji="1"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00" y="1875926"/>
            <a:ext cx="6549566" cy="393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直線矢印コネクタ 26"/>
          <p:cNvCxnSpPr/>
          <p:nvPr/>
        </p:nvCxnSpPr>
        <p:spPr>
          <a:xfrm>
            <a:off x="5022000" y="4437112"/>
            <a:ext cx="1854256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022000" y="3645024"/>
            <a:ext cx="0" cy="1008112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正方形/長方形 1032"/>
          <p:cNvSpPr/>
          <p:nvPr/>
        </p:nvSpPr>
        <p:spPr>
          <a:xfrm>
            <a:off x="5022000" y="4653136"/>
            <a:ext cx="1854256" cy="43204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solidFill>
                  <a:srgbClr val="00B050"/>
                </a:solidFill>
              </a:rPr>
              <a:t>Almost finished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2"/>
          <p:cNvSpPr>
            <a:spLocks noGrp="1"/>
          </p:cNvSpPr>
          <p:nvPr>
            <p:ph type="title"/>
          </p:nvPr>
        </p:nvSpPr>
        <p:spPr>
          <a:xfrm>
            <a:off x="-108520" y="116632"/>
            <a:ext cx="6768752" cy="720080"/>
          </a:xfrm>
        </p:spPr>
        <p:txBody>
          <a:bodyPr>
            <a:noAutofit/>
          </a:bodyPr>
          <a:lstStyle/>
          <a:p>
            <a:r>
              <a:rPr lang="en-US" altLang="ja-JP" sz="2000" dirty="0"/>
              <a:t>O-B </a:t>
            </a:r>
            <a:r>
              <a:rPr lang="en-US" altLang="ja-JP" sz="2000" dirty="0" smtClean="0"/>
              <a:t>statistics</a:t>
            </a:r>
            <a:br>
              <a:rPr lang="en-US" altLang="ja-JP" sz="2000" dirty="0" smtClean="0"/>
            </a:br>
            <a:r>
              <a:rPr lang="en-US" altLang="ja-JP" sz="2000" dirty="0" smtClean="0"/>
              <a:t>( AMV vs first guesses in JMA’s Global Spectral Model (GSM) </a:t>
            </a:r>
            <a:r>
              <a:rPr lang="en-US" altLang="ja-JP" sz="2000" dirty="0"/>
              <a:t>)</a:t>
            </a:r>
          </a:p>
        </p:txBody>
      </p:sp>
      <p:sp>
        <p:nvSpPr>
          <p:cNvPr id="12" name="フッター プレースホルダー 1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707904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bg1">
                    <a:lumMod val="75000"/>
                  </a:schemeClr>
                </a:solidFill>
              </a:rPr>
              <a:t>14th International Winds Workshop</a:t>
            </a:r>
            <a:endParaRPr kumimoji="1" lang="ja-JP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4" y="916384"/>
            <a:ext cx="2950329" cy="392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14696"/>
            <a:ext cx="2950329" cy="392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97" y="916384"/>
            <a:ext cx="2950329" cy="392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516216" y="44624"/>
            <a:ext cx="25961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MTSAT-2, </a:t>
            </a:r>
            <a:r>
              <a:rPr lang="en-US" altLang="ja-JP" sz="1600" dirty="0"/>
              <a:t>IR(10.3-11.3</a:t>
            </a:r>
            <a:r>
              <a:rPr lang="el-GR" altLang="ja-JP" sz="1600" dirty="0"/>
              <a:t>μ</a:t>
            </a:r>
            <a:r>
              <a:rPr lang="en-US" altLang="ja-JP" sz="1600" dirty="0"/>
              <a:t>m)</a:t>
            </a:r>
            <a:endParaRPr kumimoji="1" lang="en-US" altLang="ja-JP" sz="1600" dirty="0" smtClean="0"/>
          </a:p>
          <a:p>
            <a:r>
              <a:rPr lang="en-US" altLang="ja-JP" sz="1600" dirty="0" smtClean="0"/>
              <a:t>1</a:t>
            </a:r>
            <a:r>
              <a:rPr lang="en-US" altLang="ja-JP" sz="1600" baseline="30000" dirty="0" smtClean="0"/>
              <a:t>st</a:t>
            </a:r>
            <a:r>
              <a:rPr lang="en-US" altLang="ja-JP" sz="1600" dirty="0" smtClean="0"/>
              <a:t> January 2013 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     – 31</a:t>
            </a:r>
            <a:r>
              <a:rPr lang="en-US" altLang="ja-JP" sz="1600" baseline="30000" dirty="0" smtClean="0"/>
              <a:t>st</a:t>
            </a:r>
            <a:r>
              <a:rPr lang="en-US" altLang="ja-JP" sz="1600" dirty="0" smtClean="0"/>
              <a:t> December 2013</a:t>
            </a:r>
            <a:endParaRPr kumimoji="1" lang="ja-JP" altLang="en-US" sz="1600" dirty="0"/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73618"/>
              </p:ext>
            </p:extLst>
          </p:nvPr>
        </p:nvGraphicFramePr>
        <p:xfrm>
          <a:off x="35496" y="5166072"/>
          <a:ext cx="3189719" cy="1287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1816"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/>
                        <a:t>ALL</a:t>
                      </a:r>
                      <a:endParaRPr lang="ja-JP" altLang="en-US" sz="1400" dirty="0"/>
                    </a:p>
                  </a:txBody>
                  <a:tcPr marL="76635" marR="76635" marT="38317" marB="38317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/>
                        <a:t>NH</a:t>
                      </a:r>
                      <a:endParaRPr lang="ja-JP" altLang="en-US" sz="1400" dirty="0"/>
                    </a:p>
                  </a:txBody>
                  <a:tcPr marL="76635" marR="76635" marT="38317" marB="38317" anchor="ctr" anchorCtr="1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TROP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SH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Upper</a:t>
                      </a:r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B0F0"/>
                          </a:solidFill>
                        </a:rPr>
                        <a:t>0.36</a:t>
                      </a:r>
                      <a:endParaRPr kumimoji="1" lang="ja-JP" alt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76635" marR="76635" marT="38317" marB="38317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1.20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0.56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-0.75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Middle</a:t>
                      </a:r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B0F0"/>
                          </a:solidFill>
                        </a:rPr>
                        <a:t>0.54</a:t>
                      </a:r>
                      <a:endParaRPr kumimoji="1" lang="ja-JP" alt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76635" marR="76635" marT="38317" marB="38317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1.03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0.51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0.11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Low</a:t>
                      </a:r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B0F0"/>
                          </a:solidFill>
                        </a:rPr>
                        <a:t>0.29</a:t>
                      </a:r>
                      <a:endParaRPr kumimoji="1" lang="ja-JP" alt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76635" marR="76635" marT="38317" marB="38317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0.75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0.37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-0.18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576993"/>
              </p:ext>
            </p:extLst>
          </p:nvPr>
        </p:nvGraphicFramePr>
        <p:xfrm>
          <a:off x="3491880" y="5171108"/>
          <a:ext cx="2592000" cy="1282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0557">
                <a:tc>
                  <a:txBody>
                    <a:bodyPr/>
                    <a:lstStyle/>
                    <a:p>
                      <a:r>
                        <a:rPr lang="en-US" altLang="ja-JP" sz="1400" dirty="0" smtClean="0"/>
                        <a:t>ALL</a:t>
                      </a:r>
                      <a:endParaRPr lang="ja-JP" altLang="en-US" sz="1400" dirty="0"/>
                    </a:p>
                  </a:txBody>
                  <a:tcPr marL="76635" marR="76635" marT="38317" marB="38317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/>
                        <a:t>NH</a:t>
                      </a:r>
                      <a:endParaRPr lang="ja-JP" altLang="en-US" sz="1400" dirty="0"/>
                    </a:p>
                  </a:txBody>
                  <a:tcPr marL="76635" marR="76635" marT="38317" marB="38317" anchor="ctr" anchorCtr="1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TROP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SH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5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B0F0"/>
                          </a:solidFill>
                        </a:rPr>
                        <a:t>3.82</a:t>
                      </a:r>
                      <a:endParaRPr kumimoji="1" lang="ja-JP" alt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76635" marR="76635" marT="38317" marB="38317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4.39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3.30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3.97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5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B0F0"/>
                          </a:solidFill>
                        </a:rPr>
                        <a:t>3.34</a:t>
                      </a:r>
                      <a:endParaRPr kumimoji="1" lang="ja-JP" alt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76635" marR="76635" marT="38317" marB="38317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3.81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0.51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3.65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5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B0F0"/>
                          </a:solidFill>
                        </a:rPr>
                        <a:t>2.24</a:t>
                      </a:r>
                      <a:endParaRPr kumimoji="1" lang="ja-JP" alt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76635" marR="76635" marT="38317" marB="38317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2.48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2.07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2.26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82404"/>
              </p:ext>
            </p:extLst>
          </p:nvPr>
        </p:nvGraphicFramePr>
        <p:xfrm>
          <a:off x="6300192" y="5169676"/>
          <a:ext cx="2592000" cy="1283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0915">
                <a:tc>
                  <a:txBody>
                    <a:bodyPr/>
                    <a:lstStyle/>
                    <a:p>
                      <a:r>
                        <a:rPr lang="en-US" altLang="ja-JP" sz="1400" dirty="0" smtClean="0"/>
                        <a:t>ALL</a:t>
                      </a:r>
                      <a:endParaRPr lang="ja-JP" altLang="en-US" sz="1400" dirty="0"/>
                    </a:p>
                  </a:txBody>
                  <a:tcPr marL="76635" marR="76635" marT="38317" marB="38317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/>
                        <a:t>NH</a:t>
                      </a:r>
                      <a:endParaRPr lang="ja-JP" altLang="en-US" sz="1400" dirty="0"/>
                    </a:p>
                  </a:txBody>
                  <a:tcPr marL="76635" marR="76635" marT="38317" marB="38317" anchor="ctr" anchorCtr="1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TROP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SH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9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B0F0"/>
                          </a:solidFill>
                        </a:rPr>
                        <a:t>23.89</a:t>
                      </a:r>
                      <a:endParaRPr kumimoji="1" lang="ja-JP" alt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76635" marR="76635" marT="38317" marB="38317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29.37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14.97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31.05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9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B0F0"/>
                          </a:solidFill>
                        </a:rPr>
                        <a:t>16.27</a:t>
                      </a:r>
                      <a:endParaRPr kumimoji="1" lang="ja-JP" alt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76635" marR="76635" marT="38317" marB="38317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19.93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9.08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22.66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9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B0F0"/>
                          </a:solidFill>
                        </a:rPr>
                        <a:t>10.39</a:t>
                      </a:r>
                      <a:endParaRPr kumimoji="1" lang="ja-JP" alt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76635" marR="76635" marT="38317" marB="38317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11.52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8.25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12.3</a:t>
                      </a:r>
                      <a:endParaRPr kumimoji="1" lang="ja-JP" altLang="en-US" sz="1400" dirty="0"/>
                    </a:p>
                  </a:txBody>
                  <a:tcPr marL="76635" marR="76635" marT="38317" marB="38317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835772" y="4940847"/>
            <a:ext cx="151216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200" b="1" dirty="0" smtClean="0"/>
              <a:t>Speed Bias</a:t>
            </a:r>
            <a:endParaRPr kumimoji="1" lang="ja-JP" altLang="en-US" sz="1200" b="1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96364" y="4940760"/>
            <a:ext cx="151216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200" b="1" dirty="0" err="1" smtClean="0"/>
              <a:t>Rmsvd</a:t>
            </a:r>
            <a:endParaRPr kumimoji="1" lang="ja-JP" altLang="en-US" sz="1200" b="1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12437" y="4940760"/>
            <a:ext cx="151216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200" b="1" dirty="0" smtClean="0"/>
              <a:t>Speed</a:t>
            </a:r>
            <a:endParaRPr kumimoji="1" lang="ja-JP" alt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9151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</a:spPr>
      <a:bodyPr wrap="square" lIns="0" tIns="0" rIns="0" bIns="0" rtlCol="0" anchor="t" anchorCtr="0">
        <a:spAutoFit/>
      </a:bodyPr>
      <a:lstStyle>
        <a:defPPr algn="ctr">
          <a:defRPr kumimoji="1" sz="10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4042</TotalTime>
  <Words>1271</Words>
  <Application>Microsoft Office PowerPoint</Application>
  <PresentationFormat>画面に合わせる (4:3)</PresentationFormat>
  <Paragraphs>371</Paragraphs>
  <Slides>26</Slides>
  <Notes>13</Notes>
  <HiddenSlides>11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3" baseType="lpstr">
      <vt:lpstr>ＭＳ Ｐゴシック</vt:lpstr>
      <vt:lpstr>新細明體</vt:lpstr>
      <vt:lpstr>Arial</vt:lpstr>
      <vt:lpstr>Calibri</vt:lpstr>
      <vt:lpstr>Cambria Math</vt:lpstr>
      <vt:lpstr>Wingdings</vt:lpstr>
      <vt:lpstr>Office ​​テーマ</vt:lpstr>
      <vt:lpstr>PowerPoint プレゼンテーション</vt:lpstr>
      <vt:lpstr>CONTENTS</vt:lpstr>
      <vt:lpstr>Importance of long-term reanalysis</vt:lpstr>
      <vt:lpstr>Importance of long-term reanalysis</vt:lpstr>
      <vt:lpstr>Overview of JRA-3Q ( The Japanese 75-years Reanalysis )</vt:lpstr>
      <vt:lpstr>AMV Reprocessing for JRA-3Q</vt:lpstr>
      <vt:lpstr>Coverage is improved by New Algorithm</vt:lpstr>
      <vt:lpstr>Current status</vt:lpstr>
      <vt:lpstr>O-B statistics ( AMV vs first guesses in JMA’s Global Spectral Model (GSM) )</vt:lpstr>
      <vt:lpstr>PowerPoint プレゼンテーション</vt:lpstr>
      <vt:lpstr>PowerPoint プレゼンテーション</vt:lpstr>
      <vt:lpstr>Reprocessing Plan</vt:lpstr>
      <vt:lpstr>Information of reprocessing AMV for user </vt:lpstr>
      <vt:lpstr>Summary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Element of the statistics</vt:lpstr>
      <vt:lpstr>Reference materials</vt:lpstr>
      <vt:lpstr>Tracking process</vt:lpstr>
      <vt:lpstr>Tracking process</vt:lpstr>
      <vt:lpstr>Tracking process</vt:lpstr>
      <vt:lpstr>The plan of JRA-3Q team</vt:lpstr>
      <vt:lpstr>Difference of JRA-25 and JRA-55 (NWP)</vt:lpstr>
      <vt:lpstr>JRA-3Q (NWP)</vt:lpstr>
    </vt:vector>
  </TitlesOfParts>
  <Company>気象庁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気象庁</dc:creator>
  <cp:lastModifiedBy>kokusai2</cp:lastModifiedBy>
  <cp:revision>289</cp:revision>
  <cp:lastPrinted>2018-04-19T09:18:45Z</cp:lastPrinted>
  <dcterms:created xsi:type="dcterms:W3CDTF">2018-04-06T06:02:14Z</dcterms:created>
  <dcterms:modified xsi:type="dcterms:W3CDTF">2018-04-24T22:41:45Z</dcterms:modified>
</cp:coreProperties>
</file>