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93" r:id="rId4"/>
    <p:sldId id="292" r:id="rId5"/>
    <p:sldId id="264" r:id="rId6"/>
    <p:sldId id="303" r:id="rId7"/>
    <p:sldId id="287" r:id="rId8"/>
    <p:sldId id="289" r:id="rId9"/>
    <p:sldId id="302" r:id="rId10"/>
    <p:sldId id="294" r:id="rId11"/>
    <p:sldId id="299" r:id="rId12"/>
    <p:sldId id="300" r:id="rId13"/>
    <p:sldId id="301" r:id="rId14"/>
    <p:sldId id="263" r:id="rId15"/>
  </p:sldIdLst>
  <p:sldSz cx="12188825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000FF"/>
    <a:srgbClr val="CCFF33"/>
    <a:srgbClr val="9900FF"/>
    <a:srgbClr val="00FF00"/>
    <a:srgbClr val="00FFFF"/>
    <a:srgbClr val="6C8AAF"/>
    <a:srgbClr val="064E83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5" autoAdjust="0"/>
    <p:restoredTop sz="94598" autoAdjust="0"/>
  </p:normalViewPr>
  <p:slideViewPr>
    <p:cSldViewPr snapToGrid="0" snapToObjects="1" showGuides="1">
      <p:cViewPr varScale="1">
        <p:scale>
          <a:sx n="85" d="100"/>
          <a:sy n="85" d="100"/>
        </p:scale>
        <p:origin x="60" y="402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27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3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1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4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5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7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April 20, 2018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60000" y="1203709"/>
            <a:ext cx="8628073" cy="1025922"/>
          </a:xfrm>
        </p:spPr>
        <p:txBody>
          <a:bodyPr/>
          <a:lstStyle/>
          <a:p>
            <a:r>
              <a:rPr lang="en-GB" dirty="0"/>
              <a:t>Impact of hyperspectral IR radiances on wind analyses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Kirsti Salonen and Anthony McNally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60000" y="3429000"/>
            <a:ext cx="7869600" cy="213969"/>
          </a:xfrm>
        </p:spPr>
        <p:txBody>
          <a:bodyPr/>
          <a:lstStyle/>
          <a:p>
            <a:r>
              <a:rPr lang="en-US" dirty="0" smtClean="0"/>
              <a:t>Kirsti.Salonen@ecmwf.int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" y="544666"/>
            <a:ext cx="7620000" cy="5391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6184" y="5780075"/>
            <a:ext cx="1209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C0000"/>
                </a:solidFill>
              </a:rPr>
              <a:t>Metop-A</a:t>
            </a:r>
            <a:r>
              <a:rPr lang="en-GB" sz="2000" dirty="0" smtClean="0"/>
              <a:t>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Role of spatial and temporal sampling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59" y="1307473"/>
            <a:ext cx="4211999" cy="46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94968" y="796212"/>
            <a:ext cx="28242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CTL: Conv + AMSU-A</a:t>
            </a:r>
          </a:p>
          <a:p>
            <a:r>
              <a:rPr lang="en-GB" dirty="0" smtClean="0"/>
              <a:t>EXP: CTL + </a:t>
            </a:r>
            <a:r>
              <a:rPr lang="en-GB" dirty="0" err="1" smtClean="0"/>
              <a:t>Metop</a:t>
            </a:r>
            <a:r>
              <a:rPr lang="en-GB" dirty="0" smtClean="0"/>
              <a:t>-A IASI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335608" y="5998132"/>
            <a:ext cx="28577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Verification over Meteosat-11 disc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3129" y="902043"/>
            <a:ext cx="6778060" cy="6225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291422" y="1671400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407649" y="5686337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FG </a:t>
            </a:r>
            <a:r>
              <a:rPr lang="en-GB" dirty="0" err="1" smtClean="0"/>
              <a:t>sdev</a:t>
            </a:r>
            <a:r>
              <a:rPr lang="en-GB" dirty="0" smtClean="0"/>
              <a:t> (%, normalised)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6722488" y="3254704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6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" y="544666"/>
            <a:ext cx="7620000" cy="5391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Role of spatial and temporal </a:t>
            </a: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883129" y="902043"/>
            <a:ext cx="6778060" cy="6225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59" y="1307474"/>
            <a:ext cx="4211999" cy="4679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94968" y="796212"/>
            <a:ext cx="24779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CTL: Conv + AMSU-A</a:t>
            </a:r>
          </a:p>
          <a:p>
            <a:r>
              <a:rPr lang="en-GB" dirty="0" smtClean="0"/>
              <a:t>EXP: CTL + 2 IASI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335608" y="5998132"/>
            <a:ext cx="28577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Verification over Meteosat-11 disc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184" y="5780075"/>
            <a:ext cx="25378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C0000"/>
                </a:solidFill>
              </a:rPr>
              <a:t>Metop-A</a:t>
            </a:r>
            <a:r>
              <a:rPr lang="en-GB" sz="2000" dirty="0" smtClean="0"/>
              <a:t> </a:t>
            </a:r>
            <a:r>
              <a:rPr lang="en-GB" sz="2000" dirty="0"/>
              <a:t>	</a:t>
            </a:r>
            <a:r>
              <a:rPr lang="en-GB" sz="2000" dirty="0" smtClean="0">
                <a:solidFill>
                  <a:srgbClr val="C00000"/>
                </a:solidFill>
              </a:rPr>
              <a:t>Metop-B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1422" y="1671400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407649" y="5686337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FG </a:t>
            </a:r>
            <a:r>
              <a:rPr lang="en-GB" dirty="0" err="1" smtClean="0"/>
              <a:t>sdev</a:t>
            </a:r>
            <a:r>
              <a:rPr lang="en-GB" dirty="0" smtClean="0"/>
              <a:t> (%, normalised)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-5400000">
            <a:off x="6722488" y="3254704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6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" y="544666"/>
            <a:ext cx="7620000" cy="5391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Role of spatial and temporal </a:t>
            </a: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883129" y="902043"/>
            <a:ext cx="6778060" cy="6225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59" y="1307474"/>
            <a:ext cx="4211998" cy="4679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94968" y="796212"/>
            <a:ext cx="28178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CTL: Conv + AMSU-A</a:t>
            </a:r>
          </a:p>
          <a:p>
            <a:r>
              <a:rPr lang="en-GB" dirty="0" smtClean="0"/>
              <a:t>EXP: CTL + 2 IASI + CrIS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335608" y="5998132"/>
            <a:ext cx="28577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Verification over Meteosat-11 disc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6184" y="5780075"/>
            <a:ext cx="34676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C0000"/>
                </a:solidFill>
              </a:rPr>
              <a:t>Metop-A</a:t>
            </a:r>
            <a:r>
              <a:rPr lang="en-GB" sz="2000" dirty="0" smtClean="0"/>
              <a:t> </a:t>
            </a:r>
            <a:r>
              <a:rPr lang="en-GB" sz="2000" dirty="0"/>
              <a:t>	</a:t>
            </a:r>
            <a:r>
              <a:rPr lang="en-GB" sz="2000" dirty="0" smtClean="0">
                <a:solidFill>
                  <a:srgbClr val="C00000"/>
                </a:solidFill>
              </a:rPr>
              <a:t>Metop-B	</a:t>
            </a:r>
            <a:r>
              <a:rPr lang="en-GB" sz="2000" dirty="0" err="1" smtClean="0">
                <a:solidFill>
                  <a:srgbClr val="CCFF33"/>
                </a:solidFill>
              </a:rPr>
              <a:t>CrIS</a:t>
            </a:r>
            <a:endParaRPr lang="en-GB" sz="2000" dirty="0">
              <a:solidFill>
                <a:srgbClr val="CCFF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1422" y="1671400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07649" y="5686337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FG </a:t>
            </a:r>
            <a:r>
              <a:rPr lang="en-GB" dirty="0" err="1" smtClean="0"/>
              <a:t>sdev</a:t>
            </a:r>
            <a:r>
              <a:rPr lang="en-GB" dirty="0" smtClean="0"/>
              <a:t> (%, normalised)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-5400000">
            <a:off x="6722488" y="3254704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9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" y="544666"/>
            <a:ext cx="7620000" cy="5391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Role of spatial and temporal </a:t>
            </a: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883129" y="902043"/>
            <a:ext cx="6778060" cy="6225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59" y="1307474"/>
            <a:ext cx="4211998" cy="4679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94968" y="796212"/>
            <a:ext cx="36065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CTL: Conv + AMSU-A</a:t>
            </a:r>
          </a:p>
          <a:p>
            <a:r>
              <a:rPr lang="en-GB" dirty="0" smtClean="0"/>
              <a:t>EXP: CTL + 2 IASI + CrIS + AIRS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335608" y="5998132"/>
            <a:ext cx="28577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Verification over Meteosat-11 disc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6184" y="5780075"/>
            <a:ext cx="44775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C0000"/>
                </a:solidFill>
              </a:rPr>
              <a:t>Metop-A</a:t>
            </a:r>
            <a:r>
              <a:rPr lang="en-GB" sz="2000" dirty="0" smtClean="0"/>
              <a:t> </a:t>
            </a:r>
            <a:r>
              <a:rPr lang="en-GB" sz="2000" dirty="0"/>
              <a:t>	</a:t>
            </a:r>
            <a:r>
              <a:rPr lang="en-GB" sz="2000" dirty="0" smtClean="0">
                <a:solidFill>
                  <a:srgbClr val="C00000"/>
                </a:solidFill>
              </a:rPr>
              <a:t>Metop-B	</a:t>
            </a:r>
            <a:r>
              <a:rPr lang="en-GB" sz="2000" dirty="0" err="1" smtClean="0">
                <a:solidFill>
                  <a:srgbClr val="CCFF33"/>
                </a:solidFill>
              </a:rPr>
              <a:t>CrIS</a:t>
            </a:r>
            <a:r>
              <a:rPr lang="en-GB" sz="2000" dirty="0" smtClean="0">
                <a:solidFill>
                  <a:srgbClr val="CCFF33"/>
                </a:solidFill>
              </a:rPr>
              <a:t>	</a:t>
            </a:r>
            <a:r>
              <a:rPr lang="en-GB" sz="2000" dirty="0" smtClean="0">
                <a:solidFill>
                  <a:srgbClr val="0000FF"/>
                </a:solidFill>
              </a:rPr>
              <a:t>AIRS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1422" y="1671400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07649" y="5686337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FG </a:t>
            </a:r>
            <a:r>
              <a:rPr lang="en-GB" dirty="0" err="1" smtClean="0"/>
              <a:t>sdev</a:t>
            </a:r>
            <a:r>
              <a:rPr lang="en-GB" dirty="0" smtClean="0"/>
              <a:t> (%, normalised)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-5400000">
            <a:off x="6722488" y="3254704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Assimilation of humidity sensitive radiance observations in 4D-Var impact the wind analysis via</a:t>
            </a:r>
          </a:p>
          <a:p>
            <a:pPr marL="972900" lvl="1" indent="-342900"/>
            <a:r>
              <a:rPr lang="en-GB" dirty="0"/>
              <a:t>Adjustments in the mass fields of the atmosphere</a:t>
            </a:r>
            <a:r>
              <a:rPr lang="en-GB" dirty="0" smtClean="0"/>
              <a:t>.</a:t>
            </a:r>
            <a:endParaRPr lang="en-GB" dirty="0"/>
          </a:p>
          <a:p>
            <a:pPr marL="972900" lvl="1" indent="-342900"/>
            <a:r>
              <a:rPr lang="en-GB" dirty="0" smtClean="0"/>
              <a:t>Adjustments in </a:t>
            </a:r>
            <a:r>
              <a:rPr lang="en-GB" dirty="0"/>
              <a:t>the wind </a:t>
            </a:r>
            <a:r>
              <a:rPr lang="en-GB" dirty="0" smtClean="0"/>
              <a:t>field directly</a:t>
            </a:r>
          </a:p>
          <a:p>
            <a:pPr marL="342900" indent="-342900"/>
            <a:r>
              <a:rPr lang="en-GB" dirty="0"/>
              <a:t>H</a:t>
            </a:r>
            <a:r>
              <a:rPr lang="en-GB" dirty="0" smtClean="0"/>
              <a:t>yperspectral IR observations from polar orbiting satellites have clear positive impact on wind analysis and forecasts.</a:t>
            </a:r>
          </a:p>
          <a:p>
            <a:pPr marL="972900" lvl="1" indent="-342900"/>
            <a:r>
              <a:rPr lang="en-GB" dirty="0" smtClean="0"/>
              <a:t>Majority of the impact comes from the water vapour channels</a:t>
            </a:r>
          </a:p>
          <a:p>
            <a:pPr marL="972900" lvl="1" indent="-342900"/>
            <a:r>
              <a:rPr lang="en-GB" dirty="0" smtClean="0"/>
              <a:t>Currently only 10 water vapour channels from IASI and 7 channels both from </a:t>
            </a:r>
            <a:r>
              <a:rPr lang="en-GB" dirty="0" err="1" smtClean="0"/>
              <a:t>CrIS</a:t>
            </a:r>
            <a:r>
              <a:rPr lang="en-GB" dirty="0" smtClean="0"/>
              <a:t> and AIRS are used operationally</a:t>
            </a:r>
          </a:p>
          <a:p>
            <a:pPr marL="342900" indent="-342900"/>
            <a:r>
              <a:rPr lang="en-GB" dirty="0" smtClean="0"/>
              <a:t>Upcoming </a:t>
            </a:r>
            <a:r>
              <a:rPr lang="en-GB" dirty="0"/>
              <a:t>h</a:t>
            </a:r>
            <a:r>
              <a:rPr lang="en-GB" dirty="0" smtClean="0"/>
              <a:t>yperspectral IR instruments on geostationary satellites will provide observations up to 30 min time resolution and have enormous potential for NWP.</a:t>
            </a:r>
          </a:p>
          <a:p>
            <a:pPr marL="972900" lvl="1" indent="-342900"/>
            <a:endParaRPr lang="en-GB" dirty="0" smtClean="0"/>
          </a:p>
          <a:p>
            <a:pPr marL="342900" indent="-34290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079999" y="936000"/>
            <a:ext cx="10227337" cy="4986000"/>
          </a:xfrm>
        </p:spPr>
        <p:txBody>
          <a:bodyPr/>
          <a:lstStyle/>
          <a:p>
            <a:pPr marL="285750" indent="-285750"/>
            <a:endParaRPr lang="en-GB" dirty="0" smtClean="0"/>
          </a:p>
          <a:p>
            <a:pPr marL="285750" indent="-285750"/>
            <a:r>
              <a:rPr lang="en-GB" dirty="0" smtClean="0"/>
              <a:t>The </a:t>
            </a:r>
            <a:r>
              <a:rPr lang="en-GB" dirty="0"/>
              <a:t>upcoming hyper-spectral </a:t>
            </a:r>
            <a:r>
              <a:rPr lang="en-GB" dirty="0" smtClean="0"/>
              <a:t>IR </a:t>
            </a:r>
            <a:r>
              <a:rPr lang="en-GB" dirty="0"/>
              <a:t>instruments </a:t>
            </a:r>
            <a:r>
              <a:rPr lang="en-GB" dirty="0" smtClean="0"/>
              <a:t>on </a:t>
            </a:r>
            <a:r>
              <a:rPr lang="en-GB" dirty="0"/>
              <a:t>geostationary satellites will provide information with high </a:t>
            </a:r>
            <a:r>
              <a:rPr lang="en-GB" dirty="0" smtClean="0"/>
              <a:t>vertical and temporal resolution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/>
            <a:r>
              <a:rPr lang="en-GB" dirty="0" smtClean="0"/>
              <a:t>Positive impact on wind analysis/forecasts has </a:t>
            </a:r>
            <a:r>
              <a:rPr lang="en-GB" dirty="0"/>
              <a:t>been demonstrated </a:t>
            </a:r>
            <a:r>
              <a:rPr lang="en-GB" dirty="0" smtClean="0"/>
              <a:t>with</a:t>
            </a:r>
          </a:p>
          <a:p>
            <a:pPr marL="915750" lvl="1" indent="-285750"/>
            <a:r>
              <a:rPr lang="en-GB" dirty="0"/>
              <a:t>G</a:t>
            </a:r>
            <a:r>
              <a:rPr lang="en-GB" dirty="0" smtClean="0"/>
              <a:t>eostationary radiances (</a:t>
            </a:r>
            <a:r>
              <a:rPr lang="en-GB" dirty="0" err="1" smtClean="0"/>
              <a:t>Peuby</a:t>
            </a:r>
            <a:r>
              <a:rPr lang="en-GB" dirty="0" smtClean="0"/>
              <a:t> and McNally 2009, </a:t>
            </a:r>
            <a:r>
              <a:rPr lang="en-GB" dirty="0" err="1" smtClean="0"/>
              <a:t>Lupu</a:t>
            </a:r>
            <a:r>
              <a:rPr lang="en-GB" dirty="0" smtClean="0"/>
              <a:t> and McNally 2012, </a:t>
            </a:r>
            <a:r>
              <a:rPr lang="en-GB" dirty="0" err="1" smtClean="0"/>
              <a:t>Lupu</a:t>
            </a:r>
            <a:r>
              <a:rPr lang="en-GB" dirty="0" smtClean="0"/>
              <a:t> and McNally 2013) </a:t>
            </a:r>
          </a:p>
          <a:p>
            <a:pPr marL="915750" lvl="1" indent="-285750"/>
            <a:r>
              <a:rPr lang="en-GB" dirty="0" smtClean="0"/>
              <a:t>Microwave </a:t>
            </a:r>
            <a:r>
              <a:rPr lang="en-GB" dirty="0"/>
              <a:t>instruments in the all-sky </a:t>
            </a:r>
            <a:r>
              <a:rPr lang="en-GB" dirty="0" smtClean="0"/>
              <a:t>framework (Geer et al, 2014). </a:t>
            </a:r>
          </a:p>
          <a:p>
            <a:pPr marL="285750" indent="-285750"/>
            <a:r>
              <a:rPr lang="en-GB" dirty="0" smtClean="0"/>
              <a:t>Here focus is on </a:t>
            </a:r>
            <a:r>
              <a:rPr lang="en-GB" dirty="0"/>
              <a:t>the current </a:t>
            </a:r>
            <a:r>
              <a:rPr lang="en-GB" dirty="0" smtClean="0"/>
              <a:t>hyper-spectral </a:t>
            </a:r>
            <a:r>
              <a:rPr lang="en-GB" dirty="0"/>
              <a:t>IR instruments on board polar orbiting </a:t>
            </a:r>
            <a:r>
              <a:rPr lang="en-GB" dirty="0" smtClean="0"/>
              <a:t>satellites.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231726"/>
            <a:ext cx="1876879" cy="369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Radiance observations in </a:t>
            </a:r>
            <a:r>
              <a:rPr lang="en-GB" dirty="0"/>
              <a:t>4D-Var, impact on wind analysis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4063" y="2599514"/>
            <a:ext cx="12887191" cy="3461709"/>
            <a:chOff x="184063" y="702981"/>
            <a:chExt cx="12887191" cy="346170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331" y="707251"/>
              <a:ext cx="4070674" cy="28800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868" y="702981"/>
              <a:ext cx="4070671" cy="2880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63" y="707251"/>
              <a:ext cx="4070674" cy="28800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01412" y="1023153"/>
              <a:ext cx="12769842" cy="461665"/>
            </a:xfrm>
            <a:prstGeom prst="rect">
              <a:avLst/>
            </a:prstGeom>
            <a:solidFill>
              <a:schemeClr val="bg1"/>
            </a:solidFill>
            <a:ln w="3175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   </a:t>
              </a:r>
              <a:r>
                <a:rPr lang="en-GB" dirty="0"/>
                <a:t>	</a:t>
              </a:r>
              <a:r>
                <a:rPr lang="en-GB" dirty="0" smtClean="0"/>
                <a:t>		     </a:t>
              </a:r>
              <a:r>
                <a:rPr lang="en-GB" sz="2400" b="1" dirty="0" smtClean="0"/>
                <a:t>x</a:t>
              </a:r>
              <a:r>
                <a:rPr lang="en-GB" sz="2400" b="1" baseline="-25000" dirty="0" smtClean="0"/>
                <a:t>a</a:t>
              </a:r>
              <a:r>
                <a:rPr lang="en-GB" sz="2400" b="1" dirty="0" smtClean="0"/>
                <a:t>       	     	      =                      x</a:t>
              </a:r>
              <a:r>
                <a:rPr lang="en-GB" sz="2400" b="1" baseline="-25000" dirty="0" smtClean="0"/>
                <a:t>b</a:t>
              </a:r>
              <a:r>
                <a:rPr lang="en-GB" sz="2400" b="1" dirty="0" smtClean="0"/>
                <a:t>                  +                  K (y - </a:t>
              </a:r>
              <a:r>
                <a:rPr lang="en-GB" sz="2400" b="1" i="1" dirty="0" smtClean="0"/>
                <a:t>H</a:t>
              </a:r>
              <a:r>
                <a:rPr lang="en-GB" sz="2400" b="1" dirty="0" smtClean="0"/>
                <a:t>x</a:t>
              </a:r>
              <a:r>
                <a:rPr lang="en-GB" sz="2400" b="1" baseline="-25000" dirty="0" smtClean="0"/>
                <a:t>b</a:t>
              </a:r>
              <a:r>
                <a:rPr lang="en-GB" sz="2400" b="1" dirty="0" smtClean="0"/>
                <a:t>)                 </a:t>
              </a:r>
              <a:endParaRPr lang="en-GB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10" y="1447796"/>
              <a:ext cx="4041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220                                                       270</a:t>
              </a:r>
              <a:endParaRPr lang="en-GB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99978" y="1438832"/>
              <a:ext cx="4041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220                                                       270</a:t>
              </a:r>
              <a:endParaRPr lang="en-GB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44451" y="1443315"/>
              <a:ext cx="3828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 </a:t>
              </a:r>
              <a:r>
                <a:rPr lang="en-GB" sz="1600" dirty="0" smtClean="0"/>
                <a:t>-5                                                         5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46806" y="3549137"/>
              <a:ext cx="182614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/>
                <a:t>K </a:t>
              </a:r>
              <a:r>
                <a:rPr lang="en-GB" sz="1400" b="1" dirty="0" smtClean="0"/>
                <a:t>= BH</a:t>
              </a:r>
              <a:r>
                <a:rPr lang="en-GB" sz="1400" b="1" baseline="30000" dirty="0" smtClean="0"/>
                <a:t>T</a:t>
              </a:r>
              <a:r>
                <a:rPr lang="en-GB" sz="1400" b="1" dirty="0" smtClean="0"/>
                <a:t>(HBH</a:t>
              </a:r>
              <a:r>
                <a:rPr lang="en-GB" sz="1400" b="1" baseline="30000" dirty="0" smtClean="0"/>
                <a:t>T</a:t>
              </a:r>
              <a:r>
                <a:rPr lang="en-GB" sz="1400" b="1" dirty="0" smtClean="0"/>
                <a:t>+R)</a:t>
              </a:r>
              <a:r>
                <a:rPr lang="en-GB" sz="1400" b="1" baseline="30000" dirty="0" smtClean="0"/>
                <a:t>-1</a:t>
              </a:r>
              <a:endParaRPr lang="en-GB" sz="1400" b="1" dirty="0" smtClean="0"/>
            </a:p>
            <a:p>
              <a:endParaRPr lang="en-GB" sz="1000" dirty="0" smtClean="0"/>
            </a:p>
            <a:p>
              <a:r>
                <a:rPr lang="en-GB" sz="1000" dirty="0" smtClean="0"/>
                <a:t>Example: IASI channel 3002 </a:t>
              </a:r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1080000" y="833359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/>
            <a:r>
              <a:rPr lang="en-GB" dirty="0" smtClean="0"/>
              <a:t>Adjustments in the mass fields of the atmosphere.</a:t>
            </a:r>
          </a:p>
          <a:p>
            <a:pPr marL="342900" indent="-342900"/>
            <a:r>
              <a:rPr lang="en-GB" dirty="0" smtClean="0"/>
              <a:t>Assimilation system has freedom to adjust the wind field of the initial conditions directly.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8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231726"/>
            <a:ext cx="1876879" cy="369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300 </a:t>
            </a:r>
            <a:r>
              <a:rPr lang="en-GB" dirty="0" err="1"/>
              <a:t>hPa</a:t>
            </a:r>
            <a:r>
              <a:rPr lang="en-GB" dirty="0"/>
              <a:t> R and wind analysis increments 1.11.2016 00 UTC</a:t>
            </a:r>
          </a:p>
        </p:txBody>
      </p:sp>
      <p:pic>
        <p:nvPicPr>
          <p:cNvPr id="39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0" y="2067300"/>
            <a:ext cx="5997525" cy="3636000"/>
          </a:xfrm>
        </p:spPr>
      </p:pic>
      <p:pic>
        <p:nvPicPr>
          <p:cNvPr id="4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73" y="2103255"/>
            <a:ext cx="5938150" cy="360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85372" y="2343492"/>
            <a:ext cx="4993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-50%	 	       	  	 0		     		   50%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512050" y="2344659"/>
            <a:ext cx="4993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-50%	 	       	  	 0		     		   50%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2296" y="1623233"/>
            <a:ext cx="436048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WV absorption band channels from IASI, </a:t>
            </a:r>
            <a:r>
              <a:rPr lang="en-GB" sz="1600" dirty="0" err="1" smtClean="0"/>
              <a:t>CrIS</a:t>
            </a:r>
            <a:endParaRPr lang="en-GB" sz="1600" dirty="0" smtClean="0"/>
          </a:p>
          <a:p>
            <a:r>
              <a:rPr lang="en-GB" sz="1600" dirty="0"/>
              <a:t>a</a:t>
            </a:r>
            <a:r>
              <a:rPr lang="en-GB" sz="1600" dirty="0" smtClean="0"/>
              <a:t>nd AIRS</a:t>
            </a:r>
            <a:r>
              <a:rPr lang="en-GB" sz="1600" dirty="0"/>
              <a:t> </a:t>
            </a:r>
            <a:r>
              <a:rPr lang="en-GB" sz="1600" dirty="0" smtClean="0"/>
              <a:t>used in assimilation</a:t>
            </a:r>
            <a:endParaRPr lang="en-GB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721396" y="1624084"/>
            <a:ext cx="464261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 WV </a:t>
            </a:r>
            <a:r>
              <a:rPr lang="en-GB" sz="1600" dirty="0"/>
              <a:t>absorption band channels </a:t>
            </a:r>
            <a:r>
              <a:rPr lang="en-GB" sz="1600" dirty="0" smtClean="0"/>
              <a:t>from </a:t>
            </a:r>
          </a:p>
          <a:p>
            <a:r>
              <a:rPr lang="en-GB" sz="1600" dirty="0" smtClean="0"/>
              <a:t>hyperspectral IR instruments used in assimilation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97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Experimentation 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74" y="1490312"/>
            <a:ext cx="6920142" cy="48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6994" y="3581632"/>
            <a:ext cx="1860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Metop</a:t>
            </a:r>
            <a:r>
              <a:rPr lang="en-GB" dirty="0" smtClean="0">
                <a:solidFill>
                  <a:srgbClr val="0070C0"/>
                </a:solidFill>
              </a:rPr>
              <a:t>-A IASI</a:t>
            </a:r>
          </a:p>
          <a:p>
            <a:endParaRPr lang="en-GB" dirty="0" smtClean="0">
              <a:solidFill>
                <a:srgbClr val="00FFFF"/>
              </a:solidFill>
            </a:endParaRPr>
          </a:p>
          <a:p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Metop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-B IASI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00FFFF"/>
                </a:solidFill>
              </a:rPr>
              <a:t>Aqua AIRS</a:t>
            </a:r>
          </a:p>
          <a:p>
            <a:endParaRPr lang="en-GB" dirty="0" smtClean="0">
              <a:solidFill>
                <a:srgbClr val="00FF00"/>
              </a:solidFill>
            </a:endParaRPr>
          </a:p>
          <a:p>
            <a:r>
              <a:rPr lang="en-GB" dirty="0" smtClean="0">
                <a:solidFill>
                  <a:srgbClr val="9900FF"/>
                </a:solidFill>
              </a:rPr>
              <a:t>Suomi-NPP </a:t>
            </a:r>
            <a:r>
              <a:rPr lang="en-GB" dirty="0" err="1" smtClean="0">
                <a:solidFill>
                  <a:srgbClr val="9900FF"/>
                </a:solidFill>
              </a:rPr>
              <a:t>Cris</a:t>
            </a:r>
            <a:endParaRPr lang="en-GB" dirty="0">
              <a:solidFill>
                <a:srgbClr val="99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9634" y="2141024"/>
            <a:ext cx="3501483" cy="836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 smtClean="0"/>
          </a:p>
          <a:p>
            <a:pPr indent="0">
              <a:buNone/>
            </a:pPr>
            <a:r>
              <a:rPr lang="en-GB" dirty="0" smtClean="0"/>
              <a:t>IFS cycle 43R3, 1.11-31.12.2016 </a:t>
            </a:r>
          </a:p>
          <a:p>
            <a:pPr marL="360000" lvl="1" indent="0">
              <a:buNone/>
            </a:pPr>
            <a:r>
              <a:rPr lang="en-GB" b="1" dirty="0" smtClean="0"/>
              <a:t>Baseline</a:t>
            </a:r>
            <a:r>
              <a:rPr lang="en-GB" dirty="0" smtClean="0"/>
              <a:t>: Conventional observations + AMSU-A</a:t>
            </a:r>
          </a:p>
          <a:p>
            <a:pPr marL="360000" lvl="1" indent="0">
              <a:buNone/>
            </a:pPr>
            <a:r>
              <a:rPr lang="en-GB" b="1" dirty="0" err="1" smtClean="0"/>
              <a:t>HyIR</a:t>
            </a:r>
            <a:r>
              <a:rPr lang="en-GB" dirty="0" smtClean="0"/>
              <a:t>: Baseline + IASI (</a:t>
            </a:r>
            <a:r>
              <a:rPr lang="en-GB" dirty="0" err="1" smtClean="0"/>
              <a:t>Metop</a:t>
            </a:r>
            <a:r>
              <a:rPr lang="en-GB" dirty="0" smtClean="0"/>
              <a:t>-A, </a:t>
            </a:r>
            <a:r>
              <a:rPr lang="en-GB" dirty="0" err="1" smtClean="0"/>
              <a:t>Metop</a:t>
            </a:r>
            <a:r>
              <a:rPr lang="en-GB" dirty="0" smtClean="0"/>
              <a:t>-B), </a:t>
            </a:r>
            <a:r>
              <a:rPr lang="en-GB" dirty="0" err="1" smtClean="0"/>
              <a:t>Cris</a:t>
            </a:r>
            <a:r>
              <a:rPr lang="en-GB" dirty="0" smtClean="0"/>
              <a:t>, AIRS</a:t>
            </a:r>
          </a:p>
          <a:p>
            <a:pPr marL="360000" lvl="1" indent="0">
              <a:buNone/>
            </a:pPr>
            <a:r>
              <a:rPr lang="en-GB" b="1" dirty="0" smtClean="0"/>
              <a:t>AMV: </a:t>
            </a:r>
            <a:r>
              <a:rPr lang="en-GB" dirty="0" smtClean="0"/>
              <a:t>Baseline + all operationally used AMVs</a:t>
            </a:r>
          </a:p>
          <a:p>
            <a:pPr marL="360000" lvl="1" indent="0">
              <a:buNone/>
            </a:pPr>
            <a:r>
              <a:rPr lang="en-GB" b="1" dirty="0" smtClean="0"/>
              <a:t>All</a:t>
            </a:r>
            <a:r>
              <a:rPr lang="en-GB" dirty="0" smtClean="0"/>
              <a:t>: Full observing system</a:t>
            </a:r>
          </a:p>
          <a:p>
            <a:pPr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757821" y="2809435"/>
            <a:ext cx="598112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12-hour sample coverage of active hyperspectral IR data</a:t>
            </a:r>
          </a:p>
        </p:txBody>
      </p:sp>
    </p:spTree>
    <p:extLst>
      <p:ext uri="{BB962C8B-B14F-4D97-AF65-F5344CB8AC3E}">
        <p14:creationId xmlns:p14="http://schemas.microsoft.com/office/powerpoint/2010/main" val="5422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Differences in the mean wind analysis (</a:t>
            </a:r>
            <a:r>
              <a:rPr lang="en-GB" dirty="0" err="1" smtClean="0"/>
              <a:t>HyIR</a:t>
            </a:r>
            <a:r>
              <a:rPr lang="en-GB" dirty="0" smtClean="0"/>
              <a:t>-Baseline, </a:t>
            </a:r>
            <a:r>
              <a:rPr lang="en-GB" dirty="0"/>
              <a:t>1.11-31.12.2016)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6408" y="1110027"/>
            <a:ext cx="3277197" cy="5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9516" y="1105139"/>
            <a:ext cx="3277196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2841" y="157721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850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11048" y="2390150"/>
            <a:ext cx="44678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-2		 -1		   0		     1			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26963" y="158464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300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95170" y="2397587"/>
            <a:ext cx="44678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-2		 -1		   0		     1			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18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Wind analysis scores</a:t>
            </a:r>
            <a:endParaRPr lang="en-GB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080000" y="936000"/>
            <a:ext cx="4986263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mtClean="0"/>
          </a:p>
          <a:p>
            <a:r>
              <a:rPr lang="en-GB" altLang="en-US" smtClean="0"/>
              <a:t>Wind analysis error: departure from the ECMWF analysis using full observing system.</a:t>
            </a:r>
          </a:p>
          <a:p>
            <a:r>
              <a:rPr lang="en-GB" altLang="en-US" smtClean="0"/>
              <a:t>The analysis error is compared to that of Baseline experiment.</a:t>
            </a:r>
          </a:p>
          <a:p>
            <a:pPr lvl="1"/>
            <a:r>
              <a:rPr lang="en-GB" altLang="en-US" smtClean="0"/>
              <a:t>Wind analysis score = 0%, no  improvement over the baseline experiment (conventional + AMSU-A) </a:t>
            </a:r>
          </a:p>
          <a:p>
            <a:pPr lvl="1"/>
            <a:r>
              <a:rPr lang="en-GB" altLang="en-US" smtClean="0"/>
              <a:t>Wind analysis score = 100%, no error with respect to the full observing system analysis</a:t>
            </a:r>
          </a:p>
          <a:p>
            <a:endParaRPr lang="en-GB" sz="16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53" y="1412875"/>
            <a:ext cx="45323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15" y="3536950"/>
            <a:ext cx="42148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029600" y="6266691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9" y="1068353"/>
            <a:ext cx="3525627" cy="4901314"/>
          </a:xfr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57" y="1068353"/>
            <a:ext cx="3525627" cy="4901314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46" y="1053183"/>
            <a:ext cx="3516808" cy="4889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9734" y="5837109"/>
            <a:ext cx="2659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 analysis score (%)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-5400000">
            <a:off x="7720867" y="3254704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-5400000">
            <a:off x="3780774" y="3294638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-211350" y="3294638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14692" y="5844546"/>
            <a:ext cx="2659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 analysis score (%)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01977" y="5802982"/>
            <a:ext cx="2659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 analysis score (%)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41828" y="1183097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NH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37481" y="1183097"/>
            <a:ext cx="4924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890484" y="1162315"/>
            <a:ext cx="505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080000" y="363600"/>
            <a:ext cx="10029600" cy="369332"/>
          </a:xfrm>
        </p:spPr>
        <p:txBody>
          <a:bodyPr/>
          <a:lstStyle/>
          <a:p>
            <a:r>
              <a:rPr lang="en-GB" dirty="0"/>
              <a:t>Wind analysis </a:t>
            </a:r>
            <a:r>
              <a:rPr lang="en-GB" dirty="0" smtClean="0"/>
              <a:t>scores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6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029600" y="6266691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9" y="1560328"/>
            <a:ext cx="3525627" cy="3917363"/>
          </a:xfr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57" y="1560328"/>
            <a:ext cx="3525627" cy="3917363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46" y="1543927"/>
            <a:ext cx="3516808" cy="3907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-5400000">
            <a:off x="7814176" y="3254704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-5400000">
            <a:off x="3874083" y="3294638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-118041" y="3294638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Pressure (</a:t>
            </a:r>
            <a:r>
              <a:rPr lang="en-GB" dirty="0" err="1" smtClean="0"/>
              <a:t>hPa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080000" y="363600"/>
            <a:ext cx="10029600" cy="369332"/>
          </a:xfrm>
        </p:spPr>
        <p:txBody>
          <a:bodyPr/>
          <a:lstStyle/>
          <a:p>
            <a:r>
              <a:rPr lang="en-GB" dirty="0"/>
              <a:t>Impact on short </a:t>
            </a:r>
            <a:r>
              <a:rPr lang="en-GB" dirty="0" smtClean="0"/>
              <a:t>range wind forecasts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266617" y="5233404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FG </a:t>
            </a:r>
            <a:r>
              <a:rPr lang="en-GB" dirty="0" err="1" smtClean="0"/>
              <a:t>sdev</a:t>
            </a:r>
            <a:r>
              <a:rPr lang="en-GB" dirty="0" smtClean="0"/>
              <a:t> (%, normalised)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291232" y="5236508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FG </a:t>
            </a:r>
            <a:r>
              <a:rPr lang="en-GB" dirty="0" err="1" smtClean="0"/>
              <a:t>sdev</a:t>
            </a:r>
            <a:r>
              <a:rPr lang="en-GB" dirty="0" smtClean="0"/>
              <a:t> (%, normalised)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228747" y="5210473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FG </a:t>
            </a:r>
            <a:r>
              <a:rPr lang="en-GB" dirty="0" err="1" smtClean="0"/>
              <a:t>sdev</a:t>
            </a:r>
            <a:r>
              <a:rPr lang="en-GB" dirty="0" smtClean="0"/>
              <a:t> (%, normalised)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433369" y="1811365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Wind, NH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420651" y="1823803"/>
            <a:ext cx="1142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Wind, TR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386184" y="1823800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Wind, SH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998014" y="702902"/>
            <a:ext cx="42135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HyIR</a:t>
            </a:r>
            <a:r>
              <a:rPr lang="en-GB" dirty="0" smtClean="0"/>
              <a:t>: CTL + </a:t>
            </a:r>
            <a:r>
              <a:rPr lang="en-GB" dirty="0"/>
              <a:t>2 IASI + </a:t>
            </a:r>
            <a:r>
              <a:rPr lang="en-GB" dirty="0" err="1"/>
              <a:t>CrIS</a:t>
            </a:r>
            <a:r>
              <a:rPr lang="en-GB" dirty="0"/>
              <a:t> + AIRS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AMV: CTL + All </a:t>
            </a:r>
            <a:r>
              <a:rPr lang="en-GB" dirty="0" err="1" smtClean="0">
                <a:solidFill>
                  <a:srgbClr val="FF0000"/>
                </a:solidFill>
              </a:rPr>
              <a:t>operatinally</a:t>
            </a:r>
            <a:r>
              <a:rPr lang="en-GB" dirty="0" smtClean="0">
                <a:solidFill>
                  <a:srgbClr val="FF0000"/>
                </a:solidFill>
              </a:rPr>
              <a:t> used AMVs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5350" y="1319608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Good 	Bad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053359" y="1642193"/>
            <a:ext cx="352320" cy="3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42996" y="1645305"/>
            <a:ext cx="335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ECMWF_16.9_light_blue</Template>
  <TotalTime>28108</TotalTime>
  <Words>734</Words>
  <Application>Microsoft Office PowerPoint</Application>
  <PresentationFormat>Custom</PresentationFormat>
  <Paragraphs>155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ECMWF Light 16:9 blue</vt:lpstr>
      <vt:lpstr>PowerPoint Presentation</vt:lpstr>
      <vt:lpstr>Motivation </vt:lpstr>
      <vt:lpstr>Radiance observations in 4D-Var, impact on wind analysis</vt:lpstr>
      <vt:lpstr>Example: 300 hPa R and wind analysis increments 1.11.2016 00 UTC</vt:lpstr>
      <vt:lpstr>Experimentation setup</vt:lpstr>
      <vt:lpstr>Differences in the mean wind analysis (HyIR-Baseline, 1.11-31.12.2016) </vt:lpstr>
      <vt:lpstr>PowerPoint Presentation</vt:lpstr>
      <vt:lpstr>Wind analysis scores</vt:lpstr>
      <vt:lpstr>Impact on short range wind forecasts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ECMWF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Kirsti Salonen</dc:creator>
  <cp:lastModifiedBy>Kirsti Salonen</cp:lastModifiedBy>
  <cp:revision>206</cp:revision>
  <cp:lastPrinted>2018-04-20T13:12:09Z</cp:lastPrinted>
  <dcterms:created xsi:type="dcterms:W3CDTF">2017-11-10T18:34:00Z</dcterms:created>
  <dcterms:modified xsi:type="dcterms:W3CDTF">2018-04-20T13:44:10Z</dcterms:modified>
</cp:coreProperties>
</file>