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9" r:id="rId3"/>
    <p:sldId id="269" r:id="rId4"/>
    <p:sldId id="273" r:id="rId5"/>
    <p:sldId id="274" r:id="rId6"/>
    <p:sldId id="275" r:id="rId7"/>
    <p:sldId id="277" r:id="rId8"/>
    <p:sldId id="264" r:id="rId9"/>
    <p:sldId id="262" r:id="rId10"/>
    <p:sldId id="278" r:id="rId11"/>
    <p:sldId id="257"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98"/>
    <p:restoredTop sz="94648"/>
  </p:normalViewPr>
  <p:slideViewPr>
    <p:cSldViewPr snapToGrid="0" snapToObjects="1">
      <p:cViewPr varScale="1">
        <p:scale>
          <a:sx n="69" d="100"/>
          <a:sy n="69" d="100"/>
        </p:scale>
        <p:origin x="638" y="67"/>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6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761B83-0363-A748-90B7-A4F828827581}" type="datetimeFigureOut">
              <a:rPr lang="en-US" smtClean="0"/>
              <a:t>4/25/2018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9D3FE8-67C0-4040-904C-C14CC73FCF3C}" type="slidenum">
              <a:rPr lang="en-US" smtClean="0"/>
              <a:t>‹#›</a:t>
            </a:fld>
            <a:endParaRPr lang="en-US" dirty="0"/>
          </a:p>
        </p:txBody>
      </p:sp>
    </p:spTree>
    <p:extLst>
      <p:ext uri="{BB962C8B-B14F-4D97-AF65-F5344CB8AC3E}">
        <p14:creationId xmlns:p14="http://schemas.microsoft.com/office/powerpoint/2010/main" val="35056531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From CGMS-45 Final</a:t>
            </a:r>
            <a:r>
              <a:rPr lang="en-US" baseline="0" dirty="0"/>
              <a:t> Report: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In view of the 7th NWP Impact Workshop scheduled for 2020, CGMS highlighted that the scientific question on the impact of data latency from polar-orbiting satellite data from NWP needs to be raised. CGMS recognised the increased complexity in carrying out such experiments, particularly the simulation of NRT data flows with technical issues related to observations timestamping.</a:t>
            </a:r>
            <a:br>
              <a:rPr lang="en-US" dirty="0"/>
            </a:br>
            <a:r>
              <a:rPr lang="en-US" dirty="0"/>
              <a:t>The impact of reduced latency from secondary missions should also be considered in future studies, noting that SNPP, JPSS-1 and eventually JPSS-2 will fly in parallel, and it will be instructive to investigate the expected benefit of low latency of parallel data streams on NWP.</a:t>
            </a:r>
            <a:br>
              <a:rPr lang="en-US" dirty="0"/>
            </a:br>
            <a:r>
              <a:rPr lang="en-US" dirty="0"/>
              <a:t>IOC/UNESCO commended the increasing recognition of scatterometers in the NWP impact experiments.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From Lars Peter Riishojgaard (WMO):</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We are not seeking any particular science questions. The spirit of this action is actually rather in the opposite direction:  It is an opportunity for CGMS and its various working groups to pose science questions regarding observational data impact to the NWP community, who will then perform the relevant impact experiments and discuss them at the 7th WMO Impact Workshop in 2020. CGMS has largely done its job I think - it is clear that data latency is an important issue and the impact of various levels of latency is expected to be featured at the next Workshop.</a:t>
            </a:r>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B56E656-7BCA-47BA-932F-B9CCCDF33D5D}" type="slidenum">
              <a:rPr lang="en-GB" smtClean="0"/>
              <a:pPr/>
              <a:t>5</a:t>
            </a:fld>
            <a:endParaRPr lang="en-GB" dirty="0"/>
          </a:p>
        </p:txBody>
      </p:sp>
    </p:spTree>
    <p:extLst>
      <p:ext uri="{BB962C8B-B14F-4D97-AF65-F5344CB8AC3E}">
        <p14:creationId xmlns:p14="http://schemas.microsoft.com/office/powerpoint/2010/main" val="3980727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From CGMS-45 Final</a:t>
            </a:r>
            <a:r>
              <a:rPr lang="en-US" baseline="0" dirty="0"/>
              <a:t> Report: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In view of the 7th NWP Impact Workshop scheduled for 2020, CGMS highlighted that the scientific question on the impact of data latency from polar-orbiting satellite data from NWP needs to be raised. CGMS recognised the increased complexity in carrying out such experiments, particularly the simulation of NRT data flows with technical issues related to observations timestamping.</a:t>
            </a:r>
            <a:br>
              <a:rPr lang="en-US" dirty="0"/>
            </a:br>
            <a:r>
              <a:rPr lang="en-US" dirty="0"/>
              <a:t>The impact of reduced latency from secondary missions should also be considered in future studies, noting that SNPP, JPSS-1 and eventually JPSS-2 will fly in parallel, and it will be instructive to investigate the expected benefit of low latency of parallel data streams on NWP.</a:t>
            </a:r>
            <a:br>
              <a:rPr lang="en-US" dirty="0"/>
            </a:br>
            <a:r>
              <a:rPr lang="en-US" dirty="0"/>
              <a:t>IOC/UNESCO commended the increasing recognition of scatterometers in the NWP impact experiments.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From Lars Peter Riishojgaard (WMO):</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We are not seeking any particular science questions. The spirit of this action is actually rather in the opposite direction:  It is an opportunity for CGMS and its various working groups to pose science questions regarding observational data impact to the NWP community, who will then perform the relevant impact experiments and discuss them at the 7th WMO Impact Workshop in 2020. CGMS has largely done its job I think - it is clear that data latency is an important issue and the impact of various levels of latency is expected to be featured at the next Workshop.</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ICWG Input: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To progress on the assimilation of cloud properties for very short range NWP forecasting using very high resolution models. For example, can cloud property retrievals help to select the ensemble member (time + t) that matches the current cloud conditions best.</a:t>
            </a:r>
          </a:p>
        </p:txBody>
      </p:sp>
      <p:sp>
        <p:nvSpPr>
          <p:cNvPr id="4" name="Slide Number Placeholder 3"/>
          <p:cNvSpPr>
            <a:spLocks noGrp="1"/>
          </p:cNvSpPr>
          <p:nvPr>
            <p:ph type="sldNum" sz="quarter" idx="10"/>
          </p:nvPr>
        </p:nvSpPr>
        <p:spPr/>
        <p:txBody>
          <a:bodyPr/>
          <a:lstStyle/>
          <a:p>
            <a:fld id="{DB56E656-7BCA-47BA-932F-B9CCCDF33D5D}" type="slidenum">
              <a:rPr lang="en-GB" smtClean="0"/>
              <a:pPr/>
              <a:t>6</a:t>
            </a:fld>
            <a:endParaRPr lang="en-GB" dirty="0"/>
          </a:p>
        </p:txBody>
      </p:sp>
    </p:spTree>
    <p:extLst>
      <p:ext uri="{BB962C8B-B14F-4D97-AF65-F5344CB8AC3E}">
        <p14:creationId xmlns:p14="http://schemas.microsoft.com/office/powerpoint/2010/main" val="2110433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lnSpcReduction="10000"/>
          </a:bodyPr>
          <a:lstStyle/>
          <a:p>
            <a:r>
              <a:rPr lang="en-GB" b="1" dirty="0">
                <a:solidFill>
                  <a:srgbClr val="FF0000"/>
                </a:solidFill>
              </a:rPr>
              <a:t>IWW13 WG2:</a:t>
            </a:r>
          </a:p>
          <a:p>
            <a:endParaRPr lang="en-GB" b="1" dirty="0">
              <a:solidFill>
                <a:srgbClr val="FF0000"/>
              </a:solidFill>
            </a:endParaRPr>
          </a:p>
          <a:p>
            <a:r>
              <a:rPr lang="en-GB" sz="1200" kern="1200" dirty="0">
                <a:solidFill>
                  <a:schemeClr val="tx1"/>
                </a:solidFill>
                <a:effectLst/>
                <a:latin typeface="+mn-lt"/>
                <a:ea typeface="+mn-ea"/>
                <a:cs typeface="+mn-cs"/>
              </a:rPr>
              <a:t>The transition to the new BUFR template will be a significant task for the community, as it will require significant technical alterations in the NWP systems and these can take a long time to propagate into operational systems. To aid this, the following recommendation was made:</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Recommendation to NESDIS: to make offline test data available for the new BUFR template as soon as possible once it has been approved by WMO (e.g., 1 time slot would be sufficient) for technical testing/implementation.</a:t>
            </a:r>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All AMV producers are expected to move their data dissemination to the new BUFR template in due time once the new template has been approved. Parallel dissemination of the same data in the old and the new format will then be required for this transition. Provided the above-mentioned test data is made available well in advance of the transition (say, 9 months before), this overlap period could be kept relatively short (e.g., 3 months). This is summarised in the following recommendation:</a:t>
            </a:r>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Recommendation: All AMV producers to adopt the new AMV BUFR format once it has been finalised. A 3 month overlap period of providing the same data in the new and old format should be provided, assuming the above-mentioned test data has been provided 9 months earlier.</a:t>
            </a:r>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b="1" dirty="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B56E656-7BCA-47BA-932F-B9CCCDF33D5D}" type="slidenum">
              <a:rPr lang="en-GB" smtClean="0"/>
              <a:pPr/>
              <a:t>7</a:t>
            </a:fld>
            <a:endParaRPr lang="en-GB" dirty="0"/>
          </a:p>
        </p:txBody>
      </p:sp>
    </p:spTree>
    <p:extLst>
      <p:ext uri="{BB962C8B-B14F-4D97-AF65-F5344CB8AC3E}">
        <p14:creationId xmlns:p14="http://schemas.microsoft.com/office/powerpoint/2010/main" val="1352913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Science meeting</a:t>
            </a:r>
          </a:p>
          <a:p>
            <a:r>
              <a:rPr lang="en-GB" dirty="0" smtClean="0"/>
              <a:t>Centres to test impact</a:t>
            </a:r>
          </a:p>
          <a:p>
            <a:r>
              <a:rPr lang="en-GB" dirty="0" smtClean="0"/>
              <a:t>Difficult to</a:t>
            </a:r>
            <a:r>
              <a:rPr lang="en-GB" baseline="0" dirty="0" smtClean="0"/>
              <a:t> define if mission is a “success”</a:t>
            </a:r>
          </a:p>
          <a:p>
            <a:r>
              <a:rPr lang="en-GB" baseline="0" dirty="0" smtClean="0"/>
              <a:t>No need to discuss follow-on</a:t>
            </a:r>
          </a:p>
          <a:p>
            <a:endParaRPr lang="en-GB" dirty="0"/>
          </a:p>
        </p:txBody>
      </p:sp>
      <p:sp>
        <p:nvSpPr>
          <p:cNvPr id="4" name="Slide Number Placeholder 3"/>
          <p:cNvSpPr>
            <a:spLocks noGrp="1"/>
          </p:cNvSpPr>
          <p:nvPr>
            <p:ph type="sldNum" sz="quarter" idx="10"/>
          </p:nvPr>
        </p:nvSpPr>
        <p:spPr/>
        <p:txBody>
          <a:bodyPr/>
          <a:lstStyle/>
          <a:p>
            <a:fld id="{0B9D3FE8-67C0-4040-904C-C14CC73FCF3C}" type="slidenum">
              <a:rPr lang="en-US" smtClean="0"/>
              <a:t>10</a:t>
            </a:fld>
            <a:endParaRPr lang="en-US" dirty="0"/>
          </a:p>
        </p:txBody>
      </p:sp>
    </p:spTree>
    <p:extLst>
      <p:ext uri="{BB962C8B-B14F-4D97-AF65-F5344CB8AC3E}">
        <p14:creationId xmlns:p14="http://schemas.microsoft.com/office/powerpoint/2010/main" val="1304127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4/25/2018</a:t>
            </a:fld>
            <a:endParaRPr lang="en-US" dirty="0"/>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FF71CE-B899-4B2B-848D-9F12F0C901B6}" type="datetimeFigureOut">
              <a:rPr lang="en-US" smtClean="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2CF1CA-F464-4B29-B867-EAF8A9B936E3}" type="datetime1">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dirty="0"/>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4/25/2018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dirty="0"/>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9967FD-6084-4075-993E-77EC8038773F}" type="datetime1">
              <a:rPr lang="en-US" smtClean="0"/>
              <a:pPr/>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4/25/2018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4/25/2018</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dirty="0"/>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lriishojgaard@wmo.in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hyperlink" Target="mailto:lriishojgaard@wmo.in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4910" y="2138253"/>
            <a:ext cx="7315200" cy="2595025"/>
          </a:xfrm>
        </p:spPr>
        <p:txBody>
          <a:bodyPr/>
          <a:lstStyle/>
          <a:p>
            <a:r>
              <a:rPr lang="en-US" dirty="0"/>
              <a:t>IWW14 Charge to Working Groups</a:t>
            </a:r>
          </a:p>
        </p:txBody>
      </p:sp>
      <p:sp>
        <p:nvSpPr>
          <p:cNvPr id="4" name="Subtitle 3">
            <a:extLst>
              <a:ext uri="{FF2B5EF4-FFF2-40B4-BE49-F238E27FC236}">
                <a16:creationId xmlns:a16="http://schemas.microsoft.com/office/drawing/2014/main" id="{B558A192-7484-9E46-ADEA-29356D7B8370}"/>
              </a:ext>
            </a:extLst>
          </p:cNvPr>
          <p:cNvSpPr>
            <a:spLocks noGrp="1"/>
          </p:cNvSpPr>
          <p:nvPr>
            <p:ph type="subTitle" idx="1"/>
          </p:nvPr>
        </p:nvSpPr>
        <p:spPr/>
        <p:txBody>
          <a:bodyPr/>
          <a:lstStyle/>
          <a:p>
            <a:r>
              <a:rPr lang="en-US" dirty="0"/>
              <a:t>Thursday, April 26, 2018</a:t>
            </a:r>
          </a:p>
        </p:txBody>
      </p:sp>
      <p:pic>
        <p:nvPicPr>
          <p:cNvPr id="7" name="Picture 6">
            <a:extLst>
              <a:ext uri="{FF2B5EF4-FFF2-40B4-BE49-F238E27FC236}">
                <a16:creationId xmlns:a16="http://schemas.microsoft.com/office/drawing/2014/main" id="{615601B7-9E11-CE42-AB92-3D6693EFD84B}"/>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 y="0"/>
            <a:ext cx="1469212" cy="731520"/>
          </a:xfrm>
          <a:prstGeom prst="rect">
            <a:avLst/>
          </a:prstGeom>
        </p:spPr>
      </p:pic>
    </p:spTree>
    <p:extLst>
      <p:ext uri="{BB962C8B-B14F-4D97-AF65-F5344CB8AC3E}">
        <p14:creationId xmlns:p14="http://schemas.microsoft.com/office/powerpoint/2010/main" val="4024599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49152"/>
            <a:ext cx="7315200" cy="1154097"/>
          </a:xfrm>
        </p:spPr>
        <p:txBody>
          <a:bodyPr>
            <a:normAutofit fontScale="90000"/>
          </a:bodyPr>
          <a:lstStyle/>
          <a:p>
            <a:r>
              <a:rPr lang="en-US" dirty="0"/>
              <a:t>IWW14 Charge to Working </a:t>
            </a:r>
            <a:r>
              <a:rPr lang="en-US" dirty="0" smtClean="0"/>
              <a:t>Groups (WG 1/2)</a:t>
            </a:r>
            <a:endParaRPr lang="en-US" dirty="0"/>
          </a:p>
        </p:txBody>
      </p:sp>
      <p:sp>
        <p:nvSpPr>
          <p:cNvPr id="3" name="Content Placeholder 2"/>
          <p:cNvSpPr>
            <a:spLocks noGrp="1"/>
          </p:cNvSpPr>
          <p:nvPr>
            <p:ph idx="1"/>
          </p:nvPr>
        </p:nvSpPr>
        <p:spPr>
          <a:xfrm>
            <a:off x="914400" y="2514600"/>
            <a:ext cx="7315200" cy="3539527"/>
          </a:xfrm>
        </p:spPr>
        <p:txBody>
          <a:bodyPr>
            <a:normAutofit fontScale="85000" lnSpcReduction="10000"/>
          </a:bodyPr>
          <a:lstStyle/>
          <a:p>
            <a:r>
              <a:rPr lang="en-US" sz="2400" dirty="0"/>
              <a:t>3D </a:t>
            </a:r>
            <a:r>
              <a:rPr lang="en-US" sz="2400" dirty="0" smtClean="0"/>
              <a:t>Winds</a:t>
            </a:r>
          </a:p>
          <a:p>
            <a:pPr lvl="1"/>
            <a:r>
              <a:rPr lang="en-US" sz="2000" dirty="0"/>
              <a:t> </a:t>
            </a:r>
            <a:r>
              <a:rPr lang="en-US" sz="2000" dirty="0" smtClean="0"/>
              <a:t>Aeolus readiness</a:t>
            </a:r>
          </a:p>
          <a:p>
            <a:pPr lvl="1"/>
            <a:r>
              <a:rPr lang="en-US" sz="2000" dirty="0" smtClean="0"/>
              <a:t>Update on hyperspectral winds vs radiance assimilation</a:t>
            </a:r>
            <a:endParaRPr lang="en-US" sz="2000" dirty="0"/>
          </a:p>
          <a:p>
            <a:r>
              <a:rPr lang="en-US" sz="2200" dirty="0" smtClean="0"/>
              <a:t>Scatterometer, MISR, others</a:t>
            </a:r>
          </a:p>
          <a:p>
            <a:r>
              <a:rPr lang="en-US" sz="2200" dirty="0" smtClean="0"/>
              <a:t>From Ad Stoffelen</a:t>
            </a:r>
          </a:p>
          <a:p>
            <a:pPr lvl="1"/>
            <a:r>
              <a:rPr lang="en-US" dirty="0"/>
              <a:t>Wind scatterometer data </a:t>
            </a:r>
            <a:r>
              <a:rPr lang="en-US" dirty="0" smtClean="0"/>
              <a:t>coverage </a:t>
            </a:r>
            <a:r>
              <a:rPr lang="en-US" dirty="0"/>
              <a:t>is a main requirement for weather nowcasting and forecasting to reveal the fast mesoscale weather developments by providing spatially consistent surface winds, convergence and divergence patterns over the ocean and in coastal regions. The MetOp-A/B/C configuration provides a unique opportunity to obtain nearly full global coverage at 9:30 LST in both the morning and the evening for ASCAT, which fulfills the main user requirement for many applications supported by the IOVWST. As such, the IOVWST strongly recommends to maximize the ASCAT-A/B/C coverage over its lifetime.</a:t>
            </a:r>
          </a:p>
          <a:p>
            <a:endParaRPr lang="en-US" sz="2200" dirty="0"/>
          </a:p>
        </p:txBody>
      </p:sp>
      <p:pic>
        <p:nvPicPr>
          <p:cNvPr id="4" name="Picture 3">
            <a:extLst>
              <a:ext uri="{FF2B5EF4-FFF2-40B4-BE49-F238E27FC236}">
                <a16:creationId xmlns:a16="http://schemas.microsoft.com/office/drawing/2014/main" id="{F82FCF8F-419A-8846-85EE-545DD20A1F3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 y="0"/>
            <a:ext cx="1469212" cy="731520"/>
          </a:xfrm>
          <a:prstGeom prst="rect">
            <a:avLst/>
          </a:prstGeom>
        </p:spPr>
      </p:pic>
    </p:spTree>
    <p:extLst>
      <p:ext uri="{BB962C8B-B14F-4D97-AF65-F5344CB8AC3E}">
        <p14:creationId xmlns:p14="http://schemas.microsoft.com/office/powerpoint/2010/main" val="1583475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71457"/>
            <a:ext cx="7315200" cy="1154097"/>
          </a:xfrm>
        </p:spPr>
        <p:txBody>
          <a:bodyPr>
            <a:normAutofit fontScale="90000"/>
          </a:bodyPr>
          <a:lstStyle/>
          <a:p>
            <a:r>
              <a:rPr lang="en-US" dirty="0"/>
              <a:t>IWW14 Charge to Working </a:t>
            </a:r>
            <a:r>
              <a:rPr lang="en-US" dirty="0" smtClean="0"/>
              <a:t>Groups (WG 1/2)</a:t>
            </a:r>
            <a:endParaRPr lang="en-US" dirty="0"/>
          </a:p>
        </p:txBody>
      </p:sp>
      <p:sp>
        <p:nvSpPr>
          <p:cNvPr id="3" name="Content Placeholder 2"/>
          <p:cNvSpPr>
            <a:spLocks noGrp="1"/>
          </p:cNvSpPr>
          <p:nvPr>
            <p:ph idx="1"/>
          </p:nvPr>
        </p:nvSpPr>
        <p:spPr>
          <a:xfrm>
            <a:off x="914400" y="2391942"/>
            <a:ext cx="7315200" cy="3539527"/>
          </a:xfrm>
        </p:spPr>
        <p:txBody>
          <a:bodyPr>
            <a:normAutofit fontScale="25000" lnSpcReduction="20000"/>
          </a:bodyPr>
          <a:lstStyle/>
          <a:p>
            <a:r>
              <a:rPr lang="en-US" sz="9600" dirty="0"/>
              <a:t>Administrative Items</a:t>
            </a:r>
          </a:p>
          <a:p>
            <a:pPr lvl="1"/>
            <a:r>
              <a:rPr lang="en-US" sz="8000" dirty="0"/>
              <a:t>Extended Abstracts – Remove Requirement?</a:t>
            </a:r>
          </a:p>
          <a:p>
            <a:pPr lvl="2"/>
            <a:r>
              <a:rPr lang="en-US" sz="6400" dirty="0"/>
              <a:t>IWW12 – 63%</a:t>
            </a:r>
          </a:p>
          <a:p>
            <a:pPr lvl="2"/>
            <a:r>
              <a:rPr lang="en-US" sz="6400" dirty="0"/>
              <a:t>IWW13 – 52</a:t>
            </a:r>
            <a:r>
              <a:rPr lang="en-US" sz="6400" dirty="0" smtClean="0"/>
              <a:t>%</a:t>
            </a:r>
          </a:p>
          <a:p>
            <a:pPr lvl="2"/>
            <a:r>
              <a:rPr lang="en-US" sz="6400" dirty="0" smtClean="0"/>
              <a:t>People are not submitting extended abstract, but intend to publish as journal article.</a:t>
            </a:r>
          </a:p>
          <a:p>
            <a:pPr lvl="2"/>
            <a:r>
              <a:rPr lang="en-US" sz="6400" dirty="0" smtClean="0"/>
              <a:t>These do get cited though.</a:t>
            </a:r>
            <a:endParaRPr lang="en-US" sz="6400" dirty="0"/>
          </a:p>
          <a:p>
            <a:pPr lvl="1"/>
            <a:r>
              <a:rPr lang="en-US" sz="6400" dirty="0"/>
              <a:t>Email </a:t>
            </a:r>
            <a:r>
              <a:rPr lang="en-US" sz="6400" dirty="0" smtClean="0"/>
              <a:t>Lists and webpages</a:t>
            </a:r>
            <a:endParaRPr lang="en-US" sz="6400" dirty="0"/>
          </a:p>
          <a:p>
            <a:pPr lvl="2"/>
            <a:r>
              <a:rPr lang="en-US" sz="6400" dirty="0"/>
              <a:t>A more permanent solution</a:t>
            </a:r>
            <a:r>
              <a:rPr lang="en-US" sz="6400" dirty="0" smtClean="0"/>
              <a:t>?  No rush.. But by 2024 a replacement needs to be designated and in place.</a:t>
            </a:r>
            <a:endParaRPr lang="en-US" sz="6400" dirty="0"/>
          </a:p>
          <a:p>
            <a:pPr lvl="2"/>
            <a:r>
              <a:rPr lang="en-US" sz="6400" dirty="0"/>
              <a:t>Early career </a:t>
            </a:r>
            <a:r>
              <a:rPr lang="en-US" sz="6400" dirty="0" smtClean="0"/>
              <a:t>person?</a:t>
            </a:r>
            <a:endParaRPr lang="en-US" sz="6400" dirty="0"/>
          </a:p>
          <a:p>
            <a:pPr lvl="1"/>
            <a:r>
              <a:rPr lang="en-US" sz="6400" dirty="0"/>
              <a:t>Wiki Pages</a:t>
            </a:r>
          </a:p>
          <a:p>
            <a:pPr lvl="2"/>
            <a:r>
              <a:rPr lang="en-US" sz="6400" dirty="0"/>
              <a:t>No activity, but can leave in </a:t>
            </a:r>
            <a:r>
              <a:rPr lang="en-US" sz="6400" dirty="0" smtClean="0"/>
              <a:t>place.</a:t>
            </a:r>
            <a:endParaRPr lang="en-US" sz="6400" dirty="0"/>
          </a:p>
        </p:txBody>
      </p:sp>
      <p:pic>
        <p:nvPicPr>
          <p:cNvPr id="4" name="Picture 3">
            <a:extLst>
              <a:ext uri="{FF2B5EF4-FFF2-40B4-BE49-F238E27FC236}">
                <a16:creationId xmlns:a16="http://schemas.microsoft.com/office/drawing/2014/main" id="{F82FCF8F-419A-8846-85EE-545DD20A1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 y="0"/>
            <a:ext cx="1469212" cy="731520"/>
          </a:xfrm>
          <a:prstGeom prst="rect">
            <a:avLst/>
          </a:prstGeom>
        </p:spPr>
      </p:pic>
    </p:spTree>
    <p:extLst>
      <p:ext uri="{BB962C8B-B14F-4D97-AF65-F5344CB8AC3E}">
        <p14:creationId xmlns:p14="http://schemas.microsoft.com/office/powerpoint/2010/main" val="573793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33537"/>
            <a:ext cx="7315200" cy="1154097"/>
          </a:xfrm>
        </p:spPr>
        <p:txBody>
          <a:bodyPr>
            <a:normAutofit fontScale="90000"/>
          </a:bodyPr>
          <a:lstStyle/>
          <a:p>
            <a:r>
              <a:rPr lang="en-US" dirty="0"/>
              <a:t>IWW14 Charge to Working </a:t>
            </a:r>
            <a:r>
              <a:rPr lang="en-US" dirty="0" smtClean="0"/>
              <a:t>Groups (WG 1/2)</a:t>
            </a:r>
            <a:endParaRPr lang="en-US" dirty="0"/>
          </a:p>
        </p:txBody>
      </p:sp>
      <p:sp>
        <p:nvSpPr>
          <p:cNvPr id="3" name="Content Placeholder 2"/>
          <p:cNvSpPr>
            <a:spLocks noGrp="1"/>
          </p:cNvSpPr>
          <p:nvPr>
            <p:ph idx="1"/>
          </p:nvPr>
        </p:nvSpPr>
        <p:spPr>
          <a:xfrm>
            <a:off x="914400" y="2514600"/>
            <a:ext cx="7315200" cy="3539527"/>
          </a:xfrm>
        </p:spPr>
        <p:txBody>
          <a:bodyPr>
            <a:normAutofit/>
          </a:bodyPr>
          <a:lstStyle/>
          <a:p>
            <a:r>
              <a:rPr lang="en-US" sz="2800" dirty="0"/>
              <a:t>Feedback on </a:t>
            </a:r>
            <a:r>
              <a:rPr lang="en-US" sz="2800" dirty="0" smtClean="0"/>
              <a:t>IWW14</a:t>
            </a:r>
            <a:endParaRPr lang="en-US" sz="2800" strike="sngStrike" dirty="0"/>
          </a:p>
          <a:p>
            <a:pPr lvl="1"/>
            <a:r>
              <a:rPr lang="en-US" sz="2400" dirty="0" smtClean="0"/>
              <a:t>Let us know how we did.</a:t>
            </a:r>
          </a:p>
          <a:p>
            <a:pPr lvl="1"/>
            <a:r>
              <a:rPr lang="en-US" sz="2400" dirty="0"/>
              <a:t>Encouraged to fill out feedback </a:t>
            </a:r>
            <a:r>
              <a:rPr lang="en-US" sz="2400" dirty="0" smtClean="0"/>
              <a:t>forms.</a:t>
            </a:r>
            <a:endParaRPr lang="en-US" sz="2400" dirty="0"/>
          </a:p>
        </p:txBody>
      </p:sp>
      <p:pic>
        <p:nvPicPr>
          <p:cNvPr id="4" name="Picture 3">
            <a:extLst>
              <a:ext uri="{FF2B5EF4-FFF2-40B4-BE49-F238E27FC236}">
                <a16:creationId xmlns:a16="http://schemas.microsoft.com/office/drawing/2014/main" id="{430DED00-FD5D-EA43-9C00-C3B6CEF8986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 y="0"/>
            <a:ext cx="1469213" cy="731520"/>
          </a:xfrm>
          <a:prstGeom prst="rect">
            <a:avLst/>
          </a:prstGeom>
        </p:spPr>
      </p:pic>
    </p:spTree>
    <p:extLst>
      <p:ext uri="{BB962C8B-B14F-4D97-AF65-F5344CB8AC3E}">
        <p14:creationId xmlns:p14="http://schemas.microsoft.com/office/powerpoint/2010/main" val="420444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48431"/>
            <a:ext cx="7315200" cy="1154097"/>
          </a:xfrm>
        </p:spPr>
        <p:txBody>
          <a:bodyPr>
            <a:normAutofit fontScale="90000"/>
          </a:bodyPr>
          <a:lstStyle/>
          <a:p>
            <a:r>
              <a:rPr lang="en-US" dirty="0"/>
              <a:t>IWW14 Charge to Working Groups</a:t>
            </a:r>
          </a:p>
        </p:txBody>
      </p:sp>
      <p:sp>
        <p:nvSpPr>
          <p:cNvPr id="3" name="Content Placeholder 2"/>
          <p:cNvSpPr>
            <a:spLocks noGrp="1"/>
          </p:cNvSpPr>
          <p:nvPr>
            <p:ph idx="1"/>
          </p:nvPr>
        </p:nvSpPr>
        <p:spPr>
          <a:xfrm>
            <a:off x="914400" y="3429000"/>
            <a:ext cx="7315200" cy="1823224"/>
          </a:xfrm>
        </p:spPr>
        <p:txBody>
          <a:bodyPr>
            <a:normAutofit/>
          </a:bodyPr>
          <a:lstStyle/>
          <a:p>
            <a:r>
              <a:rPr lang="en-US" sz="2800" dirty="0"/>
              <a:t>WG1:  Methods</a:t>
            </a:r>
          </a:p>
          <a:p>
            <a:pPr lvl="1"/>
            <a:r>
              <a:rPr lang="en-US" sz="2000" dirty="0"/>
              <a:t>Chaired by Javier García Pereda and Jaime Daniels</a:t>
            </a:r>
          </a:p>
          <a:p>
            <a:r>
              <a:rPr lang="en-US" sz="2800" dirty="0"/>
              <a:t>WG2: Data Assimilation</a:t>
            </a:r>
          </a:p>
          <a:p>
            <a:pPr lvl="1"/>
            <a:r>
              <a:rPr lang="en-US" sz="2000" dirty="0"/>
              <a:t>Chaired by Iliana Genkova and James Cotton</a:t>
            </a:r>
          </a:p>
        </p:txBody>
      </p:sp>
      <p:pic>
        <p:nvPicPr>
          <p:cNvPr id="4" name="Picture 3">
            <a:extLst>
              <a:ext uri="{FF2B5EF4-FFF2-40B4-BE49-F238E27FC236}">
                <a16:creationId xmlns:a16="http://schemas.microsoft.com/office/drawing/2014/main" id="{F82FCF8F-419A-8846-85EE-545DD20A1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 y="0"/>
            <a:ext cx="1469212" cy="731520"/>
          </a:xfrm>
          <a:prstGeom prst="rect">
            <a:avLst/>
          </a:prstGeom>
        </p:spPr>
      </p:pic>
    </p:spTree>
    <p:extLst>
      <p:ext uri="{BB962C8B-B14F-4D97-AF65-F5344CB8AC3E}">
        <p14:creationId xmlns:p14="http://schemas.microsoft.com/office/powerpoint/2010/main" val="1918218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93754"/>
            <a:ext cx="7315200" cy="1154097"/>
          </a:xfrm>
        </p:spPr>
        <p:txBody>
          <a:bodyPr>
            <a:normAutofit fontScale="90000"/>
          </a:bodyPr>
          <a:lstStyle/>
          <a:p>
            <a:r>
              <a:rPr lang="en-US" dirty="0"/>
              <a:t>IWW14 Charge to Working </a:t>
            </a:r>
            <a:r>
              <a:rPr lang="en-US" dirty="0" smtClean="0"/>
              <a:t>Groups</a:t>
            </a:r>
            <a:br>
              <a:rPr lang="en-US" dirty="0" smtClean="0"/>
            </a:br>
            <a:r>
              <a:rPr lang="en-US" dirty="0" smtClean="0"/>
              <a:t>(WG1/2)</a:t>
            </a:r>
            <a:endParaRPr lang="en-US" dirty="0"/>
          </a:p>
        </p:txBody>
      </p:sp>
      <p:sp>
        <p:nvSpPr>
          <p:cNvPr id="3" name="Content Placeholder 2"/>
          <p:cNvSpPr>
            <a:spLocks noGrp="1"/>
          </p:cNvSpPr>
          <p:nvPr>
            <p:ph idx="1"/>
          </p:nvPr>
        </p:nvSpPr>
        <p:spPr>
          <a:xfrm>
            <a:off x="914400" y="2531327"/>
            <a:ext cx="7315200" cy="3539527"/>
          </a:xfrm>
        </p:spPr>
        <p:txBody>
          <a:bodyPr>
            <a:normAutofit fontScale="85000" lnSpcReduction="20000"/>
          </a:bodyPr>
          <a:lstStyle/>
          <a:p>
            <a:r>
              <a:rPr lang="en-US" sz="2800" dirty="0"/>
              <a:t>CGMS High Level Priority Plan</a:t>
            </a:r>
          </a:p>
          <a:p>
            <a:r>
              <a:rPr lang="en-US" sz="2800" dirty="0"/>
              <a:t>HLPP 3.2.1</a:t>
            </a:r>
          </a:p>
          <a:p>
            <a:pPr lvl="1"/>
            <a:r>
              <a:rPr lang="en-US" sz="2600" dirty="0"/>
              <a:t>Establish commonality in the derivation of AMV products where </a:t>
            </a:r>
            <a:r>
              <a:rPr lang="en-US" sz="2600" dirty="0" smtClean="0"/>
              <a:t>appropriate</a:t>
            </a:r>
            <a:endParaRPr lang="en-US" sz="2600" dirty="0"/>
          </a:p>
          <a:p>
            <a:pPr lvl="2"/>
            <a:r>
              <a:rPr lang="en-US" sz="2400" dirty="0" smtClean="0"/>
              <a:t>Common QI from the 3</a:t>
            </a:r>
            <a:r>
              <a:rPr lang="en-US" sz="2400" baseline="30000" dirty="0" smtClean="0"/>
              <a:t>rd</a:t>
            </a:r>
            <a:r>
              <a:rPr lang="en-US" sz="2400" dirty="0" smtClean="0"/>
              <a:t> AMV Intercomparison.</a:t>
            </a:r>
          </a:p>
          <a:p>
            <a:pPr lvl="2"/>
            <a:r>
              <a:rPr lang="en-US" sz="2400" dirty="0" smtClean="0"/>
              <a:t>It was useful in the Inter-comparison for the improvement in the quality and consistency of different AMV datasets</a:t>
            </a:r>
          </a:p>
          <a:p>
            <a:pPr lvl="2"/>
            <a:r>
              <a:rPr lang="en-US" sz="2200" dirty="0" smtClean="0">
                <a:sym typeface="Wingdings" panose="05000000000000000000" pitchFamily="2" charset="2"/>
              </a:rPr>
              <a:t>AMV </a:t>
            </a:r>
            <a:r>
              <a:rPr lang="en-US" sz="2200" dirty="0">
                <a:sym typeface="Wingdings" panose="05000000000000000000" pitchFamily="2" charset="2"/>
              </a:rPr>
              <a:t>p</a:t>
            </a:r>
            <a:r>
              <a:rPr lang="en-US" sz="2200" dirty="0" smtClean="0"/>
              <a:t>roducers to include common forecast independent QI (as distributed by Steve Wanzong in his mail of 30 May 2017).  Space exists in the new BUFR.</a:t>
            </a:r>
            <a:endParaRPr lang="en-US" sz="2200" dirty="0"/>
          </a:p>
          <a:p>
            <a:pPr lvl="2"/>
            <a:r>
              <a:rPr lang="en-US" sz="2200" dirty="0" smtClean="0"/>
              <a:t>Will NWP </a:t>
            </a:r>
            <a:r>
              <a:rPr lang="en-US" sz="2200" smtClean="0"/>
              <a:t>users </a:t>
            </a:r>
            <a:r>
              <a:rPr lang="en-US" sz="2200" smtClean="0"/>
              <a:t>test/adopt</a:t>
            </a:r>
            <a:r>
              <a:rPr lang="en-US" sz="2200" smtClean="0"/>
              <a:t> </a:t>
            </a:r>
            <a:r>
              <a:rPr lang="en-US" sz="2200" dirty="0" smtClean="0"/>
              <a:t>the use of this?</a:t>
            </a:r>
          </a:p>
        </p:txBody>
      </p:sp>
      <p:pic>
        <p:nvPicPr>
          <p:cNvPr id="4" name="Picture 3">
            <a:extLst>
              <a:ext uri="{FF2B5EF4-FFF2-40B4-BE49-F238E27FC236}">
                <a16:creationId xmlns:a16="http://schemas.microsoft.com/office/drawing/2014/main" id="{F82FCF8F-419A-8846-85EE-545DD20A1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 y="0"/>
            <a:ext cx="1469212" cy="731520"/>
          </a:xfrm>
          <a:prstGeom prst="rect">
            <a:avLst/>
          </a:prstGeom>
        </p:spPr>
      </p:pic>
    </p:spTree>
    <p:extLst>
      <p:ext uri="{BB962C8B-B14F-4D97-AF65-F5344CB8AC3E}">
        <p14:creationId xmlns:p14="http://schemas.microsoft.com/office/powerpoint/2010/main" val="3236790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15696"/>
            <a:ext cx="7315200" cy="1154097"/>
          </a:xfrm>
        </p:spPr>
        <p:txBody>
          <a:bodyPr>
            <a:normAutofit fontScale="90000"/>
          </a:bodyPr>
          <a:lstStyle/>
          <a:p>
            <a:r>
              <a:rPr lang="en-US" dirty="0" smtClean="0"/>
              <a:t>IWW14 </a:t>
            </a:r>
            <a:r>
              <a:rPr lang="en-US" dirty="0"/>
              <a:t>Charge to Working </a:t>
            </a:r>
            <a:r>
              <a:rPr lang="en-US" dirty="0" smtClean="0"/>
              <a:t>Groups</a:t>
            </a:r>
            <a:br>
              <a:rPr lang="en-US" dirty="0" smtClean="0"/>
            </a:br>
            <a:r>
              <a:rPr lang="en-US" dirty="0" smtClean="0"/>
              <a:t>(WG1/2)</a:t>
            </a:r>
            <a:endParaRPr lang="en-US" dirty="0"/>
          </a:p>
        </p:txBody>
      </p:sp>
      <p:sp>
        <p:nvSpPr>
          <p:cNvPr id="3" name="Content Placeholder 2"/>
          <p:cNvSpPr>
            <a:spLocks noGrp="1"/>
          </p:cNvSpPr>
          <p:nvPr>
            <p:ph idx="1"/>
          </p:nvPr>
        </p:nvSpPr>
        <p:spPr>
          <a:xfrm>
            <a:off x="914400" y="2514600"/>
            <a:ext cx="7315200" cy="3539527"/>
          </a:xfrm>
        </p:spPr>
        <p:txBody>
          <a:bodyPr>
            <a:normAutofit fontScale="92500" lnSpcReduction="10000"/>
          </a:bodyPr>
          <a:lstStyle/>
          <a:p>
            <a:r>
              <a:rPr lang="en-US" sz="2800" dirty="0"/>
              <a:t>CGMS High Level Priority Plan</a:t>
            </a:r>
          </a:p>
          <a:p>
            <a:r>
              <a:rPr lang="en-US" sz="2800" dirty="0" smtClean="0"/>
              <a:t>HLPP 3.2.2</a:t>
            </a:r>
            <a:endParaRPr lang="en-US" sz="2600" dirty="0"/>
          </a:p>
          <a:p>
            <a:pPr lvl="1"/>
            <a:r>
              <a:rPr lang="en-US" sz="2400" dirty="0" smtClean="0"/>
              <a:t>Potential </a:t>
            </a:r>
            <a:r>
              <a:rPr lang="en-US" sz="2400" dirty="0"/>
              <a:t>r</a:t>
            </a:r>
            <a:r>
              <a:rPr lang="en-US" sz="2400" dirty="0" smtClean="0"/>
              <a:t>ecommendation for HRW producers </a:t>
            </a:r>
            <a:r>
              <a:rPr lang="en-US" sz="2400" dirty="0"/>
              <a:t>to work within the NWP </a:t>
            </a:r>
            <a:r>
              <a:rPr lang="en-US" sz="2400" dirty="0" smtClean="0"/>
              <a:t>community - global </a:t>
            </a:r>
            <a:r>
              <a:rPr lang="en-US" sz="2400" dirty="0"/>
              <a:t>and </a:t>
            </a:r>
            <a:r>
              <a:rPr lang="en-US" sz="2400" dirty="0" smtClean="0"/>
              <a:t>mesoscale domains, </a:t>
            </a:r>
            <a:r>
              <a:rPr lang="en-US" sz="2400" dirty="0"/>
              <a:t>to determine optimal configurations</a:t>
            </a:r>
            <a:r>
              <a:rPr lang="en-US" sz="2400" dirty="0" smtClean="0"/>
              <a:t>.</a:t>
            </a:r>
          </a:p>
          <a:p>
            <a:pPr lvl="1"/>
            <a:r>
              <a:rPr lang="en-US" sz="2400" dirty="0" smtClean="0"/>
              <a:t>Are derived parameters (divergence, vorticity) more appropriate for some applications?</a:t>
            </a:r>
          </a:p>
          <a:p>
            <a:pPr lvl="1"/>
            <a:r>
              <a:rPr lang="en-US" sz="2400" dirty="0" smtClean="0"/>
              <a:t>Improve the assimilation of HRW</a:t>
            </a:r>
          </a:p>
          <a:p>
            <a:pPr lvl="1"/>
            <a:r>
              <a:rPr lang="en-US" sz="2000" dirty="0" smtClean="0"/>
              <a:t>See discussion on plenary session.</a:t>
            </a:r>
            <a:endParaRPr lang="en-US" sz="2000" dirty="0"/>
          </a:p>
          <a:p>
            <a:pPr lvl="1"/>
            <a:endParaRPr lang="en-US" sz="2600" dirty="0"/>
          </a:p>
        </p:txBody>
      </p:sp>
      <p:pic>
        <p:nvPicPr>
          <p:cNvPr id="4" name="Picture 3">
            <a:extLst>
              <a:ext uri="{FF2B5EF4-FFF2-40B4-BE49-F238E27FC236}">
                <a16:creationId xmlns:a16="http://schemas.microsoft.com/office/drawing/2014/main" id="{F82FCF8F-419A-8846-85EE-545DD20A1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 y="0"/>
            <a:ext cx="1469212" cy="731520"/>
          </a:xfrm>
          <a:prstGeom prst="rect">
            <a:avLst/>
          </a:prstGeom>
        </p:spPr>
      </p:pic>
    </p:spTree>
    <p:extLst>
      <p:ext uri="{BB962C8B-B14F-4D97-AF65-F5344CB8AC3E}">
        <p14:creationId xmlns:p14="http://schemas.microsoft.com/office/powerpoint/2010/main" val="452413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5</a:t>
            </a:fld>
            <a:endParaRPr lang="en-GB" dirty="0"/>
          </a:p>
        </p:txBody>
      </p:sp>
      <p:sp>
        <p:nvSpPr>
          <p:cNvPr id="8" name="object 3"/>
          <p:cNvSpPr txBox="1"/>
          <p:nvPr/>
        </p:nvSpPr>
        <p:spPr>
          <a:xfrm>
            <a:off x="484163" y="1995489"/>
            <a:ext cx="8175674" cy="5680249"/>
          </a:xfrm>
          <a:prstGeom prst="rect">
            <a:avLst/>
          </a:prstGeom>
        </p:spPr>
        <p:txBody>
          <a:bodyPr vert="horz" wrap="square" lIns="0" tIns="11723" rIns="0" bIns="0" rtlCol="0">
            <a:spAutoFit/>
          </a:bodyPr>
          <a:lstStyle/>
          <a:p>
            <a:pPr marL="11723">
              <a:spcBef>
                <a:spcPts val="1999"/>
              </a:spcBef>
            </a:pPr>
            <a:r>
              <a:rPr sz="1400" b="1" dirty="0">
                <a:latin typeface="Tahoma"/>
                <a:cs typeface="Tahoma"/>
              </a:rPr>
              <a:t>A45.02 to </a:t>
            </a:r>
            <a:r>
              <a:rPr sz="1400" b="1" spc="-5" dirty="0">
                <a:latin typeface="Tahoma"/>
                <a:cs typeface="Tahoma"/>
              </a:rPr>
              <a:t>CGMS </a:t>
            </a:r>
            <a:r>
              <a:rPr sz="1400" b="1" dirty="0">
                <a:latin typeface="Tahoma"/>
                <a:cs typeface="Tahoma"/>
              </a:rPr>
              <a:t>space </a:t>
            </a:r>
            <a:r>
              <a:rPr sz="1400" b="1" spc="-5" dirty="0">
                <a:latin typeface="Tahoma"/>
                <a:cs typeface="Tahoma"/>
              </a:rPr>
              <a:t>agencies, </a:t>
            </a:r>
            <a:r>
              <a:rPr sz="1400" b="1" dirty="0">
                <a:latin typeface="Tahoma"/>
                <a:cs typeface="Tahoma"/>
              </a:rPr>
              <a:t>IROWG, IPWG, IWWG, </a:t>
            </a:r>
            <a:r>
              <a:rPr sz="1400" b="1" spc="-5" dirty="0">
                <a:latin typeface="Tahoma"/>
                <a:cs typeface="Tahoma"/>
              </a:rPr>
              <a:t>ICWG, ITWG:</a:t>
            </a:r>
            <a:r>
              <a:rPr sz="1400" b="1" spc="-69" dirty="0">
                <a:latin typeface="Tahoma"/>
                <a:cs typeface="Tahoma"/>
              </a:rPr>
              <a:t> </a:t>
            </a:r>
            <a:r>
              <a:rPr sz="1400" dirty="0">
                <a:latin typeface="Tahoma"/>
                <a:cs typeface="Tahoma"/>
              </a:rPr>
              <a:t>CGMS</a:t>
            </a:r>
          </a:p>
          <a:p>
            <a:pPr marL="11723" marR="157093"/>
            <a:r>
              <a:rPr sz="1400" spc="-5" dirty="0">
                <a:latin typeface="Tahoma"/>
                <a:cs typeface="Tahoma"/>
              </a:rPr>
              <a:t>International Science </a:t>
            </a:r>
            <a:r>
              <a:rPr sz="1400" spc="-14" dirty="0">
                <a:latin typeface="Tahoma"/>
                <a:cs typeface="Tahoma"/>
              </a:rPr>
              <a:t>Working </a:t>
            </a:r>
            <a:r>
              <a:rPr sz="1400" spc="-5" dirty="0">
                <a:latin typeface="Tahoma"/>
                <a:cs typeface="Tahoma"/>
              </a:rPr>
              <a:t>Groups </a:t>
            </a:r>
            <a:r>
              <a:rPr sz="1400" dirty="0">
                <a:latin typeface="Tahoma"/>
                <a:cs typeface="Tahoma"/>
              </a:rPr>
              <a:t>and CGMS </a:t>
            </a:r>
            <a:r>
              <a:rPr sz="1400" spc="-5" dirty="0">
                <a:latin typeface="Tahoma"/>
                <a:cs typeface="Tahoma"/>
              </a:rPr>
              <a:t>space agency members to formulate  science questions, including the impact of data </a:t>
            </a:r>
            <a:r>
              <a:rPr sz="1400" spc="-23" dirty="0">
                <a:latin typeface="Tahoma"/>
                <a:cs typeface="Tahoma"/>
              </a:rPr>
              <a:t>latency, </a:t>
            </a:r>
            <a:r>
              <a:rPr sz="1400" spc="-5" dirty="0">
                <a:latin typeface="Tahoma"/>
                <a:cs typeface="Tahoma"/>
              </a:rPr>
              <a:t>in view </a:t>
            </a:r>
            <a:r>
              <a:rPr sz="1400" dirty="0">
                <a:latin typeface="Tahoma"/>
                <a:cs typeface="Tahoma"/>
              </a:rPr>
              <a:t>of </a:t>
            </a:r>
            <a:r>
              <a:rPr sz="1400" spc="-5" dirty="0">
                <a:latin typeface="Tahoma"/>
                <a:cs typeface="Tahoma"/>
              </a:rPr>
              <a:t>the </a:t>
            </a:r>
            <a:r>
              <a:rPr sz="1400" dirty="0">
                <a:latin typeface="Tahoma"/>
                <a:cs typeface="Tahoma"/>
              </a:rPr>
              <a:t>7th </a:t>
            </a:r>
            <a:r>
              <a:rPr sz="1400" spc="-5" dirty="0">
                <a:latin typeface="Tahoma"/>
                <a:cs typeface="Tahoma"/>
              </a:rPr>
              <a:t>Impact </a:t>
            </a:r>
            <a:r>
              <a:rPr sz="1400" dirty="0">
                <a:latin typeface="Tahoma"/>
                <a:cs typeface="Tahoma"/>
              </a:rPr>
              <a:t>W</a:t>
            </a:r>
            <a:r>
              <a:rPr lang="en-US" sz="1400" dirty="0">
                <a:latin typeface="Tahoma"/>
                <a:cs typeface="Tahoma"/>
              </a:rPr>
              <a:t>orkshop in</a:t>
            </a:r>
            <a:r>
              <a:rPr sz="1400" dirty="0">
                <a:latin typeface="Tahoma"/>
                <a:cs typeface="Tahoma"/>
              </a:rPr>
              <a:t> 2020 </a:t>
            </a:r>
            <a:r>
              <a:rPr sz="1400" spc="-28" dirty="0">
                <a:latin typeface="Tahoma"/>
                <a:cs typeface="Tahoma"/>
              </a:rPr>
              <a:t>(ref. </a:t>
            </a:r>
            <a:r>
              <a:rPr sz="1400" spc="-9" dirty="0">
                <a:latin typeface="Tahoma"/>
                <a:cs typeface="Tahoma"/>
              </a:rPr>
              <a:t>CGMS-45-WMO-WP-02) </a:t>
            </a:r>
            <a:r>
              <a:rPr sz="1400" dirty="0">
                <a:latin typeface="Tahoma"/>
                <a:cs typeface="Tahoma"/>
              </a:rPr>
              <a:t>and </a:t>
            </a:r>
            <a:r>
              <a:rPr sz="1400" spc="-9" dirty="0">
                <a:latin typeface="Tahoma"/>
                <a:cs typeface="Tahoma"/>
              </a:rPr>
              <a:t>provide </a:t>
            </a:r>
            <a:r>
              <a:rPr sz="1400" spc="-5" dirty="0">
                <a:latin typeface="Tahoma"/>
                <a:cs typeface="Tahoma"/>
              </a:rPr>
              <a:t>these to</a:t>
            </a:r>
            <a:r>
              <a:rPr sz="1400" spc="83" dirty="0">
                <a:latin typeface="Tahoma"/>
                <a:cs typeface="Tahoma"/>
              </a:rPr>
              <a:t> </a:t>
            </a:r>
            <a:r>
              <a:rPr sz="1400" u="heavy" spc="-5" dirty="0">
                <a:solidFill>
                  <a:srgbClr val="7497C0"/>
                </a:solidFill>
                <a:uFill>
                  <a:solidFill>
                    <a:srgbClr val="7497C0"/>
                  </a:solidFill>
                </a:uFill>
                <a:latin typeface="Tahoma"/>
                <a:cs typeface="Tahoma"/>
                <a:hlinkClick r:id="rId3"/>
              </a:rPr>
              <a:t>lriishojgaard@wmo.int</a:t>
            </a:r>
            <a:endParaRPr lang="en-US" sz="1400" u="heavy" spc="-5" dirty="0">
              <a:solidFill>
                <a:srgbClr val="7497C0"/>
              </a:solidFill>
              <a:uFill>
                <a:solidFill>
                  <a:srgbClr val="7497C0"/>
                </a:solidFill>
              </a:uFill>
              <a:latin typeface="Tahoma"/>
              <a:cs typeface="Tahoma"/>
            </a:endParaRPr>
          </a:p>
          <a:p>
            <a:pPr marL="11723" marR="157093"/>
            <a:endParaRPr lang="en-US" sz="1662" spc="-5" dirty="0">
              <a:solidFill>
                <a:srgbClr val="FF0000"/>
              </a:solidFill>
              <a:uFill>
                <a:solidFill>
                  <a:srgbClr val="7497C0"/>
                </a:solidFill>
              </a:uFill>
              <a:latin typeface="Tahoma"/>
              <a:cs typeface="Tahoma"/>
            </a:endParaRPr>
          </a:p>
          <a:p>
            <a:pPr marL="297473" marR="157093" indent="-285750">
              <a:buFont typeface="Arial" panose="020B0604020202020204" pitchFamily="34" charset="0"/>
              <a:buChar char="•"/>
            </a:pPr>
            <a:r>
              <a:rPr lang="en-US" sz="1400" spc="-5" dirty="0">
                <a:uFill>
                  <a:solidFill>
                    <a:srgbClr val="7497C0"/>
                  </a:solidFill>
                </a:uFill>
                <a:latin typeface="Tahoma"/>
                <a:cs typeface="Tahoma"/>
              </a:rPr>
              <a:t>From CGMS-45 Final Report:</a:t>
            </a:r>
          </a:p>
          <a:p>
            <a:pPr marL="468923" marR="157093" lvl="1"/>
            <a:r>
              <a:rPr lang="en-US" sz="1400" spc="-5" dirty="0">
                <a:uFill>
                  <a:solidFill>
                    <a:srgbClr val="7497C0"/>
                  </a:solidFill>
                </a:uFill>
                <a:latin typeface="Tahoma"/>
                <a:cs typeface="Tahoma"/>
              </a:rPr>
              <a:t>In view of the 7th NWP Impact Workshop scheduled for 2020, CGMS highlighted that the scientific question on the impact of data latency from polar-orbiting satellite data from NWP needs to be raised. CGMS </a:t>
            </a:r>
            <a:r>
              <a:rPr lang="en-US" sz="1400" spc="-5" dirty="0" smtClean="0">
                <a:uFill>
                  <a:solidFill>
                    <a:srgbClr val="7497C0"/>
                  </a:solidFill>
                </a:uFill>
                <a:latin typeface="Tahoma"/>
                <a:cs typeface="Tahoma"/>
              </a:rPr>
              <a:t>recognized </a:t>
            </a:r>
            <a:r>
              <a:rPr lang="en-US" sz="1400" spc="-5" dirty="0">
                <a:uFill>
                  <a:solidFill>
                    <a:srgbClr val="7497C0"/>
                  </a:solidFill>
                </a:uFill>
                <a:latin typeface="Tahoma"/>
                <a:cs typeface="Tahoma"/>
              </a:rPr>
              <a:t>the increased complexity in carrying out such experiments, particularly the simulation of NRT data flows with technical issues related to observations timestamping. The impact of reduced latency from secondary missions should also be considered in future studies, noting that SNPP, JPSS-1 and eventually JPSS-2 will fly in parallel, and it will be instructive to investigate the expected benefit of low latency of parallel data streams on NWP.</a:t>
            </a:r>
            <a:br>
              <a:rPr lang="en-US" sz="1400" spc="-5" dirty="0">
                <a:uFill>
                  <a:solidFill>
                    <a:srgbClr val="7497C0"/>
                  </a:solidFill>
                </a:uFill>
                <a:latin typeface="Tahoma"/>
                <a:cs typeface="Tahoma"/>
              </a:rPr>
            </a:br>
            <a:endParaRPr lang="en-US" sz="1400" spc="-5" dirty="0">
              <a:uFill>
                <a:solidFill>
                  <a:srgbClr val="7497C0"/>
                </a:solidFill>
              </a:uFill>
              <a:latin typeface="Tahoma"/>
              <a:cs typeface="Tahoma"/>
            </a:endParaRPr>
          </a:p>
          <a:p>
            <a:pPr marL="297473" marR="157093" indent="-285750">
              <a:buFont typeface="Arial" panose="020B0604020202020204" pitchFamily="34" charset="0"/>
              <a:buChar char="•"/>
            </a:pPr>
            <a:r>
              <a:rPr lang="en-US" sz="1400" spc="-5" dirty="0">
                <a:uFill>
                  <a:solidFill>
                    <a:srgbClr val="7497C0"/>
                  </a:solidFill>
                </a:uFill>
                <a:latin typeface="Tahoma"/>
                <a:cs typeface="Tahoma"/>
              </a:rPr>
              <a:t>From Lars Peter Riishojgaard (WMO):</a:t>
            </a:r>
          </a:p>
          <a:p>
            <a:pPr marL="468923" marR="157093" lvl="1"/>
            <a:r>
              <a:rPr lang="en-US" sz="1400" spc="-5" dirty="0">
                <a:uFill>
                  <a:solidFill>
                    <a:srgbClr val="7497C0"/>
                  </a:solidFill>
                </a:uFill>
                <a:latin typeface="Tahoma"/>
                <a:cs typeface="Tahoma"/>
              </a:rPr>
              <a:t>“CGMS has largely done its job I think - it is clear that data latency is an important issue and the impact of various levels of latency is expected to be featured at the next Workshop</a:t>
            </a:r>
            <a:r>
              <a:rPr lang="en-US" sz="1400" spc="-5" dirty="0" smtClean="0">
                <a:uFill>
                  <a:solidFill>
                    <a:srgbClr val="7497C0"/>
                  </a:solidFill>
                </a:uFill>
                <a:latin typeface="Tahoma"/>
                <a:cs typeface="Tahoma"/>
              </a:rPr>
              <a:t>”</a:t>
            </a:r>
          </a:p>
          <a:p>
            <a:pPr marL="468923" marR="157093" lvl="1"/>
            <a:endParaRPr lang="en-US" sz="1400" spc="-5" dirty="0">
              <a:uFill>
                <a:solidFill>
                  <a:srgbClr val="7497C0"/>
                </a:solidFill>
              </a:uFill>
              <a:latin typeface="Tahoma"/>
              <a:cs typeface="Tahoma"/>
            </a:endParaRPr>
          </a:p>
          <a:p>
            <a:pPr marL="468923" marR="157093" lvl="1"/>
            <a:r>
              <a:rPr lang="en-US" sz="1662" b="1" spc="-5" dirty="0" smtClean="0">
                <a:uFill>
                  <a:solidFill>
                    <a:srgbClr val="7497C0"/>
                  </a:solidFill>
                </a:uFill>
                <a:latin typeface="Tahoma"/>
                <a:cs typeface="Tahoma"/>
              </a:rPr>
              <a:t>Is there anything we can send back to Lars, from any of the discussions.</a:t>
            </a:r>
            <a:endParaRPr lang="en-US" sz="1662" b="1" spc="-5" dirty="0">
              <a:uFill>
                <a:solidFill>
                  <a:srgbClr val="7497C0"/>
                </a:solidFill>
              </a:uFill>
              <a:latin typeface="Tahoma"/>
              <a:cs typeface="Tahoma"/>
            </a:endParaRPr>
          </a:p>
          <a:p>
            <a:pPr marL="11723" marR="157093"/>
            <a:endParaRPr lang="en-US" sz="1662" b="1" spc="-5" dirty="0">
              <a:solidFill>
                <a:srgbClr val="FF0000"/>
              </a:solidFill>
              <a:uFill>
                <a:solidFill>
                  <a:srgbClr val="7497C0"/>
                </a:solidFill>
              </a:uFill>
              <a:latin typeface="Tahoma"/>
              <a:cs typeface="Tahoma"/>
            </a:endParaRPr>
          </a:p>
          <a:p>
            <a:pPr marL="11723" marR="157093"/>
            <a:endParaRPr lang="en-US" sz="1662" spc="-5" dirty="0">
              <a:solidFill>
                <a:srgbClr val="FF0000"/>
              </a:solidFill>
              <a:uFill>
                <a:solidFill>
                  <a:srgbClr val="7497C0"/>
                </a:solidFill>
              </a:uFill>
              <a:latin typeface="Tahoma"/>
              <a:cs typeface="Tahoma"/>
            </a:endParaRPr>
          </a:p>
          <a:p>
            <a:pPr marL="11723" marR="157093"/>
            <a:endParaRPr lang="en-US" sz="1662" u="heavy" spc="-5" dirty="0">
              <a:solidFill>
                <a:srgbClr val="7497C0"/>
              </a:solidFill>
              <a:uFill>
                <a:solidFill>
                  <a:srgbClr val="7497C0"/>
                </a:solidFill>
              </a:uFill>
              <a:latin typeface="Tahoma"/>
              <a:cs typeface="Tahoma"/>
            </a:endParaRPr>
          </a:p>
          <a:p>
            <a:pPr marL="11723" marR="157093"/>
            <a:endParaRPr sz="1662" dirty="0">
              <a:solidFill>
                <a:prstClr val="black"/>
              </a:solidFill>
              <a:latin typeface="Tahoma"/>
              <a:cs typeface="Tahoma"/>
            </a:endParaRPr>
          </a:p>
        </p:txBody>
      </p:sp>
      <p:pic>
        <p:nvPicPr>
          <p:cNvPr id="10" name="Picture 9">
            <a:extLst>
              <a:ext uri="{FF2B5EF4-FFF2-40B4-BE49-F238E27FC236}">
                <a16:creationId xmlns:a16="http://schemas.microsoft.com/office/drawing/2014/main" id="{F82FCF8F-419A-8846-85EE-545DD20A1F3D}"/>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 y="0"/>
            <a:ext cx="1469212" cy="731520"/>
          </a:xfrm>
          <a:prstGeom prst="rect">
            <a:avLst/>
          </a:prstGeom>
        </p:spPr>
      </p:pic>
      <p:sp>
        <p:nvSpPr>
          <p:cNvPr id="13" name="Title 1"/>
          <p:cNvSpPr txBox="1">
            <a:spLocks/>
          </p:cNvSpPr>
          <p:nvPr/>
        </p:nvSpPr>
        <p:spPr>
          <a:xfrm>
            <a:off x="914400" y="755024"/>
            <a:ext cx="7315200" cy="1154097"/>
          </a:xfrm>
          <a:prstGeom prst="rect">
            <a:avLst/>
          </a:prstGeom>
        </p:spPr>
        <p:txBody>
          <a:bodyPr vert="horz" lIns="91440" tIns="45720" rIns="91440" bIns="45720" rtlCol="0" anchor="b">
            <a:noAutofit/>
          </a:bodyPr>
          <a:lstStyle>
            <a:lvl1pPr algn="l" defTabSz="914400" rtl="0" eaLnBrk="1" latinLnBrk="0" hangingPunct="1">
              <a:spcBef>
                <a:spcPct val="0"/>
              </a:spcBef>
              <a:buNone/>
              <a:defRPr sz="48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smtClean="0"/>
              <a:t>IWW14 Charge to Working Groups (WG1/2)</a:t>
            </a:r>
            <a:endParaRPr lang="en-US" sz="3600" dirty="0"/>
          </a:p>
        </p:txBody>
      </p:sp>
    </p:spTree>
    <p:extLst>
      <p:ext uri="{BB962C8B-B14F-4D97-AF65-F5344CB8AC3E}">
        <p14:creationId xmlns:p14="http://schemas.microsoft.com/office/powerpoint/2010/main" val="2025047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6</a:t>
            </a:fld>
            <a:endParaRPr lang="en-GB" dirty="0"/>
          </a:p>
        </p:txBody>
      </p:sp>
      <p:sp>
        <p:nvSpPr>
          <p:cNvPr id="9" name="object 3"/>
          <p:cNvSpPr txBox="1"/>
          <p:nvPr/>
        </p:nvSpPr>
        <p:spPr>
          <a:xfrm>
            <a:off x="235411" y="2001537"/>
            <a:ext cx="8175674" cy="5055141"/>
          </a:xfrm>
          <a:prstGeom prst="rect">
            <a:avLst/>
          </a:prstGeom>
        </p:spPr>
        <p:txBody>
          <a:bodyPr vert="horz" wrap="square" lIns="0" tIns="11723" rIns="0" bIns="0" rtlCol="0">
            <a:spAutoFit/>
          </a:bodyPr>
          <a:lstStyle/>
          <a:p>
            <a:pPr marL="11723">
              <a:spcBef>
                <a:spcPts val="1999"/>
              </a:spcBef>
            </a:pPr>
            <a:r>
              <a:rPr sz="1200" b="1" dirty="0">
                <a:latin typeface="Tahoma"/>
                <a:cs typeface="Tahoma"/>
              </a:rPr>
              <a:t>A45.02 to </a:t>
            </a:r>
            <a:r>
              <a:rPr sz="1200" b="1" spc="-5" dirty="0">
                <a:latin typeface="Tahoma"/>
                <a:cs typeface="Tahoma"/>
              </a:rPr>
              <a:t>CGMS </a:t>
            </a:r>
            <a:r>
              <a:rPr sz="1200" b="1" dirty="0">
                <a:latin typeface="Tahoma"/>
                <a:cs typeface="Tahoma"/>
              </a:rPr>
              <a:t>space </a:t>
            </a:r>
            <a:r>
              <a:rPr sz="1200" b="1" spc="-5" dirty="0">
                <a:latin typeface="Tahoma"/>
                <a:cs typeface="Tahoma"/>
              </a:rPr>
              <a:t>agencies, </a:t>
            </a:r>
            <a:r>
              <a:rPr sz="1200" b="1" dirty="0">
                <a:latin typeface="Tahoma"/>
                <a:cs typeface="Tahoma"/>
              </a:rPr>
              <a:t>IROWG, IPWG, IWWG, </a:t>
            </a:r>
            <a:r>
              <a:rPr sz="1200" b="1" spc="-5" dirty="0">
                <a:latin typeface="Tahoma"/>
                <a:cs typeface="Tahoma"/>
              </a:rPr>
              <a:t>ICWG, ITWG:</a:t>
            </a:r>
            <a:r>
              <a:rPr sz="1200" b="1" spc="-69" dirty="0">
                <a:latin typeface="Tahoma"/>
                <a:cs typeface="Tahoma"/>
              </a:rPr>
              <a:t> </a:t>
            </a:r>
            <a:r>
              <a:rPr sz="1200" dirty="0">
                <a:latin typeface="Tahoma"/>
                <a:cs typeface="Tahoma"/>
              </a:rPr>
              <a:t>CGMS</a:t>
            </a:r>
          </a:p>
          <a:p>
            <a:pPr marL="11723" marR="157093"/>
            <a:r>
              <a:rPr sz="1200" spc="-5" dirty="0">
                <a:latin typeface="Tahoma"/>
                <a:cs typeface="Tahoma"/>
              </a:rPr>
              <a:t>International Science </a:t>
            </a:r>
            <a:r>
              <a:rPr sz="1200" spc="-14" dirty="0">
                <a:latin typeface="Tahoma"/>
                <a:cs typeface="Tahoma"/>
              </a:rPr>
              <a:t>Working </a:t>
            </a:r>
            <a:r>
              <a:rPr sz="1200" spc="-5" dirty="0">
                <a:latin typeface="Tahoma"/>
                <a:cs typeface="Tahoma"/>
              </a:rPr>
              <a:t>Groups </a:t>
            </a:r>
            <a:r>
              <a:rPr sz="1200" dirty="0">
                <a:latin typeface="Tahoma"/>
                <a:cs typeface="Tahoma"/>
              </a:rPr>
              <a:t>and CGMS </a:t>
            </a:r>
            <a:r>
              <a:rPr sz="1200" spc="-5" dirty="0">
                <a:latin typeface="Tahoma"/>
                <a:cs typeface="Tahoma"/>
              </a:rPr>
              <a:t>space agency members to formulate  science questions, including the impact of data </a:t>
            </a:r>
            <a:r>
              <a:rPr sz="1200" spc="-23" dirty="0">
                <a:latin typeface="Tahoma"/>
                <a:cs typeface="Tahoma"/>
              </a:rPr>
              <a:t>latency, </a:t>
            </a:r>
            <a:r>
              <a:rPr sz="1200" spc="-5" dirty="0">
                <a:latin typeface="Tahoma"/>
                <a:cs typeface="Tahoma"/>
              </a:rPr>
              <a:t>in view </a:t>
            </a:r>
            <a:r>
              <a:rPr sz="1200" dirty="0">
                <a:latin typeface="Tahoma"/>
                <a:cs typeface="Tahoma"/>
              </a:rPr>
              <a:t>of </a:t>
            </a:r>
            <a:r>
              <a:rPr sz="1200" spc="-5" dirty="0">
                <a:latin typeface="Tahoma"/>
                <a:cs typeface="Tahoma"/>
              </a:rPr>
              <a:t>the </a:t>
            </a:r>
            <a:r>
              <a:rPr sz="1200" dirty="0">
                <a:latin typeface="Tahoma"/>
                <a:cs typeface="Tahoma"/>
              </a:rPr>
              <a:t>7th </a:t>
            </a:r>
            <a:r>
              <a:rPr sz="1200" spc="-5" dirty="0">
                <a:latin typeface="Tahoma"/>
                <a:cs typeface="Tahoma"/>
              </a:rPr>
              <a:t>Impact </a:t>
            </a:r>
            <a:r>
              <a:rPr sz="1200" dirty="0">
                <a:latin typeface="Tahoma"/>
                <a:cs typeface="Tahoma"/>
              </a:rPr>
              <a:t>WS  2020 </a:t>
            </a:r>
            <a:r>
              <a:rPr sz="1200" spc="-28" dirty="0">
                <a:latin typeface="Tahoma"/>
                <a:cs typeface="Tahoma"/>
              </a:rPr>
              <a:t>(ref. </a:t>
            </a:r>
            <a:r>
              <a:rPr sz="1200" spc="-9" dirty="0">
                <a:latin typeface="Tahoma"/>
                <a:cs typeface="Tahoma"/>
              </a:rPr>
              <a:t>CGMS-45-WMO-WP-02) </a:t>
            </a:r>
            <a:r>
              <a:rPr sz="1200" dirty="0">
                <a:latin typeface="Tahoma"/>
                <a:cs typeface="Tahoma"/>
              </a:rPr>
              <a:t>and </a:t>
            </a:r>
            <a:r>
              <a:rPr sz="1200" spc="-9" dirty="0">
                <a:latin typeface="Tahoma"/>
                <a:cs typeface="Tahoma"/>
              </a:rPr>
              <a:t>provide </a:t>
            </a:r>
            <a:r>
              <a:rPr sz="1200" spc="-5" dirty="0">
                <a:latin typeface="Tahoma"/>
                <a:cs typeface="Tahoma"/>
              </a:rPr>
              <a:t>these to</a:t>
            </a:r>
            <a:r>
              <a:rPr sz="1200" spc="83" dirty="0">
                <a:latin typeface="Tahoma"/>
                <a:cs typeface="Tahoma"/>
              </a:rPr>
              <a:t> </a:t>
            </a:r>
            <a:r>
              <a:rPr sz="1200" u="heavy" spc="-5" dirty="0">
                <a:uFill>
                  <a:solidFill>
                    <a:srgbClr val="7497C0"/>
                  </a:solidFill>
                </a:uFill>
                <a:latin typeface="Tahoma"/>
                <a:cs typeface="Tahoma"/>
                <a:hlinkClick r:id="rId3"/>
              </a:rPr>
              <a:t>lriishojgaard@wmo.int</a:t>
            </a:r>
            <a:endParaRPr lang="en-US" sz="1200" u="heavy" spc="-5" dirty="0">
              <a:uFill>
                <a:solidFill>
                  <a:srgbClr val="7497C0"/>
                </a:solidFill>
              </a:uFill>
              <a:latin typeface="Tahoma"/>
              <a:cs typeface="Tahoma"/>
            </a:endParaRPr>
          </a:p>
          <a:p>
            <a:pPr marL="11723" marR="157093"/>
            <a:endParaRPr lang="en-US" sz="1200" spc="-5" dirty="0">
              <a:solidFill>
                <a:srgbClr val="FF0000"/>
              </a:solidFill>
              <a:uFill>
                <a:solidFill>
                  <a:srgbClr val="7497C0"/>
                </a:solidFill>
              </a:uFill>
              <a:latin typeface="Tahoma"/>
              <a:cs typeface="Tahoma"/>
            </a:endParaRPr>
          </a:p>
          <a:p>
            <a:pPr marL="297473" marR="157093" indent="-285750">
              <a:buFont typeface="Arial" panose="020B0604020202020204" pitchFamily="34" charset="0"/>
              <a:buChar char="•"/>
            </a:pPr>
            <a:r>
              <a:rPr lang="en-US" sz="1400" b="1" spc="-5" dirty="0">
                <a:uFill>
                  <a:solidFill>
                    <a:srgbClr val="7497C0"/>
                  </a:solidFill>
                </a:uFill>
                <a:latin typeface="Tahoma"/>
                <a:cs typeface="Tahoma"/>
              </a:rPr>
              <a:t>From the perspective of satellite-derived winds, what things would we as a group be interested in having NWP look at and assess?  Some examples:</a:t>
            </a:r>
          </a:p>
          <a:p>
            <a:pPr marL="11723" marR="157093"/>
            <a:endParaRPr lang="en-US" sz="1400" b="1" spc="-5" dirty="0">
              <a:uFill>
                <a:solidFill>
                  <a:srgbClr val="7497C0"/>
                </a:solidFill>
              </a:uFill>
              <a:latin typeface="Tahoma"/>
              <a:cs typeface="Tahoma"/>
            </a:endParaRPr>
          </a:p>
          <a:p>
            <a:pPr marL="754673" marR="157093" lvl="1" indent="-285750">
              <a:buFont typeface="Arial" panose="020B0604020202020204" pitchFamily="34" charset="0"/>
              <a:buChar char="•"/>
            </a:pPr>
            <a:r>
              <a:rPr lang="en-US" sz="1400" spc="-5" dirty="0">
                <a:uFill>
                  <a:solidFill>
                    <a:srgbClr val="7497C0"/>
                  </a:solidFill>
                </a:uFill>
                <a:latin typeface="Tahoma"/>
                <a:cs typeface="Tahoma"/>
              </a:rPr>
              <a:t>Impact assessments of AMVs at varying resolutions, higher refresh rates, etc in global and regional NWP systems</a:t>
            </a:r>
          </a:p>
          <a:p>
            <a:pPr marL="754673" marR="157093" lvl="1" indent="-285750">
              <a:buFont typeface="Arial" panose="020B0604020202020204" pitchFamily="34" charset="0"/>
              <a:buChar char="•"/>
            </a:pPr>
            <a:endParaRPr lang="en-US" sz="1400" spc="-5" dirty="0">
              <a:uFill>
                <a:solidFill>
                  <a:srgbClr val="7497C0"/>
                </a:solidFill>
              </a:uFill>
              <a:latin typeface="Tahoma"/>
              <a:cs typeface="Tahoma"/>
            </a:endParaRPr>
          </a:p>
          <a:p>
            <a:pPr marL="754673" marR="157093" lvl="1" indent="-285750">
              <a:buFont typeface="Arial" panose="020B0604020202020204" pitchFamily="34" charset="0"/>
              <a:buChar char="•"/>
            </a:pPr>
            <a:r>
              <a:rPr lang="en-US" sz="1400" spc="-5" dirty="0">
                <a:uFill>
                  <a:solidFill>
                    <a:srgbClr val="7497C0"/>
                  </a:solidFill>
                </a:uFill>
                <a:latin typeface="Tahoma"/>
                <a:cs typeface="Tahoma"/>
              </a:rPr>
              <a:t>Assess impact of AMVs whose heights are assigned via geometric techniques (e.g., stereo cloud heights)</a:t>
            </a:r>
          </a:p>
          <a:p>
            <a:pPr marL="754673" marR="157093" lvl="1" indent="-285750">
              <a:buFont typeface="Arial" panose="020B0604020202020204" pitchFamily="34" charset="0"/>
              <a:buChar char="•"/>
            </a:pPr>
            <a:endParaRPr lang="en-US" sz="1400" spc="-5" dirty="0">
              <a:uFill>
                <a:solidFill>
                  <a:srgbClr val="7497C0"/>
                </a:solidFill>
              </a:uFill>
              <a:latin typeface="Tahoma"/>
              <a:cs typeface="Tahoma"/>
            </a:endParaRPr>
          </a:p>
          <a:p>
            <a:pPr marL="754673" marR="157093" lvl="1" indent="-285750">
              <a:buFont typeface="Arial" panose="020B0604020202020204" pitchFamily="34" charset="0"/>
              <a:buChar char="•"/>
            </a:pPr>
            <a:r>
              <a:rPr lang="en-US" sz="1400" spc="-5" dirty="0">
                <a:uFill>
                  <a:solidFill>
                    <a:srgbClr val="7497C0"/>
                  </a:solidFill>
                </a:uFill>
                <a:latin typeface="Tahoma"/>
                <a:cs typeface="Tahoma"/>
              </a:rPr>
              <a:t>Assess impacts of 3D winds (e.g., Aeolus Doppler Winds)</a:t>
            </a:r>
          </a:p>
          <a:p>
            <a:pPr marL="754673" marR="157093" lvl="1" indent="-285750">
              <a:buFont typeface="Arial" panose="020B0604020202020204" pitchFamily="34" charset="0"/>
              <a:buChar char="•"/>
            </a:pPr>
            <a:endParaRPr lang="en-US" sz="1400" spc="-5" dirty="0">
              <a:uFill>
                <a:solidFill>
                  <a:srgbClr val="7497C0"/>
                </a:solidFill>
              </a:uFill>
              <a:latin typeface="Tahoma"/>
              <a:cs typeface="Tahoma"/>
            </a:endParaRPr>
          </a:p>
          <a:p>
            <a:pPr marL="754673" marR="157093" lvl="1" indent="-285750">
              <a:buFont typeface="Arial" panose="020B0604020202020204" pitchFamily="34" charset="0"/>
              <a:buChar char="•"/>
            </a:pPr>
            <a:r>
              <a:rPr lang="en-US" sz="1400" spc="-5" dirty="0">
                <a:uFill>
                  <a:solidFill>
                    <a:srgbClr val="7497C0"/>
                  </a:solidFill>
                </a:uFill>
                <a:latin typeface="Tahoma"/>
                <a:cs typeface="Tahoma"/>
              </a:rPr>
              <a:t>Other?</a:t>
            </a:r>
          </a:p>
          <a:p>
            <a:pPr marL="754673" marR="157093" lvl="1" indent="-285750">
              <a:buFont typeface="Arial" panose="020B0604020202020204" pitchFamily="34" charset="0"/>
              <a:buChar char="•"/>
            </a:pPr>
            <a:endParaRPr lang="en-US" sz="1662" spc="-5" dirty="0">
              <a:solidFill>
                <a:srgbClr val="FF0000"/>
              </a:solidFill>
              <a:uFill>
                <a:solidFill>
                  <a:srgbClr val="7497C0"/>
                </a:solidFill>
              </a:uFill>
              <a:latin typeface="Tahoma"/>
              <a:cs typeface="Tahoma"/>
            </a:endParaRPr>
          </a:p>
          <a:p>
            <a:pPr marL="754673" marR="157093" lvl="1" indent="-285750">
              <a:buFont typeface="Arial" panose="020B0604020202020204" pitchFamily="34" charset="0"/>
              <a:buChar char="•"/>
            </a:pPr>
            <a:endParaRPr lang="en-US" sz="1662" spc="-5" dirty="0">
              <a:solidFill>
                <a:srgbClr val="FF0000"/>
              </a:solidFill>
              <a:uFill>
                <a:solidFill>
                  <a:srgbClr val="7497C0"/>
                </a:solidFill>
              </a:uFill>
              <a:latin typeface="Tahoma"/>
              <a:cs typeface="Tahoma"/>
            </a:endParaRPr>
          </a:p>
          <a:p>
            <a:pPr marL="754673" marR="157093" lvl="1" indent="-285750">
              <a:buFont typeface="Arial" panose="020B0604020202020204" pitchFamily="34" charset="0"/>
              <a:buChar char="•"/>
            </a:pPr>
            <a:endParaRPr lang="en-US" sz="1662" spc="-5" dirty="0">
              <a:solidFill>
                <a:srgbClr val="FF0000"/>
              </a:solidFill>
              <a:uFill>
                <a:solidFill>
                  <a:srgbClr val="7497C0"/>
                </a:solidFill>
              </a:uFill>
              <a:latin typeface="Tahoma"/>
              <a:cs typeface="Tahoma"/>
            </a:endParaRPr>
          </a:p>
          <a:p>
            <a:pPr marL="11723" marR="157093"/>
            <a:endParaRPr lang="en-US" sz="1662" spc="-5" dirty="0">
              <a:solidFill>
                <a:srgbClr val="FF0000"/>
              </a:solidFill>
              <a:uFill>
                <a:solidFill>
                  <a:srgbClr val="7497C0"/>
                </a:solidFill>
              </a:uFill>
              <a:latin typeface="Tahoma"/>
              <a:cs typeface="Tahoma"/>
            </a:endParaRPr>
          </a:p>
          <a:p>
            <a:pPr marL="11723" marR="157093"/>
            <a:endParaRPr lang="en-US" sz="1662" u="heavy" spc="-5" dirty="0">
              <a:solidFill>
                <a:srgbClr val="7497C0"/>
              </a:solidFill>
              <a:uFill>
                <a:solidFill>
                  <a:srgbClr val="7497C0"/>
                </a:solidFill>
              </a:uFill>
              <a:latin typeface="Tahoma"/>
              <a:cs typeface="Tahoma"/>
            </a:endParaRPr>
          </a:p>
          <a:p>
            <a:pPr marL="11723" marR="157093"/>
            <a:endParaRPr sz="1662" dirty="0">
              <a:solidFill>
                <a:prstClr val="black"/>
              </a:solidFill>
              <a:latin typeface="Tahoma"/>
              <a:cs typeface="Tahoma"/>
            </a:endParaRPr>
          </a:p>
        </p:txBody>
      </p:sp>
      <p:sp>
        <p:nvSpPr>
          <p:cNvPr id="2" name="Rectangle 1"/>
          <p:cNvSpPr/>
          <p:nvPr/>
        </p:nvSpPr>
        <p:spPr>
          <a:xfrm>
            <a:off x="366392" y="6114364"/>
            <a:ext cx="8321427" cy="646331"/>
          </a:xfrm>
          <a:prstGeom prst="rect">
            <a:avLst/>
          </a:prstGeom>
        </p:spPr>
        <p:txBody>
          <a:bodyPr wrap="square">
            <a:spAutoFit/>
          </a:bodyPr>
          <a:lstStyle/>
          <a:p>
            <a:pPr marL="297473" marR="4689" indent="-285750">
              <a:buFont typeface="Wingdings" panose="05000000000000000000" pitchFamily="2" charset="2"/>
              <a:buChar char="Ø"/>
            </a:pPr>
            <a:r>
              <a:rPr lang="en-US" b="1" spc="-5" dirty="0">
                <a:latin typeface="Tahoma"/>
                <a:cs typeface="Tahoma"/>
              </a:rPr>
              <a:t>Discuss at IWW14 and report back any further input to WMO and report back to </a:t>
            </a:r>
            <a:r>
              <a:rPr lang="en-US" b="1" spc="-5" dirty="0" smtClean="0">
                <a:latin typeface="Tahoma"/>
                <a:cs typeface="Tahoma"/>
              </a:rPr>
              <a:t>CGMS-46 for groups 1 and 2.</a:t>
            </a:r>
            <a:endParaRPr lang="en-US" b="1" dirty="0">
              <a:latin typeface="Tahoma"/>
              <a:cs typeface="Tahoma"/>
            </a:endParaRPr>
          </a:p>
        </p:txBody>
      </p:sp>
      <p:sp>
        <p:nvSpPr>
          <p:cNvPr id="3" name="TextBox 2"/>
          <p:cNvSpPr txBox="1"/>
          <p:nvPr/>
        </p:nvSpPr>
        <p:spPr>
          <a:xfrm>
            <a:off x="7596336" y="1732710"/>
            <a:ext cx="1368218" cy="338554"/>
          </a:xfrm>
          <a:prstGeom prst="rect">
            <a:avLst/>
          </a:prstGeom>
          <a:noFill/>
        </p:spPr>
        <p:txBody>
          <a:bodyPr wrap="square" rtlCol="0">
            <a:spAutoFit/>
          </a:bodyPr>
          <a:lstStyle/>
          <a:p>
            <a:r>
              <a:rPr lang="en-US" sz="1600" b="1" i="1" dirty="0">
                <a:solidFill>
                  <a:srgbClr val="002060"/>
                </a:solidFill>
                <a:latin typeface="Tahoma" panose="020B0604030504040204" pitchFamily="34" charset="0"/>
                <a:ea typeface="Tahoma" panose="020B0604030504040204" pitchFamily="34" charset="0"/>
                <a:cs typeface="Tahoma" panose="020B0604030504040204" pitchFamily="34" charset="0"/>
              </a:rPr>
              <a:t>(Cont’d)</a:t>
            </a:r>
          </a:p>
        </p:txBody>
      </p:sp>
      <p:pic>
        <p:nvPicPr>
          <p:cNvPr id="10" name="Picture 9">
            <a:extLst>
              <a:ext uri="{FF2B5EF4-FFF2-40B4-BE49-F238E27FC236}">
                <a16:creationId xmlns:a16="http://schemas.microsoft.com/office/drawing/2014/main" id="{F82FCF8F-419A-8846-85EE-545DD20A1F3D}"/>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 y="0"/>
            <a:ext cx="1469212" cy="731520"/>
          </a:xfrm>
          <a:prstGeom prst="rect">
            <a:avLst/>
          </a:prstGeom>
        </p:spPr>
      </p:pic>
      <p:sp>
        <p:nvSpPr>
          <p:cNvPr id="13" name="Title 1"/>
          <p:cNvSpPr txBox="1">
            <a:spLocks/>
          </p:cNvSpPr>
          <p:nvPr/>
        </p:nvSpPr>
        <p:spPr>
          <a:xfrm>
            <a:off x="914400" y="771453"/>
            <a:ext cx="7315200" cy="1154097"/>
          </a:xfrm>
          <a:prstGeom prst="rect">
            <a:avLst/>
          </a:prstGeom>
        </p:spPr>
        <p:txBody>
          <a:bodyPr vert="horz" lIns="91440" tIns="45720" rIns="91440" bIns="45720" rtlCol="0" anchor="b">
            <a:normAutofit fontScale="97500" lnSpcReduction="10000"/>
          </a:bodyPr>
          <a:lstStyle>
            <a:lvl1pPr algn="l" defTabSz="914400" rtl="0" eaLnBrk="1" latinLnBrk="0" hangingPunct="1">
              <a:spcBef>
                <a:spcPct val="0"/>
              </a:spcBef>
              <a:buNone/>
              <a:defRPr sz="48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smtClean="0"/>
              <a:t>IWW14 Charge to Working Groups (WG1)</a:t>
            </a:r>
            <a:endParaRPr lang="en-US" sz="3600" dirty="0"/>
          </a:p>
        </p:txBody>
      </p:sp>
    </p:spTree>
    <p:extLst>
      <p:ext uri="{BB962C8B-B14F-4D97-AF65-F5344CB8AC3E}">
        <p14:creationId xmlns:p14="http://schemas.microsoft.com/office/powerpoint/2010/main" val="4193881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7</a:t>
            </a:fld>
            <a:endParaRPr lang="en-GB" dirty="0"/>
          </a:p>
        </p:txBody>
      </p:sp>
      <p:sp>
        <p:nvSpPr>
          <p:cNvPr id="9" name="Content Placeholder 10"/>
          <p:cNvSpPr txBox="1">
            <a:spLocks/>
          </p:cNvSpPr>
          <p:nvPr/>
        </p:nvSpPr>
        <p:spPr>
          <a:xfrm>
            <a:off x="215516" y="2097347"/>
            <a:ext cx="8712968" cy="849463"/>
          </a:xfrm>
          <a:prstGeom prst="rect">
            <a:avLst/>
          </a:prstGeom>
          <a:ln>
            <a:solidFill>
              <a:schemeClr val="tx2"/>
            </a:solidFill>
          </a:ln>
        </p:spPr>
        <p:txBody>
          <a:bodyPr vert="horz" wrap="square" lIns="91440" tIns="45720" rIns="91440" bIns="45720" rtlCol="0">
            <a:spAutoFit/>
          </a:bodyPr>
          <a:lstStyle/>
          <a:p>
            <a:pPr marL="342900" lvl="0" indent="-342900">
              <a:spcBef>
                <a:spcPct val="20000"/>
              </a:spcBef>
            </a:pPr>
            <a:r>
              <a:rPr lang="en-US" b="1" dirty="0">
                <a:solidFill>
                  <a:schemeClr val="tx2">
                    <a:lumMod val="75000"/>
                  </a:schemeClr>
                </a:solidFill>
                <a:latin typeface="Calibri" pitchFamily="34" charset="0"/>
              </a:rPr>
              <a:t>IWW12.4 -   IWWG community to agree a new standard BUFR template, which when </a:t>
            </a:r>
          </a:p>
          <a:p>
            <a:pPr marL="342900" lvl="0" indent="-342900">
              <a:spcBef>
                <a:spcPct val="20000"/>
              </a:spcBef>
            </a:pPr>
            <a:r>
              <a:rPr lang="en-US" b="1" dirty="0">
                <a:solidFill>
                  <a:schemeClr val="tx2">
                    <a:lumMod val="75000"/>
                  </a:schemeClr>
                </a:solidFill>
                <a:latin typeface="Calibri" pitchFamily="34" charset="0"/>
              </a:rPr>
              <a:t>                      rolled out should be adopted by all producers. </a:t>
            </a:r>
          </a:p>
          <a:p>
            <a:pPr lvl="1">
              <a:spcBef>
                <a:spcPct val="20000"/>
              </a:spcBef>
            </a:pPr>
            <a:endParaRPr lang="en-US" sz="800" dirty="0">
              <a:solidFill>
                <a:srgbClr val="FF0000"/>
              </a:solidFill>
              <a:latin typeface="Calibri" pitchFamily="34" charset="0"/>
            </a:endParaRPr>
          </a:p>
        </p:txBody>
      </p:sp>
      <p:sp>
        <p:nvSpPr>
          <p:cNvPr id="2" name="TextBox 1"/>
          <p:cNvSpPr txBox="1"/>
          <p:nvPr/>
        </p:nvSpPr>
        <p:spPr>
          <a:xfrm>
            <a:off x="215516" y="3088887"/>
            <a:ext cx="8676964" cy="2954655"/>
          </a:xfrm>
          <a:prstGeom prst="rect">
            <a:avLst/>
          </a:prstGeom>
          <a:noFill/>
        </p:spPr>
        <p:txBody>
          <a:bodyPr wrap="square" rtlCol="0">
            <a:spAutoFit/>
          </a:bodyPr>
          <a:lstStyle/>
          <a:p>
            <a:endParaRPr lang="en-US" sz="2000" dirty="0"/>
          </a:p>
          <a:p>
            <a:pPr marL="342900" lvl="0" indent="-342900">
              <a:buFont typeface="Wingdings" pitchFamily="2" charset="2"/>
              <a:buChar char="Ø"/>
            </a:pPr>
            <a:r>
              <a:rPr lang="en-US" dirty="0">
                <a:latin typeface="Calibri" pitchFamily="34" charset="0"/>
              </a:rPr>
              <a:t>Producers and users should work towards adopting now</a:t>
            </a:r>
          </a:p>
          <a:p>
            <a:pPr marL="800100" lvl="1" indent="-342900">
              <a:buFont typeface="Wingdings" panose="05000000000000000000" pitchFamily="2" charset="2"/>
              <a:buChar char="§"/>
            </a:pPr>
            <a:r>
              <a:rPr lang="en-US" dirty="0">
                <a:latin typeface="Calibri" pitchFamily="34" charset="0"/>
              </a:rPr>
              <a:t>Recalling IWW13 WG2 recommendations:</a:t>
            </a:r>
          </a:p>
          <a:p>
            <a:pPr marL="1257300" lvl="2" indent="-342900">
              <a:buFont typeface="Courier New" panose="02070309020205020404" pitchFamily="49" charset="0"/>
              <a:buChar char="o"/>
            </a:pPr>
            <a:r>
              <a:rPr lang="en-US" sz="1400" dirty="0">
                <a:latin typeface="Calibri" pitchFamily="34" charset="0"/>
              </a:rPr>
              <a:t>NESDIS: to make offline test data available for the new BUFR template as soon as possible once it has been approved by WMO (e.g., 1 time slot would be sufficient) for technical testing/implementation.</a:t>
            </a:r>
          </a:p>
          <a:p>
            <a:pPr marL="1257300" lvl="2" indent="-342900">
              <a:buFont typeface="Courier New" panose="02070309020205020404" pitchFamily="49" charset="0"/>
              <a:buChar char="o"/>
            </a:pPr>
            <a:r>
              <a:rPr lang="en-US" sz="1400" dirty="0">
                <a:latin typeface="Calibri" pitchFamily="34" charset="0"/>
              </a:rPr>
              <a:t>A 3 month overlap period of providing the same data in the new and old format should be provided, assuming the above-mentioned test data has been provided 9 months earlier. </a:t>
            </a:r>
            <a:endParaRPr lang="en-US" sz="1400" dirty="0" smtClean="0">
              <a:latin typeface="Calibri" pitchFamily="34" charset="0"/>
            </a:endParaRPr>
          </a:p>
          <a:p>
            <a:pPr marL="1257300" lvl="2" indent="-342900">
              <a:buFont typeface="Courier New" panose="02070309020205020404" pitchFamily="49" charset="0"/>
              <a:buChar char="o"/>
            </a:pPr>
            <a:endParaRPr lang="en-US" sz="2000" dirty="0"/>
          </a:p>
          <a:p>
            <a:pPr lvl="1"/>
            <a:r>
              <a:rPr lang="en-US" sz="2000" dirty="0"/>
              <a:t>Status update on readiness for new BUFR</a:t>
            </a:r>
          </a:p>
          <a:p>
            <a:pPr lvl="1"/>
            <a:r>
              <a:rPr lang="en-US" sz="2000" dirty="0" smtClean="0"/>
              <a:t>Can an April </a:t>
            </a:r>
            <a:r>
              <a:rPr lang="en-US" sz="2000" dirty="0"/>
              <a:t>2019 </a:t>
            </a:r>
            <a:r>
              <a:rPr lang="en-US" sz="2000" dirty="0" smtClean="0"/>
              <a:t>deadline be met – </a:t>
            </a:r>
            <a:r>
              <a:rPr lang="en-US" sz="2000" dirty="0"/>
              <a:t>will this be a problem? </a:t>
            </a:r>
            <a:endParaRPr lang="en-US" dirty="0"/>
          </a:p>
        </p:txBody>
      </p:sp>
      <p:sp>
        <p:nvSpPr>
          <p:cNvPr id="8" name="Title 1"/>
          <p:cNvSpPr txBox="1">
            <a:spLocks/>
          </p:cNvSpPr>
          <p:nvPr/>
        </p:nvSpPr>
        <p:spPr>
          <a:xfrm>
            <a:off x="914400" y="749150"/>
            <a:ext cx="7315200" cy="1154097"/>
          </a:xfrm>
          <a:prstGeom prst="rect">
            <a:avLst/>
          </a:prstGeom>
        </p:spPr>
        <p:txBody>
          <a:bodyPr vert="horz" lIns="91440" tIns="45720" rIns="91440" bIns="45720" rtlCol="0" anchor="b">
            <a:noAutofit/>
          </a:bodyPr>
          <a:lstStyle>
            <a:lvl1pPr algn="l" defTabSz="914400" rtl="0" eaLnBrk="1" latinLnBrk="0" hangingPunct="1">
              <a:spcBef>
                <a:spcPct val="0"/>
              </a:spcBef>
              <a:buNone/>
              <a:defRPr sz="48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smtClean="0"/>
              <a:t>IWW14 Charge to Working Groups (WG1/2)</a:t>
            </a:r>
            <a:endParaRPr lang="en-US" sz="3600" dirty="0"/>
          </a:p>
        </p:txBody>
      </p:sp>
      <p:pic>
        <p:nvPicPr>
          <p:cNvPr id="10" name="Picture 9">
            <a:extLst>
              <a:ext uri="{FF2B5EF4-FFF2-40B4-BE49-F238E27FC236}">
                <a16:creationId xmlns:a16="http://schemas.microsoft.com/office/drawing/2014/main" id="{F82FCF8F-419A-8846-85EE-545DD20A1F3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 y="0"/>
            <a:ext cx="1469212" cy="731520"/>
          </a:xfrm>
          <a:prstGeom prst="rect">
            <a:avLst/>
          </a:prstGeom>
        </p:spPr>
      </p:pic>
    </p:spTree>
    <p:extLst>
      <p:ext uri="{BB962C8B-B14F-4D97-AF65-F5344CB8AC3E}">
        <p14:creationId xmlns:p14="http://schemas.microsoft.com/office/powerpoint/2010/main" val="2016353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0304"/>
            <a:ext cx="7315200" cy="1154097"/>
          </a:xfrm>
        </p:spPr>
        <p:txBody>
          <a:bodyPr>
            <a:normAutofit fontScale="90000"/>
          </a:bodyPr>
          <a:lstStyle/>
          <a:p>
            <a:r>
              <a:rPr lang="en-US" dirty="0"/>
              <a:t>IWW14 Charge to Working </a:t>
            </a:r>
            <a:r>
              <a:rPr lang="en-US" dirty="0" smtClean="0"/>
              <a:t>Groups (WG1)</a:t>
            </a:r>
            <a:endParaRPr lang="en-US" dirty="0"/>
          </a:p>
        </p:txBody>
      </p:sp>
      <p:sp>
        <p:nvSpPr>
          <p:cNvPr id="3" name="Content Placeholder 2"/>
          <p:cNvSpPr>
            <a:spLocks noGrp="1"/>
          </p:cNvSpPr>
          <p:nvPr>
            <p:ph idx="1"/>
          </p:nvPr>
        </p:nvSpPr>
        <p:spPr>
          <a:xfrm>
            <a:off x="914400" y="2180066"/>
            <a:ext cx="7315200" cy="3539527"/>
          </a:xfrm>
        </p:spPr>
        <p:txBody>
          <a:bodyPr>
            <a:normAutofit fontScale="70000" lnSpcReduction="20000"/>
          </a:bodyPr>
          <a:lstStyle/>
          <a:p>
            <a:r>
              <a:rPr lang="en-US" sz="2800" dirty="0" smtClean="0"/>
              <a:t>Can AMV producers quantify their dependence on NWP data (in the AMV algorithm and other products used for extraction – clouds?...)</a:t>
            </a:r>
          </a:p>
          <a:p>
            <a:endParaRPr lang="en-US" sz="2800" dirty="0"/>
          </a:p>
          <a:p>
            <a:r>
              <a:rPr lang="en-US" sz="2800" dirty="0" smtClean="0"/>
              <a:t>Is it possible to define a “tracking error” related to the shape/size of the AMV correlation surface? Populate new BUFR.</a:t>
            </a:r>
          </a:p>
          <a:p>
            <a:pPr marL="45720" indent="0">
              <a:buNone/>
            </a:pPr>
            <a:endParaRPr lang="en-US" sz="2800" dirty="0" smtClean="0"/>
          </a:p>
          <a:p>
            <a:r>
              <a:rPr lang="en-US" sz="2800" dirty="0" smtClean="0"/>
              <a:t>AMV </a:t>
            </a:r>
            <a:r>
              <a:rPr lang="en-US" sz="2800" dirty="0"/>
              <a:t>producers conduct impact assessments of stereo heights on AMV quality relative to IR based cloud height methods (given opportunities with overlap of geo data</a:t>
            </a:r>
            <a:r>
              <a:rPr lang="en-US" sz="2800" dirty="0" smtClean="0"/>
              <a:t>).</a:t>
            </a:r>
            <a:endParaRPr lang="en-US" sz="2800" dirty="0"/>
          </a:p>
          <a:p>
            <a:endParaRPr lang="en-US" sz="2800" dirty="0" smtClean="0"/>
          </a:p>
        </p:txBody>
      </p:sp>
      <p:pic>
        <p:nvPicPr>
          <p:cNvPr id="4" name="Picture 3">
            <a:extLst>
              <a:ext uri="{FF2B5EF4-FFF2-40B4-BE49-F238E27FC236}">
                <a16:creationId xmlns:a16="http://schemas.microsoft.com/office/drawing/2014/main" id="{F82FCF8F-419A-8846-85EE-545DD20A1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 y="0"/>
            <a:ext cx="1469212" cy="731520"/>
          </a:xfrm>
          <a:prstGeom prst="rect">
            <a:avLst/>
          </a:prstGeom>
        </p:spPr>
      </p:pic>
    </p:spTree>
    <p:extLst>
      <p:ext uri="{BB962C8B-B14F-4D97-AF65-F5344CB8AC3E}">
        <p14:creationId xmlns:p14="http://schemas.microsoft.com/office/powerpoint/2010/main" val="497749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49149"/>
            <a:ext cx="7315200" cy="1154097"/>
          </a:xfrm>
        </p:spPr>
        <p:txBody>
          <a:bodyPr>
            <a:normAutofit fontScale="90000"/>
          </a:bodyPr>
          <a:lstStyle/>
          <a:p>
            <a:r>
              <a:rPr lang="en-US" dirty="0"/>
              <a:t>IWW14 Charge to Working </a:t>
            </a:r>
            <a:r>
              <a:rPr lang="en-US" dirty="0" smtClean="0"/>
              <a:t>Groups (WG1/2)</a:t>
            </a:r>
            <a:endParaRPr lang="en-US" dirty="0"/>
          </a:p>
        </p:txBody>
      </p:sp>
      <p:sp>
        <p:nvSpPr>
          <p:cNvPr id="3" name="Content Placeholder 2"/>
          <p:cNvSpPr>
            <a:spLocks noGrp="1"/>
          </p:cNvSpPr>
          <p:nvPr>
            <p:ph idx="1"/>
          </p:nvPr>
        </p:nvSpPr>
        <p:spPr>
          <a:xfrm>
            <a:off x="914400" y="2514600"/>
            <a:ext cx="7315200" cy="3539527"/>
          </a:xfrm>
        </p:spPr>
        <p:txBody>
          <a:bodyPr>
            <a:normAutofit/>
          </a:bodyPr>
          <a:lstStyle/>
          <a:p>
            <a:r>
              <a:rPr lang="en-US" sz="2800" dirty="0"/>
              <a:t>NWP </a:t>
            </a:r>
            <a:r>
              <a:rPr lang="en-US" sz="2800" dirty="0" smtClean="0"/>
              <a:t>SAF</a:t>
            </a:r>
          </a:p>
          <a:p>
            <a:pPr lvl="1"/>
            <a:r>
              <a:rPr lang="en-US" sz="2600" dirty="0" smtClean="0"/>
              <a:t>DWD height monitoring.</a:t>
            </a:r>
          </a:p>
          <a:p>
            <a:pPr lvl="1"/>
            <a:r>
              <a:rPr lang="en-US" sz="2600" dirty="0" smtClean="0"/>
              <a:t>Feedback on analysis reports – still useful?</a:t>
            </a:r>
          </a:p>
          <a:p>
            <a:pPr lvl="1"/>
            <a:r>
              <a:rPr lang="en-US" sz="2600" dirty="0"/>
              <a:t>Can we rank features most important for producers to look at?</a:t>
            </a:r>
          </a:p>
        </p:txBody>
      </p:sp>
      <p:pic>
        <p:nvPicPr>
          <p:cNvPr id="4" name="Picture 3">
            <a:extLst>
              <a:ext uri="{FF2B5EF4-FFF2-40B4-BE49-F238E27FC236}">
                <a16:creationId xmlns:a16="http://schemas.microsoft.com/office/drawing/2014/main" id="{F82FCF8F-419A-8846-85EE-545DD20A1F3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 y="0"/>
            <a:ext cx="1469212" cy="731520"/>
          </a:xfrm>
          <a:prstGeom prst="rect">
            <a:avLst/>
          </a:prstGeom>
        </p:spPr>
      </p:pic>
    </p:spTree>
    <p:extLst>
      <p:ext uri="{BB962C8B-B14F-4D97-AF65-F5344CB8AC3E}">
        <p14:creationId xmlns:p14="http://schemas.microsoft.com/office/powerpoint/2010/main" val="29405309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2508</TotalTime>
  <Words>1222</Words>
  <Application>Microsoft Office PowerPoint</Application>
  <PresentationFormat>On-screen Show (4:3)</PresentationFormat>
  <Paragraphs>132</Paragraphs>
  <Slides>12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Tahoma</vt:lpstr>
      <vt:lpstr>Wingdings</vt:lpstr>
      <vt:lpstr>Perspective</vt:lpstr>
      <vt:lpstr>IWW14 Charge to Working Groups</vt:lpstr>
      <vt:lpstr>IWW14 Charge to Working Groups</vt:lpstr>
      <vt:lpstr>IWW14 Charge to Working Groups (WG1/2)</vt:lpstr>
      <vt:lpstr>IWW14 Charge to Working Groups (WG1/2)</vt:lpstr>
      <vt:lpstr>PowerPoint Presentation</vt:lpstr>
      <vt:lpstr>PowerPoint Presentation</vt:lpstr>
      <vt:lpstr>PowerPoint Presentation</vt:lpstr>
      <vt:lpstr>IWW14 Charge to Working Groups (WG1)</vt:lpstr>
      <vt:lpstr>IWW14 Charge to Working Groups (WG1/2)</vt:lpstr>
      <vt:lpstr>IWW14 Charge to Working Groups (WG 1/2)</vt:lpstr>
      <vt:lpstr>IWW14 Charge to Working Groups (WG 1/2)</vt:lpstr>
      <vt:lpstr>IWW14 Charge to Working Groups (WG 1/2)</vt:lpstr>
    </vt:vector>
  </TitlesOfParts>
  <Company>NOAA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AWG Cloud Height Algorithm (ACHA)</dc:title>
  <dc:creator>Andrew Heidinger</dc:creator>
  <cp:lastModifiedBy>Steve Wanzong</cp:lastModifiedBy>
  <cp:revision>108</cp:revision>
  <dcterms:created xsi:type="dcterms:W3CDTF">2013-05-07T02:38:17Z</dcterms:created>
  <dcterms:modified xsi:type="dcterms:W3CDTF">2018-04-25T21:27:47Z</dcterms:modified>
</cp:coreProperties>
</file>