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Lst>
  <p:sldSz cy="6858000" cx="12192000"/>
  <p:notesSz cx="6797675" cy="9926625"/>
  <p:embeddedFontLst>
    <p:embeddedFont>
      <p:font typeface="Arial Narrow"/>
      <p:regular r:id="rId56"/>
      <p:bold r:id="rId57"/>
      <p:italic r:id="rId58"/>
      <p:boldItalic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60" roundtripDataSignature="AMtx7miXQQ+zqSMKgSUxYtbrH15lGreqS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775EDF8-F866-4D86-BB94-38A0C84D441A}">
  <a:tblStyle styleId="{0775EDF8-F866-4D86-BB94-38A0C84D441A}"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customschemas.google.com/relationships/presentationmetadata" Target="meta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font" Target="fonts/ArialNarrow-bold.fntdata"/><Relationship Id="rId12" Type="http://schemas.openxmlformats.org/officeDocument/2006/relationships/slide" Target="slides/slide6.xml"/><Relationship Id="rId56" Type="http://schemas.openxmlformats.org/officeDocument/2006/relationships/font" Target="fonts/ArialNarrow-regular.fntdata"/><Relationship Id="rId15" Type="http://schemas.openxmlformats.org/officeDocument/2006/relationships/slide" Target="slides/slide9.xml"/><Relationship Id="rId59" Type="http://schemas.openxmlformats.org/officeDocument/2006/relationships/font" Target="fonts/ArialNarrow-boldItalic.fntdata"/><Relationship Id="rId14" Type="http://schemas.openxmlformats.org/officeDocument/2006/relationships/slide" Target="slides/slide8.xml"/><Relationship Id="rId58" Type="http://schemas.openxmlformats.org/officeDocument/2006/relationships/font" Target="fonts/ArialNarrow-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5659" cy="49633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0443" y="0"/>
            <a:ext cx="2945659" cy="496332"/>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28583"/>
            <a:ext cx="2945659" cy="496332"/>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 name="Shape 32"/>
        <p:cNvGrpSpPr/>
        <p:nvPr/>
      </p:nvGrpSpPr>
      <p:grpSpPr>
        <a:xfrm>
          <a:off x="0" y="0"/>
          <a:ext cx="0" cy="0"/>
          <a:chOff x="0" y="0"/>
          <a:chExt cx="0" cy="0"/>
        </a:xfrm>
      </p:grpSpPr>
      <p:sp>
        <p:nvSpPr>
          <p:cNvPr id="33" name="Google Shape;33;p1: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34" name="Google Shape;34;p1: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8: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140" name="Google Shape;140;p8: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3b2ac5ebc1d_0_1:notes"/>
          <p:cNvSpPr txBox="1"/>
          <p:nvPr>
            <p:ph idx="1" type="body"/>
          </p:nvPr>
        </p:nvSpPr>
        <p:spPr>
          <a:xfrm>
            <a:off x="679768" y="4715153"/>
            <a:ext cx="5438100" cy="4467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None/>
            </a:pPr>
            <a:r>
              <a:t/>
            </a:r>
            <a:endParaRPr/>
          </a:p>
        </p:txBody>
      </p:sp>
      <p:sp>
        <p:nvSpPr>
          <p:cNvPr id="153" name="Google Shape;153;g3b2ac5ebc1d_0_1:notes"/>
          <p:cNvSpPr/>
          <p:nvPr>
            <p:ph idx="2" type="sldImg"/>
          </p:nvPr>
        </p:nvSpPr>
        <p:spPr>
          <a:xfrm>
            <a:off x="90488" y="744538"/>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b2ac5ebc1d_0_72:notes"/>
          <p:cNvSpPr txBox="1"/>
          <p:nvPr>
            <p:ph idx="1" type="body"/>
          </p:nvPr>
        </p:nvSpPr>
        <p:spPr>
          <a:xfrm>
            <a:off x="679768" y="4715153"/>
            <a:ext cx="5438100" cy="4467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1000"/>
              </a:spcAft>
              <a:buNone/>
            </a:pPr>
            <a:r>
              <a:t/>
            </a:r>
            <a:endParaRPr sz="600"/>
          </a:p>
        </p:txBody>
      </p:sp>
      <p:sp>
        <p:nvSpPr>
          <p:cNvPr id="182" name="Google Shape;182;g3b2ac5ebc1d_0_72:notes"/>
          <p:cNvSpPr/>
          <p:nvPr>
            <p:ph idx="2" type="sldImg"/>
          </p:nvPr>
        </p:nvSpPr>
        <p:spPr>
          <a:xfrm>
            <a:off x="90488" y="744538"/>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3c34be132ce_0_7:notes"/>
          <p:cNvSpPr txBox="1"/>
          <p:nvPr>
            <p:ph idx="1" type="body"/>
          </p:nvPr>
        </p:nvSpPr>
        <p:spPr>
          <a:xfrm>
            <a:off x="679768" y="4715153"/>
            <a:ext cx="5438100" cy="4467000"/>
          </a:xfrm>
          <a:prstGeom prst="rect">
            <a:avLst/>
          </a:prstGeom>
          <a:noFill/>
          <a:ln>
            <a:noFill/>
          </a:ln>
        </p:spPr>
        <p:txBody>
          <a:bodyPr anchorCtr="0" anchor="t" bIns="45700" lIns="91425" spcFirstLastPara="1" rIns="91425" wrap="square" tIns="45700">
            <a:noAutofit/>
          </a:bodyPr>
          <a:lstStyle/>
          <a:p>
            <a:pPr indent="-304800" lvl="0" marL="457200" rtl="0" algn="l">
              <a:lnSpc>
                <a:spcPct val="100000"/>
              </a:lnSpc>
              <a:spcBef>
                <a:spcPts val="1000"/>
              </a:spcBef>
              <a:spcAft>
                <a:spcPts val="0"/>
              </a:spcAft>
              <a:buClr>
                <a:schemeClr val="dk1"/>
              </a:buClr>
              <a:buSzPts val="1200"/>
              <a:buChar char="•"/>
            </a:pPr>
            <a:r>
              <a:t/>
            </a:r>
            <a:endParaRPr/>
          </a:p>
        </p:txBody>
      </p:sp>
      <p:sp>
        <p:nvSpPr>
          <p:cNvPr id="202" name="Google Shape;202;g3c34be132ce_0_7:notes"/>
          <p:cNvSpPr/>
          <p:nvPr>
            <p:ph idx="2" type="sldImg"/>
          </p:nvPr>
        </p:nvSpPr>
        <p:spPr>
          <a:xfrm>
            <a:off x="90488" y="744538"/>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c34be132ce_0_35:notes"/>
          <p:cNvSpPr txBox="1"/>
          <p:nvPr>
            <p:ph idx="1" type="body"/>
          </p:nvPr>
        </p:nvSpPr>
        <p:spPr>
          <a:xfrm>
            <a:off x="679768" y="4715153"/>
            <a:ext cx="5438100" cy="446700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1000"/>
              </a:spcBef>
              <a:spcAft>
                <a:spcPts val="1000"/>
              </a:spcAft>
              <a:buNone/>
            </a:pPr>
            <a:r>
              <a:t/>
            </a:r>
            <a:endParaRPr sz="600"/>
          </a:p>
        </p:txBody>
      </p:sp>
      <p:sp>
        <p:nvSpPr>
          <p:cNvPr id="230" name="Google Shape;230;g3c34be132ce_0_35:notes"/>
          <p:cNvSpPr/>
          <p:nvPr>
            <p:ph idx="2" type="sldImg"/>
          </p:nvPr>
        </p:nvSpPr>
        <p:spPr>
          <a:xfrm>
            <a:off x="90488" y="744538"/>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336f2b09c45_0_109:notes"/>
          <p:cNvSpPr txBox="1"/>
          <p:nvPr>
            <p:ph idx="1" type="body"/>
          </p:nvPr>
        </p:nvSpPr>
        <p:spPr>
          <a:xfrm>
            <a:off x="679768" y="4715153"/>
            <a:ext cx="5438100" cy="4467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9" name="Google Shape;249;g336f2b09c45_0_109:notes"/>
          <p:cNvSpPr/>
          <p:nvPr>
            <p:ph idx="2" type="sldImg"/>
          </p:nvPr>
        </p:nvSpPr>
        <p:spPr>
          <a:xfrm>
            <a:off x="90488" y="744538"/>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336f2b09c45_0_80:notes"/>
          <p:cNvSpPr txBox="1"/>
          <p:nvPr>
            <p:ph idx="1" type="body"/>
          </p:nvPr>
        </p:nvSpPr>
        <p:spPr>
          <a:xfrm>
            <a:off x="679768" y="4715153"/>
            <a:ext cx="5438100" cy="4467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7" name="Google Shape;257;g336f2b09c45_0_80:notes"/>
          <p:cNvSpPr/>
          <p:nvPr>
            <p:ph idx="2" type="sldImg"/>
          </p:nvPr>
        </p:nvSpPr>
        <p:spPr>
          <a:xfrm>
            <a:off x="90488" y="744538"/>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3b2afce14d4_0_340:notes"/>
          <p:cNvSpPr txBox="1"/>
          <p:nvPr>
            <p:ph idx="1" type="body"/>
          </p:nvPr>
        </p:nvSpPr>
        <p:spPr>
          <a:xfrm>
            <a:off x="679768" y="4715153"/>
            <a:ext cx="5438100" cy="4467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3" name="Google Shape;263;g3b2afce14d4_0_340:notes"/>
          <p:cNvSpPr/>
          <p:nvPr>
            <p:ph idx="2" type="sldImg"/>
          </p:nvPr>
        </p:nvSpPr>
        <p:spPr>
          <a:xfrm>
            <a:off x="90488" y="744538"/>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3b2afce14d4_0_349:notes"/>
          <p:cNvSpPr txBox="1"/>
          <p:nvPr>
            <p:ph idx="1" type="body"/>
          </p:nvPr>
        </p:nvSpPr>
        <p:spPr>
          <a:xfrm>
            <a:off x="679768" y="4715153"/>
            <a:ext cx="5438100" cy="4467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4" name="Google Shape;274;g3b2afce14d4_0_349:notes"/>
          <p:cNvSpPr/>
          <p:nvPr>
            <p:ph idx="2" type="sldImg"/>
          </p:nvPr>
        </p:nvSpPr>
        <p:spPr>
          <a:xfrm>
            <a:off x="90488" y="744538"/>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3b2afce14d4_0_359:notes"/>
          <p:cNvSpPr txBox="1"/>
          <p:nvPr>
            <p:ph idx="1" type="body"/>
          </p:nvPr>
        </p:nvSpPr>
        <p:spPr>
          <a:xfrm>
            <a:off x="679768" y="4715153"/>
            <a:ext cx="5438100" cy="4467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400"/>
              <a:buFont typeface="Arial"/>
              <a:buNone/>
            </a:pPr>
            <a:r>
              <a:t/>
            </a:r>
            <a:endParaRPr/>
          </a:p>
        </p:txBody>
      </p:sp>
      <p:sp>
        <p:nvSpPr>
          <p:cNvPr id="286" name="Google Shape;286;g3b2afce14d4_0_359:notes"/>
          <p:cNvSpPr/>
          <p:nvPr>
            <p:ph idx="2" type="sldImg"/>
          </p:nvPr>
        </p:nvSpPr>
        <p:spPr>
          <a:xfrm>
            <a:off x="90488" y="744538"/>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p2: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41" name="Google Shape;41;p2: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3b2afce14d4_0_369:notes"/>
          <p:cNvSpPr txBox="1"/>
          <p:nvPr>
            <p:ph idx="1" type="body"/>
          </p:nvPr>
        </p:nvSpPr>
        <p:spPr>
          <a:xfrm>
            <a:off x="679768" y="4715153"/>
            <a:ext cx="5438100" cy="4467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7" name="Google Shape;297;g3b2afce14d4_0_369:notes"/>
          <p:cNvSpPr/>
          <p:nvPr>
            <p:ph idx="2" type="sldImg"/>
          </p:nvPr>
        </p:nvSpPr>
        <p:spPr>
          <a:xfrm>
            <a:off x="90488" y="744538"/>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3b2afce14d4_0_378:notes"/>
          <p:cNvSpPr txBox="1"/>
          <p:nvPr>
            <p:ph idx="1" type="body"/>
          </p:nvPr>
        </p:nvSpPr>
        <p:spPr>
          <a:xfrm>
            <a:off x="679768" y="4715153"/>
            <a:ext cx="5438100" cy="4467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
        <p:nvSpPr>
          <p:cNvPr id="307" name="Google Shape;307;g3b2afce14d4_0_378:notes"/>
          <p:cNvSpPr/>
          <p:nvPr>
            <p:ph idx="2" type="sldImg"/>
          </p:nvPr>
        </p:nvSpPr>
        <p:spPr>
          <a:xfrm>
            <a:off x="90488" y="744538"/>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3b2afce14d4_0_388:notes"/>
          <p:cNvSpPr txBox="1"/>
          <p:nvPr>
            <p:ph idx="1" type="body"/>
          </p:nvPr>
        </p:nvSpPr>
        <p:spPr>
          <a:xfrm>
            <a:off x="679768" y="4715153"/>
            <a:ext cx="5438100" cy="4467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8" name="Google Shape;318;g3b2afce14d4_0_388:notes"/>
          <p:cNvSpPr/>
          <p:nvPr>
            <p:ph idx="2" type="sldImg"/>
          </p:nvPr>
        </p:nvSpPr>
        <p:spPr>
          <a:xfrm>
            <a:off x="90488" y="744538"/>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39306c180fb_0_21:notes"/>
          <p:cNvSpPr txBox="1"/>
          <p:nvPr>
            <p:ph idx="1" type="body"/>
          </p:nvPr>
        </p:nvSpPr>
        <p:spPr>
          <a:xfrm>
            <a:off x="679768" y="4715153"/>
            <a:ext cx="5438100" cy="4467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9" name="Google Shape;329;g39306c180fb_0_21:notes"/>
          <p:cNvSpPr/>
          <p:nvPr>
            <p:ph idx="2" type="sldImg"/>
          </p:nvPr>
        </p:nvSpPr>
        <p:spPr>
          <a:xfrm>
            <a:off x="90488" y="744538"/>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3b2afce14d4_0_398:notes"/>
          <p:cNvSpPr txBox="1"/>
          <p:nvPr>
            <p:ph idx="1" type="body"/>
          </p:nvPr>
        </p:nvSpPr>
        <p:spPr>
          <a:xfrm>
            <a:off x="679768" y="4715153"/>
            <a:ext cx="5438100" cy="4467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0" name="Google Shape;340;g3b2afce14d4_0_398:notes"/>
          <p:cNvSpPr/>
          <p:nvPr>
            <p:ph idx="2" type="sldImg"/>
          </p:nvPr>
        </p:nvSpPr>
        <p:spPr>
          <a:xfrm>
            <a:off x="90488" y="744538"/>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3b2afce14d4_0_407:notes"/>
          <p:cNvSpPr txBox="1"/>
          <p:nvPr>
            <p:ph idx="1" type="body"/>
          </p:nvPr>
        </p:nvSpPr>
        <p:spPr>
          <a:xfrm>
            <a:off x="679768" y="4715153"/>
            <a:ext cx="5438100" cy="4467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
        <p:nvSpPr>
          <p:cNvPr id="350" name="Google Shape;350;g3b2afce14d4_0_407:notes"/>
          <p:cNvSpPr/>
          <p:nvPr>
            <p:ph idx="2" type="sldImg"/>
          </p:nvPr>
        </p:nvSpPr>
        <p:spPr>
          <a:xfrm>
            <a:off x="90488" y="744538"/>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3b2afce14d4_0_417:notes"/>
          <p:cNvSpPr txBox="1"/>
          <p:nvPr>
            <p:ph idx="1" type="body"/>
          </p:nvPr>
        </p:nvSpPr>
        <p:spPr>
          <a:xfrm>
            <a:off x="679768" y="4715153"/>
            <a:ext cx="5438100" cy="4467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1" name="Google Shape;361;g3b2afce14d4_0_417:notes"/>
          <p:cNvSpPr/>
          <p:nvPr>
            <p:ph idx="2" type="sldImg"/>
          </p:nvPr>
        </p:nvSpPr>
        <p:spPr>
          <a:xfrm>
            <a:off x="90488" y="744538"/>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3b2afce14d4_0_427:notes"/>
          <p:cNvSpPr txBox="1"/>
          <p:nvPr>
            <p:ph idx="1" type="body"/>
          </p:nvPr>
        </p:nvSpPr>
        <p:spPr>
          <a:xfrm>
            <a:off x="679768" y="4715153"/>
            <a:ext cx="5438100" cy="4467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2" name="Google Shape;372;g3b2afce14d4_0_427:notes"/>
          <p:cNvSpPr/>
          <p:nvPr>
            <p:ph idx="2" type="sldImg"/>
          </p:nvPr>
        </p:nvSpPr>
        <p:spPr>
          <a:xfrm>
            <a:off x="90488" y="744538"/>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3b2afce14d4_0_437:notes"/>
          <p:cNvSpPr txBox="1"/>
          <p:nvPr>
            <p:ph idx="1" type="body"/>
          </p:nvPr>
        </p:nvSpPr>
        <p:spPr>
          <a:xfrm>
            <a:off x="679768" y="4715153"/>
            <a:ext cx="5438100" cy="4467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3" name="Google Shape;383;g3b2afce14d4_0_437:notes"/>
          <p:cNvSpPr/>
          <p:nvPr>
            <p:ph idx="2" type="sldImg"/>
          </p:nvPr>
        </p:nvSpPr>
        <p:spPr>
          <a:xfrm>
            <a:off x="90488" y="744538"/>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3b2afce14d4_0_447:notes"/>
          <p:cNvSpPr txBox="1"/>
          <p:nvPr>
            <p:ph idx="1" type="body"/>
          </p:nvPr>
        </p:nvSpPr>
        <p:spPr>
          <a:xfrm>
            <a:off x="679768" y="4715153"/>
            <a:ext cx="5438100" cy="4467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4" name="Google Shape;394;g3b2afce14d4_0_447:notes"/>
          <p:cNvSpPr/>
          <p:nvPr>
            <p:ph idx="2" type="sldImg"/>
          </p:nvPr>
        </p:nvSpPr>
        <p:spPr>
          <a:xfrm>
            <a:off x="90488" y="744538"/>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3: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48" name="Google Shape;48;p3: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3b2afce14d4_0_457:notes"/>
          <p:cNvSpPr txBox="1"/>
          <p:nvPr>
            <p:ph idx="1" type="body"/>
          </p:nvPr>
        </p:nvSpPr>
        <p:spPr>
          <a:xfrm>
            <a:off x="679768" y="4715153"/>
            <a:ext cx="5438100" cy="4467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5" name="Google Shape;405;g3b2afce14d4_0_457:notes"/>
          <p:cNvSpPr/>
          <p:nvPr>
            <p:ph idx="2" type="sldImg"/>
          </p:nvPr>
        </p:nvSpPr>
        <p:spPr>
          <a:xfrm>
            <a:off x="90488" y="744538"/>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3b2afce14d4_0_467:notes"/>
          <p:cNvSpPr txBox="1"/>
          <p:nvPr>
            <p:ph idx="1" type="body"/>
          </p:nvPr>
        </p:nvSpPr>
        <p:spPr>
          <a:xfrm>
            <a:off x="679768" y="4715153"/>
            <a:ext cx="5438100" cy="4467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
        <p:nvSpPr>
          <p:cNvPr id="416" name="Google Shape;416;g3b2afce14d4_0_467:notes"/>
          <p:cNvSpPr/>
          <p:nvPr>
            <p:ph idx="2" type="sldImg"/>
          </p:nvPr>
        </p:nvSpPr>
        <p:spPr>
          <a:xfrm>
            <a:off x="90488" y="744538"/>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3b2afce14d4_0_477:notes"/>
          <p:cNvSpPr txBox="1"/>
          <p:nvPr>
            <p:ph idx="1" type="body"/>
          </p:nvPr>
        </p:nvSpPr>
        <p:spPr>
          <a:xfrm>
            <a:off x="679768" y="4715153"/>
            <a:ext cx="5438100" cy="4467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7" name="Google Shape;427;g3b2afce14d4_0_477:notes"/>
          <p:cNvSpPr/>
          <p:nvPr>
            <p:ph idx="2" type="sldImg"/>
          </p:nvPr>
        </p:nvSpPr>
        <p:spPr>
          <a:xfrm>
            <a:off x="90488" y="744538"/>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3b2afce14d4_0_487:notes"/>
          <p:cNvSpPr txBox="1"/>
          <p:nvPr>
            <p:ph idx="1" type="body"/>
          </p:nvPr>
        </p:nvSpPr>
        <p:spPr>
          <a:xfrm>
            <a:off x="679768" y="4715153"/>
            <a:ext cx="5438100" cy="4467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8" name="Google Shape;438;g3b2afce14d4_0_487:notes"/>
          <p:cNvSpPr/>
          <p:nvPr>
            <p:ph idx="2" type="sldImg"/>
          </p:nvPr>
        </p:nvSpPr>
        <p:spPr>
          <a:xfrm>
            <a:off x="90488" y="744538"/>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3b2afce14d4_0_497:notes"/>
          <p:cNvSpPr txBox="1"/>
          <p:nvPr>
            <p:ph idx="1" type="body"/>
          </p:nvPr>
        </p:nvSpPr>
        <p:spPr>
          <a:xfrm>
            <a:off x="679768" y="4715153"/>
            <a:ext cx="5438100" cy="4467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9" name="Google Shape;449;g3b2afce14d4_0_497:notes"/>
          <p:cNvSpPr/>
          <p:nvPr>
            <p:ph idx="2" type="sldImg"/>
          </p:nvPr>
        </p:nvSpPr>
        <p:spPr>
          <a:xfrm>
            <a:off x="90488" y="744538"/>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3b2afce14d4_0_507:notes"/>
          <p:cNvSpPr txBox="1"/>
          <p:nvPr>
            <p:ph idx="1" type="body"/>
          </p:nvPr>
        </p:nvSpPr>
        <p:spPr>
          <a:xfrm>
            <a:off x="679768" y="4715153"/>
            <a:ext cx="5438100" cy="4467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
        <p:nvSpPr>
          <p:cNvPr id="460" name="Google Shape;460;g3b2afce14d4_0_507:notes"/>
          <p:cNvSpPr/>
          <p:nvPr>
            <p:ph idx="2" type="sldImg"/>
          </p:nvPr>
        </p:nvSpPr>
        <p:spPr>
          <a:xfrm>
            <a:off x="90488" y="744538"/>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3b2afce14d4_0_517:notes"/>
          <p:cNvSpPr txBox="1"/>
          <p:nvPr>
            <p:ph idx="1" type="body"/>
          </p:nvPr>
        </p:nvSpPr>
        <p:spPr>
          <a:xfrm>
            <a:off x="679768" y="4715153"/>
            <a:ext cx="5438100" cy="4467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1" name="Google Shape;471;g3b2afce14d4_0_517:notes"/>
          <p:cNvSpPr/>
          <p:nvPr>
            <p:ph idx="2" type="sldImg"/>
          </p:nvPr>
        </p:nvSpPr>
        <p:spPr>
          <a:xfrm>
            <a:off x="90488" y="744538"/>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3b2afce14d4_0_527:notes"/>
          <p:cNvSpPr txBox="1"/>
          <p:nvPr>
            <p:ph idx="1" type="body"/>
          </p:nvPr>
        </p:nvSpPr>
        <p:spPr>
          <a:xfrm>
            <a:off x="679768" y="4715153"/>
            <a:ext cx="5438100" cy="4467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2" name="Google Shape;482;g3b2afce14d4_0_527:notes"/>
          <p:cNvSpPr/>
          <p:nvPr>
            <p:ph idx="2" type="sldImg"/>
          </p:nvPr>
        </p:nvSpPr>
        <p:spPr>
          <a:xfrm>
            <a:off x="90488" y="744538"/>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3b2afce14d4_0_537:notes"/>
          <p:cNvSpPr txBox="1"/>
          <p:nvPr>
            <p:ph idx="1" type="body"/>
          </p:nvPr>
        </p:nvSpPr>
        <p:spPr>
          <a:xfrm>
            <a:off x="679768" y="4715153"/>
            <a:ext cx="5438100" cy="4467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3" name="Google Shape;493;g3b2afce14d4_0_537:notes"/>
          <p:cNvSpPr/>
          <p:nvPr>
            <p:ph idx="2" type="sldImg"/>
          </p:nvPr>
        </p:nvSpPr>
        <p:spPr>
          <a:xfrm>
            <a:off x="90488" y="744538"/>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3b2afce14d4_0_547:notes"/>
          <p:cNvSpPr txBox="1"/>
          <p:nvPr>
            <p:ph idx="1" type="body"/>
          </p:nvPr>
        </p:nvSpPr>
        <p:spPr>
          <a:xfrm>
            <a:off x="679768" y="4715153"/>
            <a:ext cx="5438100" cy="4467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4" name="Google Shape;504;g3b2afce14d4_0_547:notes"/>
          <p:cNvSpPr/>
          <p:nvPr>
            <p:ph idx="2" type="sldImg"/>
          </p:nvPr>
        </p:nvSpPr>
        <p:spPr>
          <a:xfrm>
            <a:off x="90488" y="744538"/>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4: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55" name="Google Shape;55;p4: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3b2afce14d4_0_557:notes"/>
          <p:cNvSpPr txBox="1"/>
          <p:nvPr>
            <p:ph idx="1" type="body"/>
          </p:nvPr>
        </p:nvSpPr>
        <p:spPr>
          <a:xfrm>
            <a:off x="679768" y="4715153"/>
            <a:ext cx="5438100" cy="4467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5" name="Google Shape;515;g3b2afce14d4_0_557:notes"/>
          <p:cNvSpPr/>
          <p:nvPr>
            <p:ph idx="2" type="sldImg"/>
          </p:nvPr>
        </p:nvSpPr>
        <p:spPr>
          <a:xfrm>
            <a:off x="90488" y="744538"/>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3b2afce14d4_0_587:notes"/>
          <p:cNvSpPr txBox="1"/>
          <p:nvPr>
            <p:ph idx="1" type="body"/>
          </p:nvPr>
        </p:nvSpPr>
        <p:spPr>
          <a:xfrm>
            <a:off x="679768" y="4715153"/>
            <a:ext cx="5438100" cy="4467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6" name="Google Shape;526;g3b2afce14d4_0_587:notes"/>
          <p:cNvSpPr/>
          <p:nvPr>
            <p:ph idx="2" type="sldImg"/>
          </p:nvPr>
        </p:nvSpPr>
        <p:spPr>
          <a:xfrm>
            <a:off x="90488" y="744538"/>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3b2afce14d4_0_597:notes"/>
          <p:cNvSpPr txBox="1"/>
          <p:nvPr>
            <p:ph idx="1" type="body"/>
          </p:nvPr>
        </p:nvSpPr>
        <p:spPr>
          <a:xfrm>
            <a:off x="679768" y="4715153"/>
            <a:ext cx="5438100" cy="4467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SzPts val="1400"/>
              <a:buNone/>
            </a:pPr>
            <a:r>
              <a:t/>
            </a:r>
            <a:endParaRPr/>
          </a:p>
        </p:txBody>
      </p:sp>
      <p:sp>
        <p:nvSpPr>
          <p:cNvPr id="537" name="Google Shape;537;g3b2afce14d4_0_597:notes"/>
          <p:cNvSpPr/>
          <p:nvPr>
            <p:ph idx="2" type="sldImg"/>
          </p:nvPr>
        </p:nvSpPr>
        <p:spPr>
          <a:xfrm>
            <a:off x="90488" y="744538"/>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3b2afce14d4_0_607:notes"/>
          <p:cNvSpPr txBox="1"/>
          <p:nvPr>
            <p:ph idx="1" type="body"/>
          </p:nvPr>
        </p:nvSpPr>
        <p:spPr>
          <a:xfrm>
            <a:off x="679768" y="4715153"/>
            <a:ext cx="5438100" cy="4467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SzPts val="1400"/>
              <a:buNone/>
            </a:pPr>
            <a:r>
              <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548" name="Google Shape;548;g3b2afce14d4_0_607:notes"/>
          <p:cNvSpPr/>
          <p:nvPr>
            <p:ph idx="2" type="sldImg"/>
          </p:nvPr>
        </p:nvSpPr>
        <p:spPr>
          <a:xfrm>
            <a:off x="90488" y="744538"/>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g3b2afce14d4_0_617:notes"/>
          <p:cNvSpPr txBox="1"/>
          <p:nvPr>
            <p:ph idx="1" type="body"/>
          </p:nvPr>
        </p:nvSpPr>
        <p:spPr>
          <a:xfrm>
            <a:off x="679768" y="4715153"/>
            <a:ext cx="5438100" cy="4467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9" name="Google Shape;559;g3b2afce14d4_0_617:notes"/>
          <p:cNvSpPr/>
          <p:nvPr>
            <p:ph idx="2" type="sldImg"/>
          </p:nvPr>
        </p:nvSpPr>
        <p:spPr>
          <a:xfrm>
            <a:off x="90488" y="744538"/>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g3b2afce14d4_0_567:notes"/>
          <p:cNvSpPr txBox="1"/>
          <p:nvPr>
            <p:ph idx="1" type="body"/>
          </p:nvPr>
        </p:nvSpPr>
        <p:spPr>
          <a:xfrm>
            <a:off x="679768" y="4715153"/>
            <a:ext cx="5438100" cy="4467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0" name="Google Shape;570;g3b2afce14d4_0_567:notes"/>
          <p:cNvSpPr/>
          <p:nvPr>
            <p:ph idx="2" type="sldImg"/>
          </p:nvPr>
        </p:nvSpPr>
        <p:spPr>
          <a:xfrm>
            <a:off x="90488" y="744538"/>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g3b2afce14d4_0_577:notes"/>
          <p:cNvSpPr txBox="1"/>
          <p:nvPr>
            <p:ph idx="1" type="body"/>
          </p:nvPr>
        </p:nvSpPr>
        <p:spPr>
          <a:xfrm>
            <a:off x="679768" y="4715153"/>
            <a:ext cx="5438100" cy="4467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1" name="Google Shape;581;g3b2afce14d4_0_577:notes"/>
          <p:cNvSpPr/>
          <p:nvPr>
            <p:ph idx="2" type="sldImg"/>
          </p:nvPr>
        </p:nvSpPr>
        <p:spPr>
          <a:xfrm>
            <a:off x="90488" y="744538"/>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3b2afce14d4_0_627:notes"/>
          <p:cNvSpPr txBox="1"/>
          <p:nvPr>
            <p:ph idx="1" type="body"/>
          </p:nvPr>
        </p:nvSpPr>
        <p:spPr>
          <a:xfrm>
            <a:off x="679768" y="4715153"/>
            <a:ext cx="5438100" cy="4467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2" name="Google Shape;592;g3b2afce14d4_0_627:notes"/>
          <p:cNvSpPr/>
          <p:nvPr>
            <p:ph idx="2" type="sldImg"/>
          </p:nvPr>
        </p:nvSpPr>
        <p:spPr>
          <a:xfrm>
            <a:off x="90488" y="744538"/>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g3b2afce14d4_0_637:notes"/>
          <p:cNvSpPr txBox="1"/>
          <p:nvPr>
            <p:ph idx="1" type="body"/>
          </p:nvPr>
        </p:nvSpPr>
        <p:spPr>
          <a:xfrm>
            <a:off x="679768" y="4715153"/>
            <a:ext cx="5438100" cy="4467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3" name="Google Shape;603;g3b2afce14d4_0_637:notes"/>
          <p:cNvSpPr/>
          <p:nvPr>
            <p:ph idx="2" type="sldImg"/>
          </p:nvPr>
        </p:nvSpPr>
        <p:spPr>
          <a:xfrm>
            <a:off x="90488" y="744538"/>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g3b2afce14d4_0_647:notes"/>
          <p:cNvSpPr txBox="1"/>
          <p:nvPr>
            <p:ph idx="1" type="body"/>
          </p:nvPr>
        </p:nvSpPr>
        <p:spPr>
          <a:xfrm>
            <a:off x="679768" y="4715153"/>
            <a:ext cx="5438100" cy="4467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4" name="Google Shape;614;g3b2afce14d4_0_647:notes"/>
          <p:cNvSpPr/>
          <p:nvPr>
            <p:ph idx="2" type="sldImg"/>
          </p:nvPr>
        </p:nvSpPr>
        <p:spPr>
          <a:xfrm>
            <a:off x="90488" y="744538"/>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6: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104" name="Google Shape;104;p6: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7: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110" name="Google Shape;110;p7: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147d977612_0_9:notes"/>
          <p:cNvSpPr txBox="1"/>
          <p:nvPr>
            <p:ph idx="1" type="body"/>
          </p:nvPr>
        </p:nvSpPr>
        <p:spPr>
          <a:xfrm>
            <a:off x="679768" y="4715153"/>
            <a:ext cx="5438100" cy="4467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 name="Google Shape;116;g1147d977612_0_9: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9306c180fb_0_10:notes"/>
          <p:cNvSpPr txBox="1"/>
          <p:nvPr>
            <p:ph idx="1" type="body"/>
          </p:nvPr>
        </p:nvSpPr>
        <p:spPr>
          <a:xfrm>
            <a:off x="679768" y="4715153"/>
            <a:ext cx="5438100" cy="4467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5" name="Google Shape;125;g39306c180fb_0_10:notes"/>
          <p:cNvSpPr/>
          <p:nvPr>
            <p:ph idx="2" type="sldImg"/>
          </p:nvPr>
        </p:nvSpPr>
        <p:spPr>
          <a:xfrm>
            <a:off x="90488" y="744538"/>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b779defa3b_1_10:notes"/>
          <p:cNvSpPr txBox="1"/>
          <p:nvPr>
            <p:ph idx="1" type="body"/>
          </p:nvPr>
        </p:nvSpPr>
        <p:spPr>
          <a:xfrm>
            <a:off x="679768" y="4715153"/>
            <a:ext cx="5438100" cy="4467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 name="Google Shape;133;g2b779defa3b_1_10:notes"/>
          <p:cNvSpPr/>
          <p:nvPr>
            <p:ph idx="2" type="sldImg"/>
          </p:nvPr>
        </p:nvSpPr>
        <p:spPr>
          <a:xfrm>
            <a:off x="90488" y="744538"/>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 name="Shape 20"/>
        <p:cNvGrpSpPr/>
        <p:nvPr/>
      </p:nvGrpSpPr>
      <p:grpSpPr>
        <a:xfrm>
          <a:off x="0" y="0"/>
          <a:ext cx="0" cy="0"/>
          <a:chOff x="0" y="0"/>
          <a:chExt cx="0" cy="0"/>
        </a:xfrm>
      </p:grpSpPr>
      <p:sp>
        <p:nvSpPr>
          <p:cNvPr id="21" name="Google Shape;21;p50"/>
          <p:cNvSpPr txBox="1"/>
          <p:nvPr>
            <p:ph type="ctrTitle"/>
          </p:nvPr>
        </p:nvSpPr>
        <p:spPr>
          <a:xfrm>
            <a:off x="914400" y="2130428"/>
            <a:ext cx="103632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50"/>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3" name="Google Shape;23;p50"/>
          <p:cNvSpPr txBox="1"/>
          <p:nvPr>
            <p:ph idx="12" type="sldNum"/>
          </p:nvPr>
        </p:nvSpPr>
        <p:spPr>
          <a:xfrm>
            <a:off x="11479279" y="6610350"/>
            <a:ext cx="761404" cy="24765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Calibri"/>
                <a:ea typeface="Calibri"/>
                <a:cs typeface="Calibri"/>
                <a:sym typeface="Calibri"/>
              </a:defRPr>
            </a:lvl9pPr>
          </a:lstStyle>
          <a:p>
            <a:pPr indent="0" lvl="0" marL="0" rtl="0" algn="l">
              <a:spcBef>
                <a:spcPts val="0"/>
              </a:spcBef>
              <a:spcAft>
                <a:spcPts val="0"/>
              </a:spcAft>
              <a:buNone/>
            </a:pPr>
            <a:r>
              <a:rPr lang="en-US"/>
              <a:t>Slide: </a:t>
            </a:r>
            <a:fld id="{00000000-1234-1234-1234-123412341234}" type="slidenum">
              <a:rPr lang="en-US"/>
              <a:t>‹#›</a:t>
            </a:fld>
            <a:endParaRPr/>
          </a:p>
        </p:txBody>
      </p:sp>
      <p:sp>
        <p:nvSpPr>
          <p:cNvPr id="24" name="Google Shape;24;p50"/>
          <p:cNvSpPr txBox="1"/>
          <p:nvPr/>
        </p:nvSpPr>
        <p:spPr>
          <a:xfrm>
            <a:off x="0" y="0"/>
            <a:ext cx="12192000" cy="369332"/>
          </a:xfrm>
          <a:prstGeom prst="rect">
            <a:avLst/>
          </a:prstGeom>
          <a:solidFill>
            <a:srgbClr val="366092"/>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alibri"/>
                <a:ea typeface="Calibri"/>
                <a:cs typeface="Calibri"/>
                <a:sym typeface="Calibri"/>
              </a:rPr>
              <a:t>Coordination Group for Meteorological Satellites - CGMS</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5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51"/>
          <p:cNvSpPr txBox="1"/>
          <p:nvPr>
            <p:ph idx="1" type="body"/>
          </p:nvPr>
        </p:nvSpPr>
        <p:spPr>
          <a:xfrm>
            <a:off x="609600" y="1600203"/>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8" name="Google Shape;28;p51"/>
          <p:cNvSpPr txBox="1"/>
          <p:nvPr>
            <p:ph idx="12" type="sldNum"/>
          </p:nvPr>
        </p:nvSpPr>
        <p:spPr>
          <a:xfrm>
            <a:off x="11479279" y="6610350"/>
            <a:ext cx="761404" cy="24765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Calibri"/>
                <a:ea typeface="Calibri"/>
                <a:cs typeface="Calibri"/>
                <a:sym typeface="Calibri"/>
              </a:defRPr>
            </a:lvl9pPr>
          </a:lstStyle>
          <a:p>
            <a:pPr indent="0" lvl="0" marL="0" rtl="0" algn="l">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9" name="Shape 29"/>
        <p:cNvGrpSpPr/>
        <p:nvPr/>
      </p:nvGrpSpPr>
      <p:grpSpPr>
        <a:xfrm>
          <a:off x="0" y="0"/>
          <a:ext cx="0" cy="0"/>
          <a:chOff x="0" y="0"/>
          <a:chExt cx="0" cy="0"/>
        </a:xfrm>
      </p:grpSpPr>
      <p:sp>
        <p:nvSpPr>
          <p:cNvPr id="30" name="Google Shape;30;p52"/>
          <p:cNvSpPr/>
          <p:nvPr/>
        </p:nvSpPr>
        <p:spPr>
          <a:xfrm>
            <a:off x="8927" y="5780017"/>
            <a:ext cx="12192000" cy="106348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 name="Google Shape;31;p52"/>
          <p:cNvSpPr txBox="1"/>
          <p:nvPr>
            <p:ph idx="12" type="sldNum"/>
          </p:nvPr>
        </p:nvSpPr>
        <p:spPr>
          <a:xfrm>
            <a:off x="11479279" y="6610350"/>
            <a:ext cx="761404" cy="24765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Calibri"/>
                <a:ea typeface="Calibri"/>
                <a:cs typeface="Calibri"/>
                <a:sym typeface="Calibri"/>
              </a:defRPr>
            </a:lvl9pPr>
          </a:lstStyle>
          <a:p>
            <a:pPr indent="0" lvl="0" marL="0" rtl="0" algn="l">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49"/>
          <p:cNvSpPr txBox="1"/>
          <p:nvPr>
            <p:ph idx="1" type="body"/>
          </p:nvPr>
        </p:nvSpPr>
        <p:spPr>
          <a:xfrm>
            <a:off x="609600" y="1600203"/>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49"/>
          <p:cNvSpPr txBox="1"/>
          <p:nvPr/>
        </p:nvSpPr>
        <p:spPr>
          <a:xfrm>
            <a:off x="133317" y="6616700"/>
            <a:ext cx="5616852" cy="21540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en-US" sz="800"/>
              <a:t>Outcome from the</a:t>
            </a:r>
            <a:r>
              <a:rPr b="0" i="0" lang="en-US" sz="800" u="none" cap="none" strike="noStrike">
                <a:solidFill>
                  <a:srgbClr val="000000"/>
                </a:solidFill>
                <a:latin typeface="Arial"/>
                <a:ea typeface="Arial"/>
                <a:cs typeface="Arial"/>
                <a:sym typeface="Arial"/>
              </a:rPr>
              <a:t> CGMS-54 8th Risk Assessment Workshop (CGMS-54-WGIII, Version of </a:t>
            </a:r>
            <a:r>
              <a:rPr lang="en-US" sz="800"/>
              <a:t>11</a:t>
            </a:r>
            <a:r>
              <a:rPr b="0" i="0" lang="en-US" sz="800" u="none" cap="none" strike="noStrike">
                <a:solidFill>
                  <a:srgbClr val="000000"/>
                </a:solidFill>
                <a:latin typeface="Arial"/>
                <a:ea typeface="Arial"/>
                <a:cs typeface="Arial"/>
                <a:sym typeface="Arial"/>
              </a:rPr>
              <a:t> February 2025)</a:t>
            </a:r>
            <a:endParaRPr b="0" i="0" sz="800" u="none" cap="none" strike="noStrike">
              <a:solidFill>
                <a:srgbClr val="002569"/>
              </a:solidFill>
              <a:latin typeface="Calibri"/>
              <a:ea typeface="Calibri"/>
              <a:cs typeface="Calibri"/>
              <a:sym typeface="Calibri"/>
            </a:endParaRPr>
          </a:p>
        </p:txBody>
      </p:sp>
      <p:sp>
        <p:nvSpPr>
          <p:cNvPr id="13" name="Google Shape;13;p49"/>
          <p:cNvSpPr txBox="1"/>
          <p:nvPr>
            <p:ph idx="12" type="sldNum"/>
          </p:nvPr>
        </p:nvSpPr>
        <p:spPr>
          <a:xfrm>
            <a:off x="11479279" y="6610350"/>
            <a:ext cx="761404" cy="24765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Calibri"/>
                <a:ea typeface="Calibri"/>
                <a:cs typeface="Calibri"/>
                <a:sym typeface="Calibri"/>
              </a:defRPr>
            </a:lvl9pPr>
          </a:lstStyle>
          <a:p>
            <a:pPr indent="0" lvl="0" marL="0" rtl="0" algn="l">
              <a:spcBef>
                <a:spcPts val="0"/>
              </a:spcBef>
              <a:spcAft>
                <a:spcPts val="0"/>
              </a:spcAft>
              <a:buNone/>
            </a:pPr>
            <a:r>
              <a:rPr lang="en-US"/>
              <a:t>Slide: </a:t>
            </a:r>
            <a:fld id="{00000000-1234-1234-1234-123412341234}" type="slidenum">
              <a:rPr lang="en-US"/>
              <a:t>‹#›</a:t>
            </a:fld>
            <a:endParaRPr/>
          </a:p>
        </p:txBody>
      </p:sp>
      <p:sp>
        <p:nvSpPr>
          <p:cNvPr id="14" name="Google Shape;14;p49"/>
          <p:cNvSpPr txBox="1"/>
          <p:nvPr/>
        </p:nvSpPr>
        <p:spPr>
          <a:xfrm>
            <a:off x="0" y="0"/>
            <a:ext cx="12192000" cy="369332"/>
          </a:xfrm>
          <a:prstGeom prst="rect">
            <a:avLst/>
          </a:prstGeom>
          <a:solidFill>
            <a:srgbClr val="366092"/>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alibri"/>
                <a:ea typeface="Calibri"/>
                <a:cs typeface="Calibri"/>
                <a:sym typeface="Calibri"/>
              </a:rPr>
              <a:t>Coordination Group for Meteorological Satellites - CGMS</a:t>
            </a:r>
            <a:endParaRPr b="0" i="0" sz="1400" u="none" cap="none" strike="noStrike">
              <a:solidFill>
                <a:srgbClr val="000000"/>
              </a:solidFill>
              <a:latin typeface="Arial"/>
              <a:ea typeface="Arial"/>
              <a:cs typeface="Arial"/>
              <a:sym typeface="Arial"/>
            </a:endParaRPr>
          </a:p>
        </p:txBody>
      </p:sp>
      <p:sp>
        <p:nvSpPr>
          <p:cNvPr id="15" name="Google Shape;15;p49"/>
          <p:cNvSpPr txBox="1"/>
          <p:nvPr/>
        </p:nvSpPr>
        <p:spPr>
          <a:xfrm>
            <a:off x="8976320" y="6165304"/>
            <a:ext cx="1728192"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2569"/>
              </a:solidFill>
              <a:latin typeface="Calibri"/>
              <a:ea typeface="Calibri"/>
              <a:cs typeface="Calibri"/>
              <a:sym typeface="Calibri"/>
            </a:endParaRPr>
          </a:p>
        </p:txBody>
      </p:sp>
      <p:grpSp>
        <p:nvGrpSpPr>
          <p:cNvPr id="16" name="Google Shape;16;p49"/>
          <p:cNvGrpSpPr/>
          <p:nvPr/>
        </p:nvGrpSpPr>
        <p:grpSpPr>
          <a:xfrm>
            <a:off x="239353" y="6072809"/>
            <a:ext cx="11620628" cy="589932"/>
            <a:chOff x="239353" y="6072809"/>
            <a:chExt cx="11620628" cy="589932"/>
          </a:xfrm>
        </p:grpSpPr>
        <p:pic>
          <p:nvPicPr>
            <p:cNvPr descr="cgmsletter" id="17" name="Google Shape;17;p49"/>
            <p:cNvPicPr preferRelativeResize="0"/>
            <p:nvPr/>
          </p:nvPicPr>
          <p:blipFill rotWithShape="1">
            <a:blip r:embed="rId1">
              <a:alphaModFix/>
            </a:blip>
            <a:srcRect b="0" l="0" r="10987" t="0"/>
            <a:stretch/>
          </p:blipFill>
          <p:spPr>
            <a:xfrm>
              <a:off x="239353" y="6072809"/>
              <a:ext cx="5387525" cy="589932"/>
            </a:xfrm>
            <a:prstGeom prst="rect">
              <a:avLst/>
            </a:prstGeom>
            <a:noFill/>
            <a:ln>
              <a:noFill/>
            </a:ln>
          </p:spPr>
        </p:pic>
        <p:pic>
          <p:nvPicPr>
            <p:cNvPr descr="cgmsletter" id="18" name="Google Shape;18;p49"/>
            <p:cNvPicPr preferRelativeResize="0"/>
            <p:nvPr/>
          </p:nvPicPr>
          <p:blipFill rotWithShape="1">
            <a:blip r:embed="rId2">
              <a:alphaModFix/>
            </a:blip>
            <a:srcRect b="0" l="27044" r="0" t="0"/>
            <a:stretch/>
          </p:blipFill>
          <p:spPr>
            <a:xfrm>
              <a:off x="7444151" y="6072809"/>
              <a:ext cx="4415830" cy="589932"/>
            </a:xfrm>
            <a:prstGeom prst="rect">
              <a:avLst/>
            </a:prstGeom>
            <a:noFill/>
            <a:ln>
              <a:noFill/>
            </a:ln>
          </p:spPr>
        </p:pic>
        <p:pic>
          <p:nvPicPr>
            <p:cNvPr descr="cgmsletter" id="19" name="Google Shape;19;p49"/>
            <p:cNvPicPr preferRelativeResize="0"/>
            <p:nvPr/>
          </p:nvPicPr>
          <p:blipFill rotWithShape="1">
            <a:blip r:embed="rId3">
              <a:alphaModFix/>
            </a:blip>
            <a:srcRect b="0" l="30652" r="24295" t="0"/>
            <a:stretch/>
          </p:blipFill>
          <p:spPr>
            <a:xfrm>
              <a:off x="4800048" y="6072809"/>
              <a:ext cx="2726322" cy="589932"/>
            </a:xfrm>
            <a:prstGeom prst="rect">
              <a:avLst/>
            </a:prstGeom>
            <a:noFill/>
            <a:ln>
              <a:noFill/>
            </a:ln>
          </p:spPr>
        </p:pic>
      </p:grpSp>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4.png"/><Relationship Id="rId4" Type="http://schemas.openxmlformats.org/officeDocument/2006/relationships/image" Target="../media/image13.png"/><Relationship Id="rId5"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2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3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3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3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2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3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3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3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3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3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2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2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3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 name="Shape 35"/>
        <p:cNvGrpSpPr/>
        <p:nvPr/>
      </p:nvGrpSpPr>
      <p:grpSpPr>
        <a:xfrm>
          <a:off x="0" y="0"/>
          <a:ext cx="0" cy="0"/>
          <a:chOff x="0" y="0"/>
          <a:chExt cx="0" cy="0"/>
        </a:xfrm>
      </p:grpSpPr>
      <p:pic>
        <p:nvPicPr>
          <p:cNvPr descr="." id="36" name="Google Shape;36;p1"/>
          <p:cNvPicPr preferRelativeResize="0"/>
          <p:nvPr/>
        </p:nvPicPr>
        <p:blipFill rotWithShape="1">
          <a:blip r:embed="rId3">
            <a:alphaModFix/>
          </a:blip>
          <a:srcRect b="0" l="0" r="0" t="0"/>
          <a:stretch/>
        </p:blipFill>
        <p:spPr>
          <a:xfrm>
            <a:off x="108388" y="474237"/>
            <a:ext cx="5204009" cy="4475449"/>
          </a:xfrm>
          <a:prstGeom prst="rect">
            <a:avLst/>
          </a:prstGeom>
          <a:noFill/>
          <a:ln>
            <a:noFill/>
          </a:ln>
        </p:spPr>
      </p:pic>
      <p:sp>
        <p:nvSpPr>
          <p:cNvPr id="37" name="Google Shape;37;p1"/>
          <p:cNvSpPr txBox="1"/>
          <p:nvPr>
            <p:ph type="ctrTitle"/>
          </p:nvPr>
        </p:nvSpPr>
        <p:spPr>
          <a:xfrm>
            <a:off x="3976401" y="1624175"/>
            <a:ext cx="7834500" cy="3325500"/>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Clr>
                <a:schemeClr val="dk2"/>
              </a:buClr>
              <a:buSzPts val="4400"/>
              <a:buFont typeface="Calibri"/>
              <a:buNone/>
            </a:pPr>
            <a:r>
              <a:rPr b="1" lang="en-US">
                <a:solidFill>
                  <a:schemeClr val="dk2"/>
                </a:solidFill>
              </a:rPr>
              <a:t>8</a:t>
            </a:r>
            <a:r>
              <a:rPr b="1" baseline="30000" lang="en-US">
                <a:solidFill>
                  <a:schemeClr val="dk2"/>
                </a:solidFill>
              </a:rPr>
              <a:t>th</a:t>
            </a:r>
            <a:r>
              <a:rPr b="1" lang="en-US">
                <a:solidFill>
                  <a:schemeClr val="dk2"/>
                </a:solidFill>
              </a:rPr>
              <a:t> CGMS Risk Assessment</a:t>
            </a:r>
            <a:br>
              <a:rPr b="1" lang="en-US">
                <a:solidFill>
                  <a:schemeClr val="dk2"/>
                </a:solidFill>
              </a:rPr>
            </a:br>
            <a:endParaRPr b="1" sz="1600">
              <a:solidFill>
                <a:schemeClr val="dk2"/>
              </a:solidFill>
            </a:endParaRPr>
          </a:p>
        </p:txBody>
      </p:sp>
      <p:sp>
        <p:nvSpPr>
          <p:cNvPr id="38" name="Google Shape;38;p1"/>
          <p:cNvSpPr/>
          <p:nvPr/>
        </p:nvSpPr>
        <p:spPr>
          <a:xfrm>
            <a:off x="3976400" y="4949675"/>
            <a:ext cx="7834500" cy="3693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1" lang="en-US" sz="1800">
                <a:solidFill>
                  <a:schemeClr val="dk2"/>
                </a:solidFill>
                <a:latin typeface="Calibri"/>
                <a:ea typeface="Calibri"/>
                <a:cs typeface="Calibri"/>
                <a:sym typeface="Calibri"/>
              </a:rPr>
              <a:t>Outcome from</a:t>
            </a:r>
            <a:r>
              <a:rPr b="1" i="0" lang="en-US" sz="1800" u="none" cap="none" strike="noStrike">
                <a:solidFill>
                  <a:schemeClr val="dk2"/>
                </a:solidFill>
                <a:latin typeface="Calibri"/>
                <a:ea typeface="Calibri"/>
                <a:cs typeface="Calibri"/>
                <a:sym typeface="Calibri"/>
              </a:rPr>
              <a:t> the 8th Risk Assessment Workshop, 3-5 February 2026</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8"/>
          <p:cNvSpPr txBox="1"/>
          <p:nvPr>
            <p:ph idx="1" type="body"/>
          </p:nvPr>
        </p:nvSpPr>
        <p:spPr>
          <a:xfrm>
            <a:off x="487017" y="1196755"/>
            <a:ext cx="11251096" cy="4525963"/>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2"/>
              </a:buClr>
              <a:buSzPts val="2000"/>
              <a:buChar char="•"/>
            </a:pPr>
            <a:r>
              <a:rPr lang="en-US" sz="2000">
                <a:solidFill>
                  <a:schemeClr val="dk2"/>
                </a:solidFill>
              </a:rPr>
              <a:t>CGMS Risk Assessment uses </a:t>
            </a:r>
            <a:r>
              <a:rPr b="1" lang="en-US" sz="2000">
                <a:solidFill>
                  <a:srgbClr val="92D050"/>
                </a:solidFill>
              </a:rPr>
              <a:t>Green</a:t>
            </a:r>
            <a:r>
              <a:rPr lang="en-US" sz="2000">
                <a:solidFill>
                  <a:schemeClr val="dk2"/>
                </a:solidFill>
              </a:rPr>
              <a:t>, </a:t>
            </a:r>
            <a:r>
              <a:rPr lang="en-US" sz="2000">
                <a:solidFill>
                  <a:srgbClr val="FFFF00"/>
                </a:solidFill>
              </a:rPr>
              <a:t>Yellow</a:t>
            </a:r>
            <a:r>
              <a:rPr lang="en-US" sz="2000">
                <a:solidFill>
                  <a:schemeClr val="dk2"/>
                </a:solidFill>
              </a:rPr>
              <a:t>, and </a:t>
            </a:r>
            <a:r>
              <a:rPr lang="en-US" sz="2000">
                <a:solidFill>
                  <a:srgbClr val="FF0000"/>
                </a:solidFill>
              </a:rPr>
              <a:t>Red</a:t>
            </a:r>
            <a:r>
              <a:rPr lang="en-US" sz="2000">
                <a:solidFill>
                  <a:schemeClr val="dk2"/>
                </a:solidFill>
              </a:rPr>
              <a:t> to graphically represent the overall status of that sensor/observation.  The criteria for each colour is as follows:  </a:t>
            </a:r>
            <a:endParaRPr/>
          </a:p>
          <a:p>
            <a:pPr indent="-285750" lvl="1" marL="742950" rtl="0" algn="l">
              <a:lnSpc>
                <a:spcPct val="100000"/>
              </a:lnSpc>
              <a:spcBef>
                <a:spcPts val="400"/>
              </a:spcBef>
              <a:spcAft>
                <a:spcPts val="0"/>
              </a:spcAft>
              <a:buClr>
                <a:srgbClr val="92D050"/>
              </a:buClr>
              <a:buSzPts val="2000"/>
              <a:buChar char="–"/>
            </a:pPr>
            <a:r>
              <a:rPr b="1" lang="en-US" sz="2000">
                <a:solidFill>
                  <a:srgbClr val="92D050"/>
                </a:solidFill>
              </a:rPr>
              <a:t>Green: </a:t>
            </a:r>
            <a:r>
              <a:rPr lang="en-US" sz="2000">
                <a:solidFill>
                  <a:schemeClr val="dk2"/>
                </a:solidFill>
              </a:rPr>
              <a:t>CGMS Baseline met with a low risk of a gap.</a:t>
            </a:r>
            <a:endParaRPr/>
          </a:p>
          <a:p>
            <a:pPr indent="-285750" lvl="1" marL="742950" rtl="0" algn="l">
              <a:lnSpc>
                <a:spcPct val="100000"/>
              </a:lnSpc>
              <a:spcBef>
                <a:spcPts val="400"/>
              </a:spcBef>
              <a:spcAft>
                <a:spcPts val="0"/>
              </a:spcAft>
              <a:buClr>
                <a:srgbClr val="FFFF00"/>
              </a:buClr>
              <a:buSzPts val="2000"/>
              <a:buChar char="–"/>
            </a:pPr>
            <a:r>
              <a:rPr b="1" lang="en-US" sz="2000">
                <a:solidFill>
                  <a:srgbClr val="FFFF00"/>
                </a:solidFill>
              </a:rPr>
              <a:t>Yellow: </a:t>
            </a:r>
            <a:r>
              <a:rPr lang="en-US" sz="2000">
                <a:solidFill>
                  <a:schemeClr val="dk2"/>
                </a:solidFill>
              </a:rPr>
              <a:t>The CGMS Baseline is at moderate risk of not being fully met.  Some mitigation by CGMS Members may be required. </a:t>
            </a:r>
            <a:endParaRPr/>
          </a:p>
          <a:p>
            <a:pPr indent="-285750" lvl="1" marL="742950" rtl="0" algn="l">
              <a:lnSpc>
                <a:spcPct val="100000"/>
              </a:lnSpc>
              <a:spcBef>
                <a:spcPts val="400"/>
              </a:spcBef>
              <a:spcAft>
                <a:spcPts val="0"/>
              </a:spcAft>
              <a:buClr>
                <a:srgbClr val="FF0000"/>
              </a:buClr>
              <a:buSzPts val="2000"/>
              <a:buChar char="–"/>
            </a:pPr>
            <a:r>
              <a:rPr b="1" lang="en-US" sz="2000">
                <a:solidFill>
                  <a:srgbClr val="FF0000"/>
                </a:solidFill>
              </a:rPr>
              <a:t>Red: </a:t>
            </a:r>
            <a:r>
              <a:rPr lang="en-US" sz="2000">
                <a:solidFill>
                  <a:schemeClr val="dk2"/>
                </a:solidFill>
              </a:rPr>
              <a:t>There is a high risk of not meeting the CGMS Baseline without CGMS Member action</a:t>
            </a:r>
            <a:endParaRPr/>
          </a:p>
          <a:p>
            <a:pPr indent="-285750" lvl="1" marL="742950" rtl="0" algn="l">
              <a:lnSpc>
                <a:spcPct val="100000"/>
              </a:lnSpc>
              <a:spcBef>
                <a:spcPts val="400"/>
              </a:spcBef>
              <a:spcAft>
                <a:spcPts val="0"/>
              </a:spcAft>
              <a:buClr>
                <a:schemeClr val="dk2"/>
              </a:buClr>
              <a:buSzPts val="2000"/>
              <a:buChar char="–"/>
            </a:pPr>
            <a:r>
              <a:rPr lang="en-US" sz="2000">
                <a:solidFill>
                  <a:schemeClr val="dk2"/>
                </a:solidFill>
              </a:rPr>
              <a:t>No Colour: Observation is not planned to be available until a later date </a:t>
            </a:r>
            <a:endParaRPr/>
          </a:p>
          <a:p>
            <a:pPr indent="-190500" lvl="0" marL="342900" rtl="0" algn="l">
              <a:lnSpc>
                <a:spcPct val="100000"/>
              </a:lnSpc>
              <a:spcBef>
                <a:spcPts val="480"/>
              </a:spcBef>
              <a:spcAft>
                <a:spcPts val="0"/>
              </a:spcAft>
              <a:buClr>
                <a:schemeClr val="dk1"/>
              </a:buClr>
              <a:buSzPts val="2400"/>
              <a:buNone/>
            </a:pPr>
            <a:r>
              <a:t/>
            </a:r>
            <a:endParaRPr sz="2400"/>
          </a:p>
        </p:txBody>
      </p:sp>
      <p:sp>
        <p:nvSpPr>
          <p:cNvPr id="143" name="Google Shape;143;p8"/>
          <p:cNvSpPr/>
          <p:nvPr/>
        </p:nvSpPr>
        <p:spPr>
          <a:xfrm>
            <a:off x="2652527" y="4653139"/>
            <a:ext cx="7128791" cy="323935"/>
          </a:xfrm>
          <a:prstGeom prst="rect">
            <a:avLst/>
          </a:prstGeom>
          <a:gradFill>
            <a:gsLst>
              <a:gs pos="0">
                <a:srgbClr val="92D050"/>
              </a:gs>
              <a:gs pos="50000">
                <a:srgbClr val="FFFF00"/>
              </a:gs>
              <a:gs pos="100000">
                <a:srgbClr val="FF0000"/>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4" name="Google Shape;144;p8"/>
          <p:cNvSpPr/>
          <p:nvPr/>
        </p:nvSpPr>
        <p:spPr>
          <a:xfrm>
            <a:off x="2652524" y="5006868"/>
            <a:ext cx="216024" cy="186228"/>
          </a:xfrm>
          <a:prstGeom prst="triangle">
            <a:avLst>
              <a:gd fmla="val 50000" name="adj"/>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5" name="Google Shape;145;p8"/>
          <p:cNvSpPr/>
          <p:nvPr/>
        </p:nvSpPr>
        <p:spPr>
          <a:xfrm>
            <a:off x="5972742" y="5006868"/>
            <a:ext cx="216024" cy="186228"/>
          </a:xfrm>
          <a:prstGeom prst="triangle">
            <a:avLst>
              <a:gd fmla="val 50000" name="adj"/>
            </a:avLst>
          </a:prstGeom>
          <a:solidFill>
            <a:srgbClr val="FFFF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6" name="Google Shape;146;p8"/>
          <p:cNvSpPr/>
          <p:nvPr/>
        </p:nvSpPr>
        <p:spPr>
          <a:xfrm>
            <a:off x="9565291" y="5006868"/>
            <a:ext cx="216024" cy="186228"/>
          </a:xfrm>
          <a:prstGeom prst="triangle">
            <a:avLst>
              <a:gd fmla="val 50000" name="adj"/>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7" name="Google Shape;147;p8"/>
          <p:cNvSpPr/>
          <p:nvPr/>
        </p:nvSpPr>
        <p:spPr>
          <a:xfrm>
            <a:off x="2233383" y="5126607"/>
            <a:ext cx="1054306" cy="5539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chemeClr val="dk2"/>
                </a:solidFill>
                <a:latin typeface="Calibri"/>
                <a:ea typeface="Calibri"/>
                <a:cs typeface="Calibri"/>
                <a:sym typeface="Calibri"/>
              </a:rPr>
              <a:t>CGMS Baseline met with a low risk of a gap</a:t>
            </a:r>
            <a:endParaRPr b="0" i="0" sz="1000" u="none" cap="none" strike="noStrike">
              <a:solidFill>
                <a:schemeClr val="dk1"/>
              </a:solidFill>
              <a:latin typeface="Calibri"/>
              <a:ea typeface="Calibri"/>
              <a:cs typeface="Calibri"/>
              <a:sym typeface="Calibri"/>
            </a:endParaRPr>
          </a:p>
        </p:txBody>
      </p:sp>
      <p:sp>
        <p:nvSpPr>
          <p:cNvPr id="148" name="Google Shape;148;p8"/>
          <p:cNvSpPr/>
          <p:nvPr/>
        </p:nvSpPr>
        <p:spPr>
          <a:xfrm>
            <a:off x="5553601" y="5126607"/>
            <a:ext cx="1054306" cy="86177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chemeClr val="dk2"/>
                </a:solidFill>
                <a:latin typeface="Calibri"/>
                <a:ea typeface="Calibri"/>
                <a:cs typeface="Calibri"/>
                <a:sym typeface="Calibri"/>
              </a:rPr>
              <a:t>CGMS Baseline at moderate risk of gap or performance degradation</a:t>
            </a:r>
            <a:endParaRPr b="0" i="0" sz="1000" u="none" cap="none" strike="noStrike">
              <a:solidFill>
                <a:schemeClr val="dk1"/>
              </a:solidFill>
              <a:latin typeface="Calibri"/>
              <a:ea typeface="Calibri"/>
              <a:cs typeface="Calibri"/>
              <a:sym typeface="Calibri"/>
            </a:endParaRPr>
          </a:p>
        </p:txBody>
      </p:sp>
      <p:sp>
        <p:nvSpPr>
          <p:cNvPr id="149" name="Google Shape;149;p8"/>
          <p:cNvSpPr/>
          <p:nvPr/>
        </p:nvSpPr>
        <p:spPr>
          <a:xfrm>
            <a:off x="9146150" y="5126607"/>
            <a:ext cx="1054306" cy="5539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chemeClr val="dk2"/>
                </a:solidFill>
                <a:latin typeface="Calibri"/>
                <a:ea typeface="Calibri"/>
                <a:cs typeface="Calibri"/>
                <a:sym typeface="Calibri"/>
              </a:rPr>
              <a:t>CGMS Baseline at high risk of a gap in service</a:t>
            </a:r>
            <a:endParaRPr b="0" i="0" sz="1000" u="none" cap="none" strike="noStrike">
              <a:solidFill>
                <a:schemeClr val="dk1"/>
              </a:solidFill>
              <a:latin typeface="Calibri"/>
              <a:ea typeface="Calibri"/>
              <a:cs typeface="Calibri"/>
              <a:sym typeface="Calibri"/>
            </a:endParaRPr>
          </a:p>
        </p:txBody>
      </p:sp>
      <p:sp>
        <p:nvSpPr>
          <p:cNvPr id="150" name="Google Shape;150;p8"/>
          <p:cNvSpPr txBox="1"/>
          <p:nvPr/>
        </p:nvSpPr>
        <p:spPr>
          <a:xfrm>
            <a:off x="487017" y="451111"/>
            <a:ext cx="6043280" cy="369332"/>
          </a:xfrm>
          <a:prstGeom prst="rect">
            <a:avLst/>
          </a:prstGeom>
          <a:solidFill>
            <a:srgbClr val="36609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alibri"/>
                <a:ea typeface="Calibri"/>
                <a:cs typeface="Calibri"/>
                <a:sym typeface="Calibri"/>
              </a:rPr>
              <a:t>CGMS Risk Assessment Assumptions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g3b2ac5ebc1d_0_1"/>
          <p:cNvSpPr txBox="1"/>
          <p:nvPr/>
        </p:nvSpPr>
        <p:spPr>
          <a:xfrm>
            <a:off x="471584" y="453060"/>
            <a:ext cx="6043200" cy="369300"/>
          </a:xfrm>
          <a:prstGeom prst="rect">
            <a:avLst/>
          </a:prstGeom>
          <a:solidFill>
            <a:srgbClr val="36609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alibri"/>
                <a:ea typeface="Calibri"/>
                <a:cs typeface="Calibri"/>
                <a:sym typeface="Calibri"/>
              </a:rPr>
              <a:t>Top-Level Risk Assessment - Earth Observations (2025)</a:t>
            </a:r>
            <a:endParaRPr b="0" i="0" sz="1400" u="none" cap="none" strike="noStrike">
              <a:solidFill>
                <a:srgbClr val="000000"/>
              </a:solidFill>
              <a:latin typeface="Arial"/>
              <a:ea typeface="Arial"/>
              <a:cs typeface="Arial"/>
              <a:sym typeface="Arial"/>
            </a:endParaRPr>
          </a:p>
        </p:txBody>
      </p:sp>
      <p:graphicFrame>
        <p:nvGraphicFramePr>
          <p:cNvPr id="156" name="Google Shape;156;g3b2ac5ebc1d_0_1"/>
          <p:cNvGraphicFramePr/>
          <p:nvPr/>
        </p:nvGraphicFramePr>
        <p:xfrm>
          <a:off x="1065249" y="1626271"/>
          <a:ext cx="3000000" cy="3000000"/>
        </p:xfrm>
        <a:graphic>
          <a:graphicData uri="http://schemas.openxmlformats.org/drawingml/2006/table">
            <a:tbl>
              <a:tblPr>
                <a:noFill/>
                <a:tableStyleId>{0775EDF8-F866-4D86-BB94-38A0C84D441A}</a:tableStyleId>
              </a:tblPr>
              <a:tblGrid>
                <a:gridCol w="2734975"/>
                <a:gridCol w="572550"/>
                <a:gridCol w="453000"/>
                <a:gridCol w="503350"/>
                <a:gridCol w="566250"/>
                <a:gridCol w="534800"/>
                <a:gridCol w="572550"/>
                <a:gridCol w="578850"/>
                <a:gridCol w="591425"/>
                <a:gridCol w="566250"/>
                <a:gridCol w="604000"/>
                <a:gridCol w="547375"/>
                <a:gridCol w="512125"/>
              </a:tblGrid>
              <a:tr h="205750">
                <a:tc>
                  <a:txBody>
                    <a:bodyPr/>
                    <a:lstStyle/>
                    <a:p>
                      <a:pPr indent="0" lvl="0" marL="0" marR="0" rtl="0" algn="l">
                        <a:lnSpc>
                          <a:spcPct val="100000"/>
                        </a:lnSpc>
                        <a:spcBef>
                          <a:spcPts val="0"/>
                        </a:spcBef>
                        <a:spcAft>
                          <a:spcPts val="0"/>
                        </a:spcAft>
                        <a:buClr>
                          <a:srgbClr val="000000"/>
                        </a:buClr>
                        <a:buSzPts val="900"/>
                        <a:buFont typeface="Arial"/>
                        <a:buNone/>
                      </a:pPr>
                      <a:r>
                        <a:rPr b="1" lang="en-US" sz="1000" u="none" cap="none" strike="noStrike">
                          <a:latin typeface="Arial Narrow"/>
                          <a:ea typeface="Arial Narrow"/>
                          <a:cs typeface="Arial Narrow"/>
                          <a:sym typeface="Arial Narrow"/>
                        </a:rPr>
                        <a:t>Sensor</a:t>
                      </a:r>
                      <a:endParaRPr sz="1500" u="none" cap="none" strike="noStrike"/>
                    </a:p>
                  </a:txBody>
                  <a:tcPr marT="34300" marB="34300" marR="68575" marL="68575">
                    <a:lnL cap="flat" cmpd="sng" w="12700">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1000" u="none" cap="none" strike="noStrike">
                          <a:latin typeface="Arial Narrow"/>
                          <a:ea typeface="Arial Narrow"/>
                          <a:cs typeface="Arial Narrow"/>
                          <a:sym typeface="Arial Narrow"/>
                        </a:rPr>
                        <a:t>2025</a:t>
                      </a:r>
                      <a:endParaRPr sz="1500" u="none" cap="none" strike="noStrike"/>
                    </a:p>
                  </a:txBody>
                  <a:tcPr marT="34300" marB="34300" marR="68575" marL="6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1000" u="none" cap="none" strike="noStrike">
                          <a:latin typeface="Arial Narrow"/>
                          <a:ea typeface="Arial Narrow"/>
                          <a:cs typeface="Arial Narrow"/>
                          <a:sym typeface="Arial Narrow"/>
                        </a:rPr>
                        <a:t>2026</a:t>
                      </a:r>
                      <a:endParaRPr sz="1500" u="none" cap="none" strike="noStrike"/>
                    </a:p>
                  </a:txBody>
                  <a:tcPr marT="34300" marB="34300" marR="68575" marL="6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1000" u="none" cap="none" strike="noStrike">
                          <a:latin typeface="Arial Narrow"/>
                          <a:ea typeface="Arial Narrow"/>
                          <a:cs typeface="Arial Narrow"/>
                          <a:sym typeface="Arial Narrow"/>
                        </a:rPr>
                        <a:t>2027</a:t>
                      </a:r>
                      <a:endParaRPr sz="1500" u="none" cap="none" strike="noStrike"/>
                    </a:p>
                  </a:txBody>
                  <a:tcPr marT="34300" marB="34300" marR="68575" marL="6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1000" u="none" cap="none" strike="noStrike">
                          <a:latin typeface="Arial Narrow"/>
                          <a:ea typeface="Arial Narrow"/>
                          <a:cs typeface="Arial Narrow"/>
                          <a:sym typeface="Arial Narrow"/>
                        </a:rPr>
                        <a:t>2028</a:t>
                      </a:r>
                      <a:endParaRPr sz="1500" u="none" cap="none" strike="noStrike"/>
                    </a:p>
                  </a:txBody>
                  <a:tcPr marT="34300" marB="34300" marR="68575" marL="6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1000" u="none" cap="none" strike="noStrike">
                          <a:latin typeface="Arial Narrow"/>
                          <a:ea typeface="Arial Narrow"/>
                          <a:cs typeface="Arial Narrow"/>
                          <a:sym typeface="Arial Narrow"/>
                        </a:rPr>
                        <a:t>2029</a:t>
                      </a:r>
                      <a:endParaRPr sz="1500" u="none" cap="none" strike="noStrike"/>
                    </a:p>
                  </a:txBody>
                  <a:tcPr marT="34300" marB="34300" marR="68575" marL="6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1000" u="none" cap="none" strike="noStrike">
                          <a:latin typeface="Arial Narrow"/>
                          <a:ea typeface="Arial Narrow"/>
                          <a:cs typeface="Arial Narrow"/>
                          <a:sym typeface="Arial Narrow"/>
                        </a:rPr>
                        <a:t>2030</a:t>
                      </a:r>
                      <a:endParaRPr sz="1500" u="none" cap="none" strike="noStrike"/>
                    </a:p>
                  </a:txBody>
                  <a:tcPr marT="34300" marB="34300" marR="68575" marL="6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1000" u="none" cap="none" strike="noStrike">
                          <a:latin typeface="Arial Narrow"/>
                          <a:ea typeface="Arial Narrow"/>
                          <a:cs typeface="Arial Narrow"/>
                          <a:sym typeface="Arial Narrow"/>
                        </a:rPr>
                        <a:t>2031</a:t>
                      </a:r>
                      <a:endParaRPr sz="1500" u="none" cap="none" strike="noStrike"/>
                    </a:p>
                  </a:txBody>
                  <a:tcPr marT="34300" marB="34300" marR="68575" marL="6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1000" u="none" cap="none" strike="noStrike">
                          <a:latin typeface="Arial Narrow"/>
                          <a:ea typeface="Arial Narrow"/>
                          <a:cs typeface="Arial Narrow"/>
                          <a:sym typeface="Arial Narrow"/>
                        </a:rPr>
                        <a:t>2032</a:t>
                      </a:r>
                      <a:endParaRPr sz="1500" u="none" cap="none" strike="noStrike"/>
                    </a:p>
                  </a:txBody>
                  <a:tcPr marT="34300" marB="34300" marR="68575" marL="6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1000" u="none" cap="none" strike="noStrike">
                          <a:latin typeface="Arial Narrow"/>
                          <a:ea typeface="Arial Narrow"/>
                          <a:cs typeface="Arial Narrow"/>
                          <a:sym typeface="Arial Narrow"/>
                        </a:rPr>
                        <a:t>2033</a:t>
                      </a:r>
                      <a:endParaRPr sz="1500" u="none" cap="none" strike="noStrike"/>
                    </a:p>
                  </a:txBody>
                  <a:tcPr marT="34300" marB="34300" marR="68575" marL="6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1000" u="none" cap="none" strike="noStrike">
                          <a:latin typeface="Arial Narrow"/>
                          <a:ea typeface="Arial Narrow"/>
                          <a:cs typeface="Arial Narrow"/>
                          <a:sym typeface="Arial Narrow"/>
                        </a:rPr>
                        <a:t>2034</a:t>
                      </a:r>
                      <a:endParaRPr sz="1500" u="none" cap="none" strike="noStrike"/>
                    </a:p>
                  </a:txBody>
                  <a:tcPr marT="34300" marB="34300" marR="68575" marL="6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1000" u="none" cap="none" strike="noStrike">
                          <a:latin typeface="Arial Narrow"/>
                          <a:ea typeface="Arial Narrow"/>
                          <a:cs typeface="Arial Narrow"/>
                          <a:sym typeface="Arial Narrow"/>
                        </a:rPr>
                        <a:t>2035</a:t>
                      </a:r>
                      <a:endParaRPr sz="1500" u="none" cap="none" strike="noStrike"/>
                    </a:p>
                  </a:txBody>
                  <a:tcPr marT="34300" marB="34300" marR="68575" marL="6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1000" u="none" cap="none" strike="noStrike">
                          <a:latin typeface="Arial Narrow"/>
                          <a:ea typeface="Arial Narrow"/>
                          <a:cs typeface="Arial Narrow"/>
                          <a:sym typeface="Arial Narrow"/>
                        </a:rPr>
                        <a:t>2036</a:t>
                      </a:r>
                      <a:endParaRPr sz="1500" u="none" cap="none" strike="noStrike"/>
                    </a:p>
                  </a:txBody>
                  <a:tcPr marT="34300" marB="34300" marR="68575" marL="6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94300">
                <a:tc>
                  <a:txBody>
                    <a:bodyPr/>
                    <a:lstStyle/>
                    <a:p>
                      <a:pPr indent="0" lvl="0" marL="0" marR="0" rtl="0" algn="l">
                        <a:lnSpc>
                          <a:spcPct val="100000"/>
                        </a:lnSpc>
                        <a:spcBef>
                          <a:spcPts val="0"/>
                        </a:spcBef>
                        <a:spcAft>
                          <a:spcPts val="0"/>
                        </a:spcAft>
                        <a:buClr>
                          <a:srgbClr val="000000"/>
                        </a:buClr>
                        <a:buSzPts val="800"/>
                        <a:buFont typeface="Arial"/>
                        <a:buNone/>
                      </a:pPr>
                      <a:r>
                        <a:rPr lang="en-US" sz="1000" u="none" cap="none" strike="noStrike">
                          <a:latin typeface="Arial Narrow"/>
                          <a:ea typeface="Arial Narrow"/>
                          <a:cs typeface="Arial Narrow"/>
                          <a:sym typeface="Arial Narrow"/>
                        </a:rPr>
                        <a:t>Microwave Sounder</a:t>
                      </a:r>
                      <a:endParaRPr sz="1600" u="none" cap="none" strike="noStrike"/>
                    </a:p>
                  </a:txBody>
                  <a:tcPr marT="34300" marB="34300" marR="68575" marL="68575">
                    <a:lnL cap="flat" cmpd="sng" w="12700">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4300">
                <a:tc>
                  <a:txBody>
                    <a:bodyPr/>
                    <a:lstStyle/>
                    <a:p>
                      <a:pPr indent="0" lvl="0" marL="0" marR="0" rtl="0" algn="l">
                        <a:lnSpc>
                          <a:spcPct val="100000"/>
                        </a:lnSpc>
                        <a:spcBef>
                          <a:spcPts val="0"/>
                        </a:spcBef>
                        <a:spcAft>
                          <a:spcPts val="0"/>
                        </a:spcAft>
                        <a:buClr>
                          <a:srgbClr val="000000"/>
                        </a:buClr>
                        <a:buSzPts val="800"/>
                        <a:buFont typeface="Arial"/>
                        <a:buNone/>
                      </a:pPr>
                      <a:r>
                        <a:rPr lang="en-US" sz="1000" u="none" cap="none" strike="noStrike">
                          <a:solidFill>
                            <a:schemeClr val="dk1"/>
                          </a:solidFill>
                          <a:latin typeface="Arial Narrow"/>
                          <a:ea typeface="Arial Narrow"/>
                          <a:cs typeface="Arial Narrow"/>
                          <a:sym typeface="Arial Narrow"/>
                        </a:rPr>
                        <a:t>Hyperspectral Infrared Sounder</a:t>
                      </a:r>
                      <a:endParaRPr sz="1600" u="none" cap="none" strike="noStrike"/>
                    </a:p>
                  </a:txBody>
                  <a:tcPr marT="34300" marB="34300" marR="68575" marL="68575">
                    <a:lnL cap="flat" cmpd="sng" w="12700">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4300">
                <a:tc>
                  <a:txBody>
                    <a:bodyPr/>
                    <a:lstStyle/>
                    <a:p>
                      <a:pPr indent="0" lvl="0" marL="0" marR="0" rtl="0" algn="l">
                        <a:lnSpc>
                          <a:spcPct val="100000"/>
                        </a:lnSpc>
                        <a:spcBef>
                          <a:spcPts val="0"/>
                        </a:spcBef>
                        <a:spcAft>
                          <a:spcPts val="0"/>
                        </a:spcAft>
                        <a:buClr>
                          <a:srgbClr val="000000"/>
                        </a:buClr>
                        <a:buSzPts val="800"/>
                        <a:buFont typeface="Arial"/>
                        <a:buNone/>
                      </a:pPr>
                      <a:r>
                        <a:rPr lang="en-US" sz="1000" u="none" cap="none" strike="noStrike">
                          <a:latin typeface="Arial Narrow"/>
                          <a:ea typeface="Arial Narrow"/>
                          <a:cs typeface="Arial Narrow"/>
                          <a:sym typeface="Arial Narrow"/>
                        </a:rPr>
                        <a:t>Radio Occultation</a:t>
                      </a:r>
                      <a:endParaRPr sz="1600" u="none" cap="none" strike="noStrike"/>
                    </a:p>
                  </a:txBody>
                  <a:tcPr marT="34300" marB="34300" marR="68575" marL="68575">
                    <a:lnL cap="flat" cmpd="sng" w="12700">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4300">
                <a:tc>
                  <a:txBody>
                    <a:bodyPr/>
                    <a:lstStyle/>
                    <a:p>
                      <a:pPr indent="0" lvl="0" marL="0" marR="0" rtl="0" algn="l">
                        <a:lnSpc>
                          <a:spcPct val="100000"/>
                        </a:lnSpc>
                        <a:spcBef>
                          <a:spcPts val="0"/>
                        </a:spcBef>
                        <a:spcAft>
                          <a:spcPts val="0"/>
                        </a:spcAft>
                        <a:buClr>
                          <a:srgbClr val="000000"/>
                        </a:buClr>
                        <a:buSzPts val="800"/>
                        <a:buFont typeface="Arial"/>
                        <a:buNone/>
                      </a:pPr>
                      <a:r>
                        <a:rPr lang="en-US" sz="1000" u="none" cap="none" strike="noStrike">
                          <a:latin typeface="Arial Narrow"/>
                          <a:ea typeface="Arial Narrow"/>
                          <a:cs typeface="Arial Narrow"/>
                          <a:sym typeface="Arial Narrow"/>
                        </a:rPr>
                        <a:t>Multi-purpose Meteorological Imager</a:t>
                      </a:r>
                      <a:endParaRPr sz="1600" u="none" cap="none" strike="noStrike"/>
                    </a:p>
                  </a:txBody>
                  <a:tcPr marT="34300" marB="34300" marR="68575" marL="68575">
                    <a:lnL cap="flat" cmpd="sng" w="12700">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4300">
                <a:tc>
                  <a:txBody>
                    <a:bodyPr/>
                    <a:lstStyle/>
                    <a:p>
                      <a:pPr indent="0" lvl="0" marL="0" marR="0" rtl="0" algn="l">
                        <a:lnSpc>
                          <a:spcPct val="100000"/>
                        </a:lnSpc>
                        <a:spcBef>
                          <a:spcPts val="0"/>
                        </a:spcBef>
                        <a:spcAft>
                          <a:spcPts val="0"/>
                        </a:spcAft>
                        <a:buClr>
                          <a:srgbClr val="000000"/>
                        </a:buClr>
                        <a:buSzPts val="800"/>
                        <a:buFont typeface="Arial"/>
                        <a:buNone/>
                      </a:pPr>
                      <a:r>
                        <a:rPr lang="en-US" sz="1000" u="none" cap="none" strike="noStrike">
                          <a:solidFill>
                            <a:schemeClr val="dk1"/>
                          </a:solidFill>
                          <a:latin typeface="Arial Narrow"/>
                          <a:ea typeface="Arial Narrow"/>
                          <a:cs typeface="Arial Narrow"/>
                          <a:sym typeface="Arial Narrow"/>
                        </a:rPr>
                        <a:t>Multi-viewing, Multi-channel, Multi-polarisation Imager</a:t>
                      </a:r>
                      <a:endParaRPr sz="1000" u="none" cap="none" strike="noStrike">
                        <a:latin typeface="Arial Narrow"/>
                        <a:ea typeface="Arial Narrow"/>
                        <a:cs typeface="Arial Narrow"/>
                        <a:sym typeface="Arial Narrow"/>
                      </a:endParaRPr>
                    </a:p>
                  </a:txBody>
                  <a:tcPr marT="34300" marB="34300" marR="68575" marL="68575">
                    <a:lnL cap="flat" cmpd="sng" w="12700">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4300">
                <a:tc>
                  <a:txBody>
                    <a:bodyPr/>
                    <a:lstStyle/>
                    <a:p>
                      <a:pPr indent="0" lvl="0" marL="0" marR="0" rtl="0" algn="l">
                        <a:lnSpc>
                          <a:spcPct val="100000"/>
                        </a:lnSpc>
                        <a:spcBef>
                          <a:spcPts val="0"/>
                        </a:spcBef>
                        <a:spcAft>
                          <a:spcPts val="0"/>
                        </a:spcAft>
                        <a:buClr>
                          <a:schemeClr val="dk1"/>
                        </a:buClr>
                        <a:buSzPts val="800"/>
                        <a:buFont typeface="Arial Narrow"/>
                        <a:buNone/>
                      </a:pPr>
                      <a:r>
                        <a:rPr lang="en-US" sz="1000" u="none" cap="none" strike="noStrike">
                          <a:latin typeface="Arial Narrow"/>
                          <a:ea typeface="Arial Narrow"/>
                          <a:cs typeface="Arial Narrow"/>
                          <a:sym typeface="Arial Narrow"/>
                        </a:rPr>
                        <a:t>Lightning Mapper</a:t>
                      </a:r>
                      <a:endParaRPr sz="1600" u="none" cap="none" strike="noStrike"/>
                    </a:p>
                  </a:txBody>
                  <a:tcPr marT="34300" marB="34300" marR="68575" marL="68575">
                    <a:lnL cap="flat" cmpd="sng" w="12700">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4300">
                <a:tc>
                  <a:txBody>
                    <a:bodyPr/>
                    <a:lstStyle/>
                    <a:p>
                      <a:pPr indent="0" lvl="0" marL="0" marR="0" rtl="0" algn="l">
                        <a:lnSpc>
                          <a:spcPct val="100000"/>
                        </a:lnSpc>
                        <a:spcBef>
                          <a:spcPts val="0"/>
                        </a:spcBef>
                        <a:spcAft>
                          <a:spcPts val="0"/>
                        </a:spcAft>
                        <a:buClr>
                          <a:srgbClr val="000000"/>
                        </a:buClr>
                        <a:buSzPts val="800"/>
                        <a:buFont typeface="Arial Narrow"/>
                        <a:buNone/>
                      </a:pPr>
                      <a:r>
                        <a:rPr b="0" lang="en-US" sz="1000" u="none" cap="none" strike="noStrike">
                          <a:solidFill>
                            <a:srgbClr val="000000"/>
                          </a:solidFill>
                          <a:latin typeface="Arial Narrow"/>
                          <a:ea typeface="Arial Narrow"/>
                          <a:cs typeface="Arial Narrow"/>
                          <a:sym typeface="Arial Narrow"/>
                        </a:rPr>
                        <a:t>Broadband Short/Long Wave</a:t>
                      </a:r>
                      <a:r>
                        <a:rPr b="0" lang="en-US" sz="1000" u="none" cap="none" strike="noStrike">
                          <a:latin typeface="Arial Narrow"/>
                          <a:ea typeface="Arial Narrow"/>
                          <a:cs typeface="Arial Narrow"/>
                          <a:sym typeface="Arial Narrow"/>
                        </a:rPr>
                        <a:t> </a:t>
                      </a:r>
                      <a:r>
                        <a:rPr lang="en-US" sz="1000" u="none" cap="none" strike="noStrike">
                          <a:latin typeface="Arial Narrow"/>
                          <a:ea typeface="Arial Narrow"/>
                          <a:cs typeface="Arial Narrow"/>
                          <a:sym typeface="Arial Narrow"/>
                        </a:rPr>
                        <a:t>Radiometer</a:t>
                      </a:r>
                      <a:endParaRPr sz="1000" u="none" cap="none" strike="noStrike">
                        <a:latin typeface="Arial Narrow"/>
                        <a:ea typeface="Arial Narrow"/>
                        <a:cs typeface="Arial Narrow"/>
                        <a:sym typeface="Arial Narrow"/>
                      </a:endParaRPr>
                    </a:p>
                  </a:txBody>
                  <a:tcPr marT="34300" marB="34300" marR="68575" marL="68575">
                    <a:lnL cap="flat" cmpd="sng" w="12700">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4300">
                <a:tc>
                  <a:txBody>
                    <a:bodyPr/>
                    <a:lstStyle/>
                    <a:p>
                      <a:pPr indent="0" lvl="0" marL="0" marR="0" rtl="0" algn="l">
                        <a:lnSpc>
                          <a:spcPct val="100000"/>
                        </a:lnSpc>
                        <a:spcBef>
                          <a:spcPts val="0"/>
                        </a:spcBef>
                        <a:spcAft>
                          <a:spcPts val="0"/>
                        </a:spcAft>
                        <a:buClr>
                          <a:srgbClr val="000000"/>
                        </a:buClr>
                        <a:buSzPts val="800"/>
                        <a:buFont typeface="Arial"/>
                        <a:buNone/>
                      </a:pPr>
                      <a:r>
                        <a:rPr lang="en-US" sz="1000" u="none" cap="none" strike="noStrike">
                          <a:latin typeface="Arial Narrow"/>
                          <a:ea typeface="Arial Narrow"/>
                          <a:cs typeface="Arial Narrow"/>
                          <a:sym typeface="Arial Narrow"/>
                        </a:rPr>
                        <a:t>Visible/UV Radiometer</a:t>
                      </a:r>
                      <a:endParaRPr sz="1000" u="none" cap="none" strike="noStrike">
                        <a:latin typeface="Arial Narrow"/>
                        <a:ea typeface="Arial Narrow"/>
                        <a:cs typeface="Arial Narrow"/>
                        <a:sym typeface="Arial Narrow"/>
                      </a:endParaRPr>
                    </a:p>
                  </a:txBody>
                  <a:tcPr marT="34300" marB="34300" marR="68575" marL="68575">
                    <a:lnL cap="flat" cmpd="sng" w="12700">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4300">
                <a:tc>
                  <a:txBody>
                    <a:bodyPr/>
                    <a:lstStyle/>
                    <a:p>
                      <a:pPr indent="0" lvl="0" marL="0" marR="0" rtl="0" algn="l">
                        <a:lnSpc>
                          <a:spcPct val="100000"/>
                        </a:lnSpc>
                        <a:spcBef>
                          <a:spcPts val="0"/>
                        </a:spcBef>
                        <a:spcAft>
                          <a:spcPts val="0"/>
                        </a:spcAft>
                        <a:buClr>
                          <a:srgbClr val="000000"/>
                        </a:buClr>
                        <a:buSzPts val="800"/>
                        <a:buFont typeface="Arial"/>
                        <a:buNone/>
                      </a:pPr>
                      <a:r>
                        <a:rPr lang="en-US" sz="1000" u="none" cap="none" strike="noStrike">
                          <a:latin typeface="Arial Narrow"/>
                          <a:ea typeface="Arial Narrow"/>
                          <a:cs typeface="Arial Narrow"/>
                          <a:sym typeface="Arial Narrow"/>
                        </a:rPr>
                        <a:t>UV Limb Spectrometer</a:t>
                      </a:r>
                      <a:endParaRPr sz="1000" u="none" cap="none" strike="noStrike">
                        <a:latin typeface="Arial Narrow"/>
                        <a:ea typeface="Arial Narrow"/>
                        <a:cs typeface="Arial Narrow"/>
                        <a:sym typeface="Arial Narrow"/>
                      </a:endParaRPr>
                    </a:p>
                  </a:txBody>
                  <a:tcPr marT="34300" marB="34300" marR="68575" marL="68575">
                    <a:lnL cap="flat" cmpd="sng" w="12700">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5775">
                <a:tc>
                  <a:txBody>
                    <a:bodyPr/>
                    <a:lstStyle/>
                    <a:p>
                      <a:pPr indent="0" lvl="0" marL="0" marR="0" rtl="0" algn="l">
                        <a:lnSpc>
                          <a:spcPct val="100000"/>
                        </a:lnSpc>
                        <a:spcBef>
                          <a:spcPts val="0"/>
                        </a:spcBef>
                        <a:spcAft>
                          <a:spcPts val="0"/>
                        </a:spcAft>
                        <a:buClr>
                          <a:schemeClr val="dk1"/>
                        </a:buClr>
                        <a:buSzPts val="800"/>
                        <a:buFont typeface="Arial Narrow"/>
                        <a:buNone/>
                      </a:pPr>
                      <a:r>
                        <a:rPr lang="en-US" sz="1000" u="none" cap="none" strike="noStrike">
                          <a:solidFill>
                            <a:schemeClr val="dk1"/>
                          </a:solidFill>
                          <a:latin typeface="Arial Narrow"/>
                          <a:ea typeface="Arial Narrow"/>
                          <a:cs typeface="Arial Narrow"/>
                          <a:sym typeface="Arial Narrow"/>
                        </a:rPr>
                        <a:t>SWIR Imaging Spectrometer </a:t>
                      </a:r>
                      <a:endParaRPr sz="1000" u="none" cap="none" strike="noStrike">
                        <a:solidFill>
                          <a:schemeClr val="dk1"/>
                        </a:solidFill>
                        <a:latin typeface="Arial Narrow"/>
                        <a:ea typeface="Arial Narrow"/>
                        <a:cs typeface="Arial Narrow"/>
                        <a:sym typeface="Arial Narrow"/>
                      </a:endParaRPr>
                    </a:p>
                  </a:txBody>
                  <a:tcPr marT="34300" marB="34300" marR="68575" marL="68575">
                    <a:lnL cap="flat" cmpd="sng" w="12700">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4300">
                <a:tc>
                  <a:txBody>
                    <a:bodyPr/>
                    <a:lstStyle/>
                    <a:p>
                      <a:pPr indent="0" lvl="0" marL="0" marR="0" rtl="0" algn="l">
                        <a:lnSpc>
                          <a:spcPct val="100000"/>
                        </a:lnSpc>
                        <a:spcBef>
                          <a:spcPts val="0"/>
                        </a:spcBef>
                        <a:spcAft>
                          <a:spcPts val="0"/>
                        </a:spcAft>
                        <a:buClr>
                          <a:srgbClr val="000000"/>
                        </a:buClr>
                        <a:buSzPts val="800"/>
                        <a:buFont typeface="Arial"/>
                        <a:buNone/>
                      </a:pPr>
                      <a:r>
                        <a:rPr lang="en-US" sz="1000" u="none" cap="none" strike="noStrike">
                          <a:latin typeface="Arial Narrow"/>
                          <a:ea typeface="Arial Narrow"/>
                          <a:cs typeface="Arial Narrow"/>
                          <a:sym typeface="Arial Narrow"/>
                        </a:rPr>
                        <a:t>Precipitation Radar</a:t>
                      </a:r>
                      <a:endParaRPr sz="1000" u="none" cap="none" strike="noStrike">
                        <a:latin typeface="Arial Narrow"/>
                        <a:ea typeface="Arial Narrow"/>
                        <a:cs typeface="Arial Narrow"/>
                        <a:sym typeface="Arial Narrow"/>
                      </a:endParaRPr>
                    </a:p>
                  </a:txBody>
                  <a:tcPr marT="34300" marB="34300" marR="68575" marL="68575">
                    <a:lnL cap="flat" cmpd="sng" w="12700">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4300">
                <a:tc>
                  <a:txBody>
                    <a:bodyPr/>
                    <a:lstStyle/>
                    <a:p>
                      <a:pPr indent="0" lvl="0" marL="0" marR="0" rtl="0" algn="l">
                        <a:lnSpc>
                          <a:spcPct val="100000"/>
                        </a:lnSpc>
                        <a:spcBef>
                          <a:spcPts val="0"/>
                        </a:spcBef>
                        <a:spcAft>
                          <a:spcPts val="0"/>
                        </a:spcAft>
                        <a:buClr>
                          <a:srgbClr val="000000"/>
                        </a:buClr>
                        <a:buSzPts val="800"/>
                        <a:buFont typeface="Arial"/>
                        <a:buNone/>
                      </a:pPr>
                      <a:r>
                        <a:rPr lang="en-US" sz="1000" u="none" cap="none" strike="noStrike">
                          <a:latin typeface="Arial Narrow"/>
                          <a:ea typeface="Arial Narrow"/>
                          <a:cs typeface="Arial Narrow"/>
                          <a:sym typeface="Arial Narrow"/>
                        </a:rPr>
                        <a:t>Microwave Imager</a:t>
                      </a:r>
                      <a:endParaRPr sz="1600" u="none" cap="none" strike="noStrike"/>
                    </a:p>
                  </a:txBody>
                  <a:tcPr marT="34300" marB="34300" marR="68575" marL="68575">
                    <a:lnL cap="flat" cmpd="sng" w="12700">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00675">
                <a:tc>
                  <a:txBody>
                    <a:bodyPr/>
                    <a:lstStyle/>
                    <a:p>
                      <a:pPr indent="0" lvl="0" marL="0" marR="0" rtl="0" algn="l">
                        <a:lnSpc>
                          <a:spcPct val="100000"/>
                        </a:lnSpc>
                        <a:spcBef>
                          <a:spcPts val="0"/>
                        </a:spcBef>
                        <a:spcAft>
                          <a:spcPts val="0"/>
                        </a:spcAft>
                        <a:buClr>
                          <a:srgbClr val="000000"/>
                        </a:buClr>
                        <a:buSzPts val="800"/>
                        <a:buFont typeface="Arial"/>
                        <a:buNone/>
                      </a:pPr>
                      <a:r>
                        <a:rPr lang="en-US" sz="1000" u="none" cap="none" strike="noStrike">
                          <a:latin typeface="Arial Narrow"/>
                          <a:ea typeface="Arial Narrow"/>
                          <a:cs typeface="Arial Narrow"/>
                          <a:sym typeface="Arial Narrow"/>
                        </a:rPr>
                        <a:t>Narrow Band Visible &amp; Near Infrared Imager</a:t>
                      </a:r>
                      <a:endParaRPr sz="1000" u="none" cap="none" strike="noStrike">
                        <a:latin typeface="Arial Narrow"/>
                        <a:ea typeface="Arial Narrow"/>
                        <a:cs typeface="Arial Narrow"/>
                        <a:sym typeface="Arial Narrow"/>
                      </a:endParaRPr>
                    </a:p>
                  </a:txBody>
                  <a:tcPr marT="34300" marB="34300" marR="68575" marL="68575">
                    <a:lnL cap="flat" cmpd="sng" w="12700">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4300">
                <a:tc>
                  <a:txBody>
                    <a:bodyPr/>
                    <a:lstStyle/>
                    <a:p>
                      <a:pPr indent="0" lvl="0" marL="0" marR="0" rtl="0" algn="l">
                        <a:lnSpc>
                          <a:spcPct val="100000"/>
                        </a:lnSpc>
                        <a:spcBef>
                          <a:spcPts val="0"/>
                        </a:spcBef>
                        <a:spcAft>
                          <a:spcPts val="0"/>
                        </a:spcAft>
                        <a:buClr>
                          <a:srgbClr val="000000"/>
                        </a:buClr>
                        <a:buSzPts val="800"/>
                        <a:buFont typeface="Arial"/>
                        <a:buNone/>
                      </a:pPr>
                      <a:r>
                        <a:rPr lang="en-US" sz="1000" u="none" cap="none" strike="noStrike">
                          <a:latin typeface="Arial Narrow"/>
                          <a:ea typeface="Arial Narrow"/>
                          <a:cs typeface="Arial Narrow"/>
                          <a:sym typeface="Arial Narrow"/>
                        </a:rPr>
                        <a:t>Radar Altimetry</a:t>
                      </a:r>
                      <a:endParaRPr sz="1000" u="none" cap="none" strike="noStrike">
                        <a:latin typeface="Arial Narrow"/>
                        <a:ea typeface="Arial Narrow"/>
                        <a:cs typeface="Arial Narrow"/>
                        <a:sym typeface="Arial Narrow"/>
                      </a:endParaRPr>
                    </a:p>
                  </a:txBody>
                  <a:tcPr marT="34300" marB="34300" marR="68575" marL="68575">
                    <a:lnL cap="flat" cmpd="sng" w="12700">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4300">
                <a:tc>
                  <a:txBody>
                    <a:bodyPr/>
                    <a:lstStyle/>
                    <a:p>
                      <a:pPr indent="0" lvl="0" marL="0" marR="0" rtl="0" algn="l">
                        <a:lnSpc>
                          <a:spcPct val="100000"/>
                        </a:lnSpc>
                        <a:spcBef>
                          <a:spcPts val="0"/>
                        </a:spcBef>
                        <a:spcAft>
                          <a:spcPts val="0"/>
                        </a:spcAft>
                        <a:buClr>
                          <a:srgbClr val="000000"/>
                        </a:buClr>
                        <a:buSzPts val="800"/>
                        <a:buFont typeface="Arial"/>
                        <a:buNone/>
                      </a:pPr>
                      <a:r>
                        <a:rPr lang="en-US" sz="1000" u="none" cap="none" strike="noStrike">
                          <a:latin typeface="Arial Narrow"/>
                          <a:ea typeface="Arial Narrow"/>
                          <a:cs typeface="Arial Narrow"/>
                          <a:sym typeface="Arial Narrow"/>
                        </a:rPr>
                        <a:t>Scatterometer</a:t>
                      </a:r>
                      <a:endParaRPr sz="1000" u="none" cap="none" strike="noStrike">
                        <a:latin typeface="Arial Narrow"/>
                        <a:ea typeface="Arial Narrow"/>
                        <a:cs typeface="Arial Narrow"/>
                        <a:sym typeface="Arial Narrow"/>
                      </a:endParaRPr>
                    </a:p>
                  </a:txBody>
                  <a:tcPr marT="34300" marB="34300" marR="68575" marL="68575">
                    <a:lnL cap="flat" cmpd="sng" w="12700">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06900">
                <a:tc>
                  <a:txBody>
                    <a:bodyPr/>
                    <a:lstStyle/>
                    <a:p>
                      <a:pPr indent="0" lvl="0" marL="0" marR="0" rtl="0" algn="l">
                        <a:lnSpc>
                          <a:spcPct val="100000"/>
                        </a:lnSpc>
                        <a:spcBef>
                          <a:spcPts val="0"/>
                        </a:spcBef>
                        <a:spcAft>
                          <a:spcPts val="0"/>
                        </a:spcAft>
                        <a:buClr>
                          <a:srgbClr val="000000"/>
                        </a:buClr>
                        <a:buSzPts val="800"/>
                        <a:buFont typeface="Arial"/>
                        <a:buNone/>
                      </a:pPr>
                      <a:r>
                        <a:rPr lang="en-US" sz="1000" u="none" cap="none" strike="noStrike">
                          <a:latin typeface="Arial Narrow"/>
                          <a:ea typeface="Arial Narrow"/>
                          <a:cs typeface="Arial Narrow"/>
                          <a:sym typeface="Arial Narrow"/>
                        </a:rPr>
                        <a:t>Sub-Millimeter Ice Cloud Imager</a:t>
                      </a:r>
                      <a:endParaRPr sz="1000" u="none" cap="none" strike="noStrike">
                        <a:latin typeface="Arial Narrow"/>
                        <a:ea typeface="Arial Narrow"/>
                        <a:cs typeface="Arial Narrow"/>
                        <a:sym typeface="Arial Narrow"/>
                      </a:endParaRPr>
                    </a:p>
                  </a:txBody>
                  <a:tcPr marT="34300" marB="34300" marR="68575" marL="68575">
                    <a:lnL cap="flat" cmpd="sng" w="12700">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4300">
                <a:tc>
                  <a:txBody>
                    <a:bodyPr/>
                    <a:lstStyle/>
                    <a:p>
                      <a:pPr indent="0" lvl="0" marL="0" marR="0" rtl="0" algn="l">
                        <a:lnSpc>
                          <a:spcPct val="100000"/>
                        </a:lnSpc>
                        <a:spcBef>
                          <a:spcPts val="0"/>
                        </a:spcBef>
                        <a:spcAft>
                          <a:spcPts val="0"/>
                        </a:spcAft>
                        <a:buClr>
                          <a:srgbClr val="000000"/>
                        </a:buClr>
                        <a:buSzPts val="800"/>
                        <a:buFont typeface="Arial"/>
                        <a:buNone/>
                      </a:pPr>
                      <a:r>
                        <a:rPr lang="en-US" sz="1000" u="none" cap="none" strike="noStrike">
                          <a:latin typeface="Arial Narrow"/>
                          <a:ea typeface="Arial Narrow"/>
                          <a:cs typeface="Arial Narrow"/>
                          <a:sym typeface="Arial Narrow"/>
                        </a:rPr>
                        <a:t>Synthetic Aperture Radar</a:t>
                      </a:r>
                      <a:endParaRPr sz="1000" u="none" cap="none" strike="noStrike">
                        <a:latin typeface="Arial Narrow"/>
                        <a:ea typeface="Arial Narrow"/>
                        <a:cs typeface="Arial Narrow"/>
                        <a:sym typeface="Arial Narrow"/>
                      </a:endParaRPr>
                    </a:p>
                  </a:txBody>
                  <a:tcPr marT="34300" marB="34300" marR="68575" marL="68575">
                    <a:lnL cap="flat" cmpd="sng" w="12700">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4300">
                <a:tc>
                  <a:txBody>
                    <a:bodyPr/>
                    <a:lstStyle/>
                    <a:p>
                      <a:pPr indent="0" lvl="0" marL="0" marR="0" rtl="0" algn="l">
                        <a:lnSpc>
                          <a:spcPct val="100000"/>
                        </a:lnSpc>
                        <a:spcBef>
                          <a:spcPts val="0"/>
                        </a:spcBef>
                        <a:spcAft>
                          <a:spcPts val="0"/>
                        </a:spcAft>
                        <a:buClr>
                          <a:srgbClr val="000000"/>
                        </a:buClr>
                        <a:buSzPts val="800"/>
                        <a:buFont typeface="Arial"/>
                        <a:buNone/>
                      </a:pPr>
                      <a:r>
                        <a:rPr lang="en-US" sz="1000" u="none" cap="none" strike="noStrike">
                          <a:latin typeface="Arial Narrow"/>
                          <a:ea typeface="Arial Narrow"/>
                          <a:cs typeface="Arial Narrow"/>
                          <a:sym typeface="Arial Narrow"/>
                        </a:rPr>
                        <a:t>High Resolution Optical Imager</a:t>
                      </a:r>
                      <a:endParaRPr sz="1000" u="none" cap="none" strike="noStrike">
                        <a:latin typeface="Arial Narrow"/>
                        <a:ea typeface="Arial Narrow"/>
                        <a:cs typeface="Arial Narrow"/>
                        <a:sym typeface="Arial Narrow"/>
                      </a:endParaRPr>
                    </a:p>
                  </a:txBody>
                  <a:tcPr marT="34300" marB="34300" marR="68575" marL="68575">
                    <a:lnL cap="flat" cmpd="sng" w="12700">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157" name="Google Shape;157;g3b2ac5ebc1d_0_1"/>
          <p:cNvSpPr/>
          <p:nvPr/>
        </p:nvSpPr>
        <p:spPr>
          <a:xfrm>
            <a:off x="3805475" y="1905215"/>
            <a:ext cx="6592500" cy="123300"/>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
        <p:nvSpPr>
          <p:cNvPr id="158" name="Google Shape;158;g3b2ac5ebc1d_0_1"/>
          <p:cNvSpPr/>
          <p:nvPr/>
        </p:nvSpPr>
        <p:spPr>
          <a:xfrm>
            <a:off x="3805100" y="2777650"/>
            <a:ext cx="6592500" cy="123300"/>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
        <p:nvSpPr>
          <p:cNvPr id="159" name="Google Shape;159;g3b2ac5ebc1d_0_1"/>
          <p:cNvSpPr/>
          <p:nvPr/>
        </p:nvSpPr>
        <p:spPr>
          <a:xfrm>
            <a:off x="3807150" y="4766600"/>
            <a:ext cx="6586500" cy="123300"/>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
        <p:nvSpPr>
          <p:cNvPr id="160" name="Google Shape;160;g3b2ac5ebc1d_0_1"/>
          <p:cNvSpPr/>
          <p:nvPr/>
        </p:nvSpPr>
        <p:spPr>
          <a:xfrm>
            <a:off x="3804750" y="3444100"/>
            <a:ext cx="6592500" cy="123300"/>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
        <p:nvSpPr>
          <p:cNvPr id="161" name="Google Shape;161;g3b2ac5ebc1d_0_1"/>
          <p:cNvSpPr/>
          <p:nvPr/>
        </p:nvSpPr>
        <p:spPr>
          <a:xfrm>
            <a:off x="4366425" y="5207650"/>
            <a:ext cx="6028200" cy="109800"/>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
        <p:nvSpPr>
          <p:cNvPr id="162" name="Google Shape;162;g3b2ac5ebc1d_0_1"/>
          <p:cNvSpPr/>
          <p:nvPr/>
        </p:nvSpPr>
        <p:spPr>
          <a:xfrm>
            <a:off x="3804874" y="2992498"/>
            <a:ext cx="6592500" cy="123300"/>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
        <p:nvSpPr>
          <p:cNvPr id="163" name="Google Shape;163;g3b2ac5ebc1d_0_1"/>
          <p:cNvSpPr/>
          <p:nvPr/>
        </p:nvSpPr>
        <p:spPr>
          <a:xfrm>
            <a:off x="3809651" y="4330725"/>
            <a:ext cx="6581700" cy="123300"/>
          </a:xfrm>
          <a:prstGeom prst="rect">
            <a:avLst/>
          </a:prstGeom>
          <a:gradFill>
            <a:gsLst>
              <a:gs pos="0">
                <a:srgbClr val="92D050"/>
              </a:gs>
              <a:gs pos="74000">
                <a:srgbClr val="AEDC3C"/>
              </a:gs>
              <a:gs pos="77000">
                <a:srgbClr val="C9E828"/>
              </a:gs>
              <a:gs pos="100000">
                <a:srgbClr val="FFFF00"/>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
        <p:nvSpPr>
          <p:cNvPr id="164" name="Google Shape;164;g3b2ac5ebc1d_0_1"/>
          <p:cNvSpPr txBox="1"/>
          <p:nvPr/>
        </p:nvSpPr>
        <p:spPr>
          <a:xfrm rot="-5400000">
            <a:off x="-845600" y="3678800"/>
            <a:ext cx="3575400" cy="246300"/>
          </a:xfrm>
          <a:prstGeom prst="rect">
            <a:avLst/>
          </a:prstGeom>
          <a:solidFill>
            <a:srgbClr val="DAE5F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en-US" sz="1000" u="none" cap="none" strike="noStrike">
                <a:solidFill>
                  <a:srgbClr val="000000"/>
                </a:solidFill>
                <a:latin typeface="Arial Narrow"/>
                <a:ea typeface="Arial Narrow"/>
                <a:cs typeface="Arial Narrow"/>
                <a:sym typeface="Arial Narrow"/>
              </a:rPr>
              <a:t>Earth Observations</a:t>
            </a:r>
            <a:endParaRPr b="1" i="0" sz="1000" u="none" cap="none" strike="noStrike">
              <a:solidFill>
                <a:srgbClr val="000000"/>
              </a:solidFill>
              <a:latin typeface="Arial"/>
              <a:ea typeface="Arial"/>
              <a:cs typeface="Arial"/>
              <a:sym typeface="Arial"/>
            </a:endParaRPr>
          </a:p>
        </p:txBody>
      </p:sp>
      <p:sp>
        <p:nvSpPr>
          <p:cNvPr id="165" name="Google Shape;165;g3b2ac5ebc1d_0_1"/>
          <p:cNvSpPr/>
          <p:nvPr/>
        </p:nvSpPr>
        <p:spPr>
          <a:xfrm>
            <a:off x="3806370" y="2118881"/>
            <a:ext cx="6587400" cy="123300"/>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
        <p:nvSpPr>
          <p:cNvPr id="166" name="Google Shape;166;g3b2ac5ebc1d_0_1"/>
          <p:cNvSpPr/>
          <p:nvPr/>
        </p:nvSpPr>
        <p:spPr>
          <a:xfrm flipH="1" rot="10800000">
            <a:off x="3804925" y="2337900"/>
            <a:ext cx="6594600" cy="120300"/>
          </a:xfrm>
          <a:prstGeom prst="rect">
            <a:avLst/>
          </a:prstGeom>
          <a:gradFill>
            <a:gsLst>
              <a:gs pos="0">
                <a:srgbClr val="92D050"/>
              </a:gs>
              <a:gs pos="16000">
                <a:srgbClr val="C9E828"/>
              </a:gs>
              <a:gs pos="28000">
                <a:srgbClr val="FFFF00"/>
              </a:gs>
              <a:gs pos="38000">
                <a:srgbClr val="FF8000"/>
              </a:gs>
              <a:gs pos="100000">
                <a:srgbClr val="FF0000"/>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
        <p:nvSpPr>
          <p:cNvPr id="167" name="Google Shape;167;g3b2ac5ebc1d_0_1"/>
          <p:cNvSpPr/>
          <p:nvPr/>
        </p:nvSpPr>
        <p:spPr>
          <a:xfrm>
            <a:off x="3807450" y="3225750"/>
            <a:ext cx="6586500" cy="123300"/>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
        <p:nvSpPr>
          <p:cNvPr id="168" name="Google Shape;168;g3b2ac5ebc1d_0_1"/>
          <p:cNvSpPr/>
          <p:nvPr/>
        </p:nvSpPr>
        <p:spPr>
          <a:xfrm>
            <a:off x="3809651" y="3889950"/>
            <a:ext cx="6581700" cy="123300"/>
          </a:xfrm>
          <a:prstGeom prst="rect">
            <a:avLst/>
          </a:prstGeom>
          <a:gradFill>
            <a:gsLst>
              <a:gs pos="0">
                <a:srgbClr val="92D050"/>
              </a:gs>
              <a:gs pos="74000">
                <a:srgbClr val="AEDC3C"/>
              </a:gs>
              <a:gs pos="77000">
                <a:srgbClr val="C9E828"/>
              </a:gs>
              <a:gs pos="100000">
                <a:srgbClr val="FFFF00"/>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
        <p:nvSpPr>
          <p:cNvPr id="169" name="Google Shape;169;g3b2ac5ebc1d_0_1"/>
          <p:cNvSpPr/>
          <p:nvPr/>
        </p:nvSpPr>
        <p:spPr>
          <a:xfrm>
            <a:off x="3806500" y="4110925"/>
            <a:ext cx="6581700" cy="123300"/>
          </a:xfrm>
          <a:prstGeom prst="rect">
            <a:avLst/>
          </a:prstGeom>
          <a:gradFill>
            <a:gsLst>
              <a:gs pos="0">
                <a:srgbClr val="92D050"/>
              </a:gs>
              <a:gs pos="74000">
                <a:srgbClr val="AEDC3C"/>
              </a:gs>
              <a:gs pos="77000">
                <a:srgbClr val="C9E828"/>
              </a:gs>
              <a:gs pos="100000">
                <a:srgbClr val="FFFF00"/>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
        <p:nvSpPr>
          <p:cNvPr id="170" name="Google Shape;170;g3b2ac5ebc1d_0_1"/>
          <p:cNvSpPr txBox="1"/>
          <p:nvPr/>
        </p:nvSpPr>
        <p:spPr>
          <a:xfrm>
            <a:off x="10435600" y="1185875"/>
            <a:ext cx="1542300" cy="831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extLst>
                  <a:ext uri="http://customooxmlschemas.google.com/">
                    <go:slidesCustomData xmlns:go="http://customooxmlschemas.google.com/" textRoundtripDataId="1"/>
                  </a:ext>
                </a:extLst>
              </a:rPr>
              <a:t>No commitment for low-inclination RO observations after COSMIC-2 </a:t>
            </a:r>
            <a:endParaRPr b="0" i="0" sz="1200" u="none" cap="none" strike="noStrike">
              <a:solidFill>
                <a:srgbClr val="000000"/>
              </a:solidFill>
              <a:latin typeface="Arial"/>
              <a:ea typeface="Arial"/>
              <a:cs typeface="Arial"/>
              <a:sym typeface="Arial"/>
            </a:endParaRPr>
          </a:p>
        </p:txBody>
      </p:sp>
      <p:cxnSp>
        <p:nvCxnSpPr>
          <p:cNvPr id="171" name="Google Shape;171;g3b2ac5ebc1d_0_1"/>
          <p:cNvCxnSpPr>
            <a:stCxn id="170" idx="2"/>
          </p:cNvCxnSpPr>
          <p:nvPr/>
        </p:nvCxnSpPr>
        <p:spPr>
          <a:xfrm flipH="1">
            <a:off x="10535650" y="2016875"/>
            <a:ext cx="671100" cy="227400"/>
          </a:xfrm>
          <a:prstGeom prst="straightConnector1">
            <a:avLst/>
          </a:prstGeom>
          <a:noFill/>
          <a:ln cap="flat" cmpd="sng" w="28575">
            <a:solidFill>
              <a:schemeClr val="dk1"/>
            </a:solidFill>
            <a:prstDash val="solid"/>
            <a:round/>
            <a:headEnd len="sm" w="sm" type="none"/>
            <a:tailEnd len="med" w="med" type="triangle"/>
          </a:ln>
        </p:spPr>
      </p:cxnSp>
      <p:sp>
        <p:nvSpPr>
          <p:cNvPr id="172" name="Google Shape;172;g3b2ac5ebc1d_0_1"/>
          <p:cNvSpPr/>
          <p:nvPr/>
        </p:nvSpPr>
        <p:spPr>
          <a:xfrm>
            <a:off x="3808975" y="4550529"/>
            <a:ext cx="6587400" cy="123300"/>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
        <p:nvSpPr>
          <p:cNvPr id="173" name="Google Shape;173;g3b2ac5ebc1d_0_1"/>
          <p:cNvSpPr/>
          <p:nvPr/>
        </p:nvSpPr>
        <p:spPr>
          <a:xfrm>
            <a:off x="3806370" y="2560206"/>
            <a:ext cx="6587400" cy="123300"/>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
        <p:nvSpPr>
          <p:cNvPr id="174" name="Google Shape;174;g3b2ac5ebc1d_0_1"/>
          <p:cNvSpPr/>
          <p:nvPr/>
        </p:nvSpPr>
        <p:spPr>
          <a:xfrm>
            <a:off x="4825775" y="2142125"/>
            <a:ext cx="5773800" cy="510300"/>
          </a:xfrm>
          <a:prstGeom prst="ellipse">
            <a:avLst/>
          </a:prstGeom>
          <a:noFill/>
          <a:ln cap="flat" cmpd="sng" w="28575">
            <a:solidFill>
              <a:schemeClr val="dk1"/>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5" name="Google Shape;175;g3b2ac5ebc1d_0_1"/>
          <p:cNvSpPr/>
          <p:nvPr/>
        </p:nvSpPr>
        <p:spPr>
          <a:xfrm>
            <a:off x="3809651" y="3667025"/>
            <a:ext cx="6581700" cy="123300"/>
          </a:xfrm>
          <a:prstGeom prst="rect">
            <a:avLst/>
          </a:prstGeom>
          <a:gradFill>
            <a:gsLst>
              <a:gs pos="0">
                <a:srgbClr val="92D050"/>
              </a:gs>
              <a:gs pos="79000">
                <a:srgbClr val="AEDC3C"/>
              </a:gs>
              <a:gs pos="81000">
                <a:srgbClr val="C9E828"/>
              </a:gs>
              <a:gs pos="100000">
                <a:srgbClr val="FFFF00"/>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
        <p:nvSpPr>
          <p:cNvPr id="176" name="Google Shape;176;g3b2ac5ebc1d_0_1"/>
          <p:cNvSpPr/>
          <p:nvPr/>
        </p:nvSpPr>
        <p:spPr>
          <a:xfrm>
            <a:off x="3806501" y="4982363"/>
            <a:ext cx="6581700" cy="123300"/>
          </a:xfrm>
          <a:prstGeom prst="rect">
            <a:avLst/>
          </a:prstGeom>
          <a:gradFill>
            <a:gsLst>
              <a:gs pos="0">
                <a:srgbClr val="92D050"/>
              </a:gs>
              <a:gs pos="74000">
                <a:srgbClr val="AEDC3C"/>
              </a:gs>
              <a:gs pos="77000">
                <a:srgbClr val="C9E828"/>
              </a:gs>
              <a:gs pos="100000">
                <a:srgbClr val="FFFF00"/>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
        <p:nvSpPr>
          <p:cNvPr id="177" name="Google Shape;177;g3b2ac5ebc1d_0_1"/>
          <p:cNvSpPr/>
          <p:nvPr/>
        </p:nvSpPr>
        <p:spPr>
          <a:xfrm>
            <a:off x="3809000" y="5648949"/>
            <a:ext cx="6586500" cy="123300"/>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
        <p:nvSpPr>
          <p:cNvPr id="178" name="Google Shape;178;g3b2ac5ebc1d_0_1"/>
          <p:cNvSpPr/>
          <p:nvPr/>
        </p:nvSpPr>
        <p:spPr>
          <a:xfrm>
            <a:off x="3806500" y="5435325"/>
            <a:ext cx="6581700" cy="123300"/>
          </a:xfrm>
          <a:prstGeom prst="rect">
            <a:avLst/>
          </a:prstGeom>
          <a:gradFill>
            <a:gsLst>
              <a:gs pos="0">
                <a:srgbClr val="92D050"/>
              </a:gs>
              <a:gs pos="90000">
                <a:srgbClr val="AEDC3C"/>
              </a:gs>
              <a:gs pos="95000">
                <a:srgbClr val="C9E828"/>
              </a:gs>
              <a:gs pos="100000">
                <a:srgbClr val="FFFF00"/>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
        <p:nvSpPr>
          <p:cNvPr id="179" name="Google Shape;179;g3b2ac5ebc1d_0_1"/>
          <p:cNvSpPr txBox="1"/>
          <p:nvPr/>
        </p:nvSpPr>
        <p:spPr>
          <a:xfrm>
            <a:off x="5895373" y="3232549"/>
            <a:ext cx="2640900" cy="738900"/>
          </a:xfrm>
          <a:prstGeom prst="rect">
            <a:avLst/>
          </a:prstGeom>
          <a:solidFill>
            <a:srgbClr val="E36C09"/>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1" lang="en-US" sz="1400" u="none" cap="none" strike="noStrike">
                <a:solidFill>
                  <a:srgbClr val="000000"/>
                </a:solidFill>
                <a:latin typeface="Arial"/>
                <a:ea typeface="Arial"/>
                <a:cs typeface="Arial"/>
                <a:sym typeface="Arial"/>
              </a:rPr>
              <a:t>Chart included from the risk assessment of 2025</a:t>
            </a:r>
            <a:r>
              <a:rPr b="1" i="1" lang="en-US"/>
              <a:t> for comparison purposes only.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g3b2ac5ebc1d_0_72"/>
          <p:cNvSpPr txBox="1"/>
          <p:nvPr/>
        </p:nvSpPr>
        <p:spPr>
          <a:xfrm>
            <a:off x="471584" y="453060"/>
            <a:ext cx="6043200" cy="369300"/>
          </a:xfrm>
          <a:prstGeom prst="rect">
            <a:avLst/>
          </a:prstGeom>
          <a:solidFill>
            <a:srgbClr val="36609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alibri"/>
                <a:ea typeface="Calibri"/>
                <a:cs typeface="Calibri"/>
                <a:sym typeface="Calibri"/>
              </a:rPr>
              <a:t>Top-Level Risk Assessment - Solar/Space Observations (2025)</a:t>
            </a:r>
            <a:endParaRPr b="0" i="0" sz="1400" u="none" cap="none" strike="noStrike">
              <a:solidFill>
                <a:srgbClr val="000000"/>
              </a:solidFill>
              <a:latin typeface="Arial"/>
              <a:ea typeface="Arial"/>
              <a:cs typeface="Arial"/>
              <a:sym typeface="Arial"/>
            </a:endParaRPr>
          </a:p>
        </p:txBody>
      </p:sp>
      <p:graphicFrame>
        <p:nvGraphicFramePr>
          <p:cNvPr id="185" name="Google Shape;185;g3b2ac5ebc1d_0_72"/>
          <p:cNvGraphicFramePr/>
          <p:nvPr/>
        </p:nvGraphicFramePr>
        <p:xfrm>
          <a:off x="1140874" y="1539189"/>
          <a:ext cx="3000000" cy="3000000"/>
        </p:xfrm>
        <a:graphic>
          <a:graphicData uri="http://schemas.openxmlformats.org/drawingml/2006/table">
            <a:tbl>
              <a:tblPr>
                <a:noFill/>
                <a:tableStyleId>{0775EDF8-F866-4D86-BB94-38A0C84D441A}</a:tableStyleId>
              </a:tblPr>
              <a:tblGrid>
                <a:gridCol w="2811750"/>
                <a:gridCol w="572550"/>
                <a:gridCol w="453000"/>
                <a:gridCol w="503350"/>
                <a:gridCol w="566250"/>
                <a:gridCol w="534800"/>
                <a:gridCol w="572550"/>
                <a:gridCol w="578850"/>
                <a:gridCol w="591425"/>
                <a:gridCol w="566250"/>
                <a:gridCol w="572250"/>
                <a:gridCol w="579125"/>
                <a:gridCol w="512125"/>
              </a:tblGrid>
              <a:tr h="205750">
                <a:tc>
                  <a:txBody>
                    <a:bodyPr/>
                    <a:lstStyle/>
                    <a:p>
                      <a:pPr indent="0" lvl="0" marL="0" marR="0" rtl="0" algn="l">
                        <a:lnSpc>
                          <a:spcPct val="100000"/>
                        </a:lnSpc>
                        <a:spcBef>
                          <a:spcPts val="0"/>
                        </a:spcBef>
                        <a:spcAft>
                          <a:spcPts val="0"/>
                        </a:spcAft>
                        <a:buClr>
                          <a:srgbClr val="000000"/>
                        </a:buClr>
                        <a:buSzPts val="900"/>
                        <a:buFont typeface="Arial"/>
                        <a:buNone/>
                      </a:pPr>
                      <a:r>
                        <a:rPr b="1" lang="en-US" sz="1000" u="none" cap="none" strike="noStrike">
                          <a:latin typeface="Arial Narrow"/>
                          <a:ea typeface="Arial Narrow"/>
                          <a:cs typeface="Arial Narrow"/>
                          <a:sym typeface="Arial Narrow"/>
                        </a:rPr>
                        <a:t>Sensor</a:t>
                      </a:r>
                      <a:endParaRPr sz="1500" u="none" cap="none" strike="noStrike"/>
                    </a:p>
                  </a:txBody>
                  <a:tcPr marT="34300" marB="34300" marR="68575" marL="68575">
                    <a:lnL cap="flat" cmpd="sng" w="12700">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1000" u="none" cap="none" strike="noStrike">
                          <a:latin typeface="Arial Narrow"/>
                          <a:ea typeface="Arial Narrow"/>
                          <a:cs typeface="Arial Narrow"/>
                          <a:sym typeface="Arial Narrow"/>
                        </a:rPr>
                        <a:t>2024</a:t>
                      </a:r>
                      <a:endParaRPr sz="1500" u="none" cap="none" strike="noStrike"/>
                    </a:p>
                  </a:txBody>
                  <a:tcPr marT="34300" marB="34300" marR="68575" marL="6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1000" u="none" cap="none" strike="noStrike">
                          <a:latin typeface="Arial Narrow"/>
                          <a:ea typeface="Arial Narrow"/>
                          <a:cs typeface="Arial Narrow"/>
                          <a:sym typeface="Arial Narrow"/>
                        </a:rPr>
                        <a:t>2025</a:t>
                      </a:r>
                      <a:endParaRPr sz="1500" u="none" cap="none" strike="noStrike"/>
                    </a:p>
                  </a:txBody>
                  <a:tcPr marT="34300" marB="34300" marR="68575" marL="6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1000" u="none" cap="none" strike="noStrike">
                          <a:latin typeface="Arial Narrow"/>
                          <a:ea typeface="Arial Narrow"/>
                          <a:cs typeface="Arial Narrow"/>
                          <a:sym typeface="Arial Narrow"/>
                        </a:rPr>
                        <a:t>2026</a:t>
                      </a:r>
                      <a:endParaRPr sz="1500" u="none" cap="none" strike="noStrike"/>
                    </a:p>
                  </a:txBody>
                  <a:tcPr marT="34300" marB="34300" marR="68575" marL="6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1000" u="none" cap="none" strike="noStrike">
                          <a:latin typeface="Arial Narrow"/>
                          <a:ea typeface="Arial Narrow"/>
                          <a:cs typeface="Arial Narrow"/>
                          <a:sym typeface="Arial Narrow"/>
                        </a:rPr>
                        <a:t>2027</a:t>
                      </a:r>
                      <a:endParaRPr sz="1500" u="none" cap="none" strike="noStrike"/>
                    </a:p>
                  </a:txBody>
                  <a:tcPr marT="34300" marB="34300" marR="68575" marL="6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1000" u="none" cap="none" strike="noStrike">
                          <a:latin typeface="Arial Narrow"/>
                          <a:ea typeface="Arial Narrow"/>
                          <a:cs typeface="Arial Narrow"/>
                          <a:sym typeface="Arial Narrow"/>
                        </a:rPr>
                        <a:t>2028</a:t>
                      </a:r>
                      <a:endParaRPr sz="1500" u="none" cap="none" strike="noStrike"/>
                    </a:p>
                  </a:txBody>
                  <a:tcPr marT="34300" marB="34300" marR="68575" marL="6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1000" u="none" cap="none" strike="noStrike">
                          <a:latin typeface="Arial Narrow"/>
                          <a:ea typeface="Arial Narrow"/>
                          <a:cs typeface="Arial Narrow"/>
                          <a:sym typeface="Arial Narrow"/>
                        </a:rPr>
                        <a:t>2029</a:t>
                      </a:r>
                      <a:endParaRPr sz="1500" u="none" cap="none" strike="noStrike"/>
                    </a:p>
                  </a:txBody>
                  <a:tcPr marT="34300" marB="34300" marR="68575" marL="6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1000" u="none" cap="none" strike="noStrike">
                          <a:latin typeface="Arial Narrow"/>
                          <a:ea typeface="Arial Narrow"/>
                          <a:cs typeface="Arial Narrow"/>
                          <a:sym typeface="Arial Narrow"/>
                        </a:rPr>
                        <a:t>2030</a:t>
                      </a:r>
                      <a:endParaRPr sz="1500" u="none" cap="none" strike="noStrike"/>
                    </a:p>
                  </a:txBody>
                  <a:tcPr marT="34300" marB="34300" marR="68575" marL="6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1000" u="none" cap="none" strike="noStrike">
                          <a:latin typeface="Arial Narrow"/>
                          <a:ea typeface="Arial Narrow"/>
                          <a:cs typeface="Arial Narrow"/>
                          <a:sym typeface="Arial Narrow"/>
                        </a:rPr>
                        <a:t>2031</a:t>
                      </a:r>
                      <a:endParaRPr sz="1500" u="none" cap="none" strike="noStrike"/>
                    </a:p>
                  </a:txBody>
                  <a:tcPr marT="34300" marB="34300" marR="68575" marL="6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1000" u="none" cap="none" strike="noStrike">
                          <a:latin typeface="Arial Narrow"/>
                          <a:ea typeface="Arial Narrow"/>
                          <a:cs typeface="Arial Narrow"/>
                          <a:sym typeface="Arial Narrow"/>
                        </a:rPr>
                        <a:t>2032</a:t>
                      </a:r>
                      <a:endParaRPr sz="1500" u="none" cap="none" strike="noStrike"/>
                    </a:p>
                  </a:txBody>
                  <a:tcPr marT="34300" marB="34300" marR="68575" marL="6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1000" u="none" cap="none" strike="noStrike">
                          <a:latin typeface="Arial Narrow"/>
                          <a:ea typeface="Arial Narrow"/>
                          <a:cs typeface="Arial Narrow"/>
                          <a:sym typeface="Arial Narrow"/>
                        </a:rPr>
                        <a:t>2033</a:t>
                      </a:r>
                      <a:endParaRPr sz="1500" u="none" cap="none" strike="noStrike"/>
                    </a:p>
                  </a:txBody>
                  <a:tcPr marT="34300" marB="34300" marR="68575" marL="6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1000" u="none" cap="none" strike="noStrike">
                          <a:latin typeface="Arial Narrow"/>
                          <a:ea typeface="Arial Narrow"/>
                          <a:cs typeface="Arial Narrow"/>
                          <a:sym typeface="Arial Narrow"/>
                        </a:rPr>
                        <a:t>2034</a:t>
                      </a:r>
                      <a:endParaRPr sz="1500" u="none" cap="none" strike="noStrike"/>
                    </a:p>
                  </a:txBody>
                  <a:tcPr marT="34300" marB="34300" marR="68575" marL="6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1000" u="none" cap="none" strike="noStrike">
                          <a:latin typeface="Arial Narrow"/>
                          <a:ea typeface="Arial Narrow"/>
                          <a:cs typeface="Arial Narrow"/>
                          <a:sym typeface="Arial Narrow"/>
                        </a:rPr>
                        <a:t>2035</a:t>
                      </a:r>
                      <a:endParaRPr sz="1500" u="none" cap="none" strike="noStrike"/>
                    </a:p>
                  </a:txBody>
                  <a:tcPr marT="34300" marB="34300" marR="68575" marL="6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94300">
                <a:tc>
                  <a:txBody>
                    <a:bodyPr/>
                    <a:lstStyle/>
                    <a:p>
                      <a:pPr indent="0" lvl="0" marL="0" marR="0" rtl="0" algn="l">
                        <a:lnSpc>
                          <a:spcPct val="100000"/>
                        </a:lnSpc>
                        <a:spcBef>
                          <a:spcPts val="0"/>
                        </a:spcBef>
                        <a:spcAft>
                          <a:spcPts val="0"/>
                        </a:spcAft>
                        <a:buClr>
                          <a:srgbClr val="000000"/>
                        </a:buClr>
                        <a:buSzPts val="800"/>
                        <a:buFont typeface="Arial"/>
                        <a:buNone/>
                      </a:pPr>
                      <a:r>
                        <a:rPr lang="en-US" sz="1000" u="none" cap="none" strike="noStrike">
                          <a:latin typeface="Arial Narrow"/>
                          <a:ea typeface="Arial Narrow"/>
                          <a:cs typeface="Arial Narrow"/>
                          <a:sym typeface="Arial Narrow"/>
                        </a:rPr>
                        <a:t>Coronagraph</a:t>
                      </a:r>
                      <a:endParaRPr sz="1000" u="none" cap="none" strike="noStrike">
                        <a:latin typeface="Arial Narrow"/>
                        <a:ea typeface="Arial Narrow"/>
                        <a:cs typeface="Arial Narrow"/>
                        <a:sym typeface="Arial Narrow"/>
                      </a:endParaRPr>
                    </a:p>
                  </a:txBody>
                  <a:tcPr marT="34300" marB="34300" marR="68575" marL="68575">
                    <a:lnL cap="flat" cmpd="sng" w="12700">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4300">
                <a:tc>
                  <a:txBody>
                    <a:bodyPr/>
                    <a:lstStyle/>
                    <a:p>
                      <a:pPr indent="0" lvl="0" marL="0" marR="0" rtl="0" algn="l">
                        <a:lnSpc>
                          <a:spcPct val="100000"/>
                        </a:lnSpc>
                        <a:spcBef>
                          <a:spcPts val="0"/>
                        </a:spcBef>
                        <a:spcAft>
                          <a:spcPts val="0"/>
                        </a:spcAft>
                        <a:buClr>
                          <a:srgbClr val="000000"/>
                        </a:buClr>
                        <a:buSzPts val="800"/>
                        <a:buFont typeface="Arial"/>
                        <a:buNone/>
                      </a:pPr>
                      <a:r>
                        <a:rPr lang="en-US" sz="1000" u="none" cap="none" strike="noStrike">
                          <a:latin typeface="Arial Narrow"/>
                          <a:ea typeface="Arial Narrow"/>
                          <a:cs typeface="Arial Narrow"/>
                          <a:sym typeface="Arial Narrow"/>
                        </a:rPr>
                        <a:t>EUV Imager</a:t>
                      </a:r>
                      <a:endParaRPr sz="1000" u="none" cap="none" strike="noStrike">
                        <a:latin typeface="Arial Narrow"/>
                        <a:ea typeface="Arial Narrow"/>
                        <a:cs typeface="Arial Narrow"/>
                        <a:sym typeface="Arial Narrow"/>
                      </a:endParaRPr>
                    </a:p>
                  </a:txBody>
                  <a:tcPr marT="34300" marB="34300" marR="68575" marL="68575">
                    <a:lnL cap="flat" cmpd="sng" w="12700">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85750">
                <a:tc>
                  <a:txBody>
                    <a:bodyPr/>
                    <a:lstStyle/>
                    <a:p>
                      <a:pPr indent="0" lvl="0" marL="0" marR="0" rtl="0" algn="l">
                        <a:lnSpc>
                          <a:spcPct val="100000"/>
                        </a:lnSpc>
                        <a:spcBef>
                          <a:spcPts val="0"/>
                        </a:spcBef>
                        <a:spcAft>
                          <a:spcPts val="0"/>
                        </a:spcAft>
                        <a:buClr>
                          <a:srgbClr val="000000"/>
                        </a:buClr>
                        <a:buSzPts val="800"/>
                        <a:buFont typeface="Arial"/>
                        <a:buNone/>
                      </a:pPr>
                      <a:r>
                        <a:rPr lang="en-US" sz="1000" u="none" cap="none" strike="noStrike">
                          <a:solidFill>
                            <a:schemeClr val="dk1"/>
                          </a:solidFill>
                          <a:latin typeface="Arial Narrow"/>
                          <a:ea typeface="Arial Narrow"/>
                          <a:cs typeface="Arial Narrow"/>
                          <a:sym typeface="Arial Narrow"/>
                        </a:rPr>
                        <a:t>X-ray Spectrograph</a:t>
                      </a:r>
                      <a:endParaRPr sz="1000" u="none" cap="none" strike="noStrike">
                        <a:latin typeface="Arial Narrow"/>
                        <a:ea typeface="Arial Narrow"/>
                        <a:cs typeface="Arial Narrow"/>
                        <a:sym typeface="Arial Narrow"/>
                      </a:endParaRPr>
                    </a:p>
                  </a:txBody>
                  <a:tcPr marT="34300" marB="34300" marR="68575" marL="68575">
                    <a:lnL cap="flat" cmpd="sng" w="12700">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85750">
                <a:tc>
                  <a:txBody>
                    <a:bodyPr/>
                    <a:lstStyle/>
                    <a:p>
                      <a:pPr indent="0" lvl="0" marL="0" marR="0" rtl="0" algn="l">
                        <a:lnSpc>
                          <a:spcPct val="100000"/>
                        </a:lnSpc>
                        <a:spcBef>
                          <a:spcPts val="0"/>
                        </a:spcBef>
                        <a:spcAft>
                          <a:spcPts val="0"/>
                        </a:spcAft>
                        <a:buClr>
                          <a:srgbClr val="000000"/>
                        </a:buClr>
                        <a:buSzPts val="800"/>
                        <a:buFont typeface="Arial"/>
                        <a:buNone/>
                      </a:pPr>
                      <a:r>
                        <a:rPr lang="en-US" sz="1000" u="none" cap="none" strike="noStrike">
                          <a:latin typeface="Arial Narrow"/>
                          <a:ea typeface="Arial Narrow"/>
                          <a:cs typeface="Arial Narrow"/>
                          <a:sym typeface="Arial Narrow"/>
                          <a:extLst>
                            <a:ext uri="http://customooxmlschemas.google.com/">
                              <go:slidesCustomData xmlns:go="http://customooxmlschemas.google.com/" textRoundtripDataId="2"/>
                            </a:ext>
                          </a:extLst>
                        </a:rPr>
                        <a:t>Energetic Particle Sensor LEO (Magnetospheric)</a:t>
                      </a:r>
                      <a:endParaRPr sz="1000" u="none" cap="none" strike="noStrike">
                        <a:latin typeface="Arial Narrow"/>
                        <a:ea typeface="Arial Narrow"/>
                        <a:cs typeface="Arial Narrow"/>
                        <a:sym typeface="Arial Narrow"/>
                      </a:endParaRPr>
                    </a:p>
                  </a:txBody>
                  <a:tcPr marT="34300" marB="34300" marR="68575" marL="68575">
                    <a:lnL cap="flat" cmpd="sng" w="12700">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85750">
                <a:tc>
                  <a:txBody>
                    <a:bodyPr/>
                    <a:lstStyle/>
                    <a:p>
                      <a:pPr indent="0" lvl="0" marL="0" marR="0" rtl="0" algn="l">
                        <a:lnSpc>
                          <a:spcPct val="100000"/>
                        </a:lnSpc>
                        <a:spcBef>
                          <a:spcPts val="0"/>
                        </a:spcBef>
                        <a:spcAft>
                          <a:spcPts val="0"/>
                        </a:spcAft>
                        <a:buClr>
                          <a:srgbClr val="000000"/>
                        </a:buClr>
                        <a:buSzPts val="800"/>
                        <a:buFont typeface="Arial"/>
                        <a:buNone/>
                      </a:pPr>
                      <a:r>
                        <a:rPr lang="en-US" sz="1000" u="none" cap="none" strike="noStrike">
                          <a:latin typeface="Arial Narrow"/>
                          <a:ea typeface="Arial Narrow"/>
                          <a:cs typeface="Arial Narrow"/>
                          <a:sym typeface="Arial Narrow"/>
                          <a:extLst>
                            <a:ext uri="http://customooxmlschemas.google.com/">
                              <go:slidesCustomData xmlns:go="http://customooxmlschemas.google.com/" textRoundtripDataId="3"/>
                            </a:ext>
                          </a:extLst>
                        </a:rPr>
                        <a:t>Energetic Particle Sensor L1 (Solar Energetic Particles)</a:t>
                      </a:r>
                      <a:endParaRPr sz="1000" u="none" cap="none" strike="noStrike">
                        <a:latin typeface="Arial Narrow"/>
                        <a:ea typeface="Arial Narrow"/>
                        <a:cs typeface="Arial Narrow"/>
                        <a:sym typeface="Arial Narrow"/>
                      </a:endParaRPr>
                    </a:p>
                  </a:txBody>
                  <a:tcPr marT="34300" marB="34300" marR="68575" marL="68575">
                    <a:lnL cap="flat" cmpd="sng" w="12700">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7150">
                <a:tc>
                  <a:txBody>
                    <a:bodyPr/>
                    <a:lstStyle/>
                    <a:p>
                      <a:pPr indent="0" lvl="0" marL="0" marR="0" rtl="0" algn="l">
                        <a:lnSpc>
                          <a:spcPct val="100000"/>
                        </a:lnSpc>
                        <a:spcBef>
                          <a:spcPts val="0"/>
                        </a:spcBef>
                        <a:spcAft>
                          <a:spcPts val="0"/>
                        </a:spcAft>
                        <a:buClr>
                          <a:srgbClr val="000000"/>
                        </a:buClr>
                        <a:buSzPts val="800"/>
                        <a:buFont typeface="Arial"/>
                        <a:buNone/>
                      </a:pPr>
                      <a:r>
                        <a:rPr b="0" lang="en-US" sz="1000" u="none" cap="none" strike="noStrike">
                          <a:solidFill>
                            <a:srgbClr val="000000"/>
                          </a:solidFill>
                          <a:latin typeface="Arial Narrow"/>
                          <a:ea typeface="Arial Narrow"/>
                          <a:cs typeface="Arial Narrow"/>
                          <a:sym typeface="Arial Narrow"/>
                        </a:rPr>
                        <a:t>Low Energy Electrons &amp; Protons</a:t>
                      </a:r>
                      <a:endParaRPr b="0" sz="1000" u="none" cap="none" strike="noStrike">
                        <a:solidFill>
                          <a:srgbClr val="000000"/>
                        </a:solidFill>
                        <a:latin typeface="Arial Narrow"/>
                        <a:ea typeface="Arial Narrow"/>
                        <a:cs typeface="Arial Narrow"/>
                        <a:sym typeface="Arial Narrow"/>
                      </a:endParaRPr>
                    </a:p>
                  </a:txBody>
                  <a:tcPr marT="34300" marB="34300" marR="68575" marL="68575">
                    <a:lnL cap="flat" cmpd="sng" w="12700">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01600">
                <a:tc>
                  <a:txBody>
                    <a:bodyPr/>
                    <a:lstStyle/>
                    <a:p>
                      <a:pPr indent="0" lvl="0" marL="0" marR="0" rtl="0" algn="l">
                        <a:lnSpc>
                          <a:spcPct val="100000"/>
                        </a:lnSpc>
                        <a:spcBef>
                          <a:spcPts val="0"/>
                        </a:spcBef>
                        <a:spcAft>
                          <a:spcPts val="0"/>
                        </a:spcAft>
                        <a:buClr>
                          <a:schemeClr val="dk1"/>
                        </a:buClr>
                        <a:buSzPts val="800"/>
                        <a:buFont typeface="Arial Narrow"/>
                        <a:buNone/>
                      </a:pPr>
                      <a:r>
                        <a:rPr b="0" i="0" lang="en-US" sz="1000" u="none" cap="none" strike="noStrike">
                          <a:solidFill>
                            <a:srgbClr val="000000"/>
                          </a:solidFill>
                          <a:latin typeface="Arial Narrow"/>
                          <a:ea typeface="Arial Narrow"/>
                          <a:cs typeface="Arial Narrow"/>
                          <a:sym typeface="Arial Narrow"/>
                        </a:rPr>
                        <a:t>High Energy Electrons &amp; Protons</a:t>
                      </a:r>
                      <a:endParaRPr b="0" i="0" sz="1000" u="none" cap="none" strike="noStrike">
                        <a:solidFill>
                          <a:srgbClr val="000000"/>
                        </a:solidFill>
                        <a:latin typeface="Arial Narrow"/>
                        <a:ea typeface="Arial Narrow"/>
                        <a:cs typeface="Arial Narrow"/>
                        <a:sym typeface="Arial Narrow"/>
                      </a:endParaRPr>
                    </a:p>
                  </a:txBody>
                  <a:tcPr marT="34300" marB="34300" marR="68575" marL="68575">
                    <a:lnL cap="flat" cmpd="sng" w="12700">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01600">
                <a:tc>
                  <a:txBody>
                    <a:bodyPr/>
                    <a:lstStyle/>
                    <a:p>
                      <a:pPr indent="0" lvl="0" marL="0" marR="0" rtl="0" algn="l">
                        <a:lnSpc>
                          <a:spcPct val="100000"/>
                        </a:lnSpc>
                        <a:spcBef>
                          <a:spcPts val="0"/>
                        </a:spcBef>
                        <a:spcAft>
                          <a:spcPts val="0"/>
                        </a:spcAft>
                        <a:buClr>
                          <a:schemeClr val="dk1"/>
                        </a:buClr>
                        <a:buSzPts val="800"/>
                        <a:buFont typeface="Arial Narrow"/>
                        <a:buNone/>
                      </a:pPr>
                      <a:r>
                        <a:rPr b="0" i="0" lang="en-US" sz="1000" u="none" cap="none" strike="noStrike">
                          <a:solidFill>
                            <a:srgbClr val="000000"/>
                          </a:solidFill>
                          <a:latin typeface="Arial Narrow"/>
                          <a:ea typeface="Arial Narrow"/>
                          <a:cs typeface="Arial Narrow"/>
                          <a:sym typeface="Arial Narrow"/>
                        </a:rPr>
                        <a:t>Very High Energy Protons</a:t>
                      </a:r>
                      <a:endParaRPr b="0" i="0" sz="1000" u="none" cap="none" strike="noStrike">
                        <a:solidFill>
                          <a:srgbClr val="000000"/>
                        </a:solidFill>
                        <a:latin typeface="Arial Narrow"/>
                        <a:ea typeface="Arial Narrow"/>
                        <a:cs typeface="Arial Narrow"/>
                        <a:sym typeface="Arial Narrow"/>
                      </a:endParaRPr>
                    </a:p>
                  </a:txBody>
                  <a:tcPr marT="34300" marB="34300" marR="68575" marL="68575">
                    <a:lnL cap="flat" cmpd="sng" w="12700">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01600">
                <a:tc>
                  <a:txBody>
                    <a:bodyPr/>
                    <a:lstStyle/>
                    <a:p>
                      <a:pPr indent="0" lvl="0" marL="0" marR="0" rtl="0" algn="l">
                        <a:lnSpc>
                          <a:spcPct val="100000"/>
                        </a:lnSpc>
                        <a:spcBef>
                          <a:spcPts val="0"/>
                        </a:spcBef>
                        <a:spcAft>
                          <a:spcPts val="0"/>
                        </a:spcAft>
                        <a:buClr>
                          <a:schemeClr val="dk1"/>
                        </a:buClr>
                        <a:buSzPts val="800"/>
                        <a:buFont typeface="Arial Narrow"/>
                        <a:buNone/>
                      </a:pPr>
                      <a:r>
                        <a:rPr b="0" i="0" lang="en-US" sz="1000" u="none" cap="none" strike="noStrike">
                          <a:solidFill>
                            <a:srgbClr val="000000"/>
                          </a:solidFill>
                          <a:latin typeface="Arial Narrow"/>
                          <a:ea typeface="Arial Narrow"/>
                          <a:cs typeface="Arial Narrow"/>
                          <a:sym typeface="Arial Narrow"/>
                        </a:rPr>
                        <a:t>Energetic Heavy Ions</a:t>
                      </a:r>
                      <a:endParaRPr b="0" i="0" sz="1000" u="none" cap="none" strike="noStrike">
                        <a:solidFill>
                          <a:srgbClr val="000000"/>
                        </a:solidFill>
                        <a:latin typeface="Arial Narrow"/>
                        <a:ea typeface="Arial Narrow"/>
                        <a:cs typeface="Arial Narrow"/>
                        <a:sym typeface="Arial Narrow"/>
                      </a:endParaRPr>
                    </a:p>
                  </a:txBody>
                  <a:tcPr marT="34300" marB="34300" marR="68575" marL="68575">
                    <a:lnL cap="flat" cmpd="sng" w="12700">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01600">
                <a:tc>
                  <a:txBody>
                    <a:bodyPr/>
                    <a:lstStyle/>
                    <a:p>
                      <a:pPr indent="0" lvl="0" marL="0" marR="0" rtl="0" algn="l">
                        <a:lnSpc>
                          <a:spcPct val="100000"/>
                        </a:lnSpc>
                        <a:spcBef>
                          <a:spcPts val="0"/>
                        </a:spcBef>
                        <a:spcAft>
                          <a:spcPts val="0"/>
                        </a:spcAft>
                        <a:buClr>
                          <a:schemeClr val="dk1"/>
                        </a:buClr>
                        <a:buSzPts val="800"/>
                        <a:buFont typeface="Arial Narrow"/>
                        <a:buNone/>
                      </a:pPr>
                      <a:r>
                        <a:rPr lang="en-US" sz="1000" u="none" cap="none" strike="noStrike">
                          <a:latin typeface="Arial Narrow"/>
                          <a:ea typeface="Arial Narrow"/>
                          <a:cs typeface="Arial Narrow"/>
                          <a:sym typeface="Arial Narrow"/>
                        </a:rPr>
                        <a:t>Magnetometer GEO (Earth’s Magnetic Field)</a:t>
                      </a:r>
                      <a:endParaRPr sz="1000" u="none" cap="none" strike="noStrike">
                        <a:latin typeface="Arial Narrow"/>
                        <a:ea typeface="Arial Narrow"/>
                        <a:cs typeface="Arial Narrow"/>
                        <a:sym typeface="Arial Narrow"/>
                      </a:endParaRPr>
                    </a:p>
                  </a:txBody>
                  <a:tcPr marT="34300" marB="34300" marR="68575" marL="68575">
                    <a:lnL cap="flat" cmpd="sng" w="12700">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01600">
                <a:tc>
                  <a:txBody>
                    <a:bodyPr/>
                    <a:lstStyle/>
                    <a:p>
                      <a:pPr indent="0" lvl="0" marL="0" marR="0" rtl="0" algn="l">
                        <a:lnSpc>
                          <a:spcPct val="100000"/>
                        </a:lnSpc>
                        <a:spcBef>
                          <a:spcPts val="0"/>
                        </a:spcBef>
                        <a:spcAft>
                          <a:spcPts val="0"/>
                        </a:spcAft>
                        <a:buClr>
                          <a:srgbClr val="000000"/>
                        </a:buClr>
                        <a:buSzPts val="800"/>
                        <a:buFont typeface="Arial"/>
                        <a:buNone/>
                      </a:pPr>
                      <a:r>
                        <a:rPr lang="en-US" sz="1000" u="none" cap="none" strike="noStrike">
                          <a:latin typeface="Arial Narrow"/>
                          <a:ea typeface="Arial Narrow"/>
                          <a:cs typeface="Arial Narrow"/>
                          <a:sym typeface="Arial Narrow"/>
                        </a:rPr>
                        <a:t>Magnetometer L1  (Interplanetary Magnetic Field)</a:t>
                      </a:r>
                      <a:endParaRPr sz="1000" u="none" cap="none" strike="noStrike">
                        <a:latin typeface="Arial Narrow"/>
                        <a:ea typeface="Arial Narrow"/>
                        <a:cs typeface="Arial Narrow"/>
                        <a:sym typeface="Arial Narrow"/>
                      </a:endParaRPr>
                    </a:p>
                  </a:txBody>
                  <a:tcPr marT="34300" marB="34300" marR="68575" marL="68575">
                    <a:lnL cap="flat" cmpd="sng" w="12700">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4300">
                <a:tc>
                  <a:txBody>
                    <a:bodyPr/>
                    <a:lstStyle/>
                    <a:p>
                      <a:pPr indent="0" lvl="0" marL="0" marR="0" rtl="0" algn="l">
                        <a:lnSpc>
                          <a:spcPct val="100000"/>
                        </a:lnSpc>
                        <a:spcBef>
                          <a:spcPts val="0"/>
                        </a:spcBef>
                        <a:spcAft>
                          <a:spcPts val="0"/>
                        </a:spcAft>
                        <a:buClr>
                          <a:srgbClr val="000000"/>
                        </a:buClr>
                        <a:buSzPts val="800"/>
                        <a:buFont typeface="Arial"/>
                        <a:buNone/>
                      </a:pPr>
                      <a:r>
                        <a:rPr lang="en-US" sz="1000" u="none" cap="none" strike="noStrike">
                          <a:latin typeface="Arial Narrow"/>
                          <a:ea typeface="Arial Narrow"/>
                          <a:cs typeface="Arial Narrow"/>
                          <a:sym typeface="Arial Narrow"/>
                        </a:rPr>
                        <a:t>Plasma Analyzer</a:t>
                      </a:r>
                      <a:endParaRPr sz="1600" u="none" cap="none" strike="noStrike"/>
                    </a:p>
                  </a:txBody>
                  <a:tcPr marT="34300" marB="34300" marR="68575" marL="68575">
                    <a:lnL cap="flat" cmpd="sng" w="12700">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186" name="Google Shape;186;g3b2ac5ebc1d_0_72"/>
          <p:cNvSpPr/>
          <p:nvPr/>
        </p:nvSpPr>
        <p:spPr>
          <a:xfrm>
            <a:off x="3959400" y="2031100"/>
            <a:ext cx="6590400" cy="123300"/>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
        <p:nvSpPr>
          <p:cNvPr id="187" name="Google Shape;187;g3b2ac5ebc1d_0_72"/>
          <p:cNvSpPr/>
          <p:nvPr/>
        </p:nvSpPr>
        <p:spPr>
          <a:xfrm>
            <a:off x="3958675" y="2246800"/>
            <a:ext cx="6590400" cy="123300"/>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
        <p:nvSpPr>
          <p:cNvPr id="188" name="Google Shape;188;g3b2ac5ebc1d_0_72"/>
          <p:cNvSpPr/>
          <p:nvPr/>
        </p:nvSpPr>
        <p:spPr>
          <a:xfrm>
            <a:off x="3958250" y="1821565"/>
            <a:ext cx="6590400" cy="123300"/>
          </a:xfrm>
          <a:prstGeom prst="rect">
            <a:avLst/>
          </a:prstGeom>
          <a:gradFill>
            <a:gsLst>
              <a:gs pos="0">
                <a:srgbClr val="92D050"/>
              </a:gs>
              <a:gs pos="76000">
                <a:srgbClr val="AEDC3C"/>
              </a:gs>
              <a:gs pos="81000">
                <a:srgbClr val="C9E828"/>
              </a:gs>
              <a:gs pos="100000">
                <a:srgbClr val="FFFF00"/>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
        <p:nvSpPr>
          <p:cNvPr id="189" name="Google Shape;189;g3b2ac5ebc1d_0_72"/>
          <p:cNvSpPr txBox="1"/>
          <p:nvPr/>
        </p:nvSpPr>
        <p:spPr>
          <a:xfrm rot="-5400000">
            <a:off x="-133525" y="3049304"/>
            <a:ext cx="2302500" cy="246300"/>
          </a:xfrm>
          <a:prstGeom prst="rect">
            <a:avLst/>
          </a:prstGeom>
          <a:solidFill>
            <a:srgbClr val="3F3F3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en-US" sz="1000" u="none" cap="none" strike="noStrike">
                <a:solidFill>
                  <a:schemeClr val="lt1"/>
                </a:solidFill>
                <a:latin typeface="Arial Narrow"/>
                <a:ea typeface="Arial Narrow"/>
                <a:cs typeface="Arial Narrow"/>
                <a:sym typeface="Arial Narrow"/>
              </a:rPr>
              <a:t>Solar / Space Observations</a:t>
            </a:r>
            <a:endParaRPr b="1" i="0" sz="1000" u="none" cap="none" strike="noStrike">
              <a:solidFill>
                <a:schemeClr val="lt1"/>
              </a:solidFill>
              <a:latin typeface="Arial"/>
              <a:ea typeface="Arial"/>
              <a:cs typeface="Arial"/>
              <a:sym typeface="Arial"/>
            </a:endParaRPr>
          </a:p>
        </p:txBody>
      </p:sp>
      <p:sp>
        <p:nvSpPr>
          <p:cNvPr id="190" name="Google Shape;190;g3b2ac5ebc1d_0_72"/>
          <p:cNvSpPr/>
          <p:nvPr/>
        </p:nvSpPr>
        <p:spPr>
          <a:xfrm>
            <a:off x="3956300" y="3129400"/>
            <a:ext cx="6590400" cy="123300"/>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
        <p:nvSpPr>
          <p:cNvPr id="191" name="Google Shape;191;g3b2ac5ebc1d_0_72"/>
          <p:cNvSpPr/>
          <p:nvPr/>
        </p:nvSpPr>
        <p:spPr>
          <a:xfrm>
            <a:off x="3958675" y="3353175"/>
            <a:ext cx="6590400" cy="123300"/>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
        <p:nvSpPr>
          <p:cNvPr id="192" name="Google Shape;192;g3b2ac5ebc1d_0_72"/>
          <p:cNvSpPr/>
          <p:nvPr/>
        </p:nvSpPr>
        <p:spPr>
          <a:xfrm>
            <a:off x="3958675" y="3576975"/>
            <a:ext cx="6590400" cy="123300"/>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
        <p:nvSpPr>
          <p:cNvPr id="193" name="Google Shape;193;g3b2ac5ebc1d_0_72"/>
          <p:cNvSpPr/>
          <p:nvPr/>
        </p:nvSpPr>
        <p:spPr>
          <a:xfrm>
            <a:off x="3958675" y="2468250"/>
            <a:ext cx="6590400" cy="123300"/>
          </a:xfrm>
          <a:prstGeom prst="rect">
            <a:avLst/>
          </a:prstGeom>
          <a:gradFill>
            <a:gsLst>
              <a:gs pos="0">
                <a:srgbClr val="92D050"/>
              </a:gs>
              <a:gs pos="74000">
                <a:srgbClr val="AEDC3C"/>
              </a:gs>
              <a:gs pos="77000">
                <a:srgbClr val="C9E828"/>
              </a:gs>
              <a:gs pos="100000">
                <a:srgbClr val="FFFF00"/>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
        <p:nvSpPr>
          <p:cNvPr id="194" name="Google Shape;194;g3b2ac5ebc1d_0_72"/>
          <p:cNvSpPr/>
          <p:nvPr/>
        </p:nvSpPr>
        <p:spPr>
          <a:xfrm>
            <a:off x="3959025" y="2695150"/>
            <a:ext cx="6590400" cy="123300"/>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
        <p:nvSpPr>
          <p:cNvPr id="195" name="Google Shape;195;g3b2ac5ebc1d_0_72"/>
          <p:cNvSpPr/>
          <p:nvPr/>
        </p:nvSpPr>
        <p:spPr>
          <a:xfrm>
            <a:off x="3959425" y="3800950"/>
            <a:ext cx="6590400" cy="123300"/>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
        <p:nvSpPr>
          <p:cNvPr id="196" name="Google Shape;196;g3b2ac5ebc1d_0_72"/>
          <p:cNvSpPr/>
          <p:nvPr/>
        </p:nvSpPr>
        <p:spPr>
          <a:xfrm>
            <a:off x="3959025" y="4238975"/>
            <a:ext cx="6590400" cy="123300"/>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
        <p:nvSpPr>
          <p:cNvPr id="197" name="Google Shape;197;g3b2ac5ebc1d_0_72"/>
          <p:cNvSpPr/>
          <p:nvPr/>
        </p:nvSpPr>
        <p:spPr>
          <a:xfrm>
            <a:off x="3959025" y="4012825"/>
            <a:ext cx="6590400" cy="123300"/>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
        <p:nvSpPr>
          <p:cNvPr id="198" name="Google Shape;198;g3b2ac5ebc1d_0_72"/>
          <p:cNvSpPr/>
          <p:nvPr/>
        </p:nvSpPr>
        <p:spPr>
          <a:xfrm>
            <a:off x="3959025" y="2906325"/>
            <a:ext cx="6590400" cy="123300"/>
          </a:xfrm>
          <a:prstGeom prst="rect">
            <a:avLst/>
          </a:prstGeom>
          <a:gradFill>
            <a:gsLst>
              <a:gs pos="0">
                <a:srgbClr val="92D050"/>
              </a:gs>
              <a:gs pos="93000">
                <a:srgbClr val="AEDC3C"/>
              </a:gs>
              <a:gs pos="98000">
                <a:srgbClr val="C9E828"/>
              </a:gs>
              <a:gs pos="100000">
                <a:srgbClr val="FFFF00"/>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
        <p:nvSpPr>
          <p:cNvPr id="199" name="Google Shape;199;g3b2ac5ebc1d_0_72"/>
          <p:cNvSpPr txBox="1"/>
          <p:nvPr/>
        </p:nvSpPr>
        <p:spPr>
          <a:xfrm>
            <a:off x="5684498" y="2322086"/>
            <a:ext cx="2640900" cy="738900"/>
          </a:xfrm>
          <a:prstGeom prst="rect">
            <a:avLst/>
          </a:prstGeom>
          <a:solidFill>
            <a:srgbClr val="E36C09"/>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1" lang="en-US" sz="1400" u="none" cap="none" strike="noStrike">
                <a:solidFill>
                  <a:srgbClr val="000000"/>
                </a:solidFill>
                <a:latin typeface="Arial"/>
                <a:ea typeface="Arial"/>
                <a:cs typeface="Arial"/>
                <a:sym typeface="Arial"/>
              </a:rPr>
              <a:t>Chart included from the risk assessment of 2025</a:t>
            </a:r>
            <a:r>
              <a:rPr b="1" i="1" lang="en-US"/>
              <a:t> for comparison purposes only.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g3c34be132ce_0_7"/>
          <p:cNvSpPr txBox="1"/>
          <p:nvPr/>
        </p:nvSpPr>
        <p:spPr>
          <a:xfrm>
            <a:off x="471584" y="453060"/>
            <a:ext cx="6043200" cy="369300"/>
          </a:xfrm>
          <a:prstGeom prst="rect">
            <a:avLst/>
          </a:prstGeom>
          <a:solidFill>
            <a:srgbClr val="36609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alibri"/>
                <a:ea typeface="Calibri"/>
                <a:cs typeface="Calibri"/>
                <a:sym typeface="Calibri"/>
              </a:rPr>
              <a:t>Top-Level Risk Assessment - Earth Observations (2026)</a:t>
            </a:r>
            <a:endParaRPr b="0" i="0" sz="1400" u="none" cap="none" strike="noStrike">
              <a:solidFill>
                <a:srgbClr val="000000"/>
              </a:solidFill>
              <a:latin typeface="Arial"/>
              <a:ea typeface="Arial"/>
              <a:cs typeface="Arial"/>
              <a:sym typeface="Arial"/>
            </a:endParaRPr>
          </a:p>
        </p:txBody>
      </p:sp>
      <p:graphicFrame>
        <p:nvGraphicFramePr>
          <p:cNvPr id="205" name="Google Shape;205;g3c34be132ce_0_7"/>
          <p:cNvGraphicFramePr/>
          <p:nvPr/>
        </p:nvGraphicFramePr>
        <p:xfrm>
          <a:off x="1065249" y="1626271"/>
          <a:ext cx="3000000" cy="3000000"/>
        </p:xfrm>
        <a:graphic>
          <a:graphicData uri="http://schemas.openxmlformats.org/drawingml/2006/table">
            <a:tbl>
              <a:tblPr>
                <a:noFill/>
                <a:tableStyleId>{0775EDF8-F866-4D86-BB94-38A0C84D441A}</a:tableStyleId>
              </a:tblPr>
              <a:tblGrid>
                <a:gridCol w="2734975"/>
                <a:gridCol w="572550"/>
                <a:gridCol w="453000"/>
                <a:gridCol w="503350"/>
                <a:gridCol w="566250"/>
                <a:gridCol w="534800"/>
                <a:gridCol w="572550"/>
                <a:gridCol w="578850"/>
                <a:gridCol w="591425"/>
                <a:gridCol w="566250"/>
                <a:gridCol w="604000"/>
                <a:gridCol w="547375"/>
                <a:gridCol w="512125"/>
              </a:tblGrid>
              <a:tr h="205750">
                <a:tc>
                  <a:txBody>
                    <a:bodyPr/>
                    <a:lstStyle/>
                    <a:p>
                      <a:pPr indent="0" lvl="0" marL="0" marR="0" rtl="0" algn="l">
                        <a:lnSpc>
                          <a:spcPct val="100000"/>
                        </a:lnSpc>
                        <a:spcBef>
                          <a:spcPts val="0"/>
                        </a:spcBef>
                        <a:spcAft>
                          <a:spcPts val="0"/>
                        </a:spcAft>
                        <a:buClr>
                          <a:srgbClr val="000000"/>
                        </a:buClr>
                        <a:buSzPts val="900"/>
                        <a:buFont typeface="Arial"/>
                        <a:buNone/>
                      </a:pPr>
                      <a:r>
                        <a:rPr b="1" lang="en-US" sz="1000" u="none" cap="none" strike="noStrike">
                          <a:latin typeface="Arial Narrow"/>
                          <a:ea typeface="Arial Narrow"/>
                          <a:cs typeface="Arial Narrow"/>
                          <a:sym typeface="Arial Narrow"/>
                        </a:rPr>
                        <a:t>Sensor</a:t>
                      </a:r>
                      <a:endParaRPr sz="1500" u="none" cap="none" strike="noStrike"/>
                    </a:p>
                  </a:txBody>
                  <a:tcPr marT="34300" marB="34300" marR="68575" marL="68575">
                    <a:lnL cap="flat" cmpd="sng" w="12700">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1000" u="none" cap="none" strike="noStrike">
                          <a:latin typeface="Arial Narrow"/>
                          <a:ea typeface="Arial Narrow"/>
                          <a:cs typeface="Arial Narrow"/>
                          <a:sym typeface="Arial Narrow"/>
                        </a:rPr>
                        <a:t>2026</a:t>
                      </a:r>
                      <a:endParaRPr sz="1500" u="none" cap="none" strike="noStrike"/>
                    </a:p>
                  </a:txBody>
                  <a:tcPr marT="34300" marB="34300" marR="68575" marL="6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1000" u="none" cap="none" strike="noStrike">
                          <a:latin typeface="Arial Narrow"/>
                          <a:ea typeface="Arial Narrow"/>
                          <a:cs typeface="Arial Narrow"/>
                          <a:sym typeface="Arial Narrow"/>
                        </a:rPr>
                        <a:t>2027</a:t>
                      </a:r>
                      <a:endParaRPr sz="1500" u="none" cap="none" strike="noStrike"/>
                    </a:p>
                  </a:txBody>
                  <a:tcPr marT="34300" marB="34300" marR="68575" marL="6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1000" u="none" cap="none" strike="noStrike">
                          <a:latin typeface="Arial Narrow"/>
                          <a:ea typeface="Arial Narrow"/>
                          <a:cs typeface="Arial Narrow"/>
                          <a:sym typeface="Arial Narrow"/>
                        </a:rPr>
                        <a:t>2028</a:t>
                      </a:r>
                      <a:endParaRPr sz="1500" u="none" cap="none" strike="noStrike"/>
                    </a:p>
                  </a:txBody>
                  <a:tcPr marT="34300" marB="34300" marR="68575" marL="6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1000" u="none" cap="none" strike="noStrike">
                          <a:latin typeface="Arial Narrow"/>
                          <a:ea typeface="Arial Narrow"/>
                          <a:cs typeface="Arial Narrow"/>
                          <a:sym typeface="Arial Narrow"/>
                        </a:rPr>
                        <a:t>2029</a:t>
                      </a:r>
                      <a:endParaRPr sz="1500" u="none" cap="none" strike="noStrike"/>
                    </a:p>
                  </a:txBody>
                  <a:tcPr marT="34300" marB="34300" marR="68575" marL="6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1000" u="none" cap="none" strike="noStrike">
                          <a:latin typeface="Arial Narrow"/>
                          <a:ea typeface="Arial Narrow"/>
                          <a:cs typeface="Arial Narrow"/>
                          <a:sym typeface="Arial Narrow"/>
                        </a:rPr>
                        <a:t>2030</a:t>
                      </a:r>
                      <a:endParaRPr sz="1500" u="none" cap="none" strike="noStrike"/>
                    </a:p>
                  </a:txBody>
                  <a:tcPr marT="34300" marB="34300" marR="68575" marL="6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1000" u="none" cap="none" strike="noStrike">
                          <a:latin typeface="Arial Narrow"/>
                          <a:ea typeface="Arial Narrow"/>
                          <a:cs typeface="Arial Narrow"/>
                          <a:sym typeface="Arial Narrow"/>
                        </a:rPr>
                        <a:t>2031</a:t>
                      </a:r>
                      <a:endParaRPr sz="1500" u="none" cap="none" strike="noStrike"/>
                    </a:p>
                  </a:txBody>
                  <a:tcPr marT="34300" marB="34300" marR="68575" marL="6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1000" u="none" cap="none" strike="noStrike">
                          <a:latin typeface="Arial Narrow"/>
                          <a:ea typeface="Arial Narrow"/>
                          <a:cs typeface="Arial Narrow"/>
                          <a:sym typeface="Arial Narrow"/>
                        </a:rPr>
                        <a:t>2032</a:t>
                      </a:r>
                      <a:endParaRPr sz="1500" u="none" cap="none" strike="noStrike"/>
                    </a:p>
                  </a:txBody>
                  <a:tcPr marT="34300" marB="34300" marR="68575" marL="6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1000" u="none" cap="none" strike="noStrike">
                          <a:latin typeface="Arial Narrow"/>
                          <a:ea typeface="Arial Narrow"/>
                          <a:cs typeface="Arial Narrow"/>
                          <a:sym typeface="Arial Narrow"/>
                        </a:rPr>
                        <a:t>2033</a:t>
                      </a:r>
                      <a:endParaRPr sz="1500" u="none" cap="none" strike="noStrike"/>
                    </a:p>
                  </a:txBody>
                  <a:tcPr marT="34300" marB="34300" marR="68575" marL="6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1000" u="none" cap="none" strike="noStrike">
                          <a:latin typeface="Arial Narrow"/>
                          <a:ea typeface="Arial Narrow"/>
                          <a:cs typeface="Arial Narrow"/>
                          <a:sym typeface="Arial Narrow"/>
                        </a:rPr>
                        <a:t>2034</a:t>
                      </a:r>
                      <a:endParaRPr sz="1500" u="none" cap="none" strike="noStrike"/>
                    </a:p>
                  </a:txBody>
                  <a:tcPr marT="34300" marB="34300" marR="68575" marL="6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1000" u="none" cap="none" strike="noStrike">
                          <a:latin typeface="Arial Narrow"/>
                          <a:ea typeface="Arial Narrow"/>
                          <a:cs typeface="Arial Narrow"/>
                          <a:sym typeface="Arial Narrow"/>
                        </a:rPr>
                        <a:t>2035</a:t>
                      </a:r>
                      <a:endParaRPr sz="1500" u="none" cap="none" strike="noStrike"/>
                    </a:p>
                  </a:txBody>
                  <a:tcPr marT="34300" marB="34300" marR="68575" marL="6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1000" u="none" cap="none" strike="noStrike">
                          <a:latin typeface="Arial Narrow"/>
                          <a:ea typeface="Arial Narrow"/>
                          <a:cs typeface="Arial Narrow"/>
                          <a:sym typeface="Arial Narrow"/>
                        </a:rPr>
                        <a:t>2036</a:t>
                      </a:r>
                      <a:endParaRPr sz="1500" u="none" cap="none" strike="noStrike"/>
                    </a:p>
                  </a:txBody>
                  <a:tcPr marT="34300" marB="34300" marR="68575" marL="6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1000" u="none" cap="none" strike="noStrike">
                          <a:latin typeface="Arial Narrow"/>
                          <a:ea typeface="Arial Narrow"/>
                          <a:cs typeface="Arial Narrow"/>
                          <a:sym typeface="Arial Narrow"/>
                        </a:rPr>
                        <a:t>2037</a:t>
                      </a:r>
                      <a:endParaRPr sz="1500" u="none" cap="none" strike="noStrike"/>
                    </a:p>
                  </a:txBody>
                  <a:tcPr marT="34300" marB="34300" marR="68575" marL="6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94300">
                <a:tc>
                  <a:txBody>
                    <a:bodyPr/>
                    <a:lstStyle/>
                    <a:p>
                      <a:pPr indent="0" lvl="0" marL="0" marR="0" rtl="0" algn="l">
                        <a:lnSpc>
                          <a:spcPct val="100000"/>
                        </a:lnSpc>
                        <a:spcBef>
                          <a:spcPts val="0"/>
                        </a:spcBef>
                        <a:spcAft>
                          <a:spcPts val="0"/>
                        </a:spcAft>
                        <a:buClr>
                          <a:srgbClr val="000000"/>
                        </a:buClr>
                        <a:buSzPts val="800"/>
                        <a:buFont typeface="Arial"/>
                        <a:buNone/>
                      </a:pPr>
                      <a:r>
                        <a:rPr lang="en-US" sz="1000" u="none" cap="none" strike="noStrike">
                          <a:latin typeface="Arial Narrow"/>
                          <a:ea typeface="Arial Narrow"/>
                          <a:cs typeface="Arial Narrow"/>
                          <a:sym typeface="Arial Narrow"/>
                        </a:rPr>
                        <a:t>Microwave Sounder</a:t>
                      </a:r>
                      <a:endParaRPr sz="1600" u="none" cap="none" strike="noStrike"/>
                    </a:p>
                  </a:txBody>
                  <a:tcPr marT="34300" marB="34300" marR="68575" marL="68575">
                    <a:lnL cap="flat" cmpd="sng" w="12700">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4300">
                <a:tc>
                  <a:txBody>
                    <a:bodyPr/>
                    <a:lstStyle/>
                    <a:p>
                      <a:pPr indent="0" lvl="0" marL="0" marR="0" rtl="0" algn="l">
                        <a:lnSpc>
                          <a:spcPct val="100000"/>
                        </a:lnSpc>
                        <a:spcBef>
                          <a:spcPts val="0"/>
                        </a:spcBef>
                        <a:spcAft>
                          <a:spcPts val="0"/>
                        </a:spcAft>
                        <a:buClr>
                          <a:srgbClr val="000000"/>
                        </a:buClr>
                        <a:buSzPts val="800"/>
                        <a:buFont typeface="Arial"/>
                        <a:buNone/>
                      </a:pPr>
                      <a:r>
                        <a:rPr lang="en-US" sz="1000" u="none" cap="none" strike="noStrike">
                          <a:solidFill>
                            <a:schemeClr val="dk1"/>
                          </a:solidFill>
                          <a:latin typeface="Arial Narrow"/>
                          <a:ea typeface="Arial Narrow"/>
                          <a:cs typeface="Arial Narrow"/>
                          <a:sym typeface="Arial Narrow"/>
                        </a:rPr>
                        <a:t>Hyperspectral Infrared Sounder</a:t>
                      </a:r>
                      <a:endParaRPr sz="1600" u="none" cap="none" strike="noStrike"/>
                    </a:p>
                  </a:txBody>
                  <a:tcPr marT="34300" marB="34300" marR="68575" marL="68575">
                    <a:lnL cap="flat" cmpd="sng" w="12700">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4300">
                <a:tc>
                  <a:txBody>
                    <a:bodyPr/>
                    <a:lstStyle/>
                    <a:p>
                      <a:pPr indent="0" lvl="0" marL="0" marR="0" rtl="0" algn="l">
                        <a:lnSpc>
                          <a:spcPct val="100000"/>
                        </a:lnSpc>
                        <a:spcBef>
                          <a:spcPts val="0"/>
                        </a:spcBef>
                        <a:spcAft>
                          <a:spcPts val="0"/>
                        </a:spcAft>
                        <a:buClr>
                          <a:srgbClr val="000000"/>
                        </a:buClr>
                        <a:buSzPts val="800"/>
                        <a:buFont typeface="Arial"/>
                        <a:buNone/>
                      </a:pPr>
                      <a:r>
                        <a:rPr lang="en-US" sz="1000" u="none" cap="none" strike="noStrike">
                          <a:latin typeface="Arial Narrow"/>
                          <a:ea typeface="Arial Narrow"/>
                          <a:cs typeface="Arial Narrow"/>
                          <a:sym typeface="Arial Narrow"/>
                        </a:rPr>
                        <a:t>Radio Occultation</a:t>
                      </a:r>
                      <a:endParaRPr sz="1600" u="none" cap="none" strike="noStrike"/>
                    </a:p>
                  </a:txBody>
                  <a:tcPr marT="34300" marB="34300" marR="68575" marL="68575">
                    <a:lnL cap="flat" cmpd="sng" w="12700">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4300">
                <a:tc>
                  <a:txBody>
                    <a:bodyPr/>
                    <a:lstStyle/>
                    <a:p>
                      <a:pPr indent="0" lvl="0" marL="0" marR="0" rtl="0" algn="l">
                        <a:lnSpc>
                          <a:spcPct val="100000"/>
                        </a:lnSpc>
                        <a:spcBef>
                          <a:spcPts val="0"/>
                        </a:spcBef>
                        <a:spcAft>
                          <a:spcPts val="0"/>
                        </a:spcAft>
                        <a:buClr>
                          <a:srgbClr val="000000"/>
                        </a:buClr>
                        <a:buSzPts val="800"/>
                        <a:buFont typeface="Arial"/>
                        <a:buNone/>
                      </a:pPr>
                      <a:r>
                        <a:rPr lang="en-US" sz="1000" u="none" cap="none" strike="noStrike">
                          <a:latin typeface="Arial Narrow"/>
                          <a:ea typeface="Arial Narrow"/>
                          <a:cs typeface="Arial Narrow"/>
                          <a:sym typeface="Arial Narrow"/>
                        </a:rPr>
                        <a:t>Multi-purpose Meteorological Imager</a:t>
                      </a:r>
                      <a:endParaRPr sz="1600" u="none" cap="none" strike="noStrike"/>
                    </a:p>
                  </a:txBody>
                  <a:tcPr marT="34300" marB="34300" marR="68575" marL="68575">
                    <a:lnL cap="flat" cmpd="sng" w="12700">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4300">
                <a:tc>
                  <a:txBody>
                    <a:bodyPr/>
                    <a:lstStyle/>
                    <a:p>
                      <a:pPr indent="0" lvl="0" marL="0" marR="0" rtl="0" algn="l">
                        <a:lnSpc>
                          <a:spcPct val="100000"/>
                        </a:lnSpc>
                        <a:spcBef>
                          <a:spcPts val="0"/>
                        </a:spcBef>
                        <a:spcAft>
                          <a:spcPts val="0"/>
                        </a:spcAft>
                        <a:buClr>
                          <a:srgbClr val="000000"/>
                        </a:buClr>
                        <a:buSzPts val="800"/>
                        <a:buFont typeface="Arial"/>
                        <a:buNone/>
                      </a:pPr>
                      <a:r>
                        <a:rPr lang="en-US" sz="1000" u="none" cap="none" strike="noStrike">
                          <a:solidFill>
                            <a:schemeClr val="dk1"/>
                          </a:solidFill>
                          <a:latin typeface="Arial Narrow"/>
                          <a:ea typeface="Arial Narrow"/>
                          <a:cs typeface="Arial Narrow"/>
                          <a:sym typeface="Arial Narrow"/>
                        </a:rPr>
                        <a:t>Multi-viewing, Multi-channel, Multi-polarisation Imager</a:t>
                      </a:r>
                      <a:endParaRPr sz="1000" u="none" cap="none" strike="noStrike">
                        <a:latin typeface="Arial Narrow"/>
                        <a:ea typeface="Arial Narrow"/>
                        <a:cs typeface="Arial Narrow"/>
                        <a:sym typeface="Arial Narrow"/>
                      </a:endParaRPr>
                    </a:p>
                  </a:txBody>
                  <a:tcPr marT="34300" marB="34300" marR="68575" marL="68575">
                    <a:lnL cap="flat" cmpd="sng" w="12700">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4300">
                <a:tc>
                  <a:txBody>
                    <a:bodyPr/>
                    <a:lstStyle/>
                    <a:p>
                      <a:pPr indent="0" lvl="0" marL="0" marR="0" rtl="0" algn="l">
                        <a:lnSpc>
                          <a:spcPct val="100000"/>
                        </a:lnSpc>
                        <a:spcBef>
                          <a:spcPts val="0"/>
                        </a:spcBef>
                        <a:spcAft>
                          <a:spcPts val="0"/>
                        </a:spcAft>
                        <a:buClr>
                          <a:schemeClr val="dk1"/>
                        </a:buClr>
                        <a:buSzPts val="800"/>
                        <a:buFont typeface="Arial Narrow"/>
                        <a:buNone/>
                      </a:pPr>
                      <a:r>
                        <a:rPr lang="en-US" sz="1000" u="none" cap="none" strike="noStrike">
                          <a:latin typeface="Arial Narrow"/>
                          <a:ea typeface="Arial Narrow"/>
                          <a:cs typeface="Arial Narrow"/>
                          <a:sym typeface="Arial Narrow"/>
                        </a:rPr>
                        <a:t>Lightning Mapper</a:t>
                      </a:r>
                      <a:endParaRPr sz="1600" u="none" cap="none" strike="noStrike"/>
                    </a:p>
                  </a:txBody>
                  <a:tcPr marT="34300" marB="34300" marR="68575" marL="68575">
                    <a:lnL cap="flat" cmpd="sng" w="12700">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4300">
                <a:tc>
                  <a:txBody>
                    <a:bodyPr/>
                    <a:lstStyle/>
                    <a:p>
                      <a:pPr indent="0" lvl="0" marL="0" marR="0" rtl="0" algn="l">
                        <a:lnSpc>
                          <a:spcPct val="100000"/>
                        </a:lnSpc>
                        <a:spcBef>
                          <a:spcPts val="0"/>
                        </a:spcBef>
                        <a:spcAft>
                          <a:spcPts val="0"/>
                        </a:spcAft>
                        <a:buClr>
                          <a:srgbClr val="000000"/>
                        </a:buClr>
                        <a:buSzPts val="800"/>
                        <a:buFont typeface="Arial Narrow"/>
                        <a:buNone/>
                      </a:pPr>
                      <a:r>
                        <a:rPr b="0" lang="en-US" sz="1000" u="none" cap="none" strike="noStrike">
                          <a:solidFill>
                            <a:srgbClr val="000000"/>
                          </a:solidFill>
                          <a:latin typeface="Arial Narrow"/>
                          <a:ea typeface="Arial Narrow"/>
                          <a:cs typeface="Arial Narrow"/>
                          <a:sym typeface="Arial Narrow"/>
                        </a:rPr>
                        <a:t>Broadband Short/Long Wave</a:t>
                      </a:r>
                      <a:r>
                        <a:rPr b="0" lang="en-US" sz="1000" u="none" cap="none" strike="noStrike">
                          <a:latin typeface="Arial Narrow"/>
                          <a:ea typeface="Arial Narrow"/>
                          <a:cs typeface="Arial Narrow"/>
                          <a:sym typeface="Arial Narrow"/>
                        </a:rPr>
                        <a:t> </a:t>
                      </a:r>
                      <a:r>
                        <a:rPr lang="en-US" sz="1000" u="none" cap="none" strike="noStrike">
                          <a:latin typeface="Arial Narrow"/>
                          <a:ea typeface="Arial Narrow"/>
                          <a:cs typeface="Arial Narrow"/>
                          <a:sym typeface="Arial Narrow"/>
                        </a:rPr>
                        <a:t>Radiometer</a:t>
                      </a:r>
                      <a:endParaRPr sz="1000" u="none" cap="none" strike="noStrike">
                        <a:latin typeface="Arial Narrow"/>
                        <a:ea typeface="Arial Narrow"/>
                        <a:cs typeface="Arial Narrow"/>
                        <a:sym typeface="Arial Narrow"/>
                      </a:endParaRPr>
                    </a:p>
                  </a:txBody>
                  <a:tcPr marT="34300" marB="34300" marR="68575" marL="68575">
                    <a:lnL cap="flat" cmpd="sng" w="12700">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4300">
                <a:tc>
                  <a:txBody>
                    <a:bodyPr/>
                    <a:lstStyle/>
                    <a:p>
                      <a:pPr indent="0" lvl="0" marL="0" marR="0" rtl="0" algn="l">
                        <a:lnSpc>
                          <a:spcPct val="100000"/>
                        </a:lnSpc>
                        <a:spcBef>
                          <a:spcPts val="0"/>
                        </a:spcBef>
                        <a:spcAft>
                          <a:spcPts val="0"/>
                        </a:spcAft>
                        <a:buClr>
                          <a:srgbClr val="000000"/>
                        </a:buClr>
                        <a:buSzPts val="800"/>
                        <a:buFont typeface="Arial"/>
                        <a:buNone/>
                      </a:pPr>
                      <a:r>
                        <a:rPr lang="en-US" sz="1000" u="none" cap="none" strike="noStrike">
                          <a:latin typeface="Arial Narrow"/>
                          <a:ea typeface="Arial Narrow"/>
                          <a:cs typeface="Arial Narrow"/>
                          <a:sym typeface="Arial Narrow"/>
                        </a:rPr>
                        <a:t>Visible/UV Radiometer</a:t>
                      </a:r>
                      <a:endParaRPr sz="1000" u="none" cap="none" strike="noStrike">
                        <a:latin typeface="Arial Narrow"/>
                        <a:ea typeface="Arial Narrow"/>
                        <a:cs typeface="Arial Narrow"/>
                        <a:sym typeface="Arial Narrow"/>
                      </a:endParaRPr>
                    </a:p>
                  </a:txBody>
                  <a:tcPr marT="34300" marB="34300" marR="68575" marL="68575">
                    <a:lnL cap="flat" cmpd="sng" w="12700">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4300">
                <a:tc>
                  <a:txBody>
                    <a:bodyPr/>
                    <a:lstStyle/>
                    <a:p>
                      <a:pPr indent="0" lvl="0" marL="0" marR="0" rtl="0" algn="l">
                        <a:lnSpc>
                          <a:spcPct val="100000"/>
                        </a:lnSpc>
                        <a:spcBef>
                          <a:spcPts val="0"/>
                        </a:spcBef>
                        <a:spcAft>
                          <a:spcPts val="0"/>
                        </a:spcAft>
                        <a:buClr>
                          <a:srgbClr val="000000"/>
                        </a:buClr>
                        <a:buSzPts val="800"/>
                        <a:buFont typeface="Arial"/>
                        <a:buNone/>
                      </a:pPr>
                      <a:r>
                        <a:rPr lang="en-US" sz="1000" u="none" cap="none" strike="noStrike">
                          <a:latin typeface="Arial Narrow"/>
                          <a:ea typeface="Arial Narrow"/>
                          <a:cs typeface="Arial Narrow"/>
                          <a:sym typeface="Arial Narrow"/>
                        </a:rPr>
                        <a:t>UV Limb Spectrometer</a:t>
                      </a:r>
                      <a:endParaRPr sz="1000" u="none" cap="none" strike="noStrike">
                        <a:latin typeface="Arial Narrow"/>
                        <a:ea typeface="Arial Narrow"/>
                        <a:cs typeface="Arial Narrow"/>
                        <a:sym typeface="Arial Narrow"/>
                      </a:endParaRPr>
                    </a:p>
                  </a:txBody>
                  <a:tcPr marT="34300" marB="34300" marR="68575" marL="68575">
                    <a:lnL cap="flat" cmpd="sng" w="12700">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5775">
                <a:tc>
                  <a:txBody>
                    <a:bodyPr/>
                    <a:lstStyle/>
                    <a:p>
                      <a:pPr indent="0" lvl="0" marL="0" marR="0" rtl="0" algn="l">
                        <a:lnSpc>
                          <a:spcPct val="100000"/>
                        </a:lnSpc>
                        <a:spcBef>
                          <a:spcPts val="0"/>
                        </a:spcBef>
                        <a:spcAft>
                          <a:spcPts val="0"/>
                        </a:spcAft>
                        <a:buClr>
                          <a:schemeClr val="dk1"/>
                        </a:buClr>
                        <a:buSzPts val="800"/>
                        <a:buFont typeface="Arial Narrow"/>
                        <a:buNone/>
                      </a:pPr>
                      <a:r>
                        <a:rPr lang="en-US" sz="1000" u="none" cap="none" strike="noStrike">
                          <a:solidFill>
                            <a:schemeClr val="dk1"/>
                          </a:solidFill>
                          <a:latin typeface="Arial Narrow"/>
                          <a:ea typeface="Arial Narrow"/>
                          <a:cs typeface="Arial Narrow"/>
                          <a:sym typeface="Arial Narrow"/>
                        </a:rPr>
                        <a:t>SWIR Imaging Spectrometer </a:t>
                      </a:r>
                      <a:endParaRPr sz="1000" u="none" cap="none" strike="noStrike">
                        <a:solidFill>
                          <a:schemeClr val="dk1"/>
                        </a:solidFill>
                        <a:latin typeface="Arial Narrow"/>
                        <a:ea typeface="Arial Narrow"/>
                        <a:cs typeface="Arial Narrow"/>
                        <a:sym typeface="Arial Narrow"/>
                      </a:endParaRPr>
                    </a:p>
                  </a:txBody>
                  <a:tcPr marT="34300" marB="34300" marR="68575" marL="68575">
                    <a:lnL cap="flat" cmpd="sng" w="12700">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4300">
                <a:tc>
                  <a:txBody>
                    <a:bodyPr/>
                    <a:lstStyle/>
                    <a:p>
                      <a:pPr indent="0" lvl="0" marL="0" marR="0" rtl="0" algn="l">
                        <a:lnSpc>
                          <a:spcPct val="100000"/>
                        </a:lnSpc>
                        <a:spcBef>
                          <a:spcPts val="0"/>
                        </a:spcBef>
                        <a:spcAft>
                          <a:spcPts val="0"/>
                        </a:spcAft>
                        <a:buClr>
                          <a:srgbClr val="000000"/>
                        </a:buClr>
                        <a:buSzPts val="800"/>
                        <a:buFont typeface="Arial"/>
                        <a:buNone/>
                      </a:pPr>
                      <a:r>
                        <a:rPr lang="en-US" sz="1000" u="none" cap="none" strike="noStrike">
                          <a:latin typeface="Arial Narrow"/>
                          <a:ea typeface="Arial Narrow"/>
                          <a:cs typeface="Arial Narrow"/>
                          <a:sym typeface="Arial Narrow"/>
                        </a:rPr>
                        <a:t>Precipitation Radar</a:t>
                      </a:r>
                      <a:endParaRPr sz="1000" u="none" cap="none" strike="noStrike">
                        <a:latin typeface="Arial Narrow"/>
                        <a:ea typeface="Arial Narrow"/>
                        <a:cs typeface="Arial Narrow"/>
                        <a:sym typeface="Arial Narrow"/>
                      </a:endParaRPr>
                    </a:p>
                  </a:txBody>
                  <a:tcPr marT="34300" marB="34300" marR="68575" marL="68575">
                    <a:lnL cap="flat" cmpd="sng" w="12700">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4300">
                <a:tc>
                  <a:txBody>
                    <a:bodyPr/>
                    <a:lstStyle/>
                    <a:p>
                      <a:pPr indent="0" lvl="0" marL="0" marR="0" rtl="0" algn="l">
                        <a:lnSpc>
                          <a:spcPct val="100000"/>
                        </a:lnSpc>
                        <a:spcBef>
                          <a:spcPts val="0"/>
                        </a:spcBef>
                        <a:spcAft>
                          <a:spcPts val="0"/>
                        </a:spcAft>
                        <a:buClr>
                          <a:srgbClr val="000000"/>
                        </a:buClr>
                        <a:buSzPts val="800"/>
                        <a:buFont typeface="Arial"/>
                        <a:buNone/>
                      </a:pPr>
                      <a:r>
                        <a:rPr lang="en-US" sz="1000" u="none" cap="none" strike="noStrike">
                          <a:latin typeface="Arial Narrow"/>
                          <a:ea typeface="Arial Narrow"/>
                          <a:cs typeface="Arial Narrow"/>
                          <a:sym typeface="Arial Narrow"/>
                        </a:rPr>
                        <a:t>Microwave Imager</a:t>
                      </a:r>
                      <a:endParaRPr sz="1600" u="none" cap="none" strike="noStrike"/>
                    </a:p>
                  </a:txBody>
                  <a:tcPr marT="34300" marB="34300" marR="68575" marL="68575">
                    <a:lnL cap="flat" cmpd="sng" w="12700">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00675">
                <a:tc>
                  <a:txBody>
                    <a:bodyPr/>
                    <a:lstStyle/>
                    <a:p>
                      <a:pPr indent="0" lvl="0" marL="0" marR="0" rtl="0" algn="l">
                        <a:lnSpc>
                          <a:spcPct val="100000"/>
                        </a:lnSpc>
                        <a:spcBef>
                          <a:spcPts val="0"/>
                        </a:spcBef>
                        <a:spcAft>
                          <a:spcPts val="0"/>
                        </a:spcAft>
                        <a:buClr>
                          <a:srgbClr val="000000"/>
                        </a:buClr>
                        <a:buSzPts val="800"/>
                        <a:buFont typeface="Arial"/>
                        <a:buNone/>
                      </a:pPr>
                      <a:r>
                        <a:rPr lang="en-US" sz="1000" u="none" cap="none" strike="noStrike">
                          <a:latin typeface="Arial Narrow"/>
                          <a:ea typeface="Arial Narrow"/>
                          <a:cs typeface="Arial Narrow"/>
                          <a:sym typeface="Arial Narrow"/>
                        </a:rPr>
                        <a:t>Narrow Band Visible &amp; Near Infrared Imager</a:t>
                      </a:r>
                      <a:endParaRPr sz="1000" u="none" cap="none" strike="noStrike">
                        <a:latin typeface="Arial Narrow"/>
                        <a:ea typeface="Arial Narrow"/>
                        <a:cs typeface="Arial Narrow"/>
                        <a:sym typeface="Arial Narrow"/>
                      </a:endParaRPr>
                    </a:p>
                  </a:txBody>
                  <a:tcPr marT="34300" marB="34300" marR="68575" marL="68575">
                    <a:lnL cap="flat" cmpd="sng" w="12700">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4300">
                <a:tc>
                  <a:txBody>
                    <a:bodyPr/>
                    <a:lstStyle/>
                    <a:p>
                      <a:pPr indent="0" lvl="0" marL="0" marR="0" rtl="0" algn="l">
                        <a:lnSpc>
                          <a:spcPct val="100000"/>
                        </a:lnSpc>
                        <a:spcBef>
                          <a:spcPts val="0"/>
                        </a:spcBef>
                        <a:spcAft>
                          <a:spcPts val="0"/>
                        </a:spcAft>
                        <a:buClr>
                          <a:srgbClr val="000000"/>
                        </a:buClr>
                        <a:buSzPts val="800"/>
                        <a:buFont typeface="Arial"/>
                        <a:buNone/>
                      </a:pPr>
                      <a:r>
                        <a:rPr lang="en-US" sz="1000" u="none" cap="none" strike="noStrike">
                          <a:latin typeface="Arial Narrow"/>
                          <a:ea typeface="Arial Narrow"/>
                          <a:cs typeface="Arial Narrow"/>
                          <a:sym typeface="Arial Narrow"/>
                        </a:rPr>
                        <a:t>Radar Altimetry</a:t>
                      </a:r>
                      <a:endParaRPr sz="1000" u="none" cap="none" strike="noStrike">
                        <a:latin typeface="Arial Narrow"/>
                        <a:ea typeface="Arial Narrow"/>
                        <a:cs typeface="Arial Narrow"/>
                        <a:sym typeface="Arial Narrow"/>
                      </a:endParaRPr>
                    </a:p>
                  </a:txBody>
                  <a:tcPr marT="34300" marB="34300" marR="68575" marL="68575">
                    <a:lnL cap="flat" cmpd="sng" w="12700">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4300">
                <a:tc>
                  <a:txBody>
                    <a:bodyPr/>
                    <a:lstStyle/>
                    <a:p>
                      <a:pPr indent="0" lvl="0" marL="0" marR="0" rtl="0" algn="l">
                        <a:lnSpc>
                          <a:spcPct val="100000"/>
                        </a:lnSpc>
                        <a:spcBef>
                          <a:spcPts val="0"/>
                        </a:spcBef>
                        <a:spcAft>
                          <a:spcPts val="0"/>
                        </a:spcAft>
                        <a:buClr>
                          <a:srgbClr val="000000"/>
                        </a:buClr>
                        <a:buSzPts val="800"/>
                        <a:buFont typeface="Arial"/>
                        <a:buNone/>
                      </a:pPr>
                      <a:r>
                        <a:rPr lang="en-US" sz="1000" u="none" cap="none" strike="noStrike">
                          <a:latin typeface="Arial Narrow"/>
                          <a:ea typeface="Arial Narrow"/>
                          <a:cs typeface="Arial Narrow"/>
                          <a:sym typeface="Arial Narrow"/>
                        </a:rPr>
                        <a:t>Scatterometer</a:t>
                      </a:r>
                      <a:endParaRPr sz="1000" u="none" cap="none" strike="noStrike">
                        <a:latin typeface="Arial Narrow"/>
                        <a:ea typeface="Arial Narrow"/>
                        <a:cs typeface="Arial Narrow"/>
                        <a:sym typeface="Arial Narrow"/>
                      </a:endParaRPr>
                    </a:p>
                  </a:txBody>
                  <a:tcPr marT="34300" marB="34300" marR="68575" marL="68575">
                    <a:lnL cap="flat" cmpd="sng" w="12700">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06900">
                <a:tc>
                  <a:txBody>
                    <a:bodyPr/>
                    <a:lstStyle/>
                    <a:p>
                      <a:pPr indent="0" lvl="0" marL="0" marR="0" rtl="0" algn="l">
                        <a:lnSpc>
                          <a:spcPct val="100000"/>
                        </a:lnSpc>
                        <a:spcBef>
                          <a:spcPts val="0"/>
                        </a:spcBef>
                        <a:spcAft>
                          <a:spcPts val="0"/>
                        </a:spcAft>
                        <a:buClr>
                          <a:srgbClr val="000000"/>
                        </a:buClr>
                        <a:buSzPts val="800"/>
                        <a:buFont typeface="Arial"/>
                        <a:buNone/>
                      </a:pPr>
                      <a:r>
                        <a:rPr lang="en-US" sz="1000" u="none" cap="none" strike="noStrike">
                          <a:latin typeface="Arial Narrow"/>
                          <a:ea typeface="Arial Narrow"/>
                          <a:cs typeface="Arial Narrow"/>
                          <a:sym typeface="Arial Narrow"/>
                        </a:rPr>
                        <a:t>Sub-Millimeter Ice Cloud Imager</a:t>
                      </a:r>
                      <a:endParaRPr sz="1000" u="none" cap="none" strike="noStrike">
                        <a:latin typeface="Arial Narrow"/>
                        <a:ea typeface="Arial Narrow"/>
                        <a:cs typeface="Arial Narrow"/>
                        <a:sym typeface="Arial Narrow"/>
                      </a:endParaRPr>
                    </a:p>
                  </a:txBody>
                  <a:tcPr marT="34300" marB="34300" marR="68575" marL="68575">
                    <a:lnL cap="flat" cmpd="sng" w="12700">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4300">
                <a:tc>
                  <a:txBody>
                    <a:bodyPr/>
                    <a:lstStyle/>
                    <a:p>
                      <a:pPr indent="0" lvl="0" marL="0" marR="0" rtl="0" algn="l">
                        <a:lnSpc>
                          <a:spcPct val="100000"/>
                        </a:lnSpc>
                        <a:spcBef>
                          <a:spcPts val="0"/>
                        </a:spcBef>
                        <a:spcAft>
                          <a:spcPts val="0"/>
                        </a:spcAft>
                        <a:buClr>
                          <a:srgbClr val="000000"/>
                        </a:buClr>
                        <a:buSzPts val="800"/>
                        <a:buFont typeface="Arial"/>
                        <a:buNone/>
                      </a:pPr>
                      <a:r>
                        <a:rPr lang="en-US" sz="1000" u="none" cap="none" strike="noStrike">
                          <a:latin typeface="Arial Narrow"/>
                          <a:ea typeface="Arial Narrow"/>
                          <a:cs typeface="Arial Narrow"/>
                          <a:sym typeface="Arial Narrow"/>
                        </a:rPr>
                        <a:t>Synthetic Aperture Radar</a:t>
                      </a:r>
                      <a:endParaRPr sz="1000" u="none" cap="none" strike="noStrike">
                        <a:latin typeface="Arial Narrow"/>
                        <a:ea typeface="Arial Narrow"/>
                        <a:cs typeface="Arial Narrow"/>
                        <a:sym typeface="Arial Narrow"/>
                      </a:endParaRPr>
                    </a:p>
                  </a:txBody>
                  <a:tcPr marT="34300" marB="34300" marR="68575" marL="68575">
                    <a:lnL cap="flat" cmpd="sng" w="12700">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4300">
                <a:tc>
                  <a:txBody>
                    <a:bodyPr/>
                    <a:lstStyle/>
                    <a:p>
                      <a:pPr indent="0" lvl="0" marL="0" marR="0" rtl="0" algn="l">
                        <a:lnSpc>
                          <a:spcPct val="100000"/>
                        </a:lnSpc>
                        <a:spcBef>
                          <a:spcPts val="0"/>
                        </a:spcBef>
                        <a:spcAft>
                          <a:spcPts val="0"/>
                        </a:spcAft>
                        <a:buClr>
                          <a:srgbClr val="000000"/>
                        </a:buClr>
                        <a:buSzPts val="800"/>
                        <a:buFont typeface="Arial"/>
                        <a:buNone/>
                      </a:pPr>
                      <a:r>
                        <a:rPr lang="en-US" sz="1000" u="none" cap="none" strike="noStrike">
                          <a:latin typeface="Arial Narrow"/>
                          <a:ea typeface="Arial Narrow"/>
                          <a:cs typeface="Arial Narrow"/>
                          <a:sym typeface="Arial Narrow"/>
                        </a:rPr>
                        <a:t>High Resolution Optical Imager</a:t>
                      </a:r>
                      <a:endParaRPr sz="1000" u="none" cap="none" strike="noStrike">
                        <a:latin typeface="Arial Narrow"/>
                        <a:ea typeface="Arial Narrow"/>
                        <a:cs typeface="Arial Narrow"/>
                        <a:sym typeface="Arial Narrow"/>
                      </a:endParaRPr>
                    </a:p>
                  </a:txBody>
                  <a:tcPr marT="34300" marB="34300" marR="68575" marL="68575">
                    <a:lnL cap="flat" cmpd="sng" w="12700">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206" name="Google Shape;206;g3c34be132ce_0_7"/>
          <p:cNvSpPr/>
          <p:nvPr/>
        </p:nvSpPr>
        <p:spPr>
          <a:xfrm>
            <a:off x="3805475" y="1905215"/>
            <a:ext cx="6592500" cy="123300"/>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
        <p:nvSpPr>
          <p:cNvPr id="207" name="Google Shape;207;g3c34be132ce_0_7"/>
          <p:cNvSpPr/>
          <p:nvPr/>
        </p:nvSpPr>
        <p:spPr>
          <a:xfrm>
            <a:off x="3805100" y="2777650"/>
            <a:ext cx="6592500" cy="123300"/>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
        <p:nvSpPr>
          <p:cNvPr id="208" name="Google Shape;208;g3c34be132ce_0_7"/>
          <p:cNvSpPr/>
          <p:nvPr/>
        </p:nvSpPr>
        <p:spPr>
          <a:xfrm>
            <a:off x="3807150" y="4766600"/>
            <a:ext cx="6586500" cy="123300"/>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
        <p:nvSpPr>
          <p:cNvPr id="209" name="Google Shape;209;g3c34be132ce_0_7"/>
          <p:cNvSpPr/>
          <p:nvPr/>
        </p:nvSpPr>
        <p:spPr>
          <a:xfrm>
            <a:off x="3804750" y="3444100"/>
            <a:ext cx="6592500" cy="123300"/>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
        <p:nvSpPr>
          <p:cNvPr id="210" name="Google Shape;210;g3c34be132ce_0_7"/>
          <p:cNvSpPr/>
          <p:nvPr/>
        </p:nvSpPr>
        <p:spPr>
          <a:xfrm>
            <a:off x="3804874" y="2992498"/>
            <a:ext cx="6592500" cy="123300"/>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
        <p:nvSpPr>
          <p:cNvPr id="211" name="Google Shape;211;g3c34be132ce_0_7"/>
          <p:cNvSpPr txBox="1"/>
          <p:nvPr/>
        </p:nvSpPr>
        <p:spPr>
          <a:xfrm rot="-5400000">
            <a:off x="-845600" y="3678800"/>
            <a:ext cx="3575400" cy="246300"/>
          </a:xfrm>
          <a:prstGeom prst="rect">
            <a:avLst/>
          </a:prstGeom>
          <a:solidFill>
            <a:srgbClr val="DAE5F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en-US" sz="1000" u="none" cap="none" strike="noStrike">
                <a:solidFill>
                  <a:srgbClr val="000000"/>
                </a:solidFill>
                <a:latin typeface="Arial Narrow"/>
                <a:ea typeface="Arial Narrow"/>
                <a:cs typeface="Arial Narrow"/>
                <a:sym typeface="Arial Narrow"/>
              </a:rPr>
              <a:t>Earth Observations</a:t>
            </a:r>
            <a:endParaRPr b="1" i="0" sz="1000" u="none" cap="none" strike="noStrike">
              <a:solidFill>
                <a:srgbClr val="000000"/>
              </a:solidFill>
              <a:latin typeface="Arial"/>
              <a:ea typeface="Arial"/>
              <a:cs typeface="Arial"/>
              <a:sym typeface="Arial"/>
            </a:endParaRPr>
          </a:p>
        </p:txBody>
      </p:sp>
      <p:sp>
        <p:nvSpPr>
          <p:cNvPr id="212" name="Google Shape;212;g3c34be132ce_0_7"/>
          <p:cNvSpPr/>
          <p:nvPr/>
        </p:nvSpPr>
        <p:spPr>
          <a:xfrm>
            <a:off x="3806370" y="2118881"/>
            <a:ext cx="6587400" cy="123300"/>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
        <p:nvSpPr>
          <p:cNvPr id="213" name="Google Shape;213;g3c34be132ce_0_7"/>
          <p:cNvSpPr/>
          <p:nvPr/>
        </p:nvSpPr>
        <p:spPr>
          <a:xfrm flipH="1" rot="10800000">
            <a:off x="3804925" y="2337900"/>
            <a:ext cx="6594600" cy="120300"/>
          </a:xfrm>
          <a:prstGeom prst="rect">
            <a:avLst/>
          </a:prstGeom>
          <a:gradFill>
            <a:gsLst>
              <a:gs pos="0">
                <a:srgbClr val="92D050"/>
              </a:gs>
              <a:gs pos="5000">
                <a:srgbClr val="C9E828"/>
              </a:gs>
              <a:gs pos="17000">
                <a:srgbClr val="FFFF00"/>
              </a:gs>
              <a:gs pos="35000">
                <a:srgbClr val="FF8000"/>
              </a:gs>
              <a:gs pos="100000">
                <a:srgbClr val="FF0000"/>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
        <p:nvSpPr>
          <p:cNvPr id="214" name="Google Shape;214;g3c34be132ce_0_7"/>
          <p:cNvSpPr/>
          <p:nvPr/>
        </p:nvSpPr>
        <p:spPr>
          <a:xfrm>
            <a:off x="3807450" y="3225750"/>
            <a:ext cx="6586500" cy="123300"/>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
        <p:nvSpPr>
          <p:cNvPr id="215" name="Google Shape;215;g3c34be132ce_0_7"/>
          <p:cNvSpPr/>
          <p:nvPr/>
        </p:nvSpPr>
        <p:spPr>
          <a:xfrm>
            <a:off x="3809651" y="3889950"/>
            <a:ext cx="6581700" cy="123300"/>
          </a:xfrm>
          <a:prstGeom prst="rect">
            <a:avLst/>
          </a:prstGeom>
          <a:gradFill>
            <a:gsLst>
              <a:gs pos="0">
                <a:srgbClr val="92D050"/>
              </a:gs>
              <a:gs pos="72000">
                <a:srgbClr val="AEDC3C"/>
              </a:gs>
              <a:gs pos="74000">
                <a:srgbClr val="C9E828"/>
              </a:gs>
              <a:gs pos="81000">
                <a:srgbClr val="E4F414"/>
              </a:gs>
              <a:gs pos="100000">
                <a:srgbClr val="FFFF00"/>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
        <p:nvSpPr>
          <p:cNvPr id="216" name="Google Shape;216;g3c34be132ce_0_7"/>
          <p:cNvSpPr/>
          <p:nvPr/>
        </p:nvSpPr>
        <p:spPr>
          <a:xfrm>
            <a:off x="3806500" y="4110925"/>
            <a:ext cx="6581700" cy="123300"/>
          </a:xfrm>
          <a:prstGeom prst="rect">
            <a:avLst/>
          </a:prstGeom>
          <a:gradFill>
            <a:gsLst>
              <a:gs pos="0">
                <a:srgbClr val="92D050"/>
              </a:gs>
              <a:gs pos="72000">
                <a:srgbClr val="AEDC3C"/>
              </a:gs>
              <a:gs pos="74000">
                <a:srgbClr val="C9E828"/>
              </a:gs>
              <a:gs pos="81000">
                <a:srgbClr val="E4F414"/>
              </a:gs>
              <a:gs pos="100000">
                <a:srgbClr val="FFFF00"/>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
        <p:nvSpPr>
          <p:cNvPr id="217" name="Google Shape;217;g3c34be132ce_0_7"/>
          <p:cNvSpPr txBox="1"/>
          <p:nvPr/>
        </p:nvSpPr>
        <p:spPr>
          <a:xfrm>
            <a:off x="10435600" y="1185875"/>
            <a:ext cx="1542300" cy="831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extLst>
                  <a:ext uri="http://customooxmlschemas.google.com/">
                    <go:slidesCustomData xmlns:go="http://customooxmlschemas.google.com/" textRoundtripDataId="4"/>
                  </a:ext>
                </a:extLst>
              </a:rPr>
              <a:t>No commitment for low-inclination RO observations after COSMIC-2 </a:t>
            </a:r>
            <a:endParaRPr b="0" i="0" sz="1200" u="none" cap="none" strike="noStrike">
              <a:solidFill>
                <a:srgbClr val="000000"/>
              </a:solidFill>
              <a:latin typeface="Arial"/>
              <a:ea typeface="Arial"/>
              <a:cs typeface="Arial"/>
              <a:sym typeface="Arial"/>
            </a:endParaRPr>
          </a:p>
        </p:txBody>
      </p:sp>
      <p:cxnSp>
        <p:nvCxnSpPr>
          <p:cNvPr id="218" name="Google Shape;218;g3c34be132ce_0_7"/>
          <p:cNvCxnSpPr>
            <a:stCxn id="217" idx="2"/>
          </p:cNvCxnSpPr>
          <p:nvPr/>
        </p:nvCxnSpPr>
        <p:spPr>
          <a:xfrm flipH="1">
            <a:off x="10535650" y="2016875"/>
            <a:ext cx="671100" cy="227400"/>
          </a:xfrm>
          <a:prstGeom prst="straightConnector1">
            <a:avLst/>
          </a:prstGeom>
          <a:noFill/>
          <a:ln cap="flat" cmpd="sng" w="28575">
            <a:solidFill>
              <a:schemeClr val="dk1"/>
            </a:solidFill>
            <a:prstDash val="solid"/>
            <a:round/>
            <a:headEnd len="sm" w="sm" type="none"/>
            <a:tailEnd len="med" w="med" type="triangle"/>
          </a:ln>
        </p:spPr>
      </p:cxnSp>
      <p:sp>
        <p:nvSpPr>
          <p:cNvPr id="219" name="Google Shape;219;g3c34be132ce_0_7"/>
          <p:cNvSpPr/>
          <p:nvPr/>
        </p:nvSpPr>
        <p:spPr>
          <a:xfrm>
            <a:off x="3808975" y="4550529"/>
            <a:ext cx="6587400" cy="123300"/>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
        <p:nvSpPr>
          <p:cNvPr id="220" name="Google Shape;220;g3c34be132ce_0_7"/>
          <p:cNvSpPr/>
          <p:nvPr/>
        </p:nvSpPr>
        <p:spPr>
          <a:xfrm>
            <a:off x="3806370" y="2560206"/>
            <a:ext cx="6587400" cy="123300"/>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
        <p:nvSpPr>
          <p:cNvPr id="221" name="Google Shape;221;g3c34be132ce_0_7"/>
          <p:cNvSpPr/>
          <p:nvPr/>
        </p:nvSpPr>
        <p:spPr>
          <a:xfrm>
            <a:off x="4366425" y="2142125"/>
            <a:ext cx="6233100" cy="510300"/>
          </a:xfrm>
          <a:prstGeom prst="ellipse">
            <a:avLst/>
          </a:prstGeom>
          <a:noFill/>
          <a:ln cap="flat" cmpd="sng" w="28575">
            <a:solidFill>
              <a:schemeClr val="dk1"/>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22" name="Google Shape;222;g3c34be132ce_0_7"/>
          <p:cNvSpPr/>
          <p:nvPr/>
        </p:nvSpPr>
        <p:spPr>
          <a:xfrm>
            <a:off x="3809651" y="3667025"/>
            <a:ext cx="6581700" cy="123300"/>
          </a:xfrm>
          <a:prstGeom prst="rect">
            <a:avLst/>
          </a:prstGeom>
          <a:gradFill>
            <a:gsLst>
              <a:gs pos="0">
                <a:srgbClr val="92D050"/>
              </a:gs>
              <a:gs pos="47000">
                <a:srgbClr val="A0D646"/>
              </a:gs>
              <a:gs pos="50000">
                <a:srgbClr val="AEDC3C"/>
              </a:gs>
              <a:gs pos="53000">
                <a:srgbClr val="C9E828"/>
              </a:gs>
              <a:gs pos="64000">
                <a:srgbClr val="FFFF00"/>
              </a:gs>
              <a:gs pos="100000">
                <a:srgbClr val="FFFF00"/>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
        <p:nvSpPr>
          <p:cNvPr id="223" name="Google Shape;223;g3c34be132ce_0_7"/>
          <p:cNvSpPr/>
          <p:nvPr/>
        </p:nvSpPr>
        <p:spPr>
          <a:xfrm>
            <a:off x="3806501" y="4982363"/>
            <a:ext cx="6581700" cy="123300"/>
          </a:xfrm>
          <a:prstGeom prst="rect">
            <a:avLst/>
          </a:prstGeom>
          <a:gradFill>
            <a:gsLst>
              <a:gs pos="0">
                <a:srgbClr val="92D050"/>
              </a:gs>
              <a:gs pos="38000">
                <a:srgbClr val="AEDC3C"/>
              </a:gs>
              <a:gs pos="41000">
                <a:srgbClr val="C9E828"/>
              </a:gs>
              <a:gs pos="55000">
                <a:srgbClr val="FFFF00"/>
              </a:gs>
              <a:gs pos="69000">
                <a:srgbClr val="FFFF00"/>
              </a:gs>
              <a:gs pos="77000">
                <a:srgbClr val="E4F414"/>
              </a:gs>
              <a:gs pos="83000">
                <a:srgbClr val="C9E828"/>
              </a:gs>
              <a:gs pos="100000">
                <a:srgbClr val="92D050"/>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
        <p:nvSpPr>
          <p:cNvPr id="224" name="Google Shape;224;g3c34be132ce_0_7"/>
          <p:cNvSpPr/>
          <p:nvPr/>
        </p:nvSpPr>
        <p:spPr>
          <a:xfrm>
            <a:off x="3809000" y="5648949"/>
            <a:ext cx="6586500" cy="123300"/>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
        <p:nvSpPr>
          <p:cNvPr id="225" name="Google Shape;225;g3c34be132ce_0_7"/>
          <p:cNvSpPr/>
          <p:nvPr/>
        </p:nvSpPr>
        <p:spPr>
          <a:xfrm>
            <a:off x="3806425" y="4330725"/>
            <a:ext cx="6592500" cy="123300"/>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
        <p:nvSpPr>
          <p:cNvPr id="226" name="Google Shape;226;g3c34be132ce_0_7"/>
          <p:cNvSpPr/>
          <p:nvPr/>
        </p:nvSpPr>
        <p:spPr>
          <a:xfrm>
            <a:off x="3806375" y="5229354"/>
            <a:ext cx="6587400" cy="123300"/>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
        <p:nvSpPr>
          <p:cNvPr id="227" name="Google Shape;227;g3c34be132ce_0_7"/>
          <p:cNvSpPr/>
          <p:nvPr/>
        </p:nvSpPr>
        <p:spPr>
          <a:xfrm>
            <a:off x="3803650" y="5439154"/>
            <a:ext cx="6587400" cy="123300"/>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g3c34be132ce_0_35"/>
          <p:cNvSpPr txBox="1"/>
          <p:nvPr/>
        </p:nvSpPr>
        <p:spPr>
          <a:xfrm>
            <a:off x="471584" y="453060"/>
            <a:ext cx="6043200" cy="369300"/>
          </a:xfrm>
          <a:prstGeom prst="rect">
            <a:avLst/>
          </a:prstGeom>
          <a:solidFill>
            <a:srgbClr val="36609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alibri"/>
                <a:ea typeface="Calibri"/>
                <a:cs typeface="Calibri"/>
                <a:sym typeface="Calibri"/>
              </a:rPr>
              <a:t>Top-Level Risk Assessment - Solar/Space Observations (2026)</a:t>
            </a:r>
            <a:endParaRPr b="0" i="0" sz="1400" u="none" cap="none" strike="noStrike">
              <a:solidFill>
                <a:srgbClr val="000000"/>
              </a:solidFill>
              <a:latin typeface="Arial"/>
              <a:ea typeface="Arial"/>
              <a:cs typeface="Arial"/>
              <a:sym typeface="Arial"/>
            </a:endParaRPr>
          </a:p>
        </p:txBody>
      </p:sp>
      <p:graphicFrame>
        <p:nvGraphicFramePr>
          <p:cNvPr id="233" name="Google Shape;233;g3c34be132ce_0_35"/>
          <p:cNvGraphicFramePr/>
          <p:nvPr/>
        </p:nvGraphicFramePr>
        <p:xfrm>
          <a:off x="1140874" y="1539189"/>
          <a:ext cx="3000000" cy="3000000"/>
        </p:xfrm>
        <a:graphic>
          <a:graphicData uri="http://schemas.openxmlformats.org/drawingml/2006/table">
            <a:tbl>
              <a:tblPr>
                <a:noFill/>
                <a:tableStyleId>{0775EDF8-F866-4D86-BB94-38A0C84D441A}</a:tableStyleId>
              </a:tblPr>
              <a:tblGrid>
                <a:gridCol w="2811750"/>
                <a:gridCol w="572550"/>
                <a:gridCol w="453000"/>
                <a:gridCol w="503350"/>
                <a:gridCol w="566250"/>
                <a:gridCol w="534800"/>
                <a:gridCol w="572550"/>
                <a:gridCol w="578850"/>
                <a:gridCol w="591425"/>
                <a:gridCol w="566250"/>
                <a:gridCol w="572250"/>
                <a:gridCol w="579125"/>
                <a:gridCol w="512125"/>
              </a:tblGrid>
              <a:tr h="205750">
                <a:tc>
                  <a:txBody>
                    <a:bodyPr/>
                    <a:lstStyle/>
                    <a:p>
                      <a:pPr indent="0" lvl="0" marL="0" marR="0" rtl="0" algn="l">
                        <a:lnSpc>
                          <a:spcPct val="100000"/>
                        </a:lnSpc>
                        <a:spcBef>
                          <a:spcPts val="0"/>
                        </a:spcBef>
                        <a:spcAft>
                          <a:spcPts val="0"/>
                        </a:spcAft>
                        <a:buClr>
                          <a:srgbClr val="000000"/>
                        </a:buClr>
                        <a:buSzPts val="900"/>
                        <a:buFont typeface="Arial"/>
                        <a:buNone/>
                      </a:pPr>
                      <a:r>
                        <a:rPr b="1" lang="en-US" sz="1000" u="none" cap="none" strike="noStrike">
                          <a:latin typeface="Arial Narrow"/>
                          <a:ea typeface="Arial Narrow"/>
                          <a:cs typeface="Arial Narrow"/>
                          <a:sym typeface="Arial Narrow"/>
                        </a:rPr>
                        <a:t>Sensor</a:t>
                      </a:r>
                      <a:endParaRPr sz="1500" u="none" cap="none" strike="noStrike"/>
                    </a:p>
                  </a:txBody>
                  <a:tcPr marT="34300" marB="34300" marR="68575" marL="68575">
                    <a:lnL cap="flat" cmpd="sng" w="12700">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1000" u="none" cap="none" strike="noStrike">
                          <a:latin typeface="Arial Narrow"/>
                          <a:ea typeface="Arial Narrow"/>
                          <a:cs typeface="Arial Narrow"/>
                          <a:sym typeface="Arial Narrow"/>
                        </a:rPr>
                        <a:t>2026</a:t>
                      </a:r>
                      <a:endParaRPr sz="1500" u="none" cap="none" strike="noStrike"/>
                    </a:p>
                  </a:txBody>
                  <a:tcPr marT="34300" marB="34300" marR="68575" marL="6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1000" u="none" cap="none" strike="noStrike">
                          <a:latin typeface="Arial Narrow"/>
                          <a:ea typeface="Arial Narrow"/>
                          <a:cs typeface="Arial Narrow"/>
                          <a:sym typeface="Arial Narrow"/>
                        </a:rPr>
                        <a:t>2027</a:t>
                      </a:r>
                      <a:endParaRPr sz="1500" u="none" cap="none" strike="noStrike"/>
                    </a:p>
                  </a:txBody>
                  <a:tcPr marT="34300" marB="34300" marR="68575" marL="6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1000" u="none" cap="none" strike="noStrike">
                          <a:latin typeface="Arial Narrow"/>
                          <a:ea typeface="Arial Narrow"/>
                          <a:cs typeface="Arial Narrow"/>
                          <a:sym typeface="Arial Narrow"/>
                        </a:rPr>
                        <a:t>2028</a:t>
                      </a:r>
                      <a:endParaRPr sz="1500" u="none" cap="none" strike="noStrike"/>
                    </a:p>
                  </a:txBody>
                  <a:tcPr marT="34300" marB="34300" marR="68575" marL="6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1000" u="none" cap="none" strike="noStrike">
                          <a:latin typeface="Arial Narrow"/>
                          <a:ea typeface="Arial Narrow"/>
                          <a:cs typeface="Arial Narrow"/>
                          <a:sym typeface="Arial Narrow"/>
                        </a:rPr>
                        <a:t>2029</a:t>
                      </a:r>
                      <a:endParaRPr sz="1500" u="none" cap="none" strike="noStrike"/>
                    </a:p>
                  </a:txBody>
                  <a:tcPr marT="34300" marB="34300" marR="68575" marL="6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1000" u="none" cap="none" strike="noStrike">
                          <a:latin typeface="Arial Narrow"/>
                          <a:ea typeface="Arial Narrow"/>
                          <a:cs typeface="Arial Narrow"/>
                          <a:sym typeface="Arial Narrow"/>
                        </a:rPr>
                        <a:t>2030</a:t>
                      </a:r>
                      <a:endParaRPr sz="1500" u="none" cap="none" strike="noStrike"/>
                    </a:p>
                  </a:txBody>
                  <a:tcPr marT="34300" marB="34300" marR="68575" marL="6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1000" u="none" cap="none" strike="noStrike">
                          <a:latin typeface="Arial Narrow"/>
                          <a:ea typeface="Arial Narrow"/>
                          <a:cs typeface="Arial Narrow"/>
                          <a:sym typeface="Arial Narrow"/>
                        </a:rPr>
                        <a:t>2031</a:t>
                      </a:r>
                      <a:endParaRPr sz="1500" u="none" cap="none" strike="noStrike"/>
                    </a:p>
                  </a:txBody>
                  <a:tcPr marT="34300" marB="34300" marR="68575" marL="6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1000" u="none" cap="none" strike="noStrike">
                          <a:latin typeface="Arial Narrow"/>
                          <a:ea typeface="Arial Narrow"/>
                          <a:cs typeface="Arial Narrow"/>
                          <a:sym typeface="Arial Narrow"/>
                        </a:rPr>
                        <a:t>2032</a:t>
                      </a:r>
                      <a:endParaRPr sz="1500" u="none" cap="none" strike="noStrike"/>
                    </a:p>
                  </a:txBody>
                  <a:tcPr marT="34300" marB="34300" marR="68575" marL="6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1000" u="none" cap="none" strike="noStrike">
                          <a:latin typeface="Arial Narrow"/>
                          <a:ea typeface="Arial Narrow"/>
                          <a:cs typeface="Arial Narrow"/>
                          <a:sym typeface="Arial Narrow"/>
                        </a:rPr>
                        <a:t>2033</a:t>
                      </a:r>
                      <a:endParaRPr sz="1500" u="none" cap="none" strike="noStrike"/>
                    </a:p>
                  </a:txBody>
                  <a:tcPr marT="34300" marB="34300" marR="68575" marL="6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1000" u="none" cap="none" strike="noStrike">
                          <a:latin typeface="Arial Narrow"/>
                          <a:ea typeface="Arial Narrow"/>
                          <a:cs typeface="Arial Narrow"/>
                          <a:sym typeface="Arial Narrow"/>
                        </a:rPr>
                        <a:t>2034</a:t>
                      </a:r>
                      <a:endParaRPr sz="1500" u="none" cap="none" strike="noStrike"/>
                    </a:p>
                  </a:txBody>
                  <a:tcPr marT="34300" marB="34300" marR="68575" marL="6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1000" u="none" cap="none" strike="noStrike">
                          <a:latin typeface="Arial Narrow"/>
                          <a:ea typeface="Arial Narrow"/>
                          <a:cs typeface="Arial Narrow"/>
                          <a:sym typeface="Arial Narrow"/>
                        </a:rPr>
                        <a:t>2035</a:t>
                      </a:r>
                      <a:endParaRPr sz="1500" u="none" cap="none" strike="noStrike"/>
                    </a:p>
                  </a:txBody>
                  <a:tcPr marT="34300" marB="34300" marR="68575" marL="6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1000" u="none" cap="none" strike="noStrike">
                          <a:latin typeface="Arial Narrow"/>
                          <a:ea typeface="Arial Narrow"/>
                          <a:cs typeface="Arial Narrow"/>
                          <a:sym typeface="Arial Narrow"/>
                        </a:rPr>
                        <a:t>2036</a:t>
                      </a:r>
                      <a:endParaRPr sz="1500" u="none" cap="none" strike="noStrike"/>
                    </a:p>
                  </a:txBody>
                  <a:tcPr marT="34300" marB="34300" marR="68575" marL="6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1000" u="none" cap="none" strike="noStrike">
                          <a:latin typeface="Arial Narrow"/>
                          <a:ea typeface="Arial Narrow"/>
                          <a:cs typeface="Arial Narrow"/>
                          <a:sym typeface="Arial Narrow"/>
                        </a:rPr>
                        <a:t>2037</a:t>
                      </a:r>
                      <a:endParaRPr sz="1500" u="none" cap="none" strike="noStrike"/>
                    </a:p>
                  </a:txBody>
                  <a:tcPr marT="34300" marB="34300" marR="68575" marL="685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94300">
                <a:tc>
                  <a:txBody>
                    <a:bodyPr/>
                    <a:lstStyle/>
                    <a:p>
                      <a:pPr indent="0" lvl="0" marL="0" marR="0" rtl="0" algn="l">
                        <a:lnSpc>
                          <a:spcPct val="100000"/>
                        </a:lnSpc>
                        <a:spcBef>
                          <a:spcPts val="0"/>
                        </a:spcBef>
                        <a:spcAft>
                          <a:spcPts val="0"/>
                        </a:spcAft>
                        <a:buClr>
                          <a:srgbClr val="000000"/>
                        </a:buClr>
                        <a:buSzPts val="800"/>
                        <a:buFont typeface="Arial"/>
                        <a:buNone/>
                      </a:pPr>
                      <a:r>
                        <a:rPr lang="en-US" sz="1000" u="none" cap="none" strike="noStrike">
                          <a:latin typeface="Arial Narrow"/>
                          <a:ea typeface="Arial Narrow"/>
                          <a:cs typeface="Arial Narrow"/>
                          <a:sym typeface="Arial Narrow"/>
                        </a:rPr>
                        <a:t>Coronagraph</a:t>
                      </a:r>
                      <a:endParaRPr sz="1000" u="none" cap="none" strike="noStrike">
                        <a:latin typeface="Arial Narrow"/>
                        <a:ea typeface="Arial Narrow"/>
                        <a:cs typeface="Arial Narrow"/>
                        <a:sym typeface="Arial Narrow"/>
                      </a:endParaRPr>
                    </a:p>
                  </a:txBody>
                  <a:tcPr marT="34300" marB="34300" marR="68575" marL="68575">
                    <a:lnL cap="flat" cmpd="sng" w="12700">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4300">
                <a:tc>
                  <a:txBody>
                    <a:bodyPr/>
                    <a:lstStyle/>
                    <a:p>
                      <a:pPr indent="0" lvl="0" marL="0" marR="0" rtl="0" algn="l">
                        <a:lnSpc>
                          <a:spcPct val="100000"/>
                        </a:lnSpc>
                        <a:spcBef>
                          <a:spcPts val="0"/>
                        </a:spcBef>
                        <a:spcAft>
                          <a:spcPts val="0"/>
                        </a:spcAft>
                        <a:buClr>
                          <a:srgbClr val="000000"/>
                        </a:buClr>
                        <a:buSzPts val="800"/>
                        <a:buFont typeface="Arial"/>
                        <a:buNone/>
                      </a:pPr>
                      <a:r>
                        <a:rPr lang="en-US" sz="1000" u="none" cap="none" strike="noStrike">
                          <a:latin typeface="Arial Narrow"/>
                          <a:ea typeface="Arial Narrow"/>
                          <a:cs typeface="Arial Narrow"/>
                          <a:sym typeface="Arial Narrow"/>
                        </a:rPr>
                        <a:t>EUV Imager</a:t>
                      </a:r>
                      <a:endParaRPr sz="1000" u="none" cap="none" strike="noStrike">
                        <a:latin typeface="Arial Narrow"/>
                        <a:ea typeface="Arial Narrow"/>
                        <a:cs typeface="Arial Narrow"/>
                        <a:sym typeface="Arial Narrow"/>
                      </a:endParaRPr>
                    </a:p>
                  </a:txBody>
                  <a:tcPr marT="34300" marB="34300" marR="68575" marL="68575">
                    <a:lnL cap="flat" cmpd="sng" w="12700">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85750">
                <a:tc>
                  <a:txBody>
                    <a:bodyPr/>
                    <a:lstStyle/>
                    <a:p>
                      <a:pPr indent="0" lvl="0" marL="0" marR="0" rtl="0" algn="l">
                        <a:lnSpc>
                          <a:spcPct val="100000"/>
                        </a:lnSpc>
                        <a:spcBef>
                          <a:spcPts val="0"/>
                        </a:spcBef>
                        <a:spcAft>
                          <a:spcPts val="0"/>
                        </a:spcAft>
                        <a:buClr>
                          <a:srgbClr val="000000"/>
                        </a:buClr>
                        <a:buSzPts val="800"/>
                        <a:buFont typeface="Arial"/>
                        <a:buNone/>
                      </a:pPr>
                      <a:r>
                        <a:rPr lang="en-US" sz="1000" u="none" cap="none" strike="noStrike">
                          <a:solidFill>
                            <a:schemeClr val="dk1"/>
                          </a:solidFill>
                          <a:latin typeface="Arial Narrow"/>
                          <a:ea typeface="Arial Narrow"/>
                          <a:cs typeface="Arial Narrow"/>
                          <a:sym typeface="Arial Narrow"/>
                        </a:rPr>
                        <a:t>X-ray Spectrograph</a:t>
                      </a:r>
                      <a:endParaRPr sz="1000" u="none" cap="none" strike="noStrike">
                        <a:latin typeface="Arial Narrow"/>
                        <a:ea typeface="Arial Narrow"/>
                        <a:cs typeface="Arial Narrow"/>
                        <a:sym typeface="Arial Narrow"/>
                      </a:endParaRPr>
                    </a:p>
                  </a:txBody>
                  <a:tcPr marT="34300" marB="34300" marR="68575" marL="68575">
                    <a:lnL cap="flat" cmpd="sng" w="12700">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7150">
                <a:tc>
                  <a:txBody>
                    <a:bodyPr/>
                    <a:lstStyle/>
                    <a:p>
                      <a:pPr indent="0" lvl="0" marL="0" marR="0" rtl="0" algn="l">
                        <a:lnSpc>
                          <a:spcPct val="100000"/>
                        </a:lnSpc>
                        <a:spcBef>
                          <a:spcPts val="0"/>
                        </a:spcBef>
                        <a:spcAft>
                          <a:spcPts val="0"/>
                        </a:spcAft>
                        <a:buClr>
                          <a:srgbClr val="000000"/>
                        </a:buClr>
                        <a:buSzPts val="800"/>
                        <a:buFont typeface="Arial"/>
                        <a:buNone/>
                      </a:pPr>
                      <a:r>
                        <a:rPr b="0" lang="en-US" sz="1000" u="none" cap="none" strike="noStrike">
                          <a:solidFill>
                            <a:srgbClr val="000000"/>
                          </a:solidFill>
                          <a:latin typeface="Arial Narrow"/>
                          <a:ea typeface="Arial Narrow"/>
                          <a:cs typeface="Arial Narrow"/>
                          <a:sym typeface="Arial Narrow"/>
                        </a:rPr>
                        <a:t>Low Energy Electrons &amp; Protons</a:t>
                      </a:r>
                      <a:endParaRPr b="0" sz="1000" u="none" cap="none" strike="noStrike">
                        <a:solidFill>
                          <a:srgbClr val="000000"/>
                        </a:solidFill>
                        <a:latin typeface="Arial Narrow"/>
                        <a:ea typeface="Arial Narrow"/>
                        <a:cs typeface="Arial Narrow"/>
                        <a:sym typeface="Arial Narrow"/>
                      </a:endParaRPr>
                    </a:p>
                  </a:txBody>
                  <a:tcPr marT="34300" marB="34300" marR="68575" marL="68575">
                    <a:lnL cap="flat" cmpd="sng" w="12700">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01600">
                <a:tc>
                  <a:txBody>
                    <a:bodyPr/>
                    <a:lstStyle/>
                    <a:p>
                      <a:pPr indent="0" lvl="0" marL="0" marR="0" rtl="0" algn="l">
                        <a:lnSpc>
                          <a:spcPct val="100000"/>
                        </a:lnSpc>
                        <a:spcBef>
                          <a:spcPts val="0"/>
                        </a:spcBef>
                        <a:spcAft>
                          <a:spcPts val="0"/>
                        </a:spcAft>
                        <a:buClr>
                          <a:schemeClr val="dk1"/>
                        </a:buClr>
                        <a:buSzPts val="800"/>
                        <a:buFont typeface="Arial Narrow"/>
                        <a:buNone/>
                      </a:pPr>
                      <a:r>
                        <a:rPr b="0" i="0" lang="en-US" sz="1000" u="none" cap="none" strike="noStrike">
                          <a:solidFill>
                            <a:srgbClr val="000000"/>
                          </a:solidFill>
                          <a:latin typeface="Arial Narrow"/>
                          <a:ea typeface="Arial Narrow"/>
                          <a:cs typeface="Arial Narrow"/>
                          <a:sym typeface="Arial Narrow"/>
                        </a:rPr>
                        <a:t>High Energy Electrons &amp; Protons</a:t>
                      </a:r>
                      <a:endParaRPr b="0" i="0" sz="1000" u="none" cap="none" strike="noStrike">
                        <a:solidFill>
                          <a:srgbClr val="000000"/>
                        </a:solidFill>
                        <a:latin typeface="Arial Narrow"/>
                        <a:ea typeface="Arial Narrow"/>
                        <a:cs typeface="Arial Narrow"/>
                        <a:sym typeface="Arial Narrow"/>
                      </a:endParaRPr>
                    </a:p>
                  </a:txBody>
                  <a:tcPr marT="34300" marB="34300" marR="68575" marL="68575">
                    <a:lnL cap="flat" cmpd="sng" w="12700">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01600">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solidFill>
                            <a:schemeClr val="dk1"/>
                          </a:solidFill>
                          <a:latin typeface="Arial Narrow"/>
                          <a:ea typeface="Arial Narrow"/>
                          <a:cs typeface="Arial Narrow"/>
                          <a:sym typeface="Arial Narrow"/>
                        </a:rPr>
                        <a:t>Energetic Heavy Ions</a:t>
                      </a:r>
                      <a:endParaRPr sz="1000" u="none" cap="none" strike="noStrike">
                        <a:latin typeface="Arial Narrow"/>
                        <a:ea typeface="Arial Narrow"/>
                        <a:cs typeface="Arial Narrow"/>
                        <a:sym typeface="Arial Narrow"/>
                      </a:endParaRPr>
                    </a:p>
                  </a:txBody>
                  <a:tcPr marT="34300" marB="34300" marR="68575" marL="68575">
                    <a:lnL cap="flat" cmpd="sng" w="12700">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01600">
                <a:tc>
                  <a:txBody>
                    <a:bodyPr/>
                    <a:lstStyle/>
                    <a:p>
                      <a:pPr indent="0" lvl="0" marL="0" marR="0" rtl="0" algn="l">
                        <a:lnSpc>
                          <a:spcPct val="100000"/>
                        </a:lnSpc>
                        <a:spcBef>
                          <a:spcPts val="0"/>
                        </a:spcBef>
                        <a:spcAft>
                          <a:spcPts val="0"/>
                        </a:spcAft>
                        <a:buClr>
                          <a:schemeClr val="dk1"/>
                        </a:buClr>
                        <a:buSzPts val="800"/>
                        <a:buFont typeface="Arial Narrow"/>
                        <a:buNone/>
                      </a:pPr>
                      <a:r>
                        <a:rPr b="0" i="0" lang="en-US" sz="1000" u="none" cap="none" strike="noStrike">
                          <a:solidFill>
                            <a:srgbClr val="000000"/>
                          </a:solidFill>
                          <a:latin typeface="Arial Narrow"/>
                          <a:ea typeface="Arial Narrow"/>
                          <a:cs typeface="Arial Narrow"/>
                          <a:sym typeface="Arial Narrow"/>
                        </a:rPr>
                        <a:t>Very High Energy Protons</a:t>
                      </a:r>
                      <a:endParaRPr b="0" i="0" sz="1000" u="none" cap="none" strike="noStrike">
                        <a:solidFill>
                          <a:srgbClr val="000000"/>
                        </a:solidFill>
                        <a:latin typeface="Arial Narrow"/>
                        <a:ea typeface="Arial Narrow"/>
                        <a:cs typeface="Arial Narrow"/>
                        <a:sym typeface="Arial Narrow"/>
                      </a:endParaRPr>
                    </a:p>
                  </a:txBody>
                  <a:tcPr marT="34300" marB="34300" marR="68575" marL="68575">
                    <a:lnL cap="flat" cmpd="sng" w="12700">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01600">
                <a:tc>
                  <a:txBody>
                    <a:bodyPr/>
                    <a:lstStyle/>
                    <a:p>
                      <a:pPr indent="0" lvl="0" marL="0" marR="0" rtl="0" algn="l">
                        <a:lnSpc>
                          <a:spcPct val="100000"/>
                        </a:lnSpc>
                        <a:spcBef>
                          <a:spcPts val="0"/>
                        </a:spcBef>
                        <a:spcAft>
                          <a:spcPts val="0"/>
                        </a:spcAft>
                        <a:buClr>
                          <a:srgbClr val="000000"/>
                        </a:buClr>
                        <a:buSzPts val="800"/>
                        <a:buFont typeface="Arial"/>
                        <a:buNone/>
                      </a:pPr>
                      <a:r>
                        <a:rPr lang="en-US" sz="1000" u="none" cap="none" strike="noStrike">
                          <a:latin typeface="Arial Narrow"/>
                          <a:ea typeface="Arial Narrow"/>
                          <a:cs typeface="Arial Narrow"/>
                          <a:sym typeface="Arial Narrow"/>
                          <a:extLst>
                            <a:ext uri="http://customooxmlschemas.google.com/">
                              <go:slidesCustomData xmlns:go="http://customooxmlschemas.google.com/" textRoundtripDataId="5"/>
                            </a:ext>
                          </a:extLst>
                        </a:rPr>
                        <a:t>Energetic Particle Sensor LEO (Magnetospheric)</a:t>
                      </a:r>
                      <a:endParaRPr b="0" i="0" sz="1000" u="none" cap="none" strike="noStrike">
                        <a:solidFill>
                          <a:srgbClr val="000000"/>
                        </a:solidFill>
                        <a:latin typeface="Arial Narrow"/>
                        <a:ea typeface="Arial Narrow"/>
                        <a:cs typeface="Arial Narrow"/>
                        <a:sym typeface="Arial Narrow"/>
                      </a:endParaRPr>
                    </a:p>
                  </a:txBody>
                  <a:tcPr marT="34300" marB="34300" marR="68575" marL="68575">
                    <a:lnL cap="flat" cmpd="sng" w="12700">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01600">
                <a:tc>
                  <a:txBody>
                    <a:bodyPr/>
                    <a:lstStyle/>
                    <a:p>
                      <a:pPr indent="0" lvl="0" marL="0" marR="0" rtl="0" algn="l">
                        <a:lnSpc>
                          <a:spcPct val="100000"/>
                        </a:lnSpc>
                        <a:spcBef>
                          <a:spcPts val="0"/>
                        </a:spcBef>
                        <a:spcAft>
                          <a:spcPts val="0"/>
                        </a:spcAft>
                        <a:buClr>
                          <a:srgbClr val="000000"/>
                        </a:buClr>
                        <a:buSzPts val="800"/>
                        <a:buFont typeface="Arial"/>
                        <a:buNone/>
                      </a:pPr>
                      <a:r>
                        <a:rPr lang="en-US" sz="1000" u="none" cap="none" strike="noStrike">
                          <a:latin typeface="Arial Narrow"/>
                          <a:ea typeface="Arial Narrow"/>
                          <a:cs typeface="Arial Narrow"/>
                          <a:sym typeface="Arial Narrow"/>
                          <a:extLst>
                            <a:ext uri="http://customooxmlschemas.google.com/">
                              <go:slidesCustomData xmlns:go="http://customooxmlschemas.google.com/" textRoundtripDataId="6"/>
                            </a:ext>
                          </a:extLst>
                        </a:rPr>
                        <a:t>Energetic Particle Sensor L1 (Solar Energetic Particles)</a:t>
                      </a:r>
                      <a:endParaRPr b="0" i="0" sz="1000" u="none" cap="none" strike="noStrike">
                        <a:solidFill>
                          <a:srgbClr val="000000"/>
                        </a:solidFill>
                        <a:latin typeface="Arial Narrow"/>
                        <a:ea typeface="Arial Narrow"/>
                        <a:cs typeface="Arial Narrow"/>
                        <a:sym typeface="Arial Narrow"/>
                      </a:endParaRPr>
                    </a:p>
                  </a:txBody>
                  <a:tcPr marT="34300" marB="34300" marR="68575" marL="68575">
                    <a:lnL cap="flat" cmpd="sng" w="12700">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01600">
                <a:tc>
                  <a:txBody>
                    <a:bodyPr/>
                    <a:lstStyle/>
                    <a:p>
                      <a:pPr indent="0" lvl="0" marL="0" marR="0" rtl="0" algn="l">
                        <a:lnSpc>
                          <a:spcPct val="100000"/>
                        </a:lnSpc>
                        <a:spcBef>
                          <a:spcPts val="0"/>
                        </a:spcBef>
                        <a:spcAft>
                          <a:spcPts val="0"/>
                        </a:spcAft>
                        <a:buClr>
                          <a:schemeClr val="dk1"/>
                        </a:buClr>
                        <a:buSzPts val="800"/>
                        <a:buFont typeface="Arial Narrow"/>
                        <a:buNone/>
                      </a:pPr>
                      <a:r>
                        <a:rPr lang="en-US" sz="1000" u="none" cap="none" strike="noStrike">
                          <a:latin typeface="Arial Narrow"/>
                          <a:ea typeface="Arial Narrow"/>
                          <a:cs typeface="Arial Narrow"/>
                          <a:sym typeface="Arial Narrow"/>
                        </a:rPr>
                        <a:t>Magnetometer GEO (Earth’s Magnetic Field)</a:t>
                      </a:r>
                      <a:endParaRPr sz="1000" u="none" cap="none" strike="noStrike">
                        <a:latin typeface="Arial Narrow"/>
                        <a:ea typeface="Arial Narrow"/>
                        <a:cs typeface="Arial Narrow"/>
                        <a:sym typeface="Arial Narrow"/>
                      </a:endParaRPr>
                    </a:p>
                  </a:txBody>
                  <a:tcPr marT="34300" marB="34300" marR="68575" marL="68575">
                    <a:lnL cap="flat" cmpd="sng" w="12700">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01600">
                <a:tc>
                  <a:txBody>
                    <a:bodyPr/>
                    <a:lstStyle/>
                    <a:p>
                      <a:pPr indent="0" lvl="0" marL="0" marR="0" rtl="0" algn="l">
                        <a:lnSpc>
                          <a:spcPct val="100000"/>
                        </a:lnSpc>
                        <a:spcBef>
                          <a:spcPts val="0"/>
                        </a:spcBef>
                        <a:spcAft>
                          <a:spcPts val="0"/>
                        </a:spcAft>
                        <a:buClr>
                          <a:srgbClr val="000000"/>
                        </a:buClr>
                        <a:buSzPts val="800"/>
                        <a:buFont typeface="Arial"/>
                        <a:buNone/>
                      </a:pPr>
                      <a:r>
                        <a:rPr lang="en-US" sz="1000" u="none" cap="none" strike="noStrike">
                          <a:latin typeface="Arial Narrow"/>
                          <a:ea typeface="Arial Narrow"/>
                          <a:cs typeface="Arial Narrow"/>
                          <a:sym typeface="Arial Narrow"/>
                        </a:rPr>
                        <a:t>Magnetometer L1  (Interplanetary Magnetic Field)</a:t>
                      </a:r>
                      <a:endParaRPr sz="1000" u="none" cap="none" strike="noStrike">
                        <a:latin typeface="Arial Narrow"/>
                        <a:ea typeface="Arial Narrow"/>
                        <a:cs typeface="Arial Narrow"/>
                        <a:sym typeface="Arial Narrow"/>
                      </a:endParaRPr>
                    </a:p>
                  </a:txBody>
                  <a:tcPr marT="34300" marB="34300" marR="68575" marL="68575">
                    <a:lnL cap="flat" cmpd="sng" w="12700">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nchor="b">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4300">
                <a:tc>
                  <a:txBody>
                    <a:bodyPr/>
                    <a:lstStyle/>
                    <a:p>
                      <a:pPr indent="0" lvl="0" marL="0" marR="0" rtl="0" algn="l">
                        <a:lnSpc>
                          <a:spcPct val="100000"/>
                        </a:lnSpc>
                        <a:spcBef>
                          <a:spcPts val="0"/>
                        </a:spcBef>
                        <a:spcAft>
                          <a:spcPts val="0"/>
                        </a:spcAft>
                        <a:buClr>
                          <a:srgbClr val="000000"/>
                        </a:buClr>
                        <a:buSzPts val="800"/>
                        <a:buFont typeface="Arial"/>
                        <a:buNone/>
                      </a:pPr>
                      <a:r>
                        <a:rPr lang="en-US" sz="1000" u="none" cap="none" strike="noStrike">
                          <a:latin typeface="Arial Narrow"/>
                          <a:ea typeface="Arial Narrow"/>
                          <a:cs typeface="Arial Narrow"/>
                          <a:sym typeface="Arial Narrow"/>
                        </a:rPr>
                        <a:t>Plasma Analyzer</a:t>
                      </a:r>
                      <a:endParaRPr sz="1600" u="none" cap="none" strike="noStrike"/>
                    </a:p>
                  </a:txBody>
                  <a:tcPr marT="34300" marB="34300" marR="68575" marL="68575">
                    <a:lnL cap="flat" cmpd="sng" w="12700">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Arial Narrow"/>
                        <a:ea typeface="Arial Narrow"/>
                        <a:cs typeface="Arial Narrow"/>
                        <a:sym typeface="Arial Narrow"/>
                      </a:endParaRPr>
                    </a:p>
                  </a:txBody>
                  <a:tcPr marT="34300" marB="34300" marR="68575" marL="68575">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234" name="Google Shape;234;g3c34be132ce_0_35"/>
          <p:cNvSpPr/>
          <p:nvPr/>
        </p:nvSpPr>
        <p:spPr>
          <a:xfrm>
            <a:off x="3959400" y="2031100"/>
            <a:ext cx="6590400" cy="123300"/>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
        <p:nvSpPr>
          <p:cNvPr id="235" name="Google Shape;235;g3c34be132ce_0_35"/>
          <p:cNvSpPr/>
          <p:nvPr/>
        </p:nvSpPr>
        <p:spPr>
          <a:xfrm>
            <a:off x="3958675" y="2246800"/>
            <a:ext cx="6590400" cy="123300"/>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
        <p:nvSpPr>
          <p:cNvPr id="236" name="Google Shape;236;g3c34be132ce_0_35"/>
          <p:cNvSpPr txBox="1"/>
          <p:nvPr/>
        </p:nvSpPr>
        <p:spPr>
          <a:xfrm rot="-5400000">
            <a:off x="-133525" y="3049304"/>
            <a:ext cx="2302500" cy="246300"/>
          </a:xfrm>
          <a:prstGeom prst="rect">
            <a:avLst/>
          </a:prstGeom>
          <a:solidFill>
            <a:srgbClr val="3F3F3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en-US" sz="1000" u="none" cap="none" strike="noStrike">
                <a:solidFill>
                  <a:schemeClr val="lt1"/>
                </a:solidFill>
                <a:latin typeface="Arial Narrow"/>
                <a:ea typeface="Arial Narrow"/>
                <a:cs typeface="Arial Narrow"/>
                <a:sym typeface="Arial Narrow"/>
              </a:rPr>
              <a:t>Solar / Space Observations</a:t>
            </a:r>
            <a:endParaRPr b="1" i="0" sz="1000" u="none" cap="none" strike="noStrike">
              <a:solidFill>
                <a:schemeClr val="lt1"/>
              </a:solidFill>
              <a:latin typeface="Arial"/>
              <a:ea typeface="Arial"/>
              <a:cs typeface="Arial"/>
              <a:sym typeface="Arial"/>
            </a:endParaRPr>
          </a:p>
        </p:txBody>
      </p:sp>
      <p:sp>
        <p:nvSpPr>
          <p:cNvPr id="237" name="Google Shape;237;g3c34be132ce_0_35"/>
          <p:cNvSpPr/>
          <p:nvPr/>
        </p:nvSpPr>
        <p:spPr>
          <a:xfrm>
            <a:off x="3956300" y="3129400"/>
            <a:ext cx="6590400" cy="123300"/>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
        <p:nvSpPr>
          <p:cNvPr id="238" name="Google Shape;238;g3c34be132ce_0_35"/>
          <p:cNvSpPr/>
          <p:nvPr/>
        </p:nvSpPr>
        <p:spPr>
          <a:xfrm>
            <a:off x="3958675" y="3353175"/>
            <a:ext cx="6590400" cy="123300"/>
          </a:xfrm>
          <a:prstGeom prst="rect">
            <a:avLst/>
          </a:prstGeom>
          <a:gradFill>
            <a:gsLst>
              <a:gs pos="0">
                <a:srgbClr val="92D050"/>
              </a:gs>
              <a:gs pos="26000">
                <a:srgbClr val="AEDC3C"/>
              </a:gs>
              <a:gs pos="30000">
                <a:srgbClr val="C9E828"/>
              </a:gs>
              <a:gs pos="46000">
                <a:srgbClr val="FFFF00"/>
              </a:gs>
              <a:gs pos="66000">
                <a:srgbClr val="FFFF00"/>
              </a:gs>
              <a:gs pos="74000">
                <a:srgbClr val="C9E828"/>
              </a:gs>
              <a:gs pos="86000">
                <a:srgbClr val="92D050"/>
              </a:gs>
              <a:gs pos="100000">
                <a:srgbClr val="92D050"/>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
        <p:nvSpPr>
          <p:cNvPr id="239" name="Google Shape;239;g3c34be132ce_0_35"/>
          <p:cNvSpPr/>
          <p:nvPr/>
        </p:nvSpPr>
        <p:spPr>
          <a:xfrm>
            <a:off x="3958675" y="3576975"/>
            <a:ext cx="6590400" cy="123300"/>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
        <p:nvSpPr>
          <p:cNvPr id="240" name="Google Shape;240;g3c34be132ce_0_35"/>
          <p:cNvSpPr/>
          <p:nvPr/>
        </p:nvSpPr>
        <p:spPr>
          <a:xfrm>
            <a:off x="3959025" y="2695150"/>
            <a:ext cx="6590400" cy="123300"/>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
        <p:nvSpPr>
          <p:cNvPr id="241" name="Google Shape;241;g3c34be132ce_0_35"/>
          <p:cNvSpPr/>
          <p:nvPr/>
        </p:nvSpPr>
        <p:spPr>
          <a:xfrm>
            <a:off x="3959425" y="3800950"/>
            <a:ext cx="6590400" cy="123300"/>
          </a:xfrm>
          <a:prstGeom prst="rect">
            <a:avLst/>
          </a:prstGeom>
          <a:gradFill>
            <a:gsLst>
              <a:gs pos="0">
                <a:srgbClr val="92D050"/>
              </a:gs>
              <a:gs pos="30000">
                <a:srgbClr val="AEDC3C"/>
              </a:gs>
              <a:gs pos="36000">
                <a:srgbClr val="FFFF00"/>
              </a:gs>
              <a:gs pos="42000">
                <a:srgbClr val="AEDC3C"/>
              </a:gs>
              <a:gs pos="100000">
                <a:srgbClr val="92D050"/>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
        <p:nvSpPr>
          <p:cNvPr id="242" name="Google Shape;242;g3c34be132ce_0_35"/>
          <p:cNvSpPr/>
          <p:nvPr/>
        </p:nvSpPr>
        <p:spPr>
          <a:xfrm>
            <a:off x="3959025" y="4238975"/>
            <a:ext cx="6590400" cy="123300"/>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
        <p:nvSpPr>
          <p:cNvPr id="243" name="Google Shape;243;g3c34be132ce_0_35"/>
          <p:cNvSpPr/>
          <p:nvPr/>
        </p:nvSpPr>
        <p:spPr>
          <a:xfrm>
            <a:off x="3959025" y="4012825"/>
            <a:ext cx="6590400" cy="123300"/>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
        <p:nvSpPr>
          <p:cNvPr id="244" name="Google Shape;244;g3c34be132ce_0_35"/>
          <p:cNvSpPr/>
          <p:nvPr/>
        </p:nvSpPr>
        <p:spPr>
          <a:xfrm>
            <a:off x="3959425" y="1819134"/>
            <a:ext cx="6590400" cy="123300"/>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
        <p:nvSpPr>
          <p:cNvPr id="245" name="Google Shape;245;g3c34be132ce_0_35"/>
          <p:cNvSpPr/>
          <p:nvPr/>
        </p:nvSpPr>
        <p:spPr>
          <a:xfrm>
            <a:off x="3959425" y="2470975"/>
            <a:ext cx="6590400" cy="123300"/>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
        <p:nvSpPr>
          <p:cNvPr id="246" name="Google Shape;246;g3c34be132ce_0_35"/>
          <p:cNvSpPr/>
          <p:nvPr/>
        </p:nvSpPr>
        <p:spPr>
          <a:xfrm>
            <a:off x="3959425" y="2912275"/>
            <a:ext cx="6590400" cy="123300"/>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g336f2b09c45_0_109"/>
          <p:cNvSpPr txBox="1"/>
          <p:nvPr/>
        </p:nvSpPr>
        <p:spPr>
          <a:xfrm>
            <a:off x="491462" y="482368"/>
            <a:ext cx="6043200" cy="369300"/>
          </a:xfrm>
          <a:prstGeom prst="rect">
            <a:avLst/>
          </a:prstGeom>
          <a:solidFill>
            <a:srgbClr val="36609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alibri"/>
                <a:ea typeface="Calibri"/>
                <a:cs typeface="Calibri"/>
                <a:sym typeface="Calibri"/>
              </a:rPr>
              <a:t>Top-Level Risk Assessment – Focus Areas</a:t>
            </a:r>
            <a:endParaRPr b="0" i="0" sz="1400" u="none" cap="none" strike="noStrike">
              <a:solidFill>
                <a:srgbClr val="000000"/>
              </a:solidFill>
              <a:latin typeface="Arial"/>
              <a:ea typeface="Arial"/>
              <a:cs typeface="Arial"/>
              <a:sym typeface="Arial"/>
            </a:endParaRPr>
          </a:p>
        </p:txBody>
      </p:sp>
      <p:sp>
        <p:nvSpPr>
          <p:cNvPr id="252" name="Google Shape;252;g336f2b09c45_0_109"/>
          <p:cNvSpPr txBox="1"/>
          <p:nvPr/>
        </p:nvSpPr>
        <p:spPr>
          <a:xfrm>
            <a:off x="491461" y="1124745"/>
            <a:ext cx="11196900" cy="4785000"/>
          </a:xfrm>
          <a:prstGeom prst="rect">
            <a:avLst/>
          </a:prstGeom>
          <a:noFill/>
          <a:ln>
            <a:noFill/>
          </a:ln>
        </p:spPr>
        <p:txBody>
          <a:bodyPr anchorCtr="0" anchor="t" bIns="45700" lIns="91425" spcFirstLastPara="1" rIns="91425" wrap="square" tIns="45700">
            <a:noAutofit/>
          </a:bodyPr>
          <a:lstStyle/>
          <a:p>
            <a:pPr indent="-215900" lvl="0" marL="342900" marR="0" rtl="0" algn="l">
              <a:lnSpc>
                <a:spcPct val="100000"/>
              </a:lnSpc>
              <a:spcBef>
                <a:spcPts val="0"/>
              </a:spcBef>
              <a:spcAft>
                <a:spcPts val="0"/>
              </a:spcAft>
              <a:buClr>
                <a:schemeClr val="dk2"/>
              </a:buClr>
              <a:buSzPts val="20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g336f2b09c45_0_109"/>
          <p:cNvSpPr txBox="1"/>
          <p:nvPr/>
        </p:nvSpPr>
        <p:spPr>
          <a:xfrm>
            <a:off x="420756" y="981739"/>
            <a:ext cx="11350500" cy="18831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FF0000"/>
                </a:solidFill>
                <a:latin typeface="Calibri"/>
                <a:ea typeface="Calibri"/>
                <a:cs typeface="Calibri"/>
                <a:sym typeface="Calibri"/>
              </a:rPr>
              <a:t>High risk of a gap in service</a:t>
            </a:r>
            <a:endParaRPr b="1" i="0" sz="1800" u="none" cap="none" strike="noStrike">
              <a:solidFill>
                <a:srgbClr val="FF0000"/>
              </a:solidFill>
              <a:latin typeface="Calibri"/>
              <a:ea typeface="Calibri"/>
              <a:cs typeface="Calibri"/>
              <a:sym typeface="Calibri"/>
            </a:endParaRPr>
          </a:p>
          <a:p>
            <a:pPr indent="-342900" lvl="0" marL="45720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Continuity risk from RO observations in low inclination orbits in the later part of the decade as there is no commitment for a follow-on to COSMIC-2.</a:t>
            </a:r>
            <a:endParaRPr b="0" i="0" sz="1800" u="none" cap="none" strike="noStrike">
              <a:solidFill>
                <a:schemeClr val="dk1"/>
              </a:solidFill>
              <a:latin typeface="Calibri"/>
              <a:ea typeface="Calibri"/>
              <a:cs typeface="Calibri"/>
              <a:sym typeface="Calibri"/>
            </a:endParaRPr>
          </a:p>
          <a:p>
            <a:pPr indent="-342900" lvl="1" marL="91440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SWCG to make a recommendation to WGIII how to separate RO and Ionospheric Electron Density profiles.</a:t>
            </a:r>
            <a:endParaRPr b="0" i="0" sz="18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1000"/>
              </a:spcBef>
              <a:spcAft>
                <a:spcPts val="1000"/>
              </a:spcAft>
              <a:buClr>
                <a:srgbClr val="000000"/>
              </a:buClr>
              <a:buSzPts val="1800"/>
              <a:buFont typeface="Arial"/>
              <a:buNone/>
            </a:pPr>
            <a:r>
              <a:t/>
            </a:r>
            <a:endParaRPr b="0" i="1" sz="1800" u="none" cap="none" strike="noStrike">
              <a:solidFill>
                <a:srgbClr val="000000"/>
              </a:solidFill>
              <a:latin typeface="Calibri"/>
              <a:ea typeface="Calibri"/>
              <a:cs typeface="Calibri"/>
              <a:sym typeface="Calibri"/>
            </a:endParaRPr>
          </a:p>
        </p:txBody>
      </p:sp>
      <p:sp>
        <p:nvSpPr>
          <p:cNvPr id="254" name="Google Shape;254;g336f2b09c45_0_109"/>
          <p:cNvSpPr txBox="1"/>
          <p:nvPr/>
        </p:nvSpPr>
        <p:spPr>
          <a:xfrm>
            <a:off x="420756" y="2310087"/>
            <a:ext cx="11350500" cy="39096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F1C232"/>
                </a:solidFill>
                <a:latin typeface="Calibri"/>
                <a:ea typeface="Calibri"/>
                <a:cs typeface="Calibri"/>
                <a:sym typeface="Calibri"/>
              </a:rPr>
              <a:t>Moderate risk of gap or performance degradation</a:t>
            </a:r>
            <a:endParaRPr b="1" i="0" sz="1800" u="none" cap="none" strike="noStrike">
              <a:solidFill>
                <a:srgbClr val="F1C232"/>
              </a:solidFill>
              <a:latin typeface="Calibri"/>
              <a:ea typeface="Calibri"/>
              <a:cs typeface="Calibri"/>
              <a:sym typeface="Calibri"/>
            </a:endParaRPr>
          </a:p>
          <a:p>
            <a:pPr indent="-342900" lvl="0" marL="45720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Continuity risk for the UV Limb Spectrometer in the 2030s. </a:t>
            </a:r>
            <a:endParaRPr b="0" i="1" sz="1800" u="none" cap="none" strike="noStrike">
              <a:solidFill>
                <a:schemeClr val="dk1"/>
              </a:solidFill>
              <a:latin typeface="Calibri"/>
              <a:ea typeface="Calibri"/>
              <a:cs typeface="Calibri"/>
              <a:sym typeface="Calibri"/>
            </a:endParaRPr>
          </a:p>
          <a:p>
            <a:pPr indent="-342900" lvl="1" marL="91440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WGII to investigate other capabilities for UV limb sounding to complement JPSS</a:t>
            </a:r>
            <a:endParaRPr b="0" i="1" sz="1800" u="none" cap="none" strike="noStrike">
              <a:solidFill>
                <a:schemeClr val="dk1"/>
              </a:solidFill>
              <a:latin typeface="Calibri"/>
              <a:ea typeface="Calibri"/>
              <a:cs typeface="Calibri"/>
              <a:sym typeface="Calibri"/>
            </a:endParaRPr>
          </a:p>
          <a:p>
            <a:pPr indent="-342900" lvl="0" marL="457200" marR="0" rtl="0" algn="l">
              <a:lnSpc>
                <a:spcPct val="100000"/>
              </a:lnSpc>
              <a:spcBef>
                <a:spcPts val="100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Slight long-term continuity risk for the SWIR Imaging Spectrometer in the late 2030s. </a:t>
            </a:r>
            <a:endParaRPr b="0" i="1" sz="1800" u="none" cap="none" strike="noStrike">
              <a:solidFill>
                <a:schemeClr val="dk1"/>
              </a:solidFill>
              <a:latin typeface="Calibri"/>
              <a:ea typeface="Calibri"/>
              <a:cs typeface="Calibri"/>
              <a:sym typeface="Calibri"/>
            </a:endParaRPr>
          </a:p>
          <a:p>
            <a:pPr indent="-342900" lvl="1" marL="91440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GHG TT via WGII has action to indicate if SWIR missions for CH4 and CO2 be added to the baseline.</a:t>
            </a:r>
            <a:endParaRPr b="0" i="0" sz="1800" u="none" cap="none" strike="noStrike">
              <a:solidFill>
                <a:schemeClr val="dk1"/>
              </a:solidFill>
              <a:latin typeface="Calibri"/>
              <a:ea typeface="Calibri"/>
              <a:cs typeface="Calibri"/>
              <a:sym typeface="Calibri"/>
            </a:endParaRPr>
          </a:p>
          <a:p>
            <a:pPr indent="-342900" lvl="0" marL="457200" marR="0" rtl="0" algn="l">
              <a:lnSpc>
                <a:spcPct val="100000"/>
              </a:lnSpc>
              <a:spcBef>
                <a:spcPts val="100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Slight long-term continuity risk for the Precipitation Radar in the late 2030s.</a:t>
            </a:r>
            <a:endParaRPr b="0" i="1" sz="1800" u="none" cap="none" strike="noStrike">
              <a:solidFill>
                <a:schemeClr val="dk1"/>
              </a:solidFill>
              <a:latin typeface="Calibri"/>
              <a:ea typeface="Calibri"/>
              <a:cs typeface="Calibri"/>
              <a:sym typeface="Calibri"/>
            </a:endParaRPr>
          </a:p>
          <a:p>
            <a:pPr indent="-342900" lvl="1" marL="91440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NASA and JAXA to provide additional information on the GPM continuation mission.</a:t>
            </a:r>
            <a:endParaRPr b="0" i="0" sz="1800" u="none" cap="none" strike="noStrike">
              <a:solidFill>
                <a:schemeClr val="dk1"/>
              </a:solidFill>
              <a:latin typeface="Calibri"/>
              <a:ea typeface="Calibri"/>
              <a:cs typeface="Calibri"/>
              <a:sym typeface="Calibri"/>
            </a:endParaRPr>
          </a:p>
          <a:p>
            <a:pPr indent="-342900" lvl="0" marL="457200" marR="0" rtl="0" algn="l">
              <a:lnSpc>
                <a:spcPct val="100000"/>
              </a:lnSpc>
              <a:spcBef>
                <a:spcPts val="100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Continuity risk for Scatterometry in the early to mid 2030s.</a:t>
            </a:r>
            <a:endParaRPr b="0" i="1" sz="1800" u="none" cap="none" strike="noStrike">
              <a:solidFill>
                <a:schemeClr val="dk1"/>
              </a:solidFill>
              <a:latin typeface="Calibri"/>
              <a:ea typeface="Calibri"/>
              <a:cs typeface="Calibri"/>
              <a:sym typeface="Calibri"/>
            </a:endParaRPr>
          </a:p>
          <a:p>
            <a:pPr indent="-342900" lvl="0" marL="457200" marR="0" rtl="0" algn="l">
              <a:lnSpc>
                <a:spcPct val="100000"/>
              </a:lnSpc>
              <a:spcBef>
                <a:spcPts val="100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Slight continuity risk for Magnetometer in GEO in 2030. </a:t>
            </a:r>
            <a:endParaRPr b="0" i="1" sz="1800" u="none" cap="none" strike="noStrike">
              <a:solidFill>
                <a:schemeClr val="dk1"/>
              </a:solidFill>
              <a:latin typeface="Calibri"/>
              <a:ea typeface="Calibri"/>
              <a:cs typeface="Calibri"/>
              <a:sym typeface="Calibri"/>
            </a:endParaRPr>
          </a:p>
          <a:p>
            <a:pPr indent="-342900" lvl="0" marL="457200" marR="0" rtl="0" algn="l">
              <a:lnSpc>
                <a:spcPct val="100000"/>
              </a:lnSpc>
              <a:spcBef>
                <a:spcPts val="100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Continuity risk for Energetic Particle Sensor in LEO in the early to mid 2030s. </a:t>
            </a:r>
            <a:endParaRPr b="0" i="1" sz="1800" u="none" cap="none" strike="noStrike">
              <a:solidFill>
                <a:schemeClr val="dk1"/>
              </a:solidFill>
              <a:latin typeface="Calibri"/>
              <a:ea typeface="Calibri"/>
              <a:cs typeface="Calibri"/>
              <a:sym typeface="Calibri"/>
            </a:endParaRPr>
          </a:p>
          <a:p>
            <a:pPr indent="0" lvl="0" marL="0" marR="0" rtl="0" algn="l">
              <a:lnSpc>
                <a:spcPct val="100000"/>
              </a:lnSpc>
              <a:spcBef>
                <a:spcPts val="100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g336f2b09c45_0_80"/>
          <p:cNvSpPr txBox="1"/>
          <p:nvPr/>
        </p:nvSpPr>
        <p:spPr>
          <a:xfrm>
            <a:off x="491450" y="472425"/>
            <a:ext cx="8255100" cy="369300"/>
          </a:xfrm>
          <a:prstGeom prst="rect">
            <a:avLst/>
          </a:prstGeom>
          <a:solidFill>
            <a:srgbClr val="36609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alibri"/>
                <a:ea typeface="Calibri"/>
                <a:cs typeface="Calibri"/>
                <a:sym typeface="Calibri"/>
              </a:rPr>
              <a:t>Top-Level Risk Assessment – </a:t>
            </a:r>
            <a:r>
              <a:rPr b="1" i="0" lang="en-US" sz="1800" u="none" cap="none" strike="noStrike">
                <a:solidFill>
                  <a:schemeClr val="lt1"/>
                </a:solidFill>
                <a:latin typeface="Calibri"/>
                <a:ea typeface="Calibri"/>
                <a:cs typeface="Calibri"/>
                <a:sym typeface="Calibri"/>
                <a:extLst>
                  <a:ext uri="http://customooxmlschemas.google.com/">
                    <go:slidesCustomData xmlns:go="http://customooxmlschemas.google.com/" textRoundtripDataId="7"/>
                  </a:ext>
                </a:extLst>
              </a:rPr>
              <a:t>Associated Actions</a:t>
            </a:r>
            <a:endParaRPr b="0" i="0" sz="1400" u="none" cap="none" strike="noStrike">
              <a:solidFill>
                <a:srgbClr val="000000"/>
              </a:solidFill>
              <a:latin typeface="Arial"/>
              <a:ea typeface="Arial"/>
              <a:cs typeface="Arial"/>
              <a:sym typeface="Arial"/>
            </a:endParaRPr>
          </a:p>
        </p:txBody>
      </p:sp>
      <p:sp>
        <p:nvSpPr>
          <p:cNvPr id="260" name="Google Shape;260;g336f2b09c45_0_80"/>
          <p:cNvSpPr txBox="1"/>
          <p:nvPr/>
        </p:nvSpPr>
        <p:spPr>
          <a:xfrm>
            <a:off x="420750" y="841725"/>
            <a:ext cx="11350500" cy="42897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2"/>
                </a:solidFill>
                <a:latin typeface="Calibri"/>
                <a:ea typeface="Calibri"/>
                <a:cs typeface="Calibri"/>
                <a:sym typeface="Calibri"/>
              </a:rPr>
              <a:t>Associated Open Actions</a:t>
            </a:r>
            <a:endParaRPr b="0" i="0" sz="1800" u="none" cap="none" strike="noStrike">
              <a:solidFill>
                <a:schemeClr val="dk1"/>
              </a:solidFill>
              <a:latin typeface="Calibri"/>
              <a:ea typeface="Calibri"/>
              <a:cs typeface="Calibri"/>
              <a:sym typeface="Calibri"/>
              <a:extLst>
                <a:ext uri="http://customooxmlschemas.google.com/">
                  <go:slidesCustomData xmlns:go="http://customooxmlschemas.google.com/" textRoundtripDataId="8"/>
                </a:ext>
              </a:extLst>
            </a:endParaRPr>
          </a:p>
          <a:p>
            <a:pPr indent="-342900" lvl="0" marL="45720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WGII to consider whether observations from geostationary orbit should be added to the CGMS baseline requirements for the broadband short/long wave radiometer.</a:t>
            </a:r>
            <a:endParaRPr b="0" i="0" sz="1800" u="none" cap="none" strike="noStrike">
              <a:solidFill>
                <a:schemeClr val="dk1"/>
              </a:solidFill>
              <a:latin typeface="Calibri"/>
              <a:ea typeface="Calibri"/>
              <a:cs typeface="Calibri"/>
              <a:sym typeface="Calibri"/>
            </a:endParaRPr>
          </a:p>
          <a:p>
            <a:pPr indent="-342900" lvl="0" marL="45720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WGII to articulate how MW missions with different frequencies should be addressed and visualized in the CGMS Baseline and Risk Assessment.</a:t>
            </a:r>
            <a:endParaRPr b="0" i="0" sz="1800" u="none" cap="none" strike="noStrike">
              <a:solidFill>
                <a:schemeClr val="dk1"/>
              </a:solidFill>
              <a:latin typeface="Calibri"/>
              <a:ea typeface="Calibri"/>
              <a:cs typeface="Calibri"/>
              <a:sym typeface="Calibri"/>
            </a:endParaRPr>
          </a:p>
          <a:p>
            <a:pPr indent="-342900" lvl="0" marL="45720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WGII to investigate other capabilities for UV limb sounding to complement JPSS</a:t>
            </a:r>
            <a:endParaRPr b="0" i="0" sz="1800" u="none" cap="none" strike="noStrike">
              <a:solidFill>
                <a:schemeClr val="dk1"/>
              </a:solidFill>
              <a:latin typeface="Calibri"/>
              <a:ea typeface="Calibri"/>
              <a:cs typeface="Calibri"/>
              <a:sym typeface="Calibri"/>
            </a:endParaRPr>
          </a:p>
          <a:p>
            <a:pPr indent="-342900" lvl="0" marL="45720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GHG TT (via WGII) to indicate if SWIR missions for CH4 and CO2 missions should be added to the CGMS baseline and the risk assessment.</a:t>
            </a:r>
            <a:endParaRPr b="0" i="0" sz="1800" u="none" cap="none" strike="noStrike">
              <a:solidFill>
                <a:schemeClr val="dk1"/>
              </a:solidFill>
              <a:latin typeface="Calibri"/>
              <a:ea typeface="Calibri"/>
              <a:cs typeface="Calibri"/>
              <a:sym typeface="Calibri"/>
            </a:endParaRPr>
          </a:p>
          <a:p>
            <a:pPr indent="-342900" lvl="0" marL="45720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SWCG to make a recommendation to WGIII how to separate RO and Ionospheric Electron Density profiles in the CGMS Baseline and Risk Assessment.</a:t>
            </a:r>
            <a:endParaRPr b="0" i="0" sz="1800" u="none" cap="none" strike="noStrike">
              <a:solidFill>
                <a:schemeClr val="dk1"/>
              </a:solidFill>
              <a:latin typeface="Calibri"/>
              <a:ea typeface="Calibri"/>
              <a:cs typeface="Calibri"/>
              <a:sym typeface="Calibri"/>
            </a:endParaRPr>
          </a:p>
          <a:p>
            <a:pPr indent="-342900" lvl="0" marL="45720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NASA and JAXA to provide a coordinated update on possible GPM continuation mission.</a:t>
            </a:r>
            <a:endParaRPr b="0" i="0" sz="1800" u="none" cap="none" strike="noStrike">
              <a:solidFill>
                <a:schemeClr val="dk1"/>
              </a:solidFill>
              <a:latin typeface="Calibri"/>
              <a:ea typeface="Calibri"/>
              <a:cs typeface="Calibri"/>
              <a:sym typeface="Calibri"/>
            </a:endParaRPr>
          </a:p>
          <a:p>
            <a:pPr indent="-342900" lvl="0" marL="45720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NASA to provide update during 8th RAW on IMAP mission data compliance with CGMS Baseline criteria to be incorporated into the Risk Assessment.  </a:t>
            </a:r>
            <a:endParaRPr b="0" i="0" sz="1800" u="none" cap="none" strike="noStrike">
              <a:solidFill>
                <a:schemeClr val="dk1"/>
              </a:solidFill>
              <a:latin typeface="Calibri"/>
              <a:ea typeface="Calibri"/>
              <a:cs typeface="Calibri"/>
              <a:sym typeface="Calibri"/>
            </a:endParaRPr>
          </a:p>
          <a:p>
            <a:pPr indent="-342900" lvl="0" marL="457200" marR="0" rtl="0" algn="l">
              <a:lnSpc>
                <a:spcPct val="115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WGIII to determine how to visually represent all attributes specified in the Baseline for the Multi-Purpose Meteorological Imagers in LEO risk assessment chart</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g3b2afce14d4_0_340"/>
          <p:cNvSpPr txBox="1"/>
          <p:nvPr/>
        </p:nvSpPr>
        <p:spPr>
          <a:xfrm>
            <a:off x="46150" y="383777"/>
            <a:ext cx="5122500" cy="276900"/>
          </a:xfrm>
          <a:prstGeom prst="rect">
            <a:avLst/>
          </a:prstGeom>
          <a:solidFill>
            <a:srgbClr val="36609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Calibri"/>
                <a:ea typeface="Calibri"/>
                <a:cs typeface="Calibri"/>
                <a:sym typeface="Calibri"/>
              </a:rPr>
              <a:t>Microwave Sounder (Atmospheric Temperature, Humidity, and Precipitation) </a:t>
            </a:r>
            <a:endParaRPr b="0" i="0" sz="1400" u="none" cap="none" strike="noStrike">
              <a:solidFill>
                <a:srgbClr val="000000"/>
              </a:solidFill>
              <a:latin typeface="Arial"/>
              <a:ea typeface="Arial"/>
              <a:cs typeface="Arial"/>
              <a:sym typeface="Arial"/>
            </a:endParaRPr>
          </a:p>
        </p:txBody>
      </p:sp>
      <p:sp>
        <p:nvSpPr>
          <p:cNvPr id="266" name="Google Shape;266;g3b2afce14d4_0_340"/>
          <p:cNvSpPr/>
          <p:nvPr/>
        </p:nvSpPr>
        <p:spPr>
          <a:xfrm>
            <a:off x="9181650" y="3678654"/>
            <a:ext cx="2735400" cy="1073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500" u="sng" cap="none" strike="noStrike">
                <a:solidFill>
                  <a:schemeClr val="dk1"/>
                </a:solidFill>
                <a:latin typeface="Calibri"/>
                <a:ea typeface="Calibri"/>
                <a:cs typeface="Calibri"/>
                <a:sym typeface="Calibri"/>
              </a:rPr>
              <a:t>LEO - 3 Orbits</a:t>
            </a:r>
            <a:endParaRPr b="0" i="0" sz="1500" u="sng"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US" sz="1500" u="none" cap="none" strike="noStrike">
                <a:solidFill>
                  <a:srgbClr val="4292C6"/>
                </a:solidFill>
                <a:latin typeface="Calibri"/>
                <a:ea typeface="Calibri"/>
                <a:cs typeface="Calibri"/>
                <a:sym typeface="Calibri"/>
              </a:rPr>
              <a:t>Sun-synchronous early morning</a:t>
            </a:r>
            <a:endParaRPr b="1" i="0" sz="1500" u="none" cap="none" strike="noStrike">
              <a:solidFill>
                <a:srgbClr val="4292C6"/>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US" sz="1500" u="none" cap="none" strike="noStrike">
                <a:solidFill>
                  <a:srgbClr val="4A7DBA"/>
                </a:solidFill>
                <a:latin typeface="Calibri"/>
                <a:ea typeface="Calibri"/>
                <a:cs typeface="Calibri"/>
                <a:sym typeface="Calibri"/>
              </a:rPr>
              <a:t>Sun-synchronous mid-morning</a:t>
            </a:r>
            <a:endParaRPr b="1" i="0" sz="1500" u="none" cap="none" strike="noStrike">
              <a:solidFill>
                <a:srgbClr val="4A7DBA"/>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US" sz="1500" u="none" cap="none" strike="noStrike">
                <a:solidFill>
                  <a:srgbClr val="1C4587"/>
                </a:solidFill>
                <a:latin typeface="Calibri"/>
                <a:ea typeface="Calibri"/>
                <a:cs typeface="Calibri"/>
                <a:sym typeface="Calibri"/>
              </a:rPr>
              <a:t>Sun-synchronous afternoon </a:t>
            </a:r>
            <a:endParaRPr b="1" i="0" sz="1500" u="none" cap="none" strike="noStrike">
              <a:solidFill>
                <a:srgbClr val="1C4587"/>
              </a:solidFill>
              <a:latin typeface="Arial"/>
              <a:ea typeface="Arial"/>
              <a:cs typeface="Arial"/>
              <a:sym typeface="Arial"/>
            </a:endParaRPr>
          </a:p>
        </p:txBody>
      </p:sp>
      <p:grpSp>
        <p:nvGrpSpPr>
          <p:cNvPr id="267" name="Google Shape;267;g3b2afce14d4_0_340"/>
          <p:cNvGrpSpPr/>
          <p:nvPr/>
        </p:nvGrpSpPr>
        <p:grpSpPr>
          <a:xfrm>
            <a:off x="1626601" y="5516732"/>
            <a:ext cx="750000" cy="432422"/>
            <a:chOff x="1428983" y="5094799"/>
            <a:chExt cx="750000" cy="432422"/>
          </a:xfrm>
        </p:grpSpPr>
        <p:sp>
          <p:nvSpPr>
            <p:cNvPr id="268" name="Google Shape;268;g3b2afce14d4_0_340"/>
            <p:cNvSpPr/>
            <p:nvPr/>
          </p:nvSpPr>
          <p:spPr>
            <a:xfrm>
              <a:off x="1750433" y="5094799"/>
              <a:ext cx="107100" cy="160800"/>
            </a:xfrm>
            <a:prstGeom prst="up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g3b2afce14d4_0_340"/>
            <p:cNvSpPr txBox="1"/>
            <p:nvPr/>
          </p:nvSpPr>
          <p:spPr>
            <a:xfrm>
              <a:off x="1428983" y="5173221"/>
              <a:ext cx="750000" cy="35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Calibri"/>
                  <a:ea typeface="Calibri"/>
                  <a:cs typeface="Calibri"/>
                  <a:sym typeface="Calibri"/>
                </a:rPr>
                <a:t>Today</a:t>
              </a:r>
              <a:endParaRPr b="1" i="0" sz="1100" u="none" cap="none" strike="noStrike">
                <a:solidFill>
                  <a:srgbClr val="000000"/>
                </a:solidFill>
                <a:latin typeface="Calibri"/>
                <a:ea typeface="Calibri"/>
                <a:cs typeface="Calibri"/>
                <a:sym typeface="Calibri"/>
              </a:endParaRPr>
            </a:p>
          </p:txBody>
        </p:sp>
      </p:grpSp>
      <p:sp>
        <p:nvSpPr>
          <p:cNvPr id="270" name="Google Shape;270;g3b2afce14d4_0_340"/>
          <p:cNvSpPr txBox="1"/>
          <p:nvPr/>
        </p:nvSpPr>
        <p:spPr>
          <a:xfrm>
            <a:off x="215975" y="6262500"/>
            <a:ext cx="9448500" cy="369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sng" cap="none" strike="noStrike">
                <a:solidFill>
                  <a:schemeClr val="dk2"/>
                </a:solidFill>
                <a:latin typeface="Calibri"/>
                <a:ea typeface="Calibri"/>
                <a:cs typeface="Calibri"/>
                <a:sym typeface="Calibri"/>
              </a:rPr>
              <a:t>WGIII Assessment</a:t>
            </a:r>
            <a:r>
              <a:rPr b="0" i="0" lang="en-US" sz="1800" u="none" cap="none" strike="noStrike">
                <a:solidFill>
                  <a:schemeClr val="dk2"/>
                </a:solidFill>
                <a:latin typeface="Calibri"/>
                <a:ea typeface="Calibri"/>
                <a:cs typeface="Calibri"/>
                <a:sym typeface="Calibri"/>
              </a:rPr>
              <a:t>: Low risk of not meeting the CGMS Baseline commitment.</a:t>
            </a:r>
            <a:endParaRPr b="0" i="0" sz="1800" u="none" cap="none" strike="noStrike">
              <a:solidFill>
                <a:schemeClr val="dk2"/>
              </a:solidFill>
              <a:latin typeface="Calibri"/>
              <a:ea typeface="Calibri"/>
              <a:cs typeface="Calibri"/>
              <a:sym typeface="Calibri"/>
            </a:endParaRPr>
          </a:p>
        </p:txBody>
      </p:sp>
      <p:pic>
        <p:nvPicPr>
          <p:cNvPr id="271" name="Google Shape;271;g3b2afce14d4_0_340"/>
          <p:cNvPicPr preferRelativeResize="0"/>
          <p:nvPr/>
        </p:nvPicPr>
        <p:blipFill rotWithShape="1">
          <a:blip r:embed="rId3">
            <a:alphaModFix/>
          </a:blip>
          <a:srcRect b="0" l="0" r="0" t="0"/>
          <a:stretch/>
        </p:blipFill>
        <p:spPr>
          <a:xfrm>
            <a:off x="46150" y="690700"/>
            <a:ext cx="7927224" cy="47217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g3b2afce14d4_0_349"/>
          <p:cNvSpPr txBox="1"/>
          <p:nvPr/>
        </p:nvSpPr>
        <p:spPr>
          <a:xfrm>
            <a:off x="0" y="404277"/>
            <a:ext cx="7093500" cy="461700"/>
          </a:xfrm>
          <a:prstGeom prst="rect">
            <a:avLst/>
          </a:prstGeom>
          <a:solidFill>
            <a:srgbClr val="36609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Calibri"/>
                <a:ea typeface="Calibri"/>
                <a:cs typeface="Calibri"/>
                <a:sym typeface="Calibri"/>
              </a:rPr>
              <a:t>Hyperspectral Infrared Sounder (Atmospheric temperature, humidity, and winds Atmospheric composition: CO, CO2, SO2 , depending on spectral band also CH4 and NH3) </a:t>
            </a:r>
            <a:endParaRPr b="0" i="0" sz="1400" u="none" cap="none" strike="noStrike">
              <a:solidFill>
                <a:srgbClr val="000000"/>
              </a:solidFill>
              <a:latin typeface="Arial"/>
              <a:ea typeface="Arial"/>
              <a:cs typeface="Arial"/>
              <a:sym typeface="Arial"/>
            </a:endParaRPr>
          </a:p>
        </p:txBody>
      </p:sp>
      <p:sp>
        <p:nvSpPr>
          <p:cNvPr id="277" name="Google Shape;277;g3b2afce14d4_0_349"/>
          <p:cNvSpPr/>
          <p:nvPr/>
        </p:nvSpPr>
        <p:spPr>
          <a:xfrm>
            <a:off x="9355075" y="3349919"/>
            <a:ext cx="1733400" cy="908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500" u="sng" cap="none" strike="noStrike">
                <a:solidFill>
                  <a:srgbClr val="000000"/>
                </a:solidFill>
                <a:latin typeface="Calibri"/>
                <a:ea typeface="Calibri"/>
                <a:cs typeface="Calibri"/>
                <a:sym typeface="Calibri"/>
              </a:rPr>
              <a:t>GEO - 2 Slots</a:t>
            </a:r>
            <a:endParaRPr b="0" i="0" sz="1500" u="sng"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US" sz="1500" u="none" cap="none" strike="noStrike">
                <a:solidFill>
                  <a:srgbClr val="351C75"/>
                </a:solidFill>
                <a:latin typeface="Calibri"/>
                <a:ea typeface="Calibri"/>
                <a:cs typeface="Calibri"/>
                <a:sym typeface="Calibri"/>
              </a:rPr>
              <a:t>0°</a:t>
            </a:r>
            <a:endParaRPr b="1" i="0" sz="1500" u="none" cap="none" strike="noStrike">
              <a:solidFill>
                <a:srgbClr val="351C75"/>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rPr b="1" i="0" lang="en-US" sz="1500" u="none" cap="none" strike="noStrike">
                <a:solidFill>
                  <a:srgbClr val="EA9999"/>
                </a:solidFill>
                <a:latin typeface="Calibri"/>
                <a:ea typeface="Calibri"/>
                <a:cs typeface="Calibri"/>
                <a:sym typeface="Calibri"/>
                <a:extLst>
                  <a:ext uri="http://customooxmlschemas.google.com/">
                    <go:slidesCustomData xmlns:go="http://customooxmlschemas.google.com/" textRoundtripDataId="9"/>
                  </a:ext>
                </a:extLst>
              </a:rPr>
              <a:t>86.5°</a:t>
            </a:r>
            <a:r>
              <a:rPr b="1" i="0" lang="en-US" sz="1500" u="none" cap="none" strike="noStrike">
                <a:solidFill>
                  <a:srgbClr val="EA9999"/>
                </a:solidFill>
                <a:latin typeface="Calibri"/>
                <a:ea typeface="Calibri"/>
                <a:cs typeface="Calibri"/>
                <a:sym typeface="Calibri"/>
              </a:rPr>
              <a:t>-140°E range</a:t>
            </a:r>
            <a:endParaRPr b="1" i="0" sz="1500" u="sng" cap="none" strike="noStrike">
              <a:solidFill>
                <a:srgbClr val="EA9999"/>
              </a:solidFill>
              <a:latin typeface="Calibri"/>
              <a:ea typeface="Calibri"/>
              <a:cs typeface="Calibri"/>
              <a:sym typeface="Calibri"/>
            </a:endParaRPr>
          </a:p>
        </p:txBody>
      </p:sp>
      <p:grpSp>
        <p:nvGrpSpPr>
          <p:cNvPr id="278" name="Google Shape;278;g3b2afce14d4_0_349"/>
          <p:cNvGrpSpPr/>
          <p:nvPr/>
        </p:nvGrpSpPr>
        <p:grpSpPr>
          <a:xfrm>
            <a:off x="1301206" y="5672018"/>
            <a:ext cx="750000" cy="400809"/>
            <a:chOff x="1173019" y="5372915"/>
            <a:chExt cx="750000" cy="400809"/>
          </a:xfrm>
        </p:grpSpPr>
        <p:sp>
          <p:nvSpPr>
            <p:cNvPr id="279" name="Google Shape;279;g3b2afce14d4_0_349"/>
            <p:cNvSpPr txBox="1"/>
            <p:nvPr/>
          </p:nvSpPr>
          <p:spPr>
            <a:xfrm>
              <a:off x="1173019" y="5419724"/>
              <a:ext cx="750000" cy="35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Calibri"/>
                  <a:ea typeface="Calibri"/>
                  <a:cs typeface="Calibri"/>
                  <a:sym typeface="Calibri"/>
                </a:rPr>
                <a:t>Today</a:t>
              </a:r>
              <a:endParaRPr b="1" i="0" sz="1100" u="none" cap="none" strike="noStrike">
                <a:solidFill>
                  <a:srgbClr val="000000"/>
                </a:solidFill>
                <a:latin typeface="Calibri"/>
                <a:ea typeface="Calibri"/>
                <a:cs typeface="Calibri"/>
                <a:sym typeface="Calibri"/>
              </a:endParaRPr>
            </a:p>
          </p:txBody>
        </p:sp>
        <p:sp>
          <p:nvSpPr>
            <p:cNvPr id="280" name="Google Shape;280;g3b2afce14d4_0_349"/>
            <p:cNvSpPr/>
            <p:nvPr/>
          </p:nvSpPr>
          <p:spPr>
            <a:xfrm>
              <a:off x="1494469" y="5372915"/>
              <a:ext cx="107100" cy="137100"/>
            </a:xfrm>
            <a:prstGeom prst="up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81" name="Google Shape;281;g3b2afce14d4_0_349"/>
          <p:cNvSpPr/>
          <p:nvPr/>
        </p:nvSpPr>
        <p:spPr>
          <a:xfrm>
            <a:off x="9355075" y="4238044"/>
            <a:ext cx="2735400" cy="1034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500" u="sng" cap="none" strike="noStrike">
                <a:solidFill>
                  <a:schemeClr val="dk1"/>
                </a:solidFill>
                <a:latin typeface="Calibri"/>
                <a:ea typeface="Calibri"/>
                <a:cs typeface="Calibri"/>
                <a:sym typeface="Calibri"/>
              </a:rPr>
              <a:t>LEO - 3 Orbits</a:t>
            </a:r>
            <a:endParaRPr b="0" i="0" sz="1500" u="sng"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US" sz="1500" u="none" cap="none" strike="noStrike">
                <a:solidFill>
                  <a:srgbClr val="A4C2F4"/>
                </a:solidFill>
                <a:latin typeface="Calibri"/>
                <a:ea typeface="Calibri"/>
                <a:cs typeface="Calibri"/>
                <a:sym typeface="Calibri"/>
              </a:rPr>
              <a:t>Sun-synchronous early morning</a:t>
            </a:r>
            <a:endParaRPr b="1" i="0" sz="1500" u="none" cap="none" strike="noStrike">
              <a:solidFill>
                <a:srgbClr val="A4C2F4"/>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US" sz="1500" u="none" cap="none" strike="noStrike">
                <a:solidFill>
                  <a:srgbClr val="3C78D8"/>
                </a:solidFill>
                <a:latin typeface="Calibri"/>
                <a:ea typeface="Calibri"/>
                <a:cs typeface="Calibri"/>
                <a:sym typeface="Calibri"/>
              </a:rPr>
              <a:t>Sun-synchronous mid-morning</a:t>
            </a:r>
            <a:endParaRPr b="1" i="0" sz="1500" u="none" cap="none" strike="noStrike">
              <a:solidFill>
                <a:srgbClr val="3C78D8"/>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US" sz="1500" u="none" cap="none" strike="noStrike">
                <a:solidFill>
                  <a:srgbClr val="1C4587"/>
                </a:solidFill>
                <a:latin typeface="Calibri"/>
                <a:ea typeface="Calibri"/>
                <a:cs typeface="Calibri"/>
                <a:sym typeface="Calibri"/>
              </a:rPr>
              <a:t>Sun-synchronous afternoon </a:t>
            </a:r>
            <a:endParaRPr b="1" i="0" sz="1500" u="sng" cap="none" strike="noStrike">
              <a:solidFill>
                <a:srgbClr val="674EA7"/>
              </a:solidFill>
              <a:latin typeface="Calibri"/>
              <a:ea typeface="Calibri"/>
              <a:cs typeface="Calibri"/>
              <a:sym typeface="Calibri"/>
            </a:endParaRPr>
          </a:p>
        </p:txBody>
      </p:sp>
      <p:sp>
        <p:nvSpPr>
          <p:cNvPr id="282" name="Google Shape;282;g3b2afce14d4_0_349"/>
          <p:cNvSpPr txBox="1"/>
          <p:nvPr/>
        </p:nvSpPr>
        <p:spPr>
          <a:xfrm>
            <a:off x="63950" y="6124859"/>
            <a:ext cx="11989800" cy="6465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sng" cap="none" strike="noStrike">
                <a:solidFill>
                  <a:schemeClr val="dk2"/>
                </a:solidFill>
                <a:latin typeface="Calibri"/>
                <a:ea typeface="Calibri"/>
                <a:cs typeface="Calibri"/>
                <a:sym typeface="Calibri"/>
              </a:rPr>
              <a:t>WGIII Assessment</a:t>
            </a:r>
            <a:r>
              <a:rPr b="0" i="0" lang="en-US" sz="1800" u="none" cap="none" strike="noStrike">
                <a:solidFill>
                  <a:schemeClr val="dk2"/>
                </a:solidFill>
                <a:latin typeface="Calibri"/>
                <a:ea typeface="Calibri"/>
                <a:cs typeface="Calibri"/>
                <a:sym typeface="Calibri"/>
              </a:rPr>
              <a:t>: Low risk of not meeting CGMS Baseline commitment. Note the HLPP objective (1.2) to expand hyperspectral sounding from GEO to the full geostationary ring.</a:t>
            </a:r>
            <a:endParaRPr b="0" i="0" sz="1800" u="none" cap="none" strike="noStrike">
              <a:solidFill>
                <a:schemeClr val="dk2"/>
              </a:solidFill>
              <a:latin typeface="Calibri"/>
              <a:ea typeface="Calibri"/>
              <a:cs typeface="Calibri"/>
              <a:sym typeface="Calibri"/>
            </a:endParaRPr>
          </a:p>
        </p:txBody>
      </p:sp>
      <p:pic>
        <p:nvPicPr>
          <p:cNvPr id="283" name="Google Shape;283;g3b2afce14d4_0_349"/>
          <p:cNvPicPr preferRelativeResize="0"/>
          <p:nvPr/>
        </p:nvPicPr>
        <p:blipFill rotWithShape="1">
          <a:blip r:embed="rId3">
            <a:alphaModFix/>
          </a:blip>
          <a:srcRect b="0" l="0" r="0" t="0"/>
          <a:stretch/>
        </p:blipFill>
        <p:spPr>
          <a:xfrm>
            <a:off x="63950" y="898275"/>
            <a:ext cx="6810974" cy="468774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g3b2afce14d4_0_359"/>
          <p:cNvSpPr txBox="1"/>
          <p:nvPr/>
        </p:nvSpPr>
        <p:spPr>
          <a:xfrm>
            <a:off x="52720" y="432676"/>
            <a:ext cx="6043200" cy="276900"/>
          </a:xfrm>
          <a:prstGeom prst="rect">
            <a:avLst/>
          </a:prstGeom>
          <a:solidFill>
            <a:srgbClr val="36609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Calibri"/>
                <a:ea typeface="Calibri"/>
                <a:cs typeface="Calibri"/>
                <a:sym typeface="Calibri"/>
              </a:rPr>
              <a:t>Radio Occultation (Atmospheric Temperature, Humidity, and Ionospheric Electron Density) </a:t>
            </a:r>
            <a:endParaRPr b="0" i="0" sz="1400" u="none" cap="none" strike="noStrike">
              <a:solidFill>
                <a:srgbClr val="000000"/>
              </a:solidFill>
              <a:latin typeface="Arial"/>
              <a:ea typeface="Arial"/>
              <a:cs typeface="Arial"/>
              <a:sym typeface="Arial"/>
            </a:endParaRPr>
          </a:p>
        </p:txBody>
      </p:sp>
      <p:grpSp>
        <p:nvGrpSpPr>
          <p:cNvPr id="289" name="Google Shape;289;g3b2afce14d4_0_359"/>
          <p:cNvGrpSpPr/>
          <p:nvPr/>
        </p:nvGrpSpPr>
        <p:grpSpPr>
          <a:xfrm>
            <a:off x="1630029" y="4432849"/>
            <a:ext cx="750000" cy="455425"/>
            <a:chOff x="1151950" y="6402575"/>
            <a:chExt cx="750000" cy="455425"/>
          </a:xfrm>
        </p:grpSpPr>
        <p:sp>
          <p:nvSpPr>
            <p:cNvPr id="290" name="Google Shape;290;g3b2afce14d4_0_359"/>
            <p:cNvSpPr/>
            <p:nvPr/>
          </p:nvSpPr>
          <p:spPr>
            <a:xfrm>
              <a:off x="1473400" y="6402575"/>
              <a:ext cx="107100" cy="160800"/>
            </a:xfrm>
            <a:prstGeom prst="up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g3b2afce14d4_0_359"/>
            <p:cNvSpPr txBox="1"/>
            <p:nvPr/>
          </p:nvSpPr>
          <p:spPr>
            <a:xfrm>
              <a:off x="1151950" y="6504000"/>
              <a:ext cx="750000" cy="35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Calibri"/>
                  <a:ea typeface="Calibri"/>
                  <a:cs typeface="Calibri"/>
                  <a:sym typeface="Calibri"/>
                </a:rPr>
                <a:t>Today</a:t>
              </a:r>
              <a:endParaRPr b="1" i="0" sz="1100" u="none" cap="none" strike="noStrike">
                <a:solidFill>
                  <a:srgbClr val="000000"/>
                </a:solidFill>
                <a:latin typeface="Calibri"/>
                <a:ea typeface="Calibri"/>
                <a:cs typeface="Calibri"/>
                <a:sym typeface="Calibri"/>
              </a:endParaRPr>
            </a:p>
          </p:txBody>
        </p:sp>
      </p:grpSp>
      <p:sp>
        <p:nvSpPr>
          <p:cNvPr id="292" name="Google Shape;292;g3b2afce14d4_0_359"/>
          <p:cNvSpPr/>
          <p:nvPr/>
        </p:nvSpPr>
        <p:spPr>
          <a:xfrm>
            <a:off x="8167700" y="4469750"/>
            <a:ext cx="3758400" cy="1019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500" u="sng" cap="none" strike="noStrike">
                <a:solidFill>
                  <a:schemeClr val="dk1"/>
                </a:solidFill>
                <a:latin typeface="Calibri"/>
                <a:ea typeface="Calibri"/>
                <a:cs typeface="Calibri"/>
                <a:sym typeface="Calibri"/>
              </a:rPr>
              <a:t>LEO - 3 Orbits</a:t>
            </a:r>
            <a:endParaRPr b="0" i="0" sz="1500" u="sng"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rPr b="0" i="0" lang="en-US" sz="1500" u="none" cap="none" strike="noStrike">
                <a:solidFill>
                  <a:schemeClr val="dk1"/>
                </a:solidFill>
                <a:latin typeface="Calibri"/>
                <a:ea typeface="Calibri"/>
                <a:cs typeface="Calibri"/>
                <a:sym typeface="Calibri"/>
              </a:rPr>
              <a:t>6000 occultations from </a:t>
            </a:r>
            <a:r>
              <a:rPr b="1" i="0" lang="en-US" sz="1500" u="none" cap="none" strike="noStrike">
                <a:solidFill>
                  <a:srgbClr val="FF00FF"/>
                </a:solidFill>
                <a:latin typeface="Calibri"/>
                <a:ea typeface="Calibri"/>
                <a:cs typeface="Calibri"/>
                <a:sym typeface="Calibri"/>
              </a:rPr>
              <a:t>low inclination (&lt;30°)</a:t>
            </a:r>
            <a:endParaRPr b="1" i="0" sz="1500" u="none" cap="none" strike="noStrike">
              <a:solidFill>
                <a:srgbClr val="FF00FF"/>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rPr b="0" i="0" lang="en-US" sz="1500" u="none" cap="none" strike="noStrike">
                <a:solidFill>
                  <a:schemeClr val="dk1"/>
                </a:solidFill>
                <a:latin typeface="Calibri"/>
                <a:ea typeface="Calibri"/>
                <a:cs typeface="Calibri"/>
                <a:sym typeface="Calibri"/>
              </a:rPr>
              <a:t>7600 occultations from </a:t>
            </a:r>
            <a:r>
              <a:rPr b="1" i="0" lang="en-US" sz="1500" u="none" cap="none" strike="noStrike">
                <a:solidFill>
                  <a:srgbClr val="8E7CC3"/>
                </a:solidFill>
                <a:latin typeface="Calibri"/>
                <a:ea typeface="Calibri"/>
                <a:cs typeface="Calibri"/>
                <a:sym typeface="Calibri"/>
              </a:rPr>
              <a:t>sun-synchronous</a:t>
            </a:r>
            <a:endParaRPr b="1" i="0" sz="1500" u="none" cap="none" strike="noStrike">
              <a:solidFill>
                <a:srgbClr val="8E7CC3"/>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rPr b="0" i="0" lang="en-US" sz="1500" u="none" cap="none" strike="noStrike">
                <a:solidFill>
                  <a:schemeClr val="dk1"/>
                </a:solidFill>
                <a:latin typeface="Calibri"/>
                <a:ea typeface="Calibri"/>
                <a:cs typeface="Calibri"/>
                <a:sym typeface="Calibri"/>
              </a:rPr>
              <a:t>1000 occultations from</a:t>
            </a:r>
            <a:r>
              <a:rPr b="1" i="0" lang="en-US" sz="1500" u="none" cap="none" strike="noStrike">
                <a:solidFill>
                  <a:srgbClr val="351C75"/>
                </a:solidFill>
                <a:latin typeface="Calibri"/>
                <a:ea typeface="Calibri"/>
                <a:cs typeface="Calibri"/>
                <a:sym typeface="Calibri"/>
              </a:rPr>
              <a:t> other drifting orbits</a:t>
            </a:r>
            <a:endParaRPr b="0" i="0" sz="1500" u="none" cap="none" strike="noStrike">
              <a:solidFill>
                <a:srgbClr val="351C75"/>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500" u="sng" cap="none" strike="noStrike">
              <a:solidFill>
                <a:srgbClr val="6FA8DC"/>
              </a:solidFill>
              <a:latin typeface="Calibri"/>
              <a:ea typeface="Calibri"/>
              <a:cs typeface="Calibri"/>
              <a:sym typeface="Calibri"/>
            </a:endParaRPr>
          </a:p>
        </p:txBody>
      </p:sp>
      <p:sp>
        <p:nvSpPr>
          <p:cNvPr id="293" name="Google Shape;293;g3b2afce14d4_0_359"/>
          <p:cNvSpPr txBox="1"/>
          <p:nvPr/>
        </p:nvSpPr>
        <p:spPr>
          <a:xfrm>
            <a:off x="140550" y="5873625"/>
            <a:ext cx="10842300" cy="9234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sng" cap="none" strike="noStrike">
                <a:solidFill>
                  <a:schemeClr val="dk2"/>
                </a:solidFill>
                <a:latin typeface="Calibri"/>
                <a:ea typeface="Calibri"/>
                <a:cs typeface="Calibri"/>
                <a:sym typeface="Calibri"/>
              </a:rPr>
              <a:t>WGIII Assessment</a:t>
            </a:r>
            <a:r>
              <a:rPr b="0" i="0" lang="en-US" sz="1800" u="none" cap="none" strike="noStrike">
                <a:solidFill>
                  <a:schemeClr val="dk2"/>
                </a:solidFill>
                <a:latin typeface="Calibri"/>
                <a:ea typeface="Calibri"/>
                <a:cs typeface="Calibri"/>
                <a:sym typeface="Calibri"/>
              </a:rPr>
              <a:t>: Risk of not meeting the CGMS Baseline commitment in low-inclination RO observations after COSMIC-2 at the end of this decade. The SWCG to make a recommendation to WGIII how to separate RO and Ionospheric Electron Density profiles in the CGMS Baseline and Risk Assessment.</a:t>
            </a:r>
            <a:endParaRPr b="0" i="0" sz="1400" u="none" cap="none" strike="noStrike">
              <a:solidFill>
                <a:srgbClr val="000000"/>
              </a:solidFill>
              <a:latin typeface="Arial"/>
              <a:ea typeface="Arial"/>
              <a:cs typeface="Arial"/>
              <a:sym typeface="Arial"/>
            </a:endParaRPr>
          </a:p>
        </p:txBody>
      </p:sp>
      <p:pic>
        <p:nvPicPr>
          <p:cNvPr id="294" name="Google Shape;294;g3b2afce14d4_0_359"/>
          <p:cNvPicPr preferRelativeResize="0"/>
          <p:nvPr/>
        </p:nvPicPr>
        <p:blipFill rotWithShape="1">
          <a:blip r:embed="rId3">
            <a:alphaModFix/>
          </a:blip>
          <a:srcRect b="0" l="0" r="0" t="0"/>
          <a:stretch/>
        </p:blipFill>
        <p:spPr>
          <a:xfrm>
            <a:off x="83225" y="776850"/>
            <a:ext cx="8025574" cy="35887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 name="Shape 42"/>
        <p:cNvGrpSpPr/>
        <p:nvPr/>
      </p:nvGrpSpPr>
      <p:grpSpPr>
        <a:xfrm>
          <a:off x="0" y="0"/>
          <a:ext cx="0" cy="0"/>
          <a:chOff x="0" y="0"/>
          <a:chExt cx="0" cy="0"/>
        </a:xfrm>
      </p:grpSpPr>
      <p:sp>
        <p:nvSpPr>
          <p:cNvPr id="43" name="Google Shape;43;p2"/>
          <p:cNvSpPr txBox="1"/>
          <p:nvPr/>
        </p:nvSpPr>
        <p:spPr>
          <a:xfrm>
            <a:off x="447260" y="486611"/>
            <a:ext cx="5508577" cy="369332"/>
          </a:xfrm>
          <a:prstGeom prst="rect">
            <a:avLst/>
          </a:prstGeom>
          <a:solidFill>
            <a:srgbClr val="36609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alibri"/>
                <a:ea typeface="Calibri"/>
                <a:cs typeface="Calibri"/>
                <a:sym typeface="Calibri"/>
              </a:rPr>
              <a:t>CGMS Baseline - Background</a:t>
            </a:r>
            <a:endParaRPr b="0" i="0" sz="1400" u="none" cap="none" strike="noStrike">
              <a:solidFill>
                <a:srgbClr val="000000"/>
              </a:solidFill>
              <a:latin typeface="Arial"/>
              <a:ea typeface="Arial"/>
              <a:cs typeface="Arial"/>
              <a:sym typeface="Arial"/>
            </a:endParaRPr>
          </a:p>
        </p:txBody>
      </p:sp>
      <p:cxnSp>
        <p:nvCxnSpPr>
          <p:cNvPr id="44" name="Google Shape;44;p2"/>
          <p:cNvCxnSpPr/>
          <p:nvPr/>
        </p:nvCxnSpPr>
        <p:spPr>
          <a:xfrm flipH="1">
            <a:off x="-720969" y="4722813"/>
            <a:ext cx="228600" cy="150812"/>
          </a:xfrm>
          <a:prstGeom prst="straightConnector1">
            <a:avLst/>
          </a:prstGeom>
          <a:noFill/>
          <a:ln>
            <a:noFill/>
          </a:ln>
        </p:spPr>
      </p:cxnSp>
      <p:sp>
        <p:nvSpPr>
          <p:cNvPr id="45" name="Google Shape;45;p2"/>
          <p:cNvSpPr txBox="1"/>
          <p:nvPr/>
        </p:nvSpPr>
        <p:spPr>
          <a:xfrm>
            <a:off x="447261" y="980731"/>
            <a:ext cx="11290800" cy="4248300"/>
          </a:xfrm>
          <a:prstGeom prst="rect">
            <a:avLst/>
          </a:prstGeom>
          <a:noFill/>
          <a:ln>
            <a:noFill/>
          </a:ln>
        </p:spPr>
        <p:txBody>
          <a:bodyPr anchorCtr="0" anchor="t" bIns="45700" lIns="91425" spcFirstLastPara="1" rIns="91425" wrap="square" tIns="45700">
            <a:spAutoFit/>
          </a:bodyPr>
          <a:lstStyle/>
          <a:p>
            <a:pPr indent="-228600" lvl="0" marL="228600" marR="0" rtl="0" algn="l">
              <a:lnSpc>
                <a:spcPct val="100000"/>
              </a:lnSpc>
              <a:spcBef>
                <a:spcPts val="0"/>
              </a:spcBef>
              <a:spcAft>
                <a:spcPts val="0"/>
              </a:spcAft>
              <a:buClr>
                <a:schemeClr val="dk2"/>
              </a:buClr>
              <a:buSzPts val="1800"/>
              <a:buFont typeface="Arial"/>
              <a:buChar char="•"/>
            </a:pPr>
            <a:r>
              <a:rPr b="0" i="0" lang="en-US" sz="1800" u="none" cap="none" strike="noStrike">
                <a:solidFill>
                  <a:schemeClr val="dk2"/>
                </a:solidFill>
                <a:latin typeface="Calibri"/>
                <a:ea typeface="Calibri"/>
                <a:cs typeface="Calibri"/>
                <a:sym typeface="Calibri"/>
              </a:rPr>
              <a:t>The CGMS Baseline enumerates the sustained observations, measurements, and services that form the CGMS contribution to observing the Earth System, Space Environment and the Sun.</a:t>
            </a:r>
            <a:endParaRPr b="0" i="0" sz="1400" u="none" cap="none" strike="noStrike">
              <a:solidFill>
                <a:srgbClr val="000000"/>
              </a:solidFill>
              <a:latin typeface="Arial"/>
              <a:ea typeface="Arial"/>
              <a:cs typeface="Arial"/>
              <a:sym typeface="Arial"/>
            </a:endParaRPr>
          </a:p>
          <a:p>
            <a:pPr indent="-114300" lvl="0" marL="22860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Calibri"/>
              <a:ea typeface="Calibri"/>
              <a:cs typeface="Calibri"/>
              <a:sym typeface="Calibri"/>
            </a:endParaRPr>
          </a:p>
          <a:p>
            <a:pPr indent="-228600" lvl="0" marL="228600" marR="0" rtl="0" algn="l">
              <a:lnSpc>
                <a:spcPct val="100000"/>
              </a:lnSpc>
              <a:spcBef>
                <a:spcPts val="0"/>
              </a:spcBef>
              <a:spcAft>
                <a:spcPts val="0"/>
              </a:spcAft>
              <a:buClr>
                <a:schemeClr val="dk2"/>
              </a:buClr>
              <a:buSzPts val="1800"/>
              <a:buFont typeface="Arial"/>
              <a:buChar char="•"/>
            </a:pPr>
            <a:r>
              <a:rPr b="0" i="0" lang="en-US" sz="1800" u="none" cap="none" strike="noStrike">
                <a:solidFill>
                  <a:schemeClr val="dk2"/>
                </a:solidFill>
                <a:latin typeface="Calibri"/>
                <a:ea typeface="Calibri"/>
                <a:cs typeface="Calibri"/>
                <a:sym typeface="Calibri"/>
              </a:rPr>
              <a:t>The CGMS Baseline responds to end-user requirements expressed in WMO’s Rolling Review of Requirements (RRR).</a:t>
            </a:r>
            <a:endParaRPr b="0" i="0" sz="1400" u="none" cap="none" strike="noStrike">
              <a:solidFill>
                <a:srgbClr val="000000"/>
              </a:solidFill>
              <a:latin typeface="Arial"/>
              <a:ea typeface="Arial"/>
              <a:cs typeface="Arial"/>
              <a:sym typeface="Arial"/>
            </a:endParaRPr>
          </a:p>
          <a:p>
            <a:pPr indent="-114300" lvl="0" marL="22860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Calibri"/>
              <a:ea typeface="Calibri"/>
              <a:cs typeface="Calibri"/>
              <a:sym typeface="Calibri"/>
            </a:endParaRPr>
          </a:p>
          <a:p>
            <a:pPr indent="-228600" lvl="0" marL="228600" marR="0" rtl="0" algn="l">
              <a:lnSpc>
                <a:spcPct val="100000"/>
              </a:lnSpc>
              <a:spcBef>
                <a:spcPts val="0"/>
              </a:spcBef>
              <a:spcAft>
                <a:spcPts val="0"/>
              </a:spcAft>
              <a:buClr>
                <a:schemeClr val="dk2"/>
              </a:buClr>
              <a:buSzPts val="1800"/>
              <a:buFont typeface="Arial"/>
              <a:buChar char="•"/>
            </a:pPr>
            <a:r>
              <a:rPr b="0" i="0" lang="en-US" sz="1800" u="none" cap="none" strike="noStrike">
                <a:solidFill>
                  <a:schemeClr val="dk2"/>
                </a:solidFill>
                <a:latin typeface="Calibri"/>
                <a:ea typeface="Calibri"/>
                <a:cs typeface="Calibri"/>
                <a:sym typeface="Calibri"/>
              </a:rPr>
              <a:t>The CGMS Baseline strives to support the WMO Integrated Global Observing System (WIGOS) 2040 vision.</a:t>
            </a:r>
            <a:endParaRPr b="0" i="0" sz="1400" u="none" cap="none" strike="noStrike">
              <a:solidFill>
                <a:srgbClr val="000000"/>
              </a:solidFill>
              <a:latin typeface="Arial"/>
              <a:ea typeface="Arial"/>
              <a:cs typeface="Arial"/>
              <a:sym typeface="Arial"/>
            </a:endParaRPr>
          </a:p>
          <a:p>
            <a:pPr indent="-114300" lvl="0" marL="22860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Calibri"/>
              <a:ea typeface="Calibri"/>
              <a:cs typeface="Calibri"/>
              <a:sym typeface="Calibri"/>
            </a:endParaRPr>
          </a:p>
          <a:p>
            <a:pPr indent="-228600" lvl="0" marL="228600" marR="0" rtl="0" algn="l">
              <a:lnSpc>
                <a:spcPct val="100000"/>
              </a:lnSpc>
              <a:spcBef>
                <a:spcPts val="0"/>
              </a:spcBef>
              <a:spcAft>
                <a:spcPts val="0"/>
              </a:spcAft>
              <a:buClr>
                <a:schemeClr val="dk2"/>
              </a:buClr>
              <a:buSzPts val="1800"/>
              <a:buFont typeface="Arial"/>
              <a:buChar char="•"/>
            </a:pPr>
            <a:r>
              <a:rPr b="0" i="0" lang="en-US" sz="1800" u="none" cap="none" strike="noStrike">
                <a:solidFill>
                  <a:schemeClr val="dk2"/>
                </a:solidFill>
                <a:latin typeface="Calibri"/>
                <a:ea typeface="Calibri"/>
                <a:cs typeface="Calibri"/>
                <a:sym typeface="Calibri"/>
              </a:rPr>
              <a:t>Key principles:</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0"/>
              </a:spcBef>
              <a:spcAft>
                <a:spcPts val="0"/>
              </a:spcAft>
              <a:buClr>
                <a:schemeClr val="dk2"/>
              </a:buClr>
              <a:buSzPts val="1800"/>
              <a:buFont typeface="Calibri"/>
              <a:buChar char="-"/>
            </a:pPr>
            <a:r>
              <a:rPr b="0" i="0" lang="en-US" sz="1800" u="sng" cap="none" strike="noStrike">
                <a:solidFill>
                  <a:schemeClr val="dk2"/>
                </a:solidFill>
                <a:latin typeface="Calibri"/>
                <a:ea typeface="Calibri"/>
                <a:cs typeface="Calibri"/>
                <a:sym typeface="Calibri"/>
              </a:rPr>
              <a:t>Commitment:</a:t>
            </a:r>
            <a:r>
              <a:rPr b="0" i="0" lang="en-US" sz="1800" u="none" cap="none" strike="noStrike">
                <a:solidFill>
                  <a:schemeClr val="dk2"/>
                </a:solidFill>
                <a:latin typeface="Calibri"/>
                <a:ea typeface="Calibri"/>
                <a:cs typeface="Calibri"/>
                <a:sym typeface="Calibri"/>
              </a:rPr>
              <a:t>  The CGMS Members are providing, or have firm plans to provide, the observations, measurements, and services enumerated in the Baseline</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0"/>
              </a:spcBef>
              <a:spcAft>
                <a:spcPts val="0"/>
              </a:spcAft>
              <a:buClr>
                <a:schemeClr val="dk2"/>
              </a:buClr>
              <a:buSzPts val="1800"/>
              <a:buFont typeface="Calibri"/>
              <a:buChar char="-"/>
            </a:pPr>
            <a:r>
              <a:rPr b="0" i="0" lang="en-US" sz="1800" u="sng" cap="none" strike="noStrike">
                <a:solidFill>
                  <a:schemeClr val="dk2"/>
                </a:solidFill>
                <a:latin typeface="Calibri"/>
                <a:ea typeface="Calibri"/>
                <a:cs typeface="Calibri"/>
                <a:sym typeface="Calibri"/>
              </a:rPr>
              <a:t>Sustained:</a:t>
            </a:r>
            <a:r>
              <a:rPr b="0" i="0" lang="en-US" sz="1800" u="none" cap="none" strike="noStrike">
                <a:solidFill>
                  <a:schemeClr val="dk2"/>
                </a:solidFill>
                <a:latin typeface="Calibri"/>
                <a:ea typeface="Calibri"/>
                <a:cs typeface="Calibri"/>
                <a:sym typeface="Calibri"/>
              </a:rPr>
              <a:t> The observations, measurements, and services are provided on a sustained basis</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0"/>
              </a:spcBef>
              <a:spcAft>
                <a:spcPts val="0"/>
              </a:spcAft>
              <a:buClr>
                <a:schemeClr val="dk2"/>
              </a:buClr>
              <a:buSzPts val="1800"/>
              <a:buFont typeface="Calibri"/>
              <a:buChar char="-"/>
            </a:pPr>
            <a:r>
              <a:rPr b="0" i="0" lang="en-US" sz="1800" u="sng" cap="none" strike="noStrike">
                <a:solidFill>
                  <a:schemeClr val="dk2"/>
                </a:solidFill>
                <a:latin typeface="Calibri"/>
                <a:ea typeface="Calibri"/>
                <a:cs typeface="Calibri"/>
                <a:sym typeface="Calibri"/>
              </a:rPr>
              <a:t>Available:</a:t>
            </a:r>
            <a:r>
              <a:rPr b="0" i="0" lang="en-US" sz="1800" u="none" cap="none" strike="noStrike">
                <a:solidFill>
                  <a:schemeClr val="dk2"/>
                </a:solidFill>
                <a:latin typeface="Calibri"/>
                <a:ea typeface="Calibri"/>
                <a:cs typeface="Calibri"/>
                <a:sym typeface="Calibri"/>
              </a:rPr>
              <a:t>  The observations, measurements, and services are available on a free and open basis</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0"/>
              </a:spcBef>
              <a:spcAft>
                <a:spcPts val="0"/>
              </a:spcAft>
              <a:buClr>
                <a:schemeClr val="dk2"/>
              </a:buClr>
              <a:buSzPts val="1800"/>
              <a:buFont typeface="Calibri"/>
              <a:buChar char="-"/>
            </a:pPr>
            <a:r>
              <a:rPr b="0" i="0" lang="en-US" sz="1800" u="sng" cap="none" strike="noStrike">
                <a:solidFill>
                  <a:schemeClr val="dk2"/>
                </a:solidFill>
                <a:latin typeface="Calibri"/>
                <a:ea typeface="Calibri"/>
                <a:cs typeface="Calibri"/>
                <a:sym typeface="Calibri"/>
              </a:rPr>
              <a:t>Operational:</a:t>
            </a:r>
            <a:r>
              <a:rPr b="0" i="0" lang="en-US" sz="1800" u="none" cap="none" strike="noStrike">
                <a:solidFill>
                  <a:schemeClr val="dk2"/>
                </a:solidFill>
                <a:latin typeface="Calibri"/>
                <a:ea typeface="Calibri"/>
                <a:cs typeface="Calibri"/>
                <a:sym typeface="Calibri"/>
              </a:rPr>
              <a:t> The data and products can be utilized in operational applications</a:t>
            </a:r>
            <a:endParaRPr b="0" i="0" sz="1400" u="none" cap="none" strike="noStrike">
              <a:solidFill>
                <a:srgbClr val="000000"/>
              </a:solidFill>
              <a:latin typeface="Arial"/>
              <a:ea typeface="Arial"/>
              <a:cs typeface="Arial"/>
              <a:sym typeface="Arial"/>
            </a:endParaRPr>
          </a:p>
          <a:p>
            <a:pPr indent="-171450" lvl="1" marL="74295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2"/>
              </a:solidFill>
              <a:latin typeface="Calibri"/>
              <a:ea typeface="Calibri"/>
              <a:cs typeface="Calibri"/>
              <a:sym typeface="Calibri"/>
            </a:endParaRPr>
          </a:p>
          <a:p>
            <a:pPr indent="-171450" lvl="1" marL="74295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2"/>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pic>
        <p:nvPicPr>
          <p:cNvPr id="299" name="Google Shape;299;g3b2afce14d4_0_369" title="n-occs-public-commercial-1.png"/>
          <p:cNvPicPr preferRelativeResize="0"/>
          <p:nvPr/>
        </p:nvPicPr>
        <p:blipFill rotWithShape="1">
          <a:blip r:embed="rId3">
            <a:alphaModFix/>
          </a:blip>
          <a:srcRect b="0" l="0" r="0" t="0"/>
          <a:stretch/>
        </p:blipFill>
        <p:spPr>
          <a:xfrm>
            <a:off x="247000" y="972000"/>
            <a:ext cx="11772000" cy="5886000"/>
          </a:xfrm>
          <a:prstGeom prst="rect">
            <a:avLst/>
          </a:prstGeom>
          <a:noFill/>
          <a:ln>
            <a:noFill/>
          </a:ln>
        </p:spPr>
      </p:pic>
      <p:sp>
        <p:nvSpPr>
          <p:cNvPr id="300" name="Google Shape;300;g3b2afce14d4_0_369"/>
          <p:cNvSpPr txBox="1"/>
          <p:nvPr/>
        </p:nvSpPr>
        <p:spPr>
          <a:xfrm>
            <a:off x="52720" y="432676"/>
            <a:ext cx="6043200" cy="276900"/>
          </a:xfrm>
          <a:prstGeom prst="rect">
            <a:avLst/>
          </a:prstGeom>
          <a:solidFill>
            <a:srgbClr val="36609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Calibri"/>
                <a:ea typeface="Calibri"/>
                <a:cs typeface="Calibri"/>
                <a:sym typeface="Calibri"/>
                <a:extLst>
                  <a:ext uri="http://customooxmlschemas.google.com/">
                    <go:slidesCustomData xmlns:go="http://customooxmlschemas.google.com/" textRoundtripDataId="10"/>
                  </a:ext>
                </a:extLst>
              </a:rPr>
              <a:t>Radio Occultation</a:t>
            </a:r>
            <a:r>
              <a:rPr b="1" i="0" lang="en-US" sz="1200" u="none" cap="none" strike="noStrike">
                <a:solidFill>
                  <a:schemeClr val="lt1"/>
                </a:solidFill>
                <a:latin typeface="Calibri"/>
                <a:ea typeface="Calibri"/>
                <a:cs typeface="Calibri"/>
                <a:sym typeface="Calibri"/>
              </a:rPr>
              <a:t> (Atmospheric Temperature, Humidity, and Ionospheric Electron Density) </a:t>
            </a:r>
            <a:endParaRPr b="0" i="0" sz="1400" u="none" cap="none" strike="noStrike">
              <a:solidFill>
                <a:srgbClr val="000000"/>
              </a:solidFill>
              <a:latin typeface="Arial"/>
              <a:ea typeface="Arial"/>
              <a:cs typeface="Arial"/>
              <a:sym typeface="Arial"/>
            </a:endParaRPr>
          </a:p>
        </p:txBody>
      </p:sp>
      <p:cxnSp>
        <p:nvCxnSpPr>
          <p:cNvPr id="301" name="Google Shape;301;g3b2afce14d4_0_369"/>
          <p:cNvCxnSpPr/>
          <p:nvPr/>
        </p:nvCxnSpPr>
        <p:spPr>
          <a:xfrm>
            <a:off x="1136250" y="3271175"/>
            <a:ext cx="8406900" cy="0"/>
          </a:xfrm>
          <a:prstGeom prst="straightConnector1">
            <a:avLst/>
          </a:prstGeom>
          <a:noFill/>
          <a:ln cap="flat" cmpd="sng" w="9525">
            <a:solidFill>
              <a:srgbClr val="FF0000"/>
            </a:solidFill>
            <a:prstDash val="solid"/>
            <a:round/>
            <a:headEnd len="sm" w="sm" type="none"/>
            <a:tailEnd len="sm" w="sm" type="none"/>
          </a:ln>
        </p:spPr>
      </p:cxnSp>
      <p:sp>
        <p:nvSpPr>
          <p:cNvPr id="302" name="Google Shape;302;g3b2afce14d4_0_369"/>
          <p:cNvSpPr txBox="1"/>
          <p:nvPr/>
        </p:nvSpPr>
        <p:spPr>
          <a:xfrm>
            <a:off x="6536150" y="2839600"/>
            <a:ext cx="19065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FF0000"/>
                </a:solidFill>
                <a:latin typeface="Calibri"/>
                <a:ea typeface="Calibri"/>
                <a:cs typeface="Calibri"/>
                <a:sym typeface="Calibri"/>
              </a:rPr>
              <a:t>CGMS Baseline Target</a:t>
            </a:r>
            <a:endParaRPr b="0" i="0" sz="1500" u="none" cap="none" strike="noStrike">
              <a:solidFill>
                <a:srgbClr val="FF0000"/>
              </a:solidFill>
              <a:latin typeface="Calibri"/>
              <a:ea typeface="Calibri"/>
              <a:cs typeface="Calibri"/>
              <a:sym typeface="Calibri"/>
            </a:endParaRPr>
          </a:p>
        </p:txBody>
      </p:sp>
      <p:sp>
        <p:nvSpPr>
          <p:cNvPr id="303" name="Google Shape;303;g3b2afce14d4_0_369"/>
          <p:cNvSpPr txBox="1"/>
          <p:nvPr/>
        </p:nvSpPr>
        <p:spPr>
          <a:xfrm>
            <a:off x="10651600" y="3809200"/>
            <a:ext cx="217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Calibri"/>
              <a:ea typeface="Calibri"/>
              <a:cs typeface="Calibri"/>
              <a:sym typeface="Calibri"/>
            </a:endParaRPr>
          </a:p>
        </p:txBody>
      </p:sp>
      <p:sp>
        <p:nvSpPr>
          <p:cNvPr id="304" name="Google Shape;304;g3b2afce14d4_0_369"/>
          <p:cNvSpPr txBox="1"/>
          <p:nvPr/>
        </p:nvSpPr>
        <p:spPr>
          <a:xfrm>
            <a:off x="9882600" y="5757250"/>
            <a:ext cx="2391900" cy="831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 Metop-SG A1/B1 launch scheduled 2025 &amp; 2026; data to be available 6 months after</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g3b2afce14d4_0_378"/>
          <p:cNvSpPr txBox="1"/>
          <p:nvPr/>
        </p:nvSpPr>
        <p:spPr>
          <a:xfrm>
            <a:off x="52719" y="432676"/>
            <a:ext cx="9031500" cy="461700"/>
          </a:xfrm>
          <a:prstGeom prst="rect">
            <a:avLst/>
          </a:prstGeom>
          <a:solidFill>
            <a:srgbClr val="36609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Calibri"/>
                <a:ea typeface="Calibri"/>
                <a:cs typeface="Calibri"/>
                <a:sym typeface="Calibri"/>
              </a:rPr>
              <a:t>Multi-purpose Meteorological Imagers (multispectral, visible and IR) (Sea Surface Temperature, Aerosols, Land Surface Temperature, Cloud Properties, Feature Tracking Winds (AMV), Flood Mapping, Fires, Cryosphere Applications (sea ice, snow cover, etc.)</a:t>
            </a:r>
            <a:endParaRPr b="0" i="0" sz="1400" u="none" cap="none" strike="noStrike">
              <a:solidFill>
                <a:srgbClr val="000000"/>
              </a:solidFill>
              <a:latin typeface="Arial"/>
              <a:ea typeface="Arial"/>
              <a:cs typeface="Arial"/>
              <a:sym typeface="Arial"/>
            </a:endParaRPr>
          </a:p>
        </p:txBody>
      </p:sp>
      <p:grpSp>
        <p:nvGrpSpPr>
          <p:cNvPr id="310" name="Google Shape;310;g3b2afce14d4_0_378"/>
          <p:cNvGrpSpPr/>
          <p:nvPr/>
        </p:nvGrpSpPr>
        <p:grpSpPr>
          <a:xfrm>
            <a:off x="1540464" y="6020265"/>
            <a:ext cx="750000" cy="455425"/>
            <a:chOff x="1151950" y="6402575"/>
            <a:chExt cx="750000" cy="455425"/>
          </a:xfrm>
        </p:grpSpPr>
        <p:sp>
          <p:nvSpPr>
            <p:cNvPr id="311" name="Google Shape;311;g3b2afce14d4_0_378"/>
            <p:cNvSpPr/>
            <p:nvPr/>
          </p:nvSpPr>
          <p:spPr>
            <a:xfrm>
              <a:off x="1473400" y="6402575"/>
              <a:ext cx="107100" cy="160800"/>
            </a:xfrm>
            <a:prstGeom prst="up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g3b2afce14d4_0_378"/>
            <p:cNvSpPr txBox="1"/>
            <p:nvPr/>
          </p:nvSpPr>
          <p:spPr>
            <a:xfrm>
              <a:off x="1151950" y="6504000"/>
              <a:ext cx="750000" cy="35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Calibri"/>
                  <a:ea typeface="Calibri"/>
                  <a:cs typeface="Calibri"/>
                  <a:sym typeface="Calibri"/>
                </a:rPr>
                <a:t>Today</a:t>
              </a:r>
              <a:endParaRPr b="1" i="0" sz="1100" u="none" cap="none" strike="noStrike">
                <a:solidFill>
                  <a:srgbClr val="000000"/>
                </a:solidFill>
                <a:latin typeface="Calibri"/>
                <a:ea typeface="Calibri"/>
                <a:cs typeface="Calibri"/>
                <a:sym typeface="Calibri"/>
              </a:endParaRPr>
            </a:p>
          </p:txBody>
        </p:sp>
      </p:grpSp>
      <p:sp>
        <p:nvSpPr>
          <p:cNvPr id="313" name="Google Shape;313;g3b2afce14d4_0_378"/>
          <p:cNvSpPr/>
          <p:nvPr/>
        </p:nvSpPr>
        <p:spPr>
          <a:xfrm>
            <a:off x="9717025" y="4213975"/>
            <a:ext cx="2024400" cy="1625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500" u="sng" cap="none" strike="noStrike">
                <a:solidFill>
                  <a:srgbClr val="000000"/>
                </a:solidFill>
                <a:latin typeface="Calibri"/>
                <a:ea typeface="Calibri"/>
                <a:cs typeface="Calibri"/>
                <a:sym typeface="Calibri"/>
              </a:rPr>
              <a:t>GEO - Evenly spaced satellites</a:t>
            </a:r>
            <a:endParaRPr b="0" i="0" sz="1500" u="sng"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US" sz="1500" u="none" cap="none" strike="noStrike">
                <a:solidFill>
                  <a:srgbClr val="953734"/>
                </a:solidFill>
                <a:latin typeface="Calibri"/>
                <a:ea typeface="Calibri"/>
                <a:cs typeface="Calibri"/>
                <a:sym typeface="Calibri"/>
              </a:rPr>
              <a:t>137°W</a:t>
            </a:r>
            <a:endParaRPr b="1" i="0" sz="1500" u="none" cap="none" strike="noStrike">
              <a:solidFill>
                <a:srgbClr val="953734"/>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US" sz="1500" u="none" cap="none" strike="noStrike">
                <a:solidFill>
                  <a:srgbClr val="953734"/>
                </a:solidFill>
                <a:latin typeface="Calibri"/>
                <a:ea typeface="Calibri"/>
                <a:cs typeface="Calibri"/>
                <a:sym typeface="Calibri"/>
              </a:rPr>
              <a:t>75.2°W</a:t>
            </a:r>
            <a:endParaRPr b="1" i="0" sz="1500" u="none" cap="none" strike="noStrike">
              <a:solidFill>
                <a:srgbClr val="953734"/>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US" sz="1500" u="none" cap="none" strike="noStrike">
                <a:solidFill>
                  <a:srgbClr val="351C75"/>
                </a:solidFill>
                <a:latin typeface="Calibri"/>
                <a:ea typeface="Calibri"/>
                <a:cs typeface="Calibri"/>
                <a:sym typeface="Calibri"/>
              </a:rPr>
              <a:t>0°-45.5°E range</a:t>
            </a:r>
            <a:endParaRPr b="1" i="0" sz="1500" u="none" cap="none" strike="noStrike">
              <a:solidFill>
                <a:srgbClr val="351C75"/>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US" sz="1500" u="none" cap="none" strike="noStrike">
                <a:solidFill>
                  <a:srgbClr val="CC4125"/>
                </a:solidFill>
                <a:latin typeface="Calibri"/>
                <a:ea typeface="Calibri"/>
                <a:cs typeface="Calibri"/>
                <a:sym typeface="Calibri"/>
              </a:rPr>
              <a:t>14.5°W-165.8°E range</a:t>
            </a:r>
            <a:endParaRPr b="1" i="0" sz="1500" u="none" cap="none" strike="noStrike">
              <a:solidFill>
                <a:srgbClr val="CC4125"/>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US" sz="1500" u="none" cap="none" strike="noStrike">
                <a:solidFill>
                  <a:srgbClr val="FF00FF"/>
                </a:solidFill>
                <a:latin typeface="Calibri"/>
                <a:ea typeface="Calibri"/>
                <a:cs typeface="Calibri"/>
                <a:sym typeface="Calibri"/>
              </a:rPr>
              <a:t>74°-82°E range</a:t>
            </a:r>
            <a:endParaRPr b="1" i="0" sz="1500" u="none" cap="none" strike="noStrike">
              <a:solidFill>
                <a:srgbClr val="FF00FF"/>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rPr b="1" i="0" lang="en-US" sz="1500" u="none" cap="none" strike="noStrike">
                <a:solidFill>
                  <a:srgbClr val="EA9999"/>
                </a:solidFill>
                <a:latin typeface="Calibri"/>
                <a:ea typeface="Calibri"/>
                <a:cs typeface="Calibri"/>
                <a:sym typeface="Calibri"/>
              </a:rPr>
              <a:t>86.5°-140°E range</a:t>
            </a:r>
            <a:endParaRPr b="1" i="0" sz="1500" u="none" cap="none" strike="noStrike">
              <a:solidFill>
                <a:srgbClr val="EA9999"/>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t/>
            </a:r>
            <a:endParaRPr b="1" i="0" sz="1500" u="none" cap="none" strike="noStrike">
              <a:solidFill>
                <a:srgbClr val="4C1130"/>
              </a:solidFill>
              <a:latin typeface="Calibri"/>
              <a:ea typeface="Calibri"/>
              <a:cs typeface="Calibri"/>
              <a:sym typeface="Calibri"/>
            </a:endParaRPr>
          </a:p>
        </p:txBody>
      </p:sp>
      <p:sp>
        <p:nvSpPr>
          <p:cNvPr id="314" name="Google Shape;314;g3b2afce14d4_0_378"/>
          <p:cNvSpPr txBox="1"/>
          <p:nvPr/>
        </p:nvSpPr>
        <p:spPr>
          <a:xfrm>
            <a:off x="102950" y="6421027"/>
            <a:ext cx="9317700" cy="369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sng" cap="none" strike="noStrike">
                <a:solidFill>
                  <a:schemeClr val="dk2"/>
                </a:solidFill>
                <a:latin typeface="Calibri"/>
                <a:ea typeface="Calibri"/>
                <a:cs typeface="Calibri"/>
                <a:sym typeface="Calibri"/>
              </a:rPr>
              <a:t>WGIII Assessment</a:t>
            </a:r>
            <a:r>
              <a:rPr b="0" i="0" lang="en-US" sz="1800" u="none" cap="none" strike="noStrike">
                <a:solidFill>
                  <a:schemeClr val="dk2"/>
                </a:solidFill>
                <a:latin typeface="Calibri"/>
                <a:ea typeface="Calibri"/>
                <a:cs typeface="Calibri"/>
                <a:sym typeface="Calibri"/>
              </a:rPr>
              <a:t>:</a:t>
            </a:r>
            <a:r>
              <a:rPr b="0" i="0" lang="en-US" sz="1400" u="none" cap="none" strike="noStrike">
                <a:solidFill>
                  <a:schemeClr val="dk1"/>
                </a:solidFill>
                <a:latin typeface="Arial"/>
                <a:ea typeface="Arial"/>
                <a:cs typeface="Arial"/>
                <a:sym typeface="Arial"/>
              </a:rPr>
              <a:t> </a:t>
            </a:r>
            <a:r>
              <a:rPr b="0" i="0" lang="en-US" sz="1800" u="none" cap="none" strike="noStrike">
                <a:solidFill>
                  <a:schemeClr val="dk2"/>
                </a:solidFill>
                <a:latin typeface="Calibri"/>
                <a:ea typeface="Calibri"/>
                <a:cs typeface="Calibri"/>
                <a:sym typeface="Calibri"/>
              </a:rPr>
              <a:t>Low risk of not meeting the CGMS Baseline commitment.</a:t>
            </a:r>
            <a:endParaRPr b="0" i="0" sz="1800" u="none" cap="none" strike="noStrike">
              <a:solidFill>
                <a:schemeClr val="dk2"/>
              </a:solidFill>
              <a:latin typeface="Calibri"/>
              <a:ea typeface="Calibri"/>
              <a:cs typeface="Calibri"/>
              <a:sym typeface="Calibri"/>
            </a:endParaRPr>
          </a:p>
        </p:txBody>
      </p:sp>
      <p:pic>
        <p:nvPicPr>
          <p:cNvPr id="315" name="Google Shape;315;g3b2afce14d4_0_378"/>
          <p:cNvPicPr preferRelativeResize="0"/>
          <p:nvPr/>
        </p:nvPicPr>
        <p:blipFill rotWithShape="1">
          <a:blip r:embed="rId3">
            <a:alphaModFix/>
          </a:blip>
          <a:srcRect b="0" l="0" r="0" t="0"/>
          <a:stretch/>
        </p:blipFill>
        <p:spPr>
          <a:xfrm>
            <a:off x="102950" y="947850"/>
            <a:ext cx="7981608" cy="50073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g3b2afce14d4_0_388"/>
          <p:cNvSpPr txBox="1"/>
          <p:nvPr/>
        </p:nvSpPr>
        <p:spPr>
          <a:xfrm>
            <a:off x="1" y="411737"/>
            <a:ext cx="6096000" cy="646500"/>
          </a:xfrm>
          <a:prstGeom prst="rect">
            <a:avLst/>
          </a:prstGeom>
          <a:solidFill>
            <a:srgbClr val="36609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Calibri"/>
                <a:ea typeface="Calibri"/>
                <a:cs typeface="Calibri"/>
                <a:sym typeface="Calibri"/>
              </a:rPr>
              <a:t>Multi-purpose Meteorological Imagers (multispectral, visible and IR) (Sea Surface Temperature, Aerosols, Land Surface Temperature, Cloud Properties, Feature Tracking Winds (AMV), Flood Mapping, Fires, Cryosphere Applications (sea ice, snow cover, etc.),</a:t>
            </a:r>
            <a:endParaRPr b="0" i="0" sz="1400" u="none" cap="none" strike="noStrike">
              <a:solidFill>
                <a:srgbClr val="000000"/>
              </a:solidFill>
              <a:latin typeface="Arial"/>
              <a:ea typeface="Arial"/>
              <a:cs typeface="Arial"/>
              <a:sym typeface="Arial"/>
            </a:endParaRPr>
          </a:p>
        </p:txBody>
      </p:sp>
      <p:sp>
        <p:nvSpPr>
          <p:cNvPr id="321" name="Google Shape;321;g3b2afce14d4_0_388"/>
          <p:cNvSpPr/>
          <p:nvPr/>
        </p:nvSpPr>
        <p:spPr>
          <a:xfrm>
            <a:off x="9298575" y="4249375"/>
            <a:ext cx="2735400" cy="1083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500" u="sng" cap="none" strike="noStrike">
                <a:solidFill>
                  <a:schemeClr val="dk1"/>
                </a:solidFill>
                <a:latin typeface="Calibri"/>
                <a:ea typeface="Calibri"/>
                <a:cs typeface="Calibri"/>
                <a:sym typeface="Calibri"/>
              </a:rPr>
              <a:t>LEO</a:t>
            </a:r>
            <a:endParaRPr b="0" i="0" sz="1500" u="sng"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US" sz="1500" u="none" cap="none" strike="noStrike">
                <a:solidFill>
                  <a:srgbClr val="A4C2F4"/>
                </a:solidFill>
                <a:latin typeface="Calibri"/>
                <a:ea typeface="Calibri"/>
                <a:cs typeface="Calibri"/>
                <a:sym typeface="Calibri"/>
              </a:rPr>
              <a:t>Sun-synchronous early morning</a:t>
            </a:r>
            <a:endParaRPr b="1" i="0" sz="1500" u="none" cap="none" strike="noStrike">
              <a:solidFill>
                <a:srgbClr val="A4C2F4"/>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US" sz="1500" u="none" cap="none" strike="noStrike">
                <a:solidFill>
                  <a:srgbClr val="3C78D8"/>
                </a:solidFill>
                <a:latin typeface="Calibri"/>
                <a:ea typeface="Calibri"/>
                <a:cs typeface="Calibri"/>
                <a:sym typeface="Calibri"/>
              </a:rPr>
              <a:t>Sun-synchronous mid-morning</a:t>
            </a:r>
            <a:endParaRPr b="1" i="0" sz="1500" u="none" cap="none" strike="noStrike">
              <a:solidFill>
                <a:srgbClr val="3C78D8"/>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US" sz="1500" u="none" cap="none" strike="noStrike">
                <a:solidFill>
                  <a:srgbClr val="1C4587"/>
                </a:solidFill>
                <a:latin typeface="Calibri"/>
                <a:ea typeface="Calibri"/>
                <a:cs typeface="Calibri"/>
                <a:sym typeface="Calibri"/>
              </a:rPr>
              <a:t>Sun-synchronous afternoon </a:t>
            </a:r>
            <a:endParaRPr b="1" i="0" sz="1500" u="none" cap="none" strike="noStrike">
              <a:solidFill>
                <a:srgbClr val="1C4587"/>
              </a:solidFill>
              <a:latin typeface="Arial"/>
              <a:ea typeface="Arial"/>
              <a:cs typeface="Arial"/>
              <a:sym typeface="Arial"/>
            </a:endParaRPr>
          </a:p>
        </p:txBody>
      </p:sp>
      <p:grpSp>
        <p:nvGrpSpPr>
          <p:cNvPr id="322" name="Google Shape;322;g3b2afce14d4_0_388"/>
          <p:cNvGrpSpPr/>
          <p:nvPr/>
        </p:nvGrpSpPr>
        <p:grpSpPr>
          <a:xfrm>
            <a:off x="1366451" y="5931798"/>
            <a:ext cx="750000" cy="455425"/>
            <a:chOff x="847150" y="5335775"/>
            <a:chExt cx="750000" cy="455425"/>
          </a:xfrm>
        </p:grpSpPr>
        <p:sp>
          <p:nvSpPr>
            <p:cNvPr id="323" name="Google Shape;323;g3b2afce14d4_0_388"/>
            <p:cNvSpPr/>
            <p:nvPr/>
          </p:nvSpPr>
          <p:spPr>
            <a:xfrm>
              <a:off x="1168600" y="5335775"/>
              <a:ext cx="107100" cy="160800"/>
            </a:xfrm>
            <a:prstGeom prst="up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g3b2afce14d4_0_388"/>
            <p:cNvSpPr txBox="1"/>
            <p:nvPr/>
          </p:nvSpPr>
          <p:spPr>
            <a:xfrm>
              <a:off x="847150" y="5437200"/>
              <a:ext cx="750000" cy="35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Calibri"/>
                  <a:ea typeface="Calibri"/>
                  <a:cs typeface="Calibri"/>
                  <a:sym typeface="Calibri"/>
                </a:rPr>
                <a:t>Today</a:t>
              </a:r>
              <a:endParaRPr b="1" i="0" sz="1100" u="none" cap="none" strike="noStrike">
                <a:solidFill>
                  <a:srgbClr val="000000"/>
                </a:solidFill>
                <a:latin typeface="Calibri"/>
                <a:ea typeface="Calibri"/>
                <a:cs typeface="Calibri"/>
                <a:sym typeface="Calibri"/>
              </a:endParaRPr>
            </a:p>
          </p:txBody>
        </p:sp>
      </p:grpSp>
      <p:sp>
        <p:nvSpPr>
          <p:cNvPr id="325" name="Google Shape;325;g3b2afce14d4_0_388"/>
          <p:cNvSpPr txBox="1"/>
          <p:nvPr/>
        </p:nvSpPr>
        <p:spPr>
          <a:xfrm>
            <a:off x="89675" y="6418198"/>
            <a:ext cx="9517500" cy="369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sng" cap="none" strike="noStrike">
                <a:solidFill>
                  <a:schemeClr val="dk2"/>
                </a:solidFill>
                <a:latin typeface="Calibri"/>
                <a:ea typeface="Calibri"/>
                <a:cs typeface="Calibri"/>
                <a:sym typeface="Calibri"/>
              </a:rPr>
              <a:t>WGIII Assessment</a:t>
            </a:r>
            <a:r>
              <a:rPr b="0" i="0" lang="en-US" sz="1800" u="none" cap="none" strike="noStrike">
                <a:solidFill>
                  <a:schemeClr val="dk2"/>
                </a:solidFill>
                <a:latin typeface="Calibri"/>
                <a:ea typeface="Calibri"/>
                <a:cs typeface="Calibri"/>
                <a:sym typeface="Calibri"/>
              </a:rPr>
              <a:t>:</a:t>
            </a:r>
            <a:r>
              <a:rPr b="0" i="0" lang="en-US" sz="1400" u="none" cap="none" strike="noStrike">
                <a:solidFill>
                  <a:schemeClr val="dk1"/>
                </a:solidFill>
                <a:latin typeface="Arial"/>
                <a:ea typeface="Arial"/>
                <a:cs typeface="Arial"/>
                <a:sym typeface="Arial"/>
              </a:rPr>
              <a:t> </a:t>
            </a:r>
            <a:r>
              <a:rPr b="0" i="0" lang="en-US" sz="1800" u="none" cap="none" strike="noStrike">
                <a:solidFill>
                  <a:schemeClr val="dk2"/>
                </a:solidFill>
                <a:latin typeface="Calibri"/>
                <a:ea typeface="Calibri"/>
                <a:cs typeface="Calibri"/>
                <a:sym typeface="Calibri"/>
              </a:rPr>
              <a:t>Low risk of not meeting the CGMS Baseline commitment.</a:t>
            </a:r>
            <a:endParaRPr b="0" i="0" sz="1800" u="none" cap="none" strike="noStrike">
              <a:solidFill>
                <a:schemeClr val="dk2"/>
              </a:solidFill>
              <a:latin typeface="Calibri"/>
              <a:ea typeface="Calibri"/>
              <a:cs typeface="Calibri"/>
              <a:sym typeface="Calibri"/>
            </a:endParaRPr>
          </a:p>
        </p:txBody>
      </p:sp>
      <p:pic>
        <p:nvPicPr>
          <p:cNvPr id="326" name="Google Shape;326;g3b2afce14d4_0_388"/>
          <p:cNvPicPr preferRelativeResize="0"/>
          <p:nvPr/>
        </p:nvPicPr>
        <p:blipFill rotWithShape="1">
          <a:blip r:embed="rId3">
            <a:alphaModFix/>
          </a:blip>
          <a:srcRect b="0" l="0" r="0" t="0"/>
          <a:stretch/>
        </p:blipFill>
        <p:spPr>
          <a:xfrm>
            <a:off x="0" y="1058224"/>
            <a:ext cx="7232776" cy="4792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g39306c180fb_0_21"/>
          <p:cNvSpPr txBox="1"/>
          <p:nvPr/>
        </p:nvSpPr>
        <p:spPr>
          <a:xfrm>
            <a:off x="1" y="411737"/>
            <a:ext cx="6096000" cy="646500"/>
          </a:xfrm>
          <a:prstGeom prst="rect">
            <a:avLst/>
          </a:prstGeom>
          <a:solidFill>
            <a:srgbClr val="36609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Calibri"/>
                <a:ea typeface="Calibri"/>
                <a:cs typeface="Calibri"/>
                <a:sym typeface="Calibri"/>
              </a:rPr>
              <a:t>Multi-purpose Meteorological Imagers (multispectral, visible and IR) (Sea Surface Temperature, Aerosols, Land Surface Temperature, Cloud Properties, Feature Tracking Winds (AMV), Flood Mapping, Fires, Cryosphere Applications (sea ice, snow cover, etc.),</a:t>
            </a:r>
            <a:endParaRPr b="0" i="0" sz="1400" u="none" cap="none" strike="noStrike">
              <a:solidFill>
                <a:srgbClr val="000000"/>
              </a:solidFill>
              <a:latin typeface="Arial"/>
              <a:ea typeface="Arial"/>
              <a:cs typeface="Arial"/>
              <a:sym typeface="Arial"/>
            </a:endParaRPr>
          </a:p>
        </p:txBody>
      </p:sp>
      <p:sp>
        <p:nvSpPr>
          <p:cNvPr id="332" name="Google Shape;332;g39306c180fb_0_21"/>
          <p:cNvSpPr/>
          <p:nvPr/>
        </p:nvSpPr>
        <p:spPr>
          <a:xfrm>
            <a:off x="9298575" y="4019125"/>
            <a:ext cx="2735400" cy="108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500" u="sng" cap="none" strike="noStrike">
                <a:solidFill>
                  <a:schemeClr val="dk1"/>
                </a:solidFill>
                <a:latin typeface="Calibri"/>
                <a:ea typeface="Calibri"/>
                <a:cs typeface="Calibri"/>
                <a:sym typeface="Calibri"/>
              </a:rPr>
              <a:t>LEO</a:t>
            </a:r>
            <a:endParaRPr b="0" i="0" sz="1500" u="sng"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US" sz="1500" u="none" cap="none" strike="noStrike">
                <a:solidFill>
                  <a:srgbClr val="A4C2F4"/>
                </a:solidFill>
                <a:latin typeface="Calibri"/>
                <a:ea typeface="Calibri"/>
                <a:cs typeface="Calibri"/>
                <a:sym typeface="Calibri"/>
              </a:rPr>
              <a:t>Sun-synchronous early morning</a:t>
            </a:r>
            <a:endParaRPr b="1" i="0" sz="1500" u="none" cap="none" strike="noStrike">
              <a:solidFill>
                <a:srgbClr val="A4C2F4"/>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US" sz="1500" u="none" cap="none" strike="noStrike">
                <a:solidFill>
                  <a:srgbClr val="3C78D8"/>
                </a:solidFill>
                <a:latin typeface="Calibri"/>
                <a:ea typeface="Calibri"/>
                <a:cs typeface="Calibri"/>
                <a:sym typeface="Calibri"/>
              </a:rPr>
              <a:t>Sun-synchronous mid-morning</a:t>
            </a:r>
            <a:endParaRPr b="1" i="0" sz="1500" u="none" cap="none" strike="noStrike">
              <a:solidFill>
                <a:srgbClr val="3C78D8"/>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US" sz="1500" u="none" cap="none" strike="noStrike">
                <a:solidFill>
                  <a:srgbClr val="1C4587"/>
                </a:solidFill>
                <a:latin typeface="Calibri"/>
                <a:ea typeface="Calibri"/>
                <a:cs typeface="Calibri"/>
                <a:sym typeface="Calibri"/>
              </a:rPr>
              <a:t>Sun-synchronous afternoon</a:t>
            </a:r>
            <a:endParaRPr b="1" i="0" sz="1500" u="none" cap="none" strike="noStrike">
              <a:solidFill>
                <a:srgbClr val="1C4587"/>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1C4587"/>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500" u="none" cap="none" strike="noStrike">
              <a:solidFill>
                <a:srgbClr val="1C4587"/>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US" sz="1500" u="none" cap="none" strike="noStrike">
                <a:solidFill>
                  <a:srgbClr val="1C4587"/>
                </a:solidFill>
                <a:latin typeface="Calibri"/>
                <a:ea typeface="Calibri"/>
                <a:cs typeface="Calibri"/>
                <a:sym typeface="Calibri"/>
              </a:rPr>
              <a:t> </a:t>
            </a:r>
            <a:endParaRPr b="1" i="0" sz="1500" u="none" cap="none" strike="noStrike">
              <a:solidFill>
                <a:srgbClr val="1C4587"/>
              </a:solidFill>
              <a:latin typeface="Arial"/>
              <a:ea typeface="Arial"/>
              <a:cs typeface="Arial"/>
              <a:sym typeface="Arial"/>
            </a:endParaRPr>
          </a:p>
        </p:txBody>
      </p:sp>
      <p:pic>
        <p:nvPicPr>
          <p:cNvPr id="333" name="Google Shape;333;g39306c180fb_0_21"/>
          <p:cNvPicPr preferRelativeResize="0"/>
          <p:nvPr/>
        </p:nvPicPr>
        <p:blipFill rotWithShape="1">
          <a:blip r:embed="rId3">
            <a:alphaModFix/>
          </a:blip>
          <a:srcRect b="0" l="0" r="0" t="0"/>
          <a:stretch/>
        </p:blipFill>
        <p:spPr>
          <a:xfrm>
            <a:off x="129625" y="1128375"/>
            <a:ext cx="8535974" cy="5199977"/>
          </a:xfrm>
          <a:prstGeom prst="rect">
            <a:avLst/>
          </a:prstGeom>
          <a:noFill/>
          <a:ln>
            <a:noFill/>
          </a:ln>
        </p:spPr>
      </p:pic>
      <p:pic>
        <p:nvPicPr>
          <p:cNvPr id="334" name="Google Shape;334;g39306c180fb_0_21"/>
          <p:cNvPicPr preferRelativeResize="0"/>
          <p:nvPr/>
        </p:nvPicPr>
        <p:blipFill rotWithShape="1">
          <a:blip r:embed="rId4">
            <a:alphaModFix/>
          </a:blip>
          <a:srcRect b="0" l="0" r="0" t="0"/>
          <a:stretch/>
        </p:blipFill>
        <p:spPr>
          <a:xfrm>
            <a:off x="8854326" y="5744352"/>
            <a:ext cx="542925" cy="178277"/>
          </a:xfrm>
          <a:prstGeom prst="rect">
            <a:avLst/>
          </a:prstGeom>
          <a:noFill/>
          <a:ln>
            <a:noFill/>
          </a:ln>
        </p:spPr>
      </p:pic>
      <p:sp>
        <p:nvSpPr>
          <p:cNvPr id="335" name="Google Shape;335;g39306c180fb_0_21"/>
          <p:cNvSpPr txBox="1"/>
          <p:nvPr/>
        </p:nvSpPr>
        <p:spPr>
          <a:xfrm>
            <a:off x="9388625" y="5115201"/>
            <a:ext cx="2647800" cy="1167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A day-night visible channel (early morning and afternoon)</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IR dual-angle view imagery for high-accuracy SST (morning)</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336" name="Google Shape;336;g39306c180fb_0_21"/>
          <p:cNvSpPr txBox="1"/>
          <p:nvPr/>
        </p:nvSpPr>
        <p:spPr>
          <a:xfrm>
            <a:off x="8878975" y="1128375"/>
            <a:ext cx="3206700" cy="17547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cap="none" strike="noStrike">
                <a:solidFill>
                  <a:schemeClr val="dk1"/>
                </a:solidFill>
                <a:latin typeface="Calibri"/>
                <a:ea typeface="Calibri"/>
                <a:cs typeface="Calibri"/>
                <a:sym typeface="Calibri"/>
              </a:rPr>
              <a:t>Proposed solution to action requesting all attributes in the baseline for the multi-purpose meteorological imager in LEO be visually represented in the risk assessment</a:t>
            </a:r>
            <a:endParaRPr b="0" i="1" sz="1800" u="none" cap="none" strike="noStrike">
              <a:solidFill>
                <a:schemeClr val="dk1"/>
              </a:solidFill>
              <a:latin typeface="Calibri"/>
              <a:ea typeface="Calibri"/>
              <a:cs typeface="Calibri"/>
              <a:sym typeface="Calibri"/>
            </a:endParaRPr>
          </a:p>
        </p:txBody>
      </p:sp>
      <p:pic>
        <p:nvPicPr>
          <p:cNvPr id="337" name="Google Shape;337;g39306c180fb_0_21"/>
          <p:cNvPicPr preferRelativeResize="0"/>
          <p:nvPr/>
        </p:nvPicPr>
        <p:blipFill rotWithShape="1">
          <a:blip r:embed="rId5">
            <a:alphaModFix/>
          </a:blip>
          <a:srcRect b="0" l="0" r="1739" t="4915"/>
          <a:stretch/>
        </p:blipFill>
        <p:spPr>
          <a:xfrm>
            <a:off x="8853838" y="5242324"/>
            <a:ext cx="543893" cy="1782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g3b2afce14d4_0_398"/>
          <p:cNvSpPr txBox="1"/>
          <p:nvPr/>
        </p:nvSpPr>
        <p:spPr>
          <a:xfrm>
            <a:off x="52720" y="432670"/>
            <a:ext cx="6043200" cy="276900"/>
          </a:xfrm>
          <a:prstGeom prst="rect">
            <a:avLst/>
          </a:prstGeom>
          <a:solidFill>
            <a:srgbClr val="36609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Calibri"/>
                <a:ea typeface="Calibri"/>
                <a:cs typeface="Calibri"/>
                <a:sym typeface="Calibri"/>
              </a:rPr>
              <a:t>Multi-viewing, Multi-channel, Multi-polarisation Imager (Aerosol) </a:t>
            </a:r>
            <a:endParaRPr b="0" i="0" sz="1400" u="none" cap="none" strike="noStrike">
              <a:solidFill>
                <a:srgbClr val="000000"/>
              </a:solidFill>
              <a:latin typeface="Arial"/>
              <a:ea typeface="Arial"/>
              <a:cs typeface="Arial"/>
              <a:sym typeface="Arial"/>
            </a:endParaRPr>
          </a:p>
        </p:txBody>
      </p:sp>
      <p:sp>
        <p:nvSpPr>
          <p:cNvPr id="343" name="Google Shape;343;g3b2afce14d4_0_398"/>
          <p:cNvSpPr/>
          <p:nvPr/>
        </p:nvSpPr>
        <p:spPr>
          <a:xfrm>
            <a:off x="9191525" y="2828375"/>
            <a:ext cx="2735400" cy="839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Calibri"/>
                <a:ea typeface="Calibri"/>
                <a:cs typeface="Calibri"/>
                <a:sym typeface="Calibri"/>
              </a:rPr>
              <a:t>LEO - 1 orbit</a:t>
            </a:r>
            <a:endParaRPr b="1" i="0" sz="1400" u="none" cap="none" strike="noStrike">
              <a:solidFill>
                <a:srgbClr val="A4C2F4"/>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4292C6"/>
                </a:solidFill>
                <a:latin typeface="Calibri"/>
                <a:ea typeface="Calibri"/>
                <a:cs typeface="Calibri"/>
                <a:sym typeface="Calibri"/>
              </a:rPr>
              <a:t>Sun-synchronous</a:t>
            </a:r>
            <a:endParaRPr b="1" i="0" sz="1400" u="none" cap="none" strike="noStrike">
              <a:solidFill>
                <a:srgbClr val="4292C6"/>
              </a:solidFill>
              <a:latin typeface="Arial"/>
              <a:ea typeface="Arial"/>
              <a:cs typeface="Arial"/>
              <a:sym typeface="Arial"/>
            </a:endParaRPr>
          </a:p>
        </p:txBody>
      </p:sp>
      <p:sp>
        <p:nvSpPr>
          <p:cNvPr id="344" name="Google Shape;344;g3b2afce14d4_0_398"/>
          <p:cNvSpPr/>
          <p:nvPr/>
        </p:nvSpPr>
        <p:spPr>
          <a:xfrm>
            <a:off x="2918074" y="1524419"/>
            <a:ext cx="107100" cy="160800"/>
          </a:xfrm>
          <a:prstGeom prst="up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g3b2afce14d4_0_398"/>
          <p:cNvSpPr txBox="1"/>
          <p:nvPr/>
        </p:nvSpPr>
        <p:spPr>
          <a:xfrm>
            <a:off x="2596624" y="1628584"/>
            <a:ext cx="750000" cy="35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Calibri"/>
                <a:ea typeface="Calibri"/>
                <a:cs typeface="Calibri"/>
                <a:sym typeface="Calibri"/>
              </a:rPr>
              <a:t>Today</a:t>
            </a:r>
            <a:endParaRPr b="1" i="0" sz="1100" u="none" cap="none" strike="noStrike">
              <a:solidFill>
                <a:srgbClr val="000000"/>
              </a:solidFill>
              <a:latin typeface="Calibri"/>
              <a:ea typeface="Calibri"/>
              <a:cs typeface="Calibri"/>
              <a:sym typeface="Calibri"/>
            </a:endParaRPr>
          </a:p>
        </p:txBody>
      </p:sp>
      <p:sp>
        <p:nvSpPr>
          <p:cNvPr id="346" name="Google Shape;346;g3b2afce14d4_0_398"/>
          <p:cNvSpPr txBox="1"/>
          <p:nvPr/>
        </p:nvSpPr>
        <p:spPr>
          <a:xfrm>
            <a:off x="310325" y="4309250"/>
            <a:ext cx="10121700" cy="369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sng" cap="none" strike="noStrike">
                <a:solidFill>
                  <a:schemeClr val="dk2"/>
                </a:solidFill>
                <a:latin typeface="Calibri"/>
                <a:ea typeface="Calibri"/>
                <a:cs typeface="Calibri"/>
                <a:sym typeface="Calibri"/>
              </a:rPr>
              <a:t>WGIII Assessment</a:t>
            </a:r>
            <a:r>
              <a:rPr b="0" i="0" lang="en-US" sz="1800" u="none" cap="none" strike="noStrike">
                <a:solidFill>
                  <a:schemeClr val="dk2"/>
                </a:solidFill>
                <a:latin typeface="Calibri"/>
                <a:ea typeface="Calibri"/>
                <a:cs typeface="Calibri"/>
                <a:sym typeface="Calibri"/>
              </a:rPr>
              <a:t>:</a:t>
            </a:r>
            <a:r>
              <a:rPr b="0" i="0" lang="en-US" sz="1400" u="none" cap="none" strike="noStrike">
                <a:solidFill>
                  <a:schemeClr val="dk1"/>
                </a:solidFill>
                <a:latin typeface="Arial"/>
                <a:ea typeface="Arial"/>
                <a:cs typeface="Arial"/>
                <a:sym typeface="Arial"/>
              </a:rPr>
              <a:t> </a:t>
            </a:r>
            <a:r>
              <a:rPr b="0" i="0" lang="en-US" sz="1800" u="none" cap="none" strike="noStrike">
                <a:solidFill>
                  <a:schemeClr val="dk2"/>
                </a:solidFill>
                <a:latin typeface="Calibri"/>
                <a:ea typeface="Calibri"/>
                <a:cs typeface="Calibri"/>
                <a:sym typeface="Calibri"/>
              </a:rPr>
              <a:t>Low risk of not meeting the CGMS Baseline commitment.</a:t>
            </a:r>
            <a:endParaRPr b="0" i="0" sz="1800" u="none" cap="none" strike="noStrike">
              <a:solidFill>
                <a:schemeClr val="dk2"/>
              </a:solidFill>
              <a:latin typeface="Calibri"/>
              <a:ea typeface="Calibri"/>
              <a:cs typeface="Calibri"/>
              <a:sym typeface="Calibri"/>
            </a:endParaRPr>
          </a:p>
        </p:txBody>
      </p:sp>
      <p:pic>
        <p:nvPicPr>
          <p:cNvPr id="347" name="Google Shape;347;g3b2afce14d4_0_398"/>
          <p:cNvPicPr preferRelativeResize="0"/>
          <p:nvPr/>
        </p:nvPicPr>
        <p:blipFill rotWithShape="1">
          <a:blip r:embed="rId3">
            <a:alphaModFix/>
          </a:blip>
          <a:srcRect b="0" l="0" r="0" t="0"/>
          <a:stretch/>
        </p:blipFill>
        <p:spPr>
          <a:xfrm>
            <a:off x="111225" y="813999"/>
            <a:ext cx="10320801" cy="70525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g3b2afce14d4_0_407"/>
          <p:cNvSpPr txBox="1"/>
          <p:nvPr/>
        </p:nvSpPr>
        <p:spPr>
          <a:xfrm>
            <a:off x="52720" y="432676"/>
            <a:ext cx="6043200" cy="276900"/>
          </a:xfrm>
          <a:prstGeom prst="rect">
            <a:avLst/>
          </a:prstGeom>
          <a:solidFill>
            <a:srgbClr val="36609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Calibri"/>
                <a:ea typeface="Calibri"/>
                <a:cs typeface="Calibri"/>
                <a:sym typeface="Calibri"/>
              </a:rPr>
              <a:t>Lightning Mapper (Lightning) </a:t>
            </a:r>
            <a:endParaRPr b="0" i="0" sz="1400" u="none" cap="none" strike="noStrike">
              <a:solidFill>
                <a:srgbClr val="000000"/>
              </a:solidFill>
              <a:latin typeface="Arial"/>
              <a:ea typeface="Arial"/>
              <a:cs typeface="Arial"/>
              <a:sym typeface="Arial"/>
            </a:endParaRPr>
          </a:p>
        </p:txBody>
      </p:sp>
      <p:sp>
        <p:nvSpPr>
          <p:cNvPr id="353" name="Google Shape;353;g3b2afce14d4_0_407"/>
          <p:cNvSpPr txBox="1"/>
          <p:nvPr/>
        </p:nvSpPr>
        <p:spPr>
          <a:xfrm>
            <a:off x="152400" y="5339925"/>
            <a:ext cx="9687000" cy="6465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sng" cap="none" strike="noStrike">
                <a:solidFill>
                  <a:schemeClr val="dk2"/>
                </a:solidFill>
                <a:latin typeface="Calibri"/>
                <a:ea typeface="Calibri"/>
                <a:cs typeface="Calibri"/>
                <a:sym typeface="Calibri"/>
              </a:rPr>
              <a:t>WGIII Assessment</a:t>
            </a:r>
            <a:r>
              <a:rPr b="0" i="0" lang="en-US" sz="1800" u="none" cap="none" strike="noStrike">
                <a:solidFill>
                  <a:schemeClr val="dk2"/>
                </a:solidFill>
                <a:latin typeface="Calibri"/>
                <a:ea typeface="Calibri"/>
                <a:cs typeface="Calibri"/>
                <a:sym typeface="Calibri"/>
              </a:rPr>
              <a:t>:</a:t>
            </a:r>
            <a:r>
              <a:rPr b="0" i="0" lang="en-US" sz="1400" u="none" cap="none" strike="noStrike">
                <a:solidFill>
                  <a:schemeClr val="dk1"/>
                </a:solidFill>
                <a:latin typeface="Arial"/>
                <a:ea typeface="Arial"/>
                <a:cs typeface="Arial"/>
                <a:sym typeface="Arial"/>
              </a:rPr>
              <a:t> </a:t>
            </a:r>
            <a:r>
              <a:rPr b="0" i="0" lang="en-US" sz="1800" u="none" cap="none" strike="noStrike">
                <a:solidFill>
                  <a:schemeClr val="dk2"/>
                </a:solidFill>
                <a:latin typeface="Calibri"/>
                <a:ea typeface="Calibri"/>
                <a:cs typeface="Calibri"/>
                <a:sym typeface="Calibri"/>
              </a:rPr>
              <a:t>Low risk of not meeting the CGMS Baseline commitment.  An HLPP objective (1.2) exists to provide the capability for the whole geostationary ring.</a:t>
            </a:r>
            <a:endParaRPr b="0" i="0" sz="1800" u="none" cap="none" strike="noStrike">
              <a:solidFill>
                <a:schemeClr val="dk2"/>
              </a:solidFill>
              <a:latin typeface="Calibri"/>
              <a:ea typeface="Calibri"/>
              <a:cs typeface="Calibri"/>
              <a:sym typeface="Calibri"/>
            </a:endParaRPr>
          </a:p>
        </p:txBody>
      </p:sp>
      <p:sp>
        <p:nvSpPr>
          <p:cNvPr id="354" name="Google Shape;354;g3b2afce14d4_0_407"/>
          <p:cNvSpPr/>
          <p:nvPr/>
        </p:nvSpPr>
        <p:spPr>
          <a:xfrm>
            <a:off x="10043375" y="4076025"/>
            <a:ext cx="1832100" cy="1263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500" u="sng" cap="none" strike="noStrike">
                <a:solidFill>
                  <a:srgbClr val="000000"/>
                </a:solidFill>
                <a:latin typeface="Calibri"/>
                <a:ea typeface="Calibri"/>
                <a:cs typeface="Calibri"/>
                <a:sym typeface="Calibri"/>
              </a:rPr>
              <a:t>GEO - 4 slots</a:t>
            </a:r>
            <a:endParaRPr b="0" i="0" sz="1500" u="sng"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rPr b="1" i="0" lang="en-US" sz="1500" u="none" cap="none" strike="noStrike">
                <a:solidFill>
                  <a:srgbClr val="351C75"/>
                </a:solidFill>
                <a:latin typeface="Calibri"/>
                <a:ea typeface="Calibri"/>
                <a:cs typeface="Calibri"/>
                <a:sym typeface="Calibri"/>
              </a:rPr>
              <a:t>0°</a:t>
            </a:r>
            <a:endParaRPr b="1" i="0" sz="1500" u="none" cap="none" strike="noStrike">
              <a:solidFill>
                <a:srgbClr val="E36C09"/>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rPr b="1" i="0" lang="en-US" sz="1500" u="none" cap="none" strike="noStrike">
                <a:solidFill>
                  <a:srgbClr val="B4A7D6"/>
                </a:solidFill>
                <a:latin typeface="Calibri"/>
                <a:ea typeface="Calibri"/>
                <a:cs typeface="Calibri"/>
                <a:sym typeface="Calibri"/>
              </a:rPr>
              <a:t>86.5°-105°E range</a:t>
            </a:r>
            <a:endParaRPr b="1" i="0" sz="1500" u="none" cap="none" strike="noStrike">
              <a:solidFill>
                <a:srgbClr val="B4A7D6"/>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rPr b="1" i="0" lang="en-US" sz="1500" u="none" cap="none" strike="noStrike">
                <a:solidFill>
                  <a:srgbClr val="A61C00"/>
                </a:solidFill>
                <a:latin typeface="Calibri"/>
                <a:ea typeface="Calibri"/>
                <a:cs typeface="Calibri"/>
                <a:sym typeface="Calibri"/>
              </a:rPr>
              <a:t>137°W</a:t>
            </a:r>
            <a:endParaRPr b="1" i="0" sz="1500" u="none" cap="none" strike="noStrike">
              <a:solidFill>
                <a:srgbClr val="A61C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rPr b="1" i="0" lang="en-US" sz="1500" u="none" cap="none" strike="noStrike">
                <a:solidFill>
                  <a:srgbClr val="EA9999"/>
                </a:solidFill>
                <a:latin typeface="Calibri"/>
                <a:ea typeface="Calibri"/>
                <a:cs typeface="Calibri"/>
                <a:sym typeface="Calibri"/>
              </a:rPr>
              <a:t>75.2°W</a:t>
            </a:r>
            <a:endParaRPr b="1" i="0" sz="1500" u="none" cap="none" strike="noStrike">
              <a:solidFill>
                <a:srgbClr val="EA9999"/>
              </a:solidFill>
              <a:latin typeface="Calibri"/>
              <a:ea typeface="Calibri"/>
              <a:cs typeface="Calibri"/>
              <a:sym typeface="Calibri"/>
            </a:endParaRPr>
          </a:p>
        </p:txBody>
      </p:sp>
      <p:grpSp>
        <p:nvGrpSpPr>
          <p:cNvPr id="355" name="Google Shape;355;g3b2afce14d4_0_407"/>
          <p:cNvGrpSpPr/>
          <p:nvPr/>
        </p:nvGrpSpPr>
        <p:grpSpPr>
          <a:xfrm>
            <a:off x="1937750" y="4049326"/>
            <a:ext cx="750000" cy="442257"/>
            <a:chOff x="847150" y="5335775"/>
            <a:chExt cx="750000" cy="508225"/>
          </a:xfrm>
        </p:grpSpPr>
        <p:sp>
          <p:nvSpPr>
            <p:cNvPr id="356" name="Google Shape;356;g3b2afce14d4_0_407"/>
            <p:cNvSpPr/>
            <p:nvPr/>
          </p:nvSpPr>
          <p:spPr>
            <a:xfrm>
              <a:off x="1168600" y="5335775"/>
              <a:ext cx="107100" cy="160800"/>
            </a:xfrm>
            <a:prstGeom prst="up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g3b2afce14d4_0_407"/>
            <p:cNvSpPr txBox="1"/>
            <p:nvPr/>
          </p:nvSpPr>
          <p:spPr>
            <a:xfrm>
              <a:off x="847150" y="5437200"/>
              <a:ext cx="750000" cy="406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Calibri"/>
                  <a:ea typeface="Calibri"/>
                  <a:cs typeface="Calibri"/>
                  <a:sym typeface="Calibri"/>
                </a:rPr>
                <a:t>Today</a:t>
              </a:r>
              <a:endParaRPr b="1" i="0" sz="1100" u="none" cap="none" strike="noStrike">
                <a:solidFill>
                  <a:srgbClr val="000000"/>
                </a:solidFill>
                <a:latin typeface="Calibri"/>
                <a:ea typeface="Calibri"/>
                <a:cs typeface="Calibri"/>
                <a:sym typeface="Calibri"/>
              </a:endParaRPr>
            </a:p>
          </p:txBody>
        </p:sp>
      </p:grpSp>
      <p:pic>
        <p:nvPicPr>
          <p:cNvPr id="358" name="Google Shape;358;g3b2afce14d4_0_407"/>
          <p:cNvPicPr preferRelativeResize="0"/>
          <p:nvPr/>
        </p:nvPicPr>
        <p:blipFill rotWithShape="1">
          <a:blip r:embed="rId3">
            <a:alphaModFix/>
          </a:blip>
          <a:srcRect b="0" l="0" r="0" t="0"/>
          <a:stretch/>
        </p:blipFill>
        <p:spPr>
          <a:xfrm>
            <a:off x="88300" y="846700"/>
            <a:ext cx="9890974" cy="309218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g3b2afce14d4_0_417"/>
          <p:cNvSpPr txBox="1"/>
          <p:nvPr/>
        </p:nvSpPr>
        <p:spPr>
          <a:xfrm>
            <a:off x="183348" y="432676"/>
            <a:ext cx="5912700" cy="276900"/>
          </a:xfrm>
          <a:prstGeom prst="rect">
            <a:avLst/>
          </a:prstGeom>
          <a:solidFill>
            <a:srgbClr val="36609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Calibri"/>
                <a:ea typeface="Calibri"/>
                <a:cs typeface="Calibri"/>
                <a:sym typeface="Calibri"/>
              </a:rPr>
              <a:t>Broadband Short/Long Wave</a:t>
            </a:r>
            <a:r>
              <a:rPr b="1" i="0" lang="en-US" sz="1200" u="none" cap="none" strike="noStrike">
                <a:solidFill>
                  <a:srgbClr val="FF0000"/>
                </a:solidFill>
                <a:latin typeface="Calibri"/>
                <a:ea typeface="Calibri"/>
                <a:cs typeface="Calibri"/>
                <a:sym typeface="Calibri"/>
              </a:rPr>
              <a:t> </a:t>
            </a:r>
            <a:r>
              <a:rPr b="1" i="0" lang="en-US" sz="1200" u="none" cap="none" strike="noStrike">
                <a:solidFill>
                  <a:schemeClr val="lt1"/>
                </a:solidFill>
                <a:latin typeface="Calibri"/>
                <a:ea typeface="Calibri"/>
                <a:cs typeface="Calibri"/>
                <a:sym typeface="Calibri"/>
              </a:rPr>
              <a:t>Radiometer (Radiation Balance) </a:t>
            </a:r>
            <a:endParaRPr b="0" i="0" sz="1400" u="none" cap="none" strike="noStrike">
              <a:solidFill>
                <a:srgbClr val="000000"/>
              </a:solidFill>
              <a:latin typeface="Arial"/>
              <a:ea typeface="Arial"/>
              <a:cs typeface="Arial"/>
              <a:sym typeface="Arial"/>
            </a:endParaRPr>
          </a:p>
        </p:txBody>
      </p:sp>
      <p:grpSp>
        <p:nvGrpSpPr>
          <p:cNvPr id="364" name="Google Shape;364;g3b2afce14d4_0_417"/>
          <p:cNvGrpSpPr/>
          <p:nvPr/>
        </p:nvGrpSpPr>
        <p:grpSpPr>
          <a:xfrm>
            <a:off x="2149886" y="2474087"/>
            <a:ext cx="750000" cy="455425"/>
            <a:chOff x="1151950" y="6402575"/>
            <a:chExt cx="750000" cy="455425"/>
          </a:xfrm>
        </p:grpSpPr>
        <p:sp>
          <p:nvSpPr>
            <p:cNvPr id="365" name="Google Shape;365;g3b2afce14d4_0_417"/>
            <p:cNvSpPr/>
            <p:nvPr/>
          </p:nvSpPr>
          <p:spPr>
            <a:xfrm>
              <a:off x="1473400" y="6402575"/>
              <a:ext cx="107100" cy="160800"/>
            </a:xfrm>
            <a:prstGeom prst="up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g3b2afce14d4_0_417"/>
            <p:cNvSpPr txBox="1"/>
            <p:nvPr/>
          </p:nvSpPr>
          <p:spPr>
            <a:xfrm>
              <a:off x="1151950" y="6504000"/>
              <a:ext cx="750000" cy="35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Calibri"/>
                  <a:ea typeface="Calibri"/>
                  <a:cs typeface="Calibri"/>
                  <a:sym typeface="Calibri"/>
                </a:rPr>
                <a:t>Today</a:t>
              </a:r>
              <a:endParaRPr b="1" i="0" sz="1100" u="none" cap="none" strike="noStrike">
                <a:solidFill>
                  <a:srgbClr val="000000"/>
                </a:solidFill>
                <a:latin typeface="Calibri"/>
                <a:ea typeface="Calibri"/>
                <a:cs typeface="Calibri"/>
                <a:sym typeface="Calibri"/>
              </a:endParaRPr>
            </a:p>
          </p:txBody>
        </p:sp>
      </p:grpSp>
      <p:sp>
        <p:nvSpPr>
          <p:cNvPr id="367" name="Google Shape;367;g3b2afce14d4_0_417"/>
          <p:cNvSpPr/>
          <p:nvPr/>
        </p:nvSpPr>
        <p:spPr>
          <a:xfrm>
            <a:off x="8890000" y="2708050"/>
            <a:ext cx="2735400" cy="109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500" u="sng" cap="none" strike="noStrike">
                <a:solidFill>
                  <a:schemeClr val="dk1"/>
                </a:solidFill>
                <a:latin typeface="Calibri"/>
                <a:ea typeface="Calibri"/>
                <a:cs typeface="Calibri"/>
                <a:sym typeface="Calibri"/>
              </a:rPr>
              <a:t>LEO - 2 Orbits</a:t>
            </a:r>
            <a:endParaRPr b="0" i="0" sz="1500" u="sng"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US" sz="1500" u="none" cap="none" strike="noStrike">
                <a:solidFill>
                  <a:srgbClr val="A4C2F4"/>
                </a:solidFill>
                <a:latin typeface="Calibri"/>
                <a:ea typeface="Calibri"/>
                <a:cs typeface="Calibri"/>
                <a:sym typeface="Calibri"/>
              </a:rPr>
              <a:t>Sun-synchronous morning</a:t>
            </a:r>
            <a:endParaRPr b="1" i="0" sz="1500" u="none" cap="none" strike="noStrike">
              <a:solidFill>
                <a:srgbClr val="3C78D8"/>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US" sz="1500" u="none" cap="none" strike="noStrike">
                <a:solidFill>
                  <a:srgbClr val="1C4587"/>
                </a:solidFill>
                <a:latin typeface="Calibri"/>
                <a:ea typeface="Calibri"/>
                <a:cs typeface="Calibri"/>
                <a:sym typeface="Calibri"/>
              </a:rPr>
              <a:t>Sun-synchronous afternoon</a:t>
            </a:r>
            <a:endParaRPr b="1" i="0" sz="1500" u="none" cap="none" strike="noStrike">
              <a:solidFill>
                <a:srgbClr val="1C4587"/>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t/>
            </a:r>
            <a:endParaRPr b="1" i="0" sz="1500" u="none" cap="none" strike="noStrike">
              <a:solidFill>
                <a:srgbClr val="B4A7D6"/>
              </a:solidFill>
              <a:latin typeface="Calibri"/>
              <a:ea typeface="Calibri"/>
              <a:cs typeface="Calibri"/>
              <a:sym typeface="Calibri"/>
            </a:endParaRPr>
          </a:p>
        </p:txBody>
      </p:sp>
      <p:sp>
        <p:nvSpPr>
          <p:cNvPr id="368" name="Google Shape;368;g3b2afce14d4_0_417"/>
          <p:cNvSpPr txBox="1"/>
          <p:nvPr/>
        </p:nvSpPr>
        <p:spPr>
          <a:xfrm>
            <a:off x="152402" y="5062125"/>
            <a:ext cx="11261100" cy="6465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sng" cap="none" strike="noStrike">
                <a:solidFill>
                  <a:schemeClr val="dk2"/>
                </a:solidFill>
                <a:latin typeface="Calibri"/>
                <a:ea typeface="Calibri"/>
                <a:cs typeface="Calibri"/>
                <a:sym typeface="Calibri"/>
              </a:rPr>
              <a:t>WGIII Assessment</a:t>
            </a:r>
            <a:r>
              <a:rPr b="0" i="0" lang="en-US" sz="1800" u="none" cap="none" strike="noStrike">
                <a:solidFill>
                  <a:schemeClr val="dk2"/>
                </a:solidFill>
                <a:latin typeface="Calibri"/>
                <a:ea typeface="Calibri"/>
                <a:cs typeface="Calibri"/>
                <a:sym typeface="Calibri"/>
              </a:rPr>
              <a:t>:</a:t>
            </a:r>
            <a:r>
              <a:rPr b="0" i="0" lang="en-US" sz="1400" u="none" cap="none" strike="noStrike">
                <a:solidFill>
                  <a:schemeClr val="dk1"/>
                </a:solidFill>
                <a:latin typeface="Arial"/>
                <a:ea typeface="Arial"/>
                <a:cs typeface="Arial"/>
                <a:sym typeface="Arial"/>
              </a:rPr>
              <a:t> </a:t>
            </a:r>
            <a:r>
              <a:rPr b="0" i="0" lang="en-US" sz="1800" u="none" cap="none" strike="noStrike">
                <a:solidFill>
                  <a:schemeClr val="dk2"/>
                </a:solidFill>
                <a:latin typeface="Calibri"/>
                <a:ea typeface="Calibri"/>
                <a:cs typeface="Calibri"/>
                <a:sym typeface="Calibri"/>
              </a:rPr>
              <a:t>Low risk of not meeting the CGMS baseline commitment.</a:t>
            </a:r>
            <a:r>
              <a:rPr b="0" i="0" lang="en-US" sz="1800" u="none" cap="none" strike="noStrike">
                <a:solidFill>
                  <a:schemeClr val="dk2"/>
                </a:solidFill>
                <a:latin typeface="Calibri"/>
                <a:ea typeface="Calibri"/>
                <a:cs typeface="Calibri"/>
                <a:sym typeface="Calibri"/>
                <a:extLst>
                  <a:ext uri="http://customooxmlschemas.google.com/">
                    <go:slidesCustomData xmlns:go="http://customooxmlschemas.google.com/" textRoundtripDataId="11"/>
                  </a:ext>
                </a:extLst>
              </a:rPr>
              <a:t> Action on WGII to investigate the addition of GEO contributions to the CGMS Baseline.</a:t>
            </a:r>
            <a:endParaRPr b="0" i="1" sz="1800" u="none" cap="none" strike="noStrike">
              <a:solidFill>
                <a:schemeClr val="dk2"/>
              </a:solidFill>
              <a:latin typeface="Calibri"/>
              <a:ea typeface="Calibri"/>
              <a:cs typeface="Calibri"/>
              <a:sym typeface="Calibri"/>
            </a:endParaRPr>
          </a:p>
        </p:txBody>
      </p:sp>
      <p:pic>
        <p:nvPicPr>
          <p:cNvPr id="369" name="Google Shape;369;g3b2afce14d4_0_417"/>
          <p:cNvPicPr preferRelativeResize="0"/>
          <p:nvPr/>
        </p:nvPicPr>
        <p:blipFill rotWithShape="1">
          <a:blip r:embed="rId3">
            <a:alphaModFix/>
          </a:blip>
          <a:srcRect b="0" l="0" r="0" t="0"/>
          <a:stretch/>
        </p:blipFill>
        <p:spPr>
          <a:xfrm>
            <a:off x="152400" y="861975"/>
            <a:ext cx="9468864" cy="14644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g3b2afce14d4_0_427"/>
          <p:cNvSpPr txBox="1"/>
          <p:nvPr/>
        </p:nvSpPr>
        <p:spPr>
          <a:xfrm>
            <a:off x="471583" y="432676"/>
            <a:ext cx="5624400" cy="461700"/>
          </a:xfrm>
          <a:prstGeom prst="rect">
            <a:avLst/>
          </a:prstGeom>
          <a:solidFill>
            <a:srgbClr val="36609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Calibri"/>
                <a:ea typeface="Calibri"/>
                <a:cs typeface="Calibri"/>
                <a:sym typeface="Calibri"/>
              </a:rPr>
              <a:t>Visible / UV </a:t>
            </a:r>
            <a:r>
              <a:rPr b="1" i="0" lang="en-US" sz="1200" u="none" cap="none" strike="noStrike">
                <a:solidFill>
                  <a:schemeClr val="lt1"/>
                </a:solidFill>
                <a:latin typeface="Calibri"/>
                <a:ea typeface="Calibri"/>
                <a:cs typeface="Calibri"/>
                <a:sym typeface="Calibri"/>
                <a:extLst>
                  <a:ext uri="http://customooxmlschemas.google.com/">
                    <go:slidesCustomData xmlns:go="http://customooxmlschemas.google.com/" textRoundtripDataId="12"/>
                  </a:ext>
                </a:extLst>
              </a:rPr>
              <a:t>Spectrometer</a:t>
            </a:r>
            <a:r>
              <a:rPr b="1" i="0" lang="en-US" sz="1200" u="none" cap="none" strike="noStrike">
                <a:solidFill>
                  <a:schemeClr val="lt1"/>
                </a:solidFill>
                <a:latin typeface="Calibri"/>
                <a:ea typeface="Calibri"/>
                <a:cs typeface="Calibri"/>
                <a:sym typeface="Calibri"/>
              </a:rPr>
              <a:t> (Aerosol, Atmospheric Composition: O3, CO2, NO2, SO2, BrO. C) </a:t>
            </a:r>
            <a:endParaRPr b="0" i="0" sz="1400" u="none" cap="none" strike="noStrike">
              <a:solidFill>
                <a:srgbClr val="000000"/>
              </a:solidFill>
              <a:latin typeface="Arial"/>
              <a:ea typeface="Arial"/>
              <a:cs typeface="Arial"/>
              <a:sym typeface="Arial"/>
            </a:endParaRPr>
          </a:p>
        </p:txBody>
      </p:sp>
      <p:sp>
        <p:nvSpPr>
          <p:cNvPr id="375" name="Google Shape;375;g3b2afce14d4_0_427"/>
          <p:cNvSpPr txBox="1"/>
          <p:nvPr/>
        </p:nvSpPr>
        <p:spPr>
          <a:xfrm>
            <a:off x="152400" y="5361425"/>
            <a:ext cx="10538100" cy="369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sng" cap="none" strike="noStrike">
                <a:solidFill>
                  <a:schemeClr val="dk2"/>
                </a:solidFill>
                <a:latin typeface="Calibri"/>
                <a:ea typeface="Calibri"/>
                <a:cs typeface="Calibri"/>
                <a:sym typeface="Calibri"/>
              </a:rPr>
              <a:t>WGIII Assessment</a:t>
            </a:r>
            <a:r>
              <a:rPr b="0" i="0" lang="en-US" sz="1800" u="none" cap="none" strike="noStrike">
                <a:solidFill>
                  <a:schemeClr val="dk2"/>
                </a:solidFill>
                <a:latin typeface="Calibri"/>
                <a:ea typeface="Calibri"/>
                <a:cs typeface="Calibri"/>
                <a:sym typeface="Calibri"/>
              </a:rPr>
              <a:t>:</a:t>
            </a:r>
            <a:r>
              <a:rPr b="0" i="0" lang="en-US" sz="1400" u="none" cap="none" strike="noStrike">
                <a:solidFill>
                  <a:schemeClr val="dk1"/>
                </a:solidFill>
                <a:latin typeface="Arial"/>
                <a:ea typeface="Arial"/>
                <a:cs typeface="Arial"/>
                <a:sym typeface="Arial"/>
              </a:rPr>
              <a:t> </a:t>
            </a:r>
            <a:r>
              <a:rPr b="0" i="0" lang="en-US" sz="1800" u="none" cap="none" strike="noStrike">
                <a:solidFill>
                  <a:schemeClr val="dk2"/>
                </a:solidFill>
                <a:latin typeface="Calibri"/>
                <a:ea typeface="Calibri"/>
                <a:cs typeface="Calibri"/>
                <a:sym typeface="Calibri"/>
              </a:rPr>
              <a:t>Low risk of not meeting the CGMS Baseline commitment.</a:t>
            </a:r>
            <a:endParaRPr b="0" i="0" sz="1800" u="none" cap="none" strike="noStrike">
              <a:solidFill>
                <a:schemeClr val="dk2"/>
              </a:solidFill>
              <a:latin typeface="Calibri"/>
              <a:ea typeface="Calibri"/>
              <a:cs typeface="Calibri"/>
              <a:sym typeface="Calibri"/>
            </a:endParaRPr>
          </a:p>
        </p:txBody>
      </p:sp>
      <p:grpSp>
        <p:nvGrpSpPr>
          <p:cNvPr id="376" name="Google Shape;376;g3b2afce14d4_0_427"/>
          <p:cNvGrpSpPr/>
          <p:nvPr/>
        </p:nvGrpSpPr>
        <p:grpSpPr>
          <a:xfrm>
            <a:off x="1853761" y="3635637"/>
            <a:ext cx="750000" cy="455425"/>
            <a:chOff x="1151950" y="6402575"/>
            <a:chExt cx="750000" cy="455425"/>
          </a:xfrm>
        </p:grpSpPr>
        <p:sp>
          <p:nvSpPr>
            <p:cNvPr id="377" name="Google Shape;377;g3b2afce14d4_0_427"/>
            <p:cNvSpPr/>
            <p:nvPr/>
          </p:nvSpPr>
          <p:spPr>
            <a:xfrm>
              <a:off x="1473400" y="6402575"/>
              <a:ext cx="107100" cy="160800"/>
            </a:xfrm>
            <a:prstGeom prst="up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g3b2afce14d4_0_427"/>
            <p:cNvSpPr txBox="1"/>
            <p:nvPr/>
          </p:nvSpPr>
          <p:spPr>
            <a:xfrm>
              <a:off x="1151950" y="6504000"/>
              <a:ext cx="750000" cy="35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Calibri"/>
                  <a:ea typeface="Calibri"/>
                  <a:cs typeface="Calibri"/>
                  <a:sym typeface="Calibri"/>
                </a:rPr>
                <a:t>Today</a:t>
              </a:r>
              <a:endParaRPr b="1" i="0" sz="1100" u="none" cap="none" strike="noStrike">
                <a:solidFill>
                  <a:srgbClr val="000000"/>
                </a:solidFill>
                <a:latin typeface="Calibri"/>
                <a:ea typeface="Calibri"/>
                <a:cs typeface="Calibri"/>
                <a:sym typeface="Calibri"/>
              </a:endParaRPr>
            </a:p>
          </p:txBody>
        </p:sp>
      </p:grpSp>
      <p:sp>
        <p:nvSpPr>
          <p:cNvPr id="379" name="Google Shape;379;g3b2afce14d4_0_427"/>
          <p:cNvSpPr/>
          <p:nvPr/>
        </p:nvSpPr>
        <p:spPr>
          <a:xfrm>
            <a:off x="8896675" y="3282575"/>
            <a:ext cx="2735400" cy="1820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b="0" i="0" lang="en-US" sz="1500" u="sng" cap="none" strike="noStrike">
                <a:solidFill>
                  <a:schemeClr val="dk1"/>
                </a:solidFill>
                <a:latin typeface="Calibri"/>
                <a:ea typeface="Calibri"/>
                <a:cs typeface="Calibri"/>
                <a:sym typeface="Calibri"/>
              </a:rPr>
              <a:t>GEO - 1 Slot</a:t>
            </a:r>
            <a:endParaRPr b="0" i="0" sz="1500" u="sng"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rPr b="1" i="0" lang="en-US" sz="1500" u="none" cap="none" strike="noStrike">
                <a:solidFill>
                  <a:srgbClr val="351C75"/>
                </a:solidFill>
                <a:latin typeface="Calibri"/>
                <a:ea typeface="Calibri"/>
                <a:cs typeface="Calibri"/>
                <a:sym typeface="Calibri"/>
              </a:rPr>
              <a:t>0°</a:t>
            </a:r>
            <a:endParaRPr b="1" i="0" sz="1500" u="none" cap="none" strike="noStrike">
              <a:solidFill>
                <a:srgbClr val="A61C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500" u="sng"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500" u="sng" cap="none" strike="noStrike">
                <a:solidFill>
                  <a:schemeClr val="dk1"/>
                </a:solidFill>
                <a:latin typeface="Calibri"/>
                <a:ea typeface="Calibri"/>
                <a:cs typeface="Calibri"/>
                <a:sym typeface="Calibri"/>
              </a:rPr>
              <a:t>LEO - 2 Orbits</a:t>
            </a:r>
            <a:endParaRPr b="1" i="0" sz="1500" u="none" cap="none" strike="noStrike">
              <a:solidFill>
                <a:srgbClr val="A4C2F4"/>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US" sz="1500" u="none" cap="none" strike="noStrike">
                <a:solidFill>
                  <a:srgbClr val="3C78D8"/>
                </a:solidFill>
                <a:latin typeface="Calibri"/>
                <a:ea typeface="Calibri"/>
                <a:cs typeface="Calibri"/>
                <a:sym typeface="Calibri"/>
              </a:rPr>
              <a:t>Sun-synchronous mid-morning</a:t>
            </a:r>
            <a:endParaRPr b="1" i="0" sz="1500" u="none" cap="none" strike="noStrike">
              <a:solidFill>
                <a:srgbClr val="3C78D8"/>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US" sz="1500" u="none" cap="none" strike="noStrike">
                <a:solidFill>
                  <a:srgbClr val="1C4587"/>
                </a:solidFill>
                <a:latin typeface="Calibri"/>
                <a:ea typeface="Calibri"/>
                <a:cs typeface="Calibri"/>
                <a:sym typeface="Calibri"/>
              </a:rPr>
              <a:t>Sun-synchronous afternoon </a:t>
            </a:r>
            <a:endParaRPr b="1" i="0" sz="1500" u="none" cap="none" strike="noStrike">
              <a:solidFill>
                <a:srgbClr val="1C4587"/>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500" u="none" cap="none" strike="noStrike">
              <a:solidFill>
                <a:srgbClr val="1C4587"/>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500" u="sng" cap="none" strike="noStrike">
              <a:solidFill>
                <a:srgbClr val="351C75"/>
              </a:solidFill>
              <a:latin typeface="Calibri"/>
              <a:ea typeface="Calibri"/>
              <a:cs typeface="Calibri"/>
              <a:sym typeface="Calibri"/>
            </a:endParaRPr>
          </a:p>
        </p:txBody>
      </p:sp>
      <p:pic>
        <p:nvPicPr>
          <p:cNvPr id="380" name="Google Shape;380;g3b2afce14d4_0_427"/>
          <p:cNvPicPr preferRelativeResize="0"/>
          <p:nvPr/>
        </p:nvPicPr>
        <p:blipFill rotWithShape="1">
          <a:blip r:embed="rId3">
            <a:alphaModFix/>
          </a:blip>
          <a:srcRect b="0" l="0" r="0" t="0"/>
          <a:stretch/>
        </p:blipFill>
        <p:spPr>
          <a:xfrm>
            <a:off x="152400" y="1046775"/>
            <a:ext cx="8073647" cy="25503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g3b2afce14d4_0_437"/>
          <p:cNvSpPr txBox="1"/>
          <p:nvPr/>
        </p:nvSpPr>
        <p:spPr>
          <a:xfrm>
            <a:off x="52720" y="433600"/>
            <a:ext cx="6043200" cy="276900"/>
          </a:xfrm>
          <a:prstGeom prst="rect">
            <a:avLst/>
          </a:prstGeom>
          <a:solidFill>
            <a:srgbClr val="36609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Calibri"/>
                <a:ea typeface="Calibri"/>
                <a:cs typeface="Calibri"/>
                <a:sym typeface="Calibri"/>
              </a:rPr>
              <a:t>UV Limb Spectrometer (Aerosol, Atmospheric Composition: O3) </a:t>
            </a:r>
            <a:endParaRPr b="0" i="0" sz="1400" u="none" cap="none" strike="noStrike">
              <a:solidFill>
                <a:srgbClr val="000000"/>
              </a:solidFill>
              <a:latin typeface="Arial"/>
              <a:ea typeface="Arial"/>
              <a:cs typeface="Arial"/>
              <a:sym typeface="Arial"/>
            </a:endParaRPr>
          </a:p>
        </p:txBody>
      </p:sp>
      <p:sp>
        <p:nvSpPr>
          <p:cNvPr id="386" name="Google Shape;386;g3b2afce14d4_0_437"/>
          <p:cNvSpPr txBox="1"/>
          <p:nvPr/>
        </p:nvSpPr>
        <p:spPr>
          <a:xfrm>
            <a:off x="249575" y="5146125"/>
            <a:ext cx="11136600" cy="6465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sng" cap="none" strike="noStrike">
                <a:solidFill>
                  <a:schemeClr val="dk2"/>
                </a:solidFill>
                <a:latin typeface="Calibri"/>
                <a:ea typeface="Calibri"/>
                <a:cs typeface="Calibri"/>
                <a:sym typeface="Calibri"/>
              </a:rPr>
              <a:t>WGIII Assessment</a:t>
            </a:r>
            <a:r>
              <a:rPr b="0" i="0" lang="en-US" sz="1800" u="none" cap="none" strike="noStrike">
                <a:solidFill>
                  <a:schemeClr val="dk2"/>
                </a:solidFill>
                <a:latin typeface="Calibri"/>
                <a:ea typeface="Calibri"/>
                <a:cs typeface="Calibri"/>
                <a:sym typeface="Calibri"/>
              </a:rPr>
              <a:t>: Risk of not meeting the CGMS Baseline commitment in the mid-morning orbit in the mid 2030s. WGII is investigating other capabilities for UV limb sounding to complement JPSS.</a:t>
            </a:r>
            <a:endParaRPr b="0" i="0" sz="1800" u="none" cap="none" strike="noStrike">
              <a:solidFill>
                <a:schemeClr val="dk2"/>
              </a:solidFill>
              <a:latin typeface="Calibri"/>
              <a:ea typeface="Calibri"/>
              <a:cs typeface="Calibri"/>
              <a:sym typeface="Calibri"/>
            </a:endParaRPr>
          </a:p>
        </p:txBody>
      </p:sp>
      <p:grpSp>
        <p:nvGrpSpPr>
          <p:cNvPr id="387" name="Google Shape;387;g3b2afce14d4_0_437"/>
          <p:cNvGrpSpPr/>
          <p:nvPr/>
        </p:nvGrpSpPr>
        <p:grpSpPr>
          <a:xfrm>
            <a:off x="2096358" y="2612638"/>
            <a:ext cx="750000" cy="455425"/>
            <a:chOff x="1151950" y="6402575"/>
            <a:chExt cx="750000" cy="455425"/>
          </a:xfrm>
        </p:grpSpPr>
        <p:sp>
          <p:nvSpPr>
            <p:cNvPr id="388" name="Google Shape;388;g3b2afce14d4_0_437"/>
            <p:cNvSpPr/>
            <p:nvPr/>
          </p:nvSpPr>
          <p:spPr>
            <a:xfrm>
              <a:off x="1473400" y="6402575"/>
              <a:ext cx="107100" cy="160800"/>
            </a:xfrm>
            <a:prstGeom prst="up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g3b2afce14d4_0_437"/>
            <p:cNvSpPr txBox="1"/>
            <p:nvPr/>
          </p:nvSpPr>
          <p:spPr>
            <a:xfrm>
              <a:off x="1151950" y="6504000"/>
              <a:ext cx="750000" cy="35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Calibri"/>
                  <a:ea typeface="Calibri"/>
                  <a:cs typeface="Calibri"/>
                  <a:sym typeface="Calibri"/>
                </a:rPr>
                <a:t>Today</a:t>
              </a:r>
              <a:endParaRPr b="1" i="0" sz="1100" u="none" cap="none" strike="noStrike">
                <a:solidFill>
                  <a:srgbClr val="000000"/>
                </a:solidFill>
                <a:latin typeface="Calibri"/>
                <a:ea typeface="Calibri"/>
                <a:cs typeface="Calibri"/>
                <a:sym typeface="Calibri"/>
              </a:endParaRPr>
            </a:p>
          </p:txBody>
        </p:sp>
      </p:grpSp>
      <p:sp>
        <p:nvSpPr>
          <p:cNvPr id="390" name="Google Shape;390;g3b2afce14d4_0_437"/>
          <p:cNvSpPr/>
          <p:nvPr/>
        </p:nvSpPr>
        <p:spPr>
          <a:xfrm>
            <a:off x="9066500" y="3751700"/>
            <a:ext cx="2735400" cy="1066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500" u="sng" cap="none" strike="noStrike">
                <a:solidFill>
                  <a:schemeClr val="dk1"/>
                </a:solidFill>
                <a:latin typeface="Calibri"/>
                <a:ea typeface="Calibri"/>
                <a:cs typeface="Calibri"/>
                <a:sym typeface="Calibri"/>
              </a:rPr>
              <a:t>LEO - 2 Orbits</a:t>
            </a:r>
            <a:endParaRPr b="1" i="0" sz="1500" u="none" cap="none" strike="noStrike">
              <a:solidFill>
                <a:srgbClr val="A4C2F4"/>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US" sz="1500" u="none" cap="none" strike="noStrike">
                <a:solidFill>
                  <a:srgbClr val="3C78D8"/>
                </a:solidFill>
                <a:latin typeface="Calibri"/>
                <a:ea typeface="Calibri"/>
                <a:cs typeface="Calibri"/>
                <a:sym typeface="Calibri"/>
              </a:rPr>
              <a:t>Sun-synchronous mid-morning</a:t>
            </a:r>
            <a:endParaRPr b="1" i="0" sz="1500" u="none" cap="none" strike="noStrike">
              <a:solidFill>
                <a:srgbClr val="3C78D8"/>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US" sz="1500" u="none" cap="none" strike="noStrike">
                <a:solidFill>
                  <a:srgbClr val="1C4587"/>
                </a:solidFill>
                <a:latin typeface="Calibri"/>
                <a:ea typeface="Calibri"/>
                <a:cs typeface="Calibri"/>
                <a:sym typeface="Calibri"/>
              </a:rPr>
              <a:t>Sun-synchronous afternoon </a:t>
            </a:r>
            <a:endParaRPr b="1" i="0" sz="1500" u="sng" cap="none" strike="noStrike">
              <a:solidFill>
                <a:srgbClr val="674EA7"/>
              </a:solidFill>
              <a:latin typeface="Calibri"/>
              <a:ea typeface="Calibri"/>
              <a:cs typeface="Calibri"/>
              <a:sym typeface="Calibri"/>
            </a:endParaRPr>
          </a:p>
        </p:txBody>
      </p:sp>
      <p:pic>
        <p:nvPicPr>
          <p:cNvPr id="391" name="Google Shape;391;g3b2afce14d4_0_437"/>
          <p:cNvPicPr preferRelativeResize="0"/>
          <p:nvPr/>
        </p:nvPicPr>
        <p:blipFill rotWithShape="1">
          <a:blip r:embed="rId3">
            <a:alphaModFix/>
          </a:blip>
          <a:srcRect b="0" l="0" r="0" t="0"/>
          <a:stretch/>
        </p:blipFill>
        <p:spPr>
          <a:xfrm>
            <a:off x="95275" y="793725"/>
            <a:ext cx="9797577" cy="159733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g3b2afce14d4_0_447"/>
          <p:cNvSpPr txBox="1"/>
          <p:nvPr/>
        </p:nvSpPr>
        <p:spPr>
          <a:xfrm>
            <a:off x="52720" y="432676"/>
            <a:ext cx="6043200" cy="276900"/>
          </a:xfrm>
          <a:prstGeom prst="rect">
            <a:avLst/>
          </a:prstGeom>
          <a:solidFill>
            <a:srgbClr val="36609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Calibri"/>
                <a:ea typeface="Calibri"/>
                <a:cs typeface="Calibri"/>
                <a:sym typeface="Calibri"/>
                <a:extLst>
                  <a:ext uri="http://customooxmlschemas.google.com/">
                    <go:slidesCustomData xmlns:go="http://customooxmlschemas.google.com/" textRoundtripDataId="13"/>
                  </a:ext>
                </a:extLst>
              </a:rPr>
              <a:t>SWIR Imaging Spectrometer (Atmospheric Composition: CO2, CH4) </a:t>
            </a:r>
            <a:endParaRPr b="0" i="0" sz="1400" u="none" cap="none" strike="noStrike">
              <a:solidFill>
                <a:srgbClr val="000000"/>
              </a:solidFill>
              <a:latin typeface="Arial"/>
              <a:ea typeface="Arial"/>
              <a:cs typeface="Arial"/>
              <a:sym typeface="Arial"/>
            </a:endParaRPr>
          </a:p>
        </p:txBody>
      </p:sp>
      <p:sp>
        <p:nvSpPr>
          <p:cNvPr id="397" name="Google Shape;397;g3b2afce14d4_0_447"/>
          <p:cNvSpPr txBox="1"/>
          <p:nvPr/>
        </p:nvSpPr>
        <p:spPr>
          <a:xfrm>
            <a:off x="188020" y="5652229"/>
            <a:ext cx="11271000" cy="6465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sng" cap="none" strike="noStrike">
                <a:solidFill>
                  <a:schemeClr val="dk2"/>
                </a:solidFill>
                <a:latin typeface="Calibri"/>
                <a:ea typeface="Calibri"/>
                <a:cs typeface="Calibri"/>
                <a:sym typeface="Calibri"/>
              </a:rPr>
              <a:t>WGIII Assessment</a:t>
            </a:r>
            <a:r>
              <a:rPr b="0" i="0" lang="en-US" sz="1800" u="none" cap="none" strike="noStrike">
                <a:solidFill>
                  <a:schemeClr val="dk2"/>
                </a:solidFill>
                <a:latin typeface="Calibri"/>
                <a:ea typeface="Calibri"/>
                <a:cs typeface="Calibri"/>
                <a:sym typeface="Calibri"/>
              </a:rPr>
              <a:t>: Slight risk of not meeting CGMS Baseline commitment in the mid 2030s in the afternoon orbit. GHG TT via WGII has action to indicate if SWIR missions for CH4 and CO2 be added to the baseline.</a:t>
            </a:r>
            <a:endParaRPr b="0" i="0" sz="1800" u="none" cap="none" strike="noStrike">
              <a:solidFill>
                <a:schemeClr val="dk2"/>
              </a:solidFill>
              <a:latin typeface="Calibri"/>
              <a:ea typeface="Calibri"/>
              <a:cs typeface="Calibri"/>
              <a:sym typeface="Calibri"/>
            </a:endParaRPr>
          </a:p>
        </p:txBody>
      </p:sp>
      <p:grpSp>
        <p:nvGrpSpPr>
          <p:cNvPr id="398" name="Google Shape;398;g3b2afce14d4_0_447"/>
          <p:cNvGrpSpPr/>
          <p:nvPr/>
        </p:nvGrpSpPr>
        <p:grpSpPr>
          <a:xfrm>
            <a:off x="1861607" y="3291727"/>
            <a:ext cx="750000" cy="455425"/>
            <a:chOff x="1151950" y="6402575"/>
            <a:chExt cx="750000" cy="455425"/>
          </a:xfrm>
        </p:grpSpPr>
        <p:sp>
          <p:nvSpPr>
            <p:cNvPr id="399" name="Google Shape;399;g3b2afce14d4_0_447"/>
            <p:cNvSpPr/>
            <p:nvPr/>
          </p:nvSpPr>
          <p:spPr>
            <a:xfrm>
              <a:off x="1473400" y="6402575"/>
              <a:ext cx="107100" cy="160800"/>
            </a:xfrm>
            <a:prstGeom prst="up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g3b2afce14d4_0_447"/>
            <p:cNvSpPr txBox="1"/>
            <p:nvPr/>
          </p:nvSpPr>
          <p:spPr>
            <a:xfrm>
              <a:off x="1151950" y="6504000"/>
              <a:ext cx="750000" cy="35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Calibri"/>
                  <a:ea typeface="Calibri"/>
                  <a:cs typeface="Calibri"/>
                  <a:sym typeface="Calibri"/>
                </a:rPr>
                <a:t>Today</a:t>
              </a:r>
              <a:endParaRPr b="1" i="0" sz="1100" u="none" cap="none" strike="noStrike">
                <a:solidFill>
                  <a:srgbClr val="000000"/>
                </a:solidFill>
                <a:latin typeface="Calibri"/>
                <a:ea typeface="Calibri"/>
                <a:cs typeface="Calibri"/>
                <a:sym typeface="Calibri"/>
              </a:endParaRPr>
            </a:p>
          </p:txBody>
        </p:sp>
      </p:grpSp>
      <p:sp>
        <p:nvSpPr>
          <p:cNvPr id="401" name="Google Shape;401;g3b2afce14d4_0_447"/>
          <p:cNvSpPr/>
          <p:nvPr/>
        </p:nvSpPr>
        <p:spPr>
          <a:xfrm>
            <a:off x="9060125" y="3567100"/>
            <a:ext cx="2735400" cy="1059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Calibri"/>
                <a:ea typeface="Calibri"/>
                <a:cs typeface="Calibri"/>
                <a:sym typeface="Calibri"/>
              </a:rPr>
              <a:t>LEO - 2 Orbits</a:t>
            </a:r>
            <a:endParaRPr b="1" i="0" sz="1400" u="none" cap="none" strike="noStrike">
              <a:solidFill>
                <a:srgbClr val="A4C2F4"/>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3C78D8"/>
                </a:solidFill>
                <a:latin typeface="Calibri"/>
                <a:ea typeface="Calibri"/>
                <a:cs typeface="Calibri"/>
                <a:sym typeface="Calibri"/>
              </a:rPr>
              <a:t>Sun-synchronous late morning</a:t>
            </a:r>
            <a:endParaRPr b="1" i="0" sz="1400" u="none" cap="none" strike="noStrike">
              <a:solidFill>
                <a:srgbClr val="3C78D8"/>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366092"/>
                </a:solidFill>
                <a:latin typeface="Calibri"/>
                <a:ea typeface="Calibri"/>
                <a:cs typeface="Calibri"/>
                <a:sym typeface="Calibri"/>
              </a:rPr>
              <a:t>Sun-synchronous afternoon</a:t>
            </a:r>
            <a:endParaRPr b="1" i="0" sz="1400" u="none" cap="none" strike="noStrike">
              <a:solidFill>
                <a:srgbClr val="366092"/>
              </a:solidFill>
              <a:latin typeface="Calibri"/>
              <a:ea typeface="Calibri"/>
              <a:cs typeface="Calibri"/>
              <a:sym typeface="Calibri"/>
            </a:endParaRPr>
          </a:p>
        </p:txBody>
      </p:sp>
      <p:pic>
        <p:nvPicPr>
          <p:cNvPr id="402" name="Google Shape;402;g3b2afce14d4_0_447"/>
          <p:cNvPicPr preferRelativeResize="0"/>
          <p:nvPr/>
        </p:nvPicPr>
        <p:blipFill rotWithShape="1">
          <a:blip r:embed="rId3">
            <a:alphaModFix/>
          </a:blip>
          <a:srcRect b="0" l="0" r="0" t="0"/>
          <a:stretch/>
        </p:blipFill>
        <p:spPr>
          <a:xfrm>
            <a:off x="103050" y="779750"/>
            <a:ext cx="8884063" cy="2410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p3"/>
          <p:cNvSpPr txBox="1"/>
          <p:nvPr/>
        </p:nvSpPr>
        <p:spPr>
          <a:xfrm>
            <a:off x="467139" y="586003"/>
            <a:ext cx="5832648" cy="369332"/>
          </a:xfrm>
          <a:prstGeom prst="rect">
            <a:avLst/>
          </a:prstGeom>
          <a:solidFill>
            <a:srgbClr val="36609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alibri"/>
                <a:ea typeface="Calibri"/>
                <a:cs typeface="Calibri"/>
                <a:sym typeface="Calibri"/>
              </a:rPr>
              <a:t>CGMS Baseline - Background</a:t>
            </a:r>
            <a:endParaRPr b="0" i="0" sz="1400" u="none" cap="none" strike="noStrike">
              <a:solidFill>
                <a:srgbClr val="000000"/>
              </a:solidFill>
              <a:latin typeface="Arial"/>
              <a:ea typeface="Arial"/>
              <a:cs typeface="Arial"/>
              <a:sym typeface="Arial"/>
            </a:endParaRPr>
          </a:p>
        </p:txBody>
      </p:sp>
      <p:cxnSp>
        <p:nvCxnSpPr>
          <p:cNvPr id="51" name="Google Shape;51;p3"/>
          <p:cNvCxnSpPr/>
          <p:nvPr/>
        </p:nvCxnSpPr>
        <p:spPr>
          <a:xfrm flipH="1">
            <a:off x="-720969" y="4722813"/>
            <a:ext cx="228600" cy="150812"/>
          </a:xfrm>
          <a:prstGeom prst="straightConnector1">
            <a:avLst/>
          </a:prstGeom>
          <a:noFill/>
          <a:ln>
            <a:noFill/>
          </a:ln>
        </p:spPr>
      </p:cxnSp>
      <p:sp>
        <p:nvSpPr>
          <p:cNvPr id="52" name="Google Shape;52;p3"/>
          <p:cNvSpPr txBox="1"/>
          <p:nvPr/>
        </p:nvSpPr>
        <p:spPr>
          <a:xfrm>
            <a:off x="467139" y="1280952"/>
            <a:ext cx="11231100" cy="2862300"/>
          </a:xfrm>
          <a:prstGeom prst="rect">
            <a:avLst/>
          </a:prstGeom>
          <a:noFill/>
          <a:ln>
            <a:noFill/>
          </a:ln>
        </p:spPr>
        <p:txBody>
          <a:bodyPr anchorCtr="0" anchor="t" bIns="45700" lIns="91425" spcFirstLastPara="1" rIns="91425" wrap="square" tIns="45700">
            <a:spAutoFit/>
          </a:bodyPr>
          <a:lstStyle/>
          <a:p>
            <a:pPr indent="-228600" lvl="0" marL="228600" marR="0" rtl="0" algn="l">
              <a:lnSpc>
                <a:spcPct val="100000"/>
              </a:lnSpc>
              <a:spcBef>
                <a:spcPts val="0"/>
              </a:spcBef>
              <a:spcAft>
                <a:spcPts val="0"/>
              </a:spcAft>
              <a:buClr>
                <a:schemeClr val="dk2"/>
              </a:buClr>
              <a:buSzPts val="1800"/>
              <a:buFont typeface="Arial"/>
              <a:buChar char="•"/>
            </a:pPr>
            <a:r>
              <a:rPr b="0" i="0" lang="en-US" sz="1800" u="none" cap="none" strike="noStrike">
                <a:solidFill>
                  <a:schemeClr val="dk2"/>
                </a:solidFill>
                <a:latin typeface="Calibri"/>
                <a:ea typeface="Calibri"/>
                <a:cs typeface="Calibri"/>
                <a:sym typeface="Calibri"/>
              </a:rPr>
              <a:t>The CGMS Baseline constitutes the CGMS response to the WIGOS 2040 Vision to document what missions are currently being, or planned on being flown. The CGMS baseline will be included in the WMO Manual on WIGOS.</a:t>
            </a:r>
            <a:endParaRPr b="0" i="0" sz="1400" u="none" cap="none" strike="noStrike">
              <a:solidFill>
                <a:srgbClr val="000000"/>
              </a:solidFill>
              <a:latin typeface="Arial"/>
              <a:ea typeface="Arial"/>
              <a:cs typeface="Arial"/>
              <a:sym typeface="Arial"/>
            </a:endParaRPr>
          </a:p>
          <a:p>
            <a:pPr indent="-114300" lvl="0" marL="22860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Calibri"/>
              <a:ea typeface="Calibri"/>
              <a:cs typeface="Calibri"/>
              <a:sym typeface="Calibri"/>
            </a:endParaRPr>
          </a:p>
          <a:p>
            <a:pPr indent="-228600" lvl="0" marL="228600" marR="0" rtl="0" algn="l">
              <a:lnSpc>
                <a:spcPct val="100000"/>
              </a:lnSpc>
              <a:spcBef>
                <a:spcPts val="0"/>
              </a:spcBef>
              <a:spcAft>
                <a:spcPts val="0"/>
              </a:spcAft>
              <a:buClr>
                <a:schemeClr val="dk2"/>
              </a:buClr>
              <a:buSzPts val="1800"/>
              <a:buFont typeface="Arial"/>
              <a:buChar char="•"/>
            </a:pPr>
            <a:r>
              <a:rPr b="0" i="0" lang="en-US" sz="1800" u="none" cap="none" strike="noStrike">
                <a:solidFill>
                  <a:schemeClr val="dk2"/>
                </a:solidFill>
                <a:latin typeface="Calibri"/>
                <a:ea typeface="Calibri"/>
                <a:cs typeface="Calibri"/>
                <a:sym typeface="Calibri"/>
              </a:rPr>
              <a:t>WMO will conduct a </a:t>
            </a:r>
            <a:r>
              <a:rPr b="1" i="1" lang="en-US" sz="1800" u="sng" cap="none" strike="noStrike">
                <a:solidFill>
                  <a:schemeClr val="dk2"/>
                </a:solidFill>
                <a:latin typeface="Calibri"/>
                <a:ea typeface="Calibri"/>
                <a:cs typeface="Calibri"/>
                <a:sym typeface="Calibri"/>
              </a:rPr>
              <a:t>Gap Analysis </a:t>
            </a:r>
            <a:r>
              <a:rPr b="0" i="0" lang="en-US" sz="1800" u="none" cap="none" strike="noStrike">
                <a:solidFill>
                  <a:schemeClr val="dk2"/>
                </a:solidFill>
                <a:latin typeface="Calibri"/>
                <a:ea typeface="Calibri"/>
                <a:cs typeface="Calibri"/>
                <a:sym typeface="Calibri"/>
              </a:rPr>
              <a:t>between the WIGOS 2040 Vision Tier 1 and the CGMS Baseline to review implementation of WIGOS.</a:t>
            </a:r>
            <a:endParaRPr b="0" i="0" sz="1400" u="none" cap="none" strike="noStrike">
              <a:solidFill>
                <a:srgbClr val="000000"/>
              </a:solidFill>
              <a:latin typeface="Arial"/>
              <a:ea typeface="Arial"/>
              <a:cs typeface="Arial"/>
              <a:sym typeface="Arial"/>
            </a:endParaRPr>
          </a:p>
          <a:p>
            <a:pPr indent="-114300" lvl="0" marL="22860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Calibri"/>
              <a:ea typeface="Calibri"/>
              <a:cs typeface="Calibri"/>
              <a:sym typeface="Calibri"/>
            </a:endParaRPr>
          </a:p>
          <a:p>
            <a:pPr indent="-228600" lvl="0" marL="228600" marR="0" rtl="0" algn="l">
              <a:lnSpc>
                <a:spcPct val="100000"/>
              </a:lnSpc>
              <a:spcBef>
                <a:spcPts val="0"/>
              </a:spcBef>
              <a:spcAft>
                <a:spcPts val="0"/>
              </a:spcAft>
              <a:buClr>
                <a:schemeClr val="dk2"/>
              </a:buClr>
              <a:buSzPts val="1800"/>
              <a:buFont typeface="Arial"/>
              <a:buChar char="•"/>
            </a:pPr>
            <a:r>
              <a:rPr b="0" i="0" lang="en-US" sz="1800" u="none" cap="none" strike="noStrike">
                <a:solidFill>
                  <a:schemeClr val="dk2"/>
                </a:solidFill>
                <a:latin typeface="Calibri"/>
                <a:ea typeface="Calibri"/>
                <a:cs typeface="Calibri"/>
                <a:sym typeface="Calibri"/>
              </a:rPr>
              <a:t>CGMS conducts an annual </a:t>
            </a:r>
            <a:r>
              <a:rPr b="1" i="1" lang="en-US" sz="1800" u="sng" cap="none" strike="noStrike">
                <a:solidFill>
                  <a:schemeClr val="dk2"/>
                </a:solidFill>
                <a:latin typeface="Calibri"/>
                <a:ea typeface="Calibri"/>
                <a:cs typeface="Calibri"/>
                <a:sym typeface="Calibri"/>
              </a:rPr>
              <a:t>Risk Assessment</a:t>
            </a:r>
            <a:r>
              <a:rPr b="0" i="0" lang="en-US" sz="1800" u="none" cap="none" strike="noStrike">
                <a:solidFill>
                  <a:schemeClr val="dk2"/>
                </a:solidFill>
                <a:latin typeface="Calibri"/>
                <a:ea typeface="Calibri"/>
                <a:cs typeface="Calibri"/>
                <a:sym typeface="Calibri"/>
              </a:rPr>
              <a:t> against the baseline to track how CGMS is meeting its commitments.  </a:t>
            </a:r>
            <a:endParaRPr b="0" i="0" sz="1400" u="none" cap="none" strike="noStrike">
              <a:solidFill>
                <a:srgbClr val="000000"/>
              </a:solidFill>
              <a:latin typeface="Arial"/>
              <a:ea typeface="Arial"/>
              <a:cs typeface="Arial"/>
              <a:sym typeface="Arial"/>
            </a:endParaRPr>
          </a:p>
          <a:p>
            <a:pPr indent="-114300" lvl="0" marL="22860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Calibri"/>
              <a:ea typeface="Calibri"/>
              <a:cs typeface="Calibri"/>
              <a:sym typeface="Calibri"/>
            </a:endParaRPr>
          </a:p>
          <a:p>
            <a:pPr indent="-228600" lvl="0" marL="228600" marR="0" rtl="0" algn="l">
              <a:lnSpc>
                <a:spcPct val="100000"/>
              </a:lnSpc>
              <a:spcBef>
                <a:spcPts val="0"/>
              </a:spcBef>
              <a:spcAft>
                <a:spcPts val="0"/>
              </a:spcAft>
              <a:buClr>
                <a:schemeClr val="dk2"/>
              </a:buClr>
              <a:buSzPts val="1800"/>
              <a:buFont typeface="Arial"/>
              <a:buChar char="•"/>
            </a:pPr>
            <a:r>
              <a:rPr b="0" i="0" lang="en-US" sz="1800" u="none" cap="none" strike="noStrike">
                <a:solidFill>
                  <a:schemeClr val="dk2"/>
                </a:solidFill>
                <a:latin typeface="Calibri"/>
                <a:ea typeface="Calibri"/>
                <a:cs typeface="Calibri"/>
                <a:sym typeface="Calibri"/>
              </a:rPr>
              <a:t>The CGMS Risk Assessment will be completed every year forming the basis for CGMS actions to ensure continuity.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g3b2afce14d4_0_457"/>
          <p:cNvSpPr txBox="1"/>
          <p:nvPr/>
        </p:nvSpPr>
        <p:spPr>
          <a:xfrm>
            <a:off x="52720" y="432676"/>
            <a:ext cx="6043200" cy="276900"/>
          </a:xfrm>
          <a:prstGeom prst="rect">
            <a:avLst/>
          </a:prstGeom>
          <a:solidFill>
            <a:srgbClr val="36609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Calibri"/>
                <a:ea typeface="Calibri"/>
                <a:cs typeface="Calibri"/>
                <a:sym typeface="Calibri"/>
              </a:rPr>
              <a:t>Precipitation Radar (Precipitation) </a:t>
            </a:r>
            <a:endParaRPr b="0" i="0" sz="1400" u="none" cap="none" strike="noStrike">
              <a:solidFill>
                <a:srgbClr val="000000"/>
              </a:solidFill>
              <a:latin typeface="Arial"/>
              <a:ea typeface="Arial"/>
              <a:cs typeface="Arial"/>
              <a:sym typeface="Arial"/>
            </a:endParaRPr>
          </a:p>
        </p:txBody>
      </p:sp>
      <p:sp>
        <p:nvSpPr>
          <p:cNvPr id="408" name="Google Shape;408;g3b2afce14d4_0_457"/>
          <p:cNvSpPr txBox="1"/>
          <p:nvPr/>
        </p:nvSpPr>
        <p:spPr>
          <a:xfrm>
            <a:off x="309560" y="5125528"/>
            <a:ext cx="11231100" cy="6465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sng" cap="none" strike="noStrike">
                <a:solidFill>
                  <a:schemeClr val="dk2"/>
                </a:solidFill>
                <a:latin typeface="Calibri"/>
                <a:ea typeface="Calibri"/>
                <a:cs typeface="Calibri"/>
                <a:sym typeface="Calibri"/>
              </a:rPr>
              <a:t>WGIII Assessment</a:t>
            </a:r>
            <a:r>
              <a:rPr b="0" i="0" lang="en-US" sz="1800" u="none" cap="none" strike="noStrike">
                <a:solidFill>
                  <a:schemeClr val="dk2"/>
                </a:solidFill>
                <a:latin typeface="Calibri"/>
                <a:ea typeface="Calibri"/>
                <a:cs typeface="Calibri"/>
                <a:sym typeface="Calibri"/>
              </a:rPr>
              <a:t>: Slight risk of not meeting the GGMS Baseline commitment in the early 2030s. NASA and JAXA to provide additional information on the GPM continuation mission.</a:t>
            </a:r>
            <a:endParaRPr b="0" i="0" sz="1800" u="none" cap="none" strike="noStrike">
              <a:solidFill>
                <a:schemeClr val="dk2"/>
              </a:solidFill>
              <a:latin typeface="Calibri"/>
              <a:ea typeface="Calibri"/>
              <a:cs typeface="Calibri"/>
              <a:sym typeface="Calibri"/>
            </a:endParaRPr>
          </a:p>
        </p:txBody>
      </p:sp>
      <p:grpSp>
        <p:nvGrpSpPr>
          <p:cNvPr id="409" name="Google Shape;409;g3b2afce14d4_0_457"/>
          <p:cNvGrpSpPr/>
          <p:nvPr/>
        </p:nvGrpSpPr>
        <p:grpSpPr>
          <a:xfrm>
            <a:off x="2339611" y="1922749"/>
            <a:ext cx="750000" cy="455425"/>
            <a:chOff x="1151950" y="6402575"/>
            <a:chExt cx="750000" cy="455425"/>
          </a:xfrm>
        </p:grpSpPr>
        <p:sp>
          <p:nvSpPr>
            <p:cNvPr id="410" name="Google Shape;410;g3b2afce14d4_0_457"/>
            <p:cNvSpPr/>
            <p:nvPr/>
          </p:nvSpPr>
          <p:spPr>
            <a:xfrm>
              <a:off x="1473400" y="6402575"/>
              <a:ext cx="107100" cy="160800"/>
            </a:xfrm>
            <a:prstGeom prst="up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g3b2afce14d4_0_457"/>
            <p:cNvSpPr txBox="1"/>
            <p:nvPr/>
          </p:nvSpPr>
          <p:spPr>
            <a:xfrm>
              <a:off x="1151950" y="6504000"/>
              <a:ext cx="750000" cy="35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Calibri"/>
                  <a:ea typeface="Calibri"/>
                  <a:cs typeface="Calibri"/>
                  <a:sym typeface="Calibri"/>
                </a:rPr>
                <a:t>Today</a:t>
              </a:r>
              <a:endParaRPr b="1" i="0" sz="1100" u="none" cap="none" strike="noStrike">
                <a:solidFill>
                  <a:srgbClr val="000000"/>
                </a:solidFill>
                <a:latin typeface="Calibri"/>
                <a:ea typeface="Calibri"/>
                <a:cs typeface="Calibri"/>
                <a:sym typeface="Calibri"/>
              </a:endParaRPr>
            </a:p>
          </p:txBody>
        </p:sp>
      </p:grpSp>
      <p:sp>
        <p:nvSpPr>
          <p:cNvPr id="412" name="Google Shape;412;g3b2afce14d4_0_457"/>
          <p:cNvSpPr/>
          <p:nvPr/>
        </p:nvSpPr>
        <p:spPr>
          <a:xfrm>
            <a:off x="9439600" y="2531625"/>
            <a:ext cx="1969800" cy="658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Calibri"/>
                <a:ea typeface="Calibri"/>
                <a:cs typeface="Calibri"/>
                <a:sym typeface="Calibri"/>
              </a:rPr>
              <a:t>LEO - 1 orbit</a:t>
            </a:r>
            <a:endParaRPr b="1" i="0" sz="1400" u="none" cap="none" strike="noStrike">
              <a:solidFill>
                <a:srgbClr val="A4C2F4"/>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2"/>
                </a:solidFill>
                <a:latin typeface="Calibri"/>
                <a:ea typeface="Calibri"/>
                <a:cs typeface="Calibri"/>
                <a:sym typeface="Calibri"/>
              </a:rPr>
              <a:t>Drifting</a:t>
            </a:r>
            <a:endParaRPr b="1" i="0" sz="1600" u="sng" cap="none" strike="noStrike">
              <a:solidFill>
                <a:schemeClr val="dk2"/>
              </a:solidFill>
              <a:latin typeface="Calibri"/>
              <a:ea typeface="Calibri"/>
              <a:cs typeface="Calibri"/>
              <a:sym typeface="Calibri"/>
            </a:endParaRPr>
          </a:p>
        </p:txBody>
      </p:sp>
      <p:pic>
        <p:nvPicPr>
          <p:cNvPr id="413" name="Google Shape;413;g3b2afce14d4_0_457"/>
          <p:cNvPicPr preferRelativeResize="0"/>
          <p:nvPr/>
        </p:nvPicPr>
        <p:blipFill rotWithShape="1">
          <a:blip r:embed="rId3">
            <a:alphaModFix/>
          </a:blip>
          <a:srcRect b="0" l="0" r="0" t="0"/>
          <a:stretch/>
        </p:blipFill>
        <p:spPr>
          <a:xfrm>
            <a:off x="100925" y="811000"/>
            <a:ext cx="10762024" cy="10085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g3b2afce14d4_0_467"/>
          <p:cNvSpPr txBox="1"/>
          <p:nvPr/>
        </p:nvSpPr>
        <p:spPr>
          <a:xfrm>
            <a:off x="52720" y="449606"/>
            <a:ext cx="6043200" cy="461700"/>
          </a:xfrm>
          <a:prstGeom prst="rect">
            <a:avLst/>
          </a:prstGeom>
          <a:solidFill>
            <a:srgbClr val="36609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Calibri"/>
                <a:ea typeface="Calibri"/>
                <a:cs typeface="Calibri"/>
                <a:sym typeface="Calibri"/>
              </a:rPr>
              <a:t>Microwave Imager (Sea Surface Temperature, Ocean Surface Winds, Precipitable Water, Soil Moisture, Snow and Ice properties, Sea Ice Properties) </a:t>
            </a:r>
            <a:endParaRPr b="0" i="0" sz="1400" u="none" cap="none" strike="noStrike">
              <a:solidFill>
                <a:srgbClr val="000000"/>
              </a:solidFill>
              <a:latin typeface="Arial"/>
              <a:ea typeface="Arial"/>
              <a:cs typeface="Arial"/>
              <a:sym typeface="Arial"/>
            </a:endParaRPr>
          </a:p>
        </p:txBody>
      </p:sp>
      <p:grpSp>
        <p:nvGrpSpPr>
          <p:cNvPr id="419" name="Google Shape;419;g3b2afce14d4_0_467"/>
          <p:cNvGrpSpPr/>
          <p:nvPr/>
        </p:nvGrpSpPr>
        <p:grpSpPr>
          <a:xfrm>
            <a:off x="1700817" y="4534215"/>
            <a:ext cx="750000" cy="455425"/>
            <a:chOff x="1151950" y="6402575"/>
            <a:chExt cx="750000" cy="455425"/>
          </a:xfrm>
        </p:grpSpPr>
        <p:sp>
          <p:nvSpPr>
            <p:cNvPr id="420" name="Google Shape;420;g3b2afce14d4_0_467"/>
            <p:cNvSpPr/>
            <p:nvPr/>
          </p:nvSpPr>
          <p:spPr>
            <a:xfrm>
              <a:off x="1473400" y="6402575"/>
              <a:ext cx="107100" cy="160800"/>
            </a:xfrm>
            <a:prstGeom prst="up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g3b2afce14d4_0_467"/>
            <p:cNvSpPr txBox="1"/>
            <p:nvPr/>
          </p:nvSpPr>
          <p:spPr>
            <a:xfrm>
              <a:off x="1151950" y="6504000"/>
              <a:ext cx="750000" cy="35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Calibri"/>
                  <a:ea typeface="Calibri"/>
                  <a:cs typeface="Calibri"/>
                  <a:sym typeface="Calibri"/>
                </a:rPr>
                <a:t>Today</a:t>
              </a:r>
              <a:endParaRPr b="1" i="0" sz="1100" u="none" cap="none" strike="noStrike">
                <a:solidFill>
                  <a:srgbClr val="000000"/>
                </a:solidFill>
                <a:latin typeface="Calibri"/>
                <a:ea typeface="Calibri"/>
                <a:cs typeface="Calibri"/>
                <a:sym typeface="Calibri"/>
              </a:endParaRPr>
            </a:p>
          </p:txBody>
        </p:sp>
      </p:grpSp>
      <p:sp>
        <p:nvSpPr>
          <p:cNvPr id="422" name="Google Shape;422;g3b2afce14d4_0_467"/>
          <p:cNvSpPr/>
          <p:nvPr/>
        </p:nvSpPr>
        <p:spPr>
          <a:xfrm>
            <a:off x="9099459" y="3288064"/>
            <a:ext cx="2735400" cy="938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500" u="sng" cap="none" strike="noStrike">
                <a:solidFill>
                  <a:schemeClr val="dk1"/>
                </a:solidFill>
                <a:latin typeface="Calibri"/>
                <a:ea typeface="Calibri"/>
                <a:cs typeface="Calibri"/>
                <a:sym typeface="Calibri"/>
              </a:rPr>
              <a:t>LEO - 2 Orbits</a:t>
            </a:r>
            <a:endParaRPr b="1" i="0" sz="1500" u="none" cap="none" strike="noStrike">
              <a:solidFill>
                <a:srgbClr val="A4C2F4"/>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US" sz="1500" u="none" cap="none" strike="noStrike">
                <a:solidFill>
                  <a:srgbClr val="4292C6"/>
                </a:solidFill>
                <a:latin typeface="Calibri"/>
                <a:ea typeface="Calibri"/>
                <a:cs typeface="Calibri"/>
                <a:sym typeface="Calibri"/>
              </a:rPr>
              <a:t>Sun-synchronous mid-morning</a:t>
            </a:r>
            <a:endParaRPr b="1" i="0" sz="1500" u="none" cap="none" strike="noStrike">
              <a:solidFill>
                <a:srgbClr val="4292C6"/>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US" sz="1500" u="none" cap="none" strike="noStrike">
                <a:solidFill>
                  <a:srgbClr val="084594"/>
                </a:solidFill>
                <a:latin typeface="Calibri"/>
                <a:ea typeface="Calibri"/>
                <a:cs typeface="Calibri"/>
                <a:sym typeface="Calibri"/>
              </a:rPr>
              <a:t>Sun-synchronous afternoon </a:t>
            </a:r>
            <a:endParaRPr b="1" i="0" sz="1500" u="sng" cap="none" strike="noStrike">
              <a:solidFill>
                <a:srgbClr val="084594"/>
              </a:solidFill>
              <a:latin typeface="Calibri"/>
              <a:ea typeface="Calibri"/>
              <a:cs typeface="Calibri"/>
              <a:sym typeface="Calibri"/>
            </a:endParaRPr>
          </a:p>
        </p:txBody>
      </p:sp>
      <p:sp>
        <p:nvSpPr>
          <p:cNvPr id="423" name="Google Shape;423;g3b2afce14d4_0_467"/>
          <p:cNvSpPr txBox="1"/>
          <p:nvPr/>
        </p:nvSpPr>
        <p:spPr>
          <a:xfrm>
            <a:off x="120475" y="5702500"/>
            <a:ext cx="12044700" cy="6465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sng" cap="none" strike="noStrike">
                <a:solidFill>
                  <a:schemeClr val="dk2"/>
                </a:solidFill>
                <a:latin typeface="Calibri"/>
                <a:ea typeface="Calibri"/>
                <a:cs typeface="Calibri"/>
                <a:sym typeface="Calibri"/>
              </a:rPr>
              <a:t>WGIII Assessment</a:t>
            </a:r>
            <a:r>
              <a:rPr b="0" i="0" lang="en-US" sz="1800" u="none" cap="none" strike="noStrike">
                <a:solidFill>
                  <a:schemeClr val="dk2"/>
                </a:solidFill>
                <a:latin typeface="Calibri"/>
                <a:ea typeface="Calibri"/>
                <a:cs typeface="Calibri"/>
                <a:sym typeface="Calibri"/>
              </a:rPr>
              <a:t>: Low risk of not meeting the CGMS Baseline commitment. WGIII reviewing WGII proposal to articulate how MW missions with different frequencies should be addressed and visualized in the CGMS Baseline and Risk Assessment.</a:t>
            </a:r>
            <a:endParaRPr b="0" i="0" sz="1800" u="none" cap="none" strike="noStrike">
              <a:solidFill>
                <a:schemeClr val="dk2"/>
              </a:solidFill>
              <a:latin typeface="Calibri"/>
              <a:ea typeface="Calibri"/>
              <a:cs typeface="Calibri"/>
              <a:sym typeface="Calibri"/>
            </a:endParaRPr>
          </a:p>
        </p:txBody>
      </p:sp>
      <p:pic>
        <p:nvPicPr>
          <p:cNvPr id="424" name="Google Shape;424;g3b2afce14d4_0_467"/>
          <p:cNvPicPr preferRelativeResize="0"/>
          <p:nvPr/>
        </p:nvPicPr>
        <p:blipFill rotWithShape="1">
          <a:blip r:embed="rId3">
            <a:alphaModFix/>
          </a:blip>
          <a:srcRect b="0" l="0" r="0" t="0"/>
          <a:stretch/>
        </p:blipFill>
        <p:spPr>
          <a:xfrm>
            <a:off x="52725" y="911299"/>
            <a:ext cx="7937999" cy="34256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g3b2afce14d4_0_477"/>
          <p:cNvSpPr txBox="1"/>
          <p:nvPr/>
        </p:nvSpPr>
        <p:spPr>
          <a:xfrm>
            <a:off x="52720" y="432676"/>
            <a:ext cx="6043200" cy="276900"/>
          </a:xfrm>
          <a:prstGeom prst="rect">
            <a:avLst/>
          </a:prstGeom>
          <a:solidFill>
            <a:srgbClr val="36609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Calibri"/>
                <a:ea typeface="Calibri"/>
                <a:cs typeface="Calibri"/>
                <a:sym typeface="Calibri"/>
              </a:rPr>
              <a:t>Narrow Band Visible IR Imager (Ocean Colour, Aerosols) </a:t>
            </a:r>
            <a:endParaRPr b="0" i="0" sz="1400" u="none" cap="none" strike="noStrike">
              <a:solidFill>
                <a:srgbClr val="000000"/>
              </a:solidFill>
              <a:latin typeface="Arial"/>
              <a:ea typeface="Arial"/>
              <a:cs typeface="Arial"/>
              <a:sym typeface="Arial"/>
            </a:endParaRPr>
          </a:p>
        </p:txBody>
      </p:sp>
      <p:sp>
        <p:nvSpPr>
          <p:cNvPr id="430" name="Google Shape;430;g3b2afce14d4_0_477"/>
          <p:cNvSpPr txBox="1"/>
          <p:nvPr/>
        </p:nvSpPr>
        <p:spPr>
          <a:xfrm>
            <a:off x="158100" y="6008300"/>
            <a:ext cx="11875800" cy="369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sng" cap="none" strike="noStrike">
                <a:solidFill>
                  <a:schemeClr val="dk2"/>
                </a:solidFill>
                <a:latin typeface="Calibri"/>
                <a:ea typeface="Calibri"/>
                <a:cs typeface="Calibri"/>
                <a:sym typeface="Calibri"/>
              </a:rPr>
              <a:t>WGIII Assessment</a:t>
            </a:r>
            <a:r>
              <a:rPr b="0" i="0" lang="en-US" sz="1800" u="none" cap="none" strike="noStrike">
                <a:solidFill>
                  <a:schemeClr val="dk2"/>
                </a:solidFill>
                <a:latin typeface="Calibri"/>
                <a:ea typeface="Calibri"/>
                <a:cs typeface="Calibri"/>
                <a:sym typeface="Calibri"/>
              </a:rPr>
              <a:t>:</a:t>
            </a:r>
            <a:r>
              <a:rPr b="0" i="0" lang="en-US" sz="1400" u="none" cap="none" strike="noStrike">
                <a:solidFill>
                  <a:schemeClr val="dk1"/>
                </a:solidFill>
                <a:latin typeface="Arial"/>
                <a:ea typeface="Arial"/>
                <a:cs typeface="Arial"/>
                <a:sym typeface="Arial"/>
              </a:rPr>
              <a:t> </a:t>
            </a:r>
            <a:r>
              <a:rPr b="0" i="0" lang="en-US" sz="1800" u="none" cap="none" strike="noStrike">
                <a:solidFill>
                  <a:schemeClr val="dk2"/>
                </a:solidFill>
                <a:latin typeface="Calibri"/>
                <a:ea typeface="Calibri"/>
                <a:cs typeface="Calibri"/>
                <a:sym typeface="Calibri"/>
              </a:rPr>
              <a:t>Low risk of not meeting the CGMS Baseline commitment.</a:t>
            </a:r>
            <a:endParaRPr b="0" i="0" sz="1800" u="none" cap="none" strike="noStrike">
              <a:solidFill>
                <a:schemeClr val="dk2"/>
              </a:solidFill>
              <a:latin typeface="Calibri"/>
              <a:ea typeface="Calibri"/>
              <a:cs typeface="Calibri"/>
              <a:sym typeface="Calibri"/>
            </a:endParaRPr>
          </a:p>
        </p:txBody>
      </p:sp>
      <p:sp>
        <p:nvSpPr>
          <p:cNvPr id="431" name="Google Shape;431;g3b2afce14d4_0_477"/>
          <p:cNvSpPr/>
          <p:nvPr/>
        </p:nvSpPr>
        <p:spPr>
          <a:xfrm>
            <a:off x="9298500" y="4675220"/>
            <a:ext cx="2735400" cy="846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500" u="sng" cap="none" strike="noStrike">
                <a:solidFill>
                  <a:schemeClr val="dk1"/>
                </a:solidFill>
                <a:latin typeface="Calibri"/>
                <a:ea typeface="Calibri"/>
                <a:cs typeface="Calibri"/>
                <a:sym typeface="Calibri"/>
                <a:extLst>
                  <a:ext uri="http://customooxmlschemas.google.com/">
                    <go:slidesCustomData xmlns:go="http://customooxmlschemas.google.com/" textRoundtripDataId="14"/>
                  </a:ext>
                </a:extLst>
              </a:rPr>
              <a:t>LEO - 2 Orbits</a:t>
            </a:r>
            <a:endParaRPr b="1" i="0" sz="1500" u="none" cap="none" strike="noStrike">
              <a:solidFill>
                <a:srgbClr val="A4C2F4"/>
              </a:solidFill>
              <a:latin typeface="Calibri"/>
              <a:ea typeface="Calibri"/>
              <a:cs typeface="Calibri"/>
              <a:sym typeface="Calibri"/>
              <a:extLst>
                <a:ext uri="http://customooxmlschemas.google.com/">
                  <go:slidesCustomData xmlns:go="http://customooxmlschemas.google.com/" textRoundtripDataId="15"/>
                </a:ext>
              </a:extLst>
            </a:endParaRPr>
          </a:p>
          <a:p>
            <a:pPr indent="0" lvl="0" marL="0" marR="0" rtl="0" algn="l">
              <a:lnSpc>
                <a:spcPct val="100000"/>
              </a:lnSpc>
              <a:spcBef>
                <a:spcPts val="0"/>
              </a:spcBef>
              <a:spcAft>
                <a:spcPts val="0"/>
              </a:spcAft>
              <a:buClr>
                <a:srgbClr val="000000"/>
              </a:buClr>
              <a:buSzPts val="1400"/>
              <a:buFont typeface="Arial"/>
              <a:buNone/>
            </a:pPr>
            <a:r>
              <a:rPr b="1" i="0" lang="en-US" sz="1500" u="none" cap="none" strike="noStrike">
                <a:solidFill>
                  <a:srgbClr val="3C78D8"/>
                </a:solidFill>
                <a:latin typeface="Calibri"/>
                <a:ea typeface="Calibri"/>
                <a:cs typeface="Calibri"/>
                <a:sym typeface="Calibri"/>
                <a:extLst>
                  <a:ext uri="http://customooxmlschemas.google.com/">
                    <go:slidesCustomData xmlns:go="http://customooxmlschemas.google.com/" textRoundtripDataId="16"/>
                  </a:ext>
                </a:extLst>
              </a:rPr>
              <a:t>Sun-synchronous mid-morning</a:t>
            </a:r>
            <a:endParaRPr b="1" i="0" sz="1500" u="none" cap="none" strike="noStrike">
              <a:solidFill>
                <a:srgbClr val="3C78D8"/>
              </a:solidFill>
              <a:latin typeface="Calibri"/>
              <a:ea typeface="Calibri"/>
              <a:cs typeface="Calibri"/>
              <a:sym typeface="Calibri"/>
              <a:extLst>
                <a:ext uri="http://customooxmlschemas.google.com/">
                  <go:slidesCustomData xmlns:go="http://customooxmlschemas.google.com/" textRoundtripDataId="17"/>
                </a:ext>
              </a:extLst>
            </a:endParaRPr>
          </a:p>
          <a:p>
            <a:pPr indent="0" lvl="0" marL="0" marR="0" rtl="0" algn="l">
              <a:lnSpc>
                <a:spcPct val="100000"/>
              </a:lnSpc>
              <a:spcBef>
                <a:spcPts val="0"/>
              </a:spcBef>
              <a:spcAft>
                <a:spcPts val="0"/>
              </a:spcAft>
              <a:buClr>
                <a:srgbClr val="000000"/>
              </a:buClr>
              <a:buSzPts val="1400"/>
              <a:buFont typeface="Arial"/>
              <a:buNone/>
            </a:pPr>
            <a:r>
              <a:rPr b="1" i="0" lang="en-US" sz="1500" u="none" cap="none" strike="noStrike">
                <a:solidFill>
                  <a:srgbClr val="1C4587"/>
                </a:solidFill>
                <a:latin typeface="Calibri"/>
                <a:ea typeface="Calibri"/>
                <a:cs typeface="Calibri"/>
                <a:sym typeface="Calibri"/>
                <a:extLst>
                  <a:ext uri="http://customooxmlschemas.google.com/">
                    <go:slidesCustomData xmlns:go="http://customooxmlschemas.google.com/" textRoundtripDataId="18"/>
                  </a:ext>
                </a:extLst>
              </a:rPr>
              <a:t>Sun-synchronous afternoon</a:t>
            </a:r>
            <a:r>
              <a:rPr b="1" i="0" lang="en-US" sz="1500" u="none" cap="none" strike="noStrike">
                <a:solidFill>
                  <a:srgbClr val="1C4587"/>
                </a:solidFill>
                <a:latin typeface="Calibri"/>
                <a:ea typeface="Calibri"/>
                <a:cs typeface="Calibri"/>
                <a:sym typeface="Calibri"/>
              </a:rPr>
              <a:t> </a:t>
            </a:r>
            <a:endParaRPr b="1" i="0" sz="1500" u="sng" cap="none" strike="noStrike">
              <a:solidFill>
                <a:srgbClr val="CC4125"/>
              </a:solidFill>
              <a:latin typeface="Calibri"/>
              <a:ea typeface="Calibri"/>
              <a:cs typeface="Calibri"/>
              <a:sym typeface="Calibri"/>
            </a:endParaRPr>
          </a:p>
        </p:txBody>
      </p:sp>
      <p:grpSp>
        <p:nvGrpSpPr>
          <p:cNvPr id="432" name="Google Shape;432;g3b2afce14d4_0_477"/>
          <p:cNvGrpSpPr/>
          <p:nvPr/>
        </p:nvGrpSpPr>
        <p:grpSpPr>
          <a:xfrm>
            <a:off x="1958311" y="4304136"/>
            <a:ext cx="750000" cy="455425"/>
            <a:chOff x="1151950" y="6402575"/>
            <a:chExt cx="750000" cy="455425"/>
          </a:xfrm>
        </p:grpSpPr>
        <p:sp>
          <p:nvSpPr>
            <p:cNvPr id="433" name="Google Shape;433;g3b2afce14d4_0_477"/>
            <p:cNvSpPr/>
            <p:nvPr/>
          </p:nvSpPr>
          <p:spPr>
            <a:xfrm>
              <a:off x="1473400" y="6402575"/>
              <a:ext cx="107100" cy="160800"/>
            </a:xfrm>
            <a:prstGeom prst="up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g3b2afce14d4_0_477"/>
            <p:cNvSpPr txBox="1"/>
            <p:nvPr/>
          </p:nvSpPr>
          <p:spPr>
            <a:xfrm>
              <a:off x="1151950" y="6504000"/>
              <a:ext cx="750000" cy="35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Calibri"/>
                  <a:ea typeface="Calibri"/>
                  <a:cs typeface="Calibri"/>
                  <a:sym typeface="Calibri"/>
                </a:rPr>
                <a:t>Today</a:t>
              </a:r>
              <a:endParaRPr b="1" i="0" sz="1100" u="none" cap="none" strike="noStrike">
                <a:solidFill>
                  <a:srgbClr val="000000"/>
                </a:solidFill>
                <a:latin typeface="Calibri"/>
                <a:ea typeface="Calibri"/>
                <a:cs typeface="Calibri"/>
                <a:sym typeface="Calibri"/>
              </a:endParaRPr>
            </a:p>
          </p:txBody>
        </p:sp>
      </p:grpSp>
      <p:pic>
        <p:nvPicPr>
          <p:cNvPr id="435" name="Google Shape;435;g3b2afce14d4_0_477"/>
          <p:cNvPicPr preferRelativeResize="0"/>
          <p:nvPr/>
        </p:nvPicPr>
        <p:blipFill rotWithShape="1">
          <a:blip r:embed="rId3">
            <a:alphaModFix/>
          </a:blip>
          <a:srcRect b="0" l="0" r="0" t="0"/>
          <a:stretch/>
        </p:blipFill>
        <p:spPr>
          <a:xfrm>
            <a:off x="152400" y="861975"/>
            <a:ext cx="9015048" cy="33027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g3b2afce14d4_0_487"/>
          <p:cNvSpPr txBox="1"/>
          <p:nvPr/>
        </p:nvSpPr>
        <p:spPr>
          <a:xfrm>
            <a:off x="52720" y="432676"/>
            <a:ext cx="6043200" cy="276900"/>
          </a:xfrm>
          <a:prstGeom prst="rect">
            <a:avLst/>
          </a:prstGeom>
          <a:solidFill>
            <a:srgbClr val="36609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Calibri"/>
                <a:ea typeface="Calibri"/>
                <a:cs typeface="Calibri"/>
                <a:sym typeface="Calibri"/>
              </a:rPr>
              <a:t>Radar Altimetry (Ocean Surface Topography) </a:t>
            </a:r>
            <a:endParaRPr b="0" i="0" sz="1400" u="none" cap="none" strike="noStrike">
              <a:solidFill>
                <a:srgbClr val="000000"/>
              </a:solidFill>
              <a:latin typeface="Arial"/>
              <a:ea typeface="Arial"/>
              <a:cs typeface="Arial"/>
              <a:sym typeface="Arial"/>
            </a:endParaRPr>
          </a:p>
        </p:txBody>
      </p:sp>
      <p:sp>
        <p:nvSpPr>
          <p:cNvPr id="441" name="Google Shape;441;g3b2afce14d4_0_487"/>
          <p:cNvSpPr txBox="1"/>
          <p:nvPr/>
        </p:nvSpPr>
        <p:spPr>
          <a:xfrm>
            <a:off x="218775" y="5461325"/>
            <a:ext cx="9000600" cy="369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sng" cap="none" strike="noStrike">
                <a:solidFill>
                  <a:schemeClr val="dk2"/>
                </a:solidFill>
                <a:latin typeface="Calibri"/>
                <a:ea typeface="Calibri"/>
                <a:cs typeface="Calibri"/>
                <a:sym typeface="Calibri"/>
              </a:rPr>
              <a:t>WGIII Assessment</a:t>
            </a:r>
            <a:r>
              <a:rPr b="0" i="0" lang="en-US" sz="1800" u="none" cap="none" strike="noStrike">
                <a:solidFill>
                  <a:schemeClr val="dk2"/>
                </a:solidFill>
                <a:latin typeface="Calibri"/>
                <a:ea typeface="Calibri"/>
                <a:cs typeface="Calibri"/>
                <a:sym typeface="Calibri"/>
              </a:rPr>
              <a:t>:</a:t>
            </a:r>
            <a:r>
              <a:rPr b="0" i="0" lang="en-US" sz="1400" u="none" cap="none" strike="noStrike">
                <a:solidFill>
                  <a:schemeClr val="dk1"/>
                </a:solidFill>
                <a:latin typeface="Arial"/>
                <a:ea typeface="Arial"/>
                <a:cs typeface="Arial"/>
                <a:sym typeface="Arial"/>
              </a:rPr>
              <a:t> </a:t>
            </a:r>
            <a:r>
              <a:rPr b="0" i="0" lang="en-US" sz="1800" u="none" cap="none" strike="noStrike">
                <a:solidFill>
                  <a:schemeClr val="dk2"/>
                </a:solidFill>
                <a:latin typeface="Calibri"/>
                <a:ea typeface="Calibri"/>
                <a:cs typeface="Calibri"/>
                <a:sym typeface="Calibri"/>
              </a:rPr>
              <a:t>Low risk of not meeting the CGMS Baseline commitment.</a:t>
            </a:r>
            <a:endParaRPr b="0" i="0" sz="1800" u="none" cap="none" strike="noStrike">
              <a:solidFill>
                <a:schemeClr val="dk2"/>
              </a:solidFill>
              <a:latin typeface="Calibri"/>
              <a:ea typeface="Calibri"/>
              <a:cs typeface="Calibri"/>
              <a:sym typeface="Calibri"/>
            </a:endParaRPr>
          </a:p>
        </p:txBody>
      </p:sp>
      <p:grpSp>
        <p:nvGrpSpPr>
          <p:cNvPr id="442" name="Google Shape;442;g3b2afce14d4_0_487"/>
          <p:cNvGrpSpPr/>
          <p:nvPr/>
        </p:nvGrpSpPr>
        <p:grpSpPr>
          <a:xfrm>
            <a:off x="1991124" y="3769051"/>
            <a:ext cx="750000" cy="455425"/>
            <a:chOff x="1151950" y="6402575"/>
            <a:chExt cx="750000" cy="455425"/>
          </a:xfrm>
        </p:grpSpPr>
        <p:sp>
          <p:nvSpPr>
            <p:cNvPr id="443" name="Google Shape;443;g3b2afce14d4_0_487"/>
            <p:cNvSpPr/>
            <p:nvPr/>
          </p:nvSpPr>
          <p:spPr>
            <a:xfrm>
              <a:off x="1473400" y="6402575"/>
              <a:ext cx="107100" cy="160800"/>
            </a:xfrm>
            <a:prstGeom prst="up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 name="Google Shape;444;g3b2afce14d4_0_487"/>
            <p:cNvSpPr txBox="1"/>
            <p:nvPr/>
          </p:nvSpPr>
          <p:spPr>
            <a:xfrm>
              <a:off x="1151950" y="6504000"/>
              <a:ext cx="750000" cy="35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Calibri"/>
                  <a:ea typeface="Calibri"/>
                  <a:cs typeface="Calibri"/>
                  <a:sym typeface="Calibri"/>
                </a:rPr>
                <a:t>Today</a:t>
              </a:r>
              <a:endParaRPr b="1" i="0" sz="1100" u="none" cap="none" strike="noStrike">
                <a:solidFill>
                  <a:srgbClr val="000000"/>
                </a:solidFill>
                <a:latin typeface="Calibri"/>
                <a:ea typeface="Calibri"/>
                <a:cs typeface="Calibri"/>
                <a:sym typeface="Calibri"/>
              </a:endParaRPr>
            </a:p>
          </p:txBody>
        </p:sp>
      </p:grpSp>
      <p:sp>
        <p:nvSpPr>
          <p:cNvPr id="445" name="Google Shape;445;g3b2afce14d4_0_487"/>
          <p:cNvSpPr/>
          <p:nvPr/>
        </p:nvSpPr>
        <p:spPr>
          <a:xfrm>
            <a:off x="9445500" y="3661125"/>
            <a:ext cx="2746500" cy="1322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500" u="sng" cap="none" strike="noStrike">
                <a:solidFill>
                  <a:schemeClr val="dk1"/>
                </a:solidFill>
                <a:latin typeface="Calibri"/>
                <a:ea typeface="Calibri"/>
                <a:cs typeface="Calibri"/>
                <a:sym typeface="Calibri"/>
              </a:rPr>
              <a:t>LEO - 1 Orbit</a:t>
            </a:r>
            <a:endParaRPr b="1" i="0" sz="1500" u="none" cap="none" strike="noStrike">
              <a:solidFill>
                <a:srgbClr val="A4C2F4"/>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US" sz="1500" u="none" cap="none" strike="noStrike">
                <a:solidFill>
                  <a:srgbClr val="4292C6"/>
                </a:solidFill>
                <a:latin typeface="Calibri"/>
                <a:ea typeface="Calibri"/>
                <a:cs typeface="Calibri"/>
                <a:sym typeface="Calibri"/>
              </a:rPr>
              <a:t>Sun-synchronous mid-morning</a:t>
            </a:r>
            <a:endParaRPr b="1" i="0" sz="1500" u="none" cap="none" strike="noStrike">
              <a:solidFill>
                <a:srgbClr val="4292C6"/>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500" u="none" cap="none" strike="noStrike">
              <a:solidFill>
                <a:srgbClr val="4292C6"/>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US" sz="1500" u="none" cap="none" strike="noStrike">
                <a:solidFill>
                  <a:srgbClr val="002569"/>
                </a:solidFill>
                <a:latin typeface="Calibri"/>
                <a:ea typeface="Calibri"/>
                <a:cs typeface="Calibri"/>
                <a:sym typeface="Calibri"/>
              </a:rPr>
              <a:t>Reference mission on a high-precision, drifting orbit</a:t>
            </a:r>
            <a:endParaRPr b="1" i="0" sz="1500" u="none" cap="none" strike="noStrike">
              <a:solidFill>
                <a:srgbClr val="00256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500" u="sng" cap="none" strike="noStrike">
              <a:solidFill>
                <a:srgbClr val="002569"/>
              </a:solidFill>
              <a:latin typeface="Calibri"/>
              <a:ea typeface="Calibri"/>
              <a:cs typeface="Calibri"/>
              <a:sym typeface="Calibri"/>
            </a:endParaRPr>
          </a:p>
        </p:txBody>
      </p:sp>
      <p:pic>
        <p:nvPicPr>
          <p:cNvPr id="446" name="Google Shape;446;g3b2afce14d4_0_487"/>
          <p:cNvPicPr preferRelativeResize="0"/>
          <p:nvPr/>
        </p:nvPicPr>
        <p:blipFill rotWithShape="1">
          <a:blip r:embed="rId3">
            <a:alphaModFix/>
          </a:blip>
          <a:srcRect b="0" l="0" r="0" t="0"/>
          <a:stretch/>
        </p:blipFill>
        <p:spPr>
          <a:xfrm>
            <a:off x="152400" y="861975"/>
            <a:ext cx="9066975" cy="28695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g3b2afce14d4_0_497"/>
          <p:cNvSpPr txBox="1"/>
          <p:nvPr/>
        </p:nvSpPr>
        <p:spPr>
          <a:xfrm>
            <a:off x="52720" y="445584"/>
            <a:ext cx="6043200" cy="276900"/>
          </a:xfrm>
          <a:prstGeom prst="rect">
            <a:avLst/>
          </a:prstGeom>
          <a:solidFill>
            <a:srgbClr val="36609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Calibri"/>
                <a:ea typeface="Calibri"/>
                <a:cs typeface="Calibri"/>
                <a:sym typeface="Calibri"/>
              </a:rPr>
              <a:t>Scatterometry (Ocean Surface Winds) </a:t>
            </a:r>
            <a:endParaRPr b="0" i="0" sz="1400" u="none" cap="none" strike="noStrike">
              <a:solidFill>
                <a:srgbClr val="000000"/>
              </a:solidFill>
              <a:latin typeface="Arial"/>
              <a:ea typeface="Arial"/>
              <a:cs typeface="Arial"/>
              <a:sym typeface="Arial"/>
            </a:endParaRPr>
          </a:p>
        </p:txBody>
      </p:sp>
      <p:sp>
        <p:nvSpPr>
          <p:cNvPr id="452" name="Google Shape;452;g3b2afce14d4_0_497"/>
          <p:cNvSpPr txBox="1"/>
          <p:nvPr/>
        </p:nvSpPr>
        <p:spPr>
          <a:xfrm>
            <a:off x="348210" y="5602465"/>
            <a:ext cx="8355600" cy="6465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sng" cap="none" strike="noStrike">
                <a:solidFill>
                  <a:schemeClr val="dk2"/>
                </a:solidFill>
                <a:latin typeface="Calibri"/>
                <a:ea typeface="Calibri"/>
                <a:cs typeface="Calibri"/>
                <a:sym typeface="Calibri"/>
              </a:rPr>
              <a:t>WGIII Assessment</a:t>
            </a:r>
            <a:r>
              <a:rPr b="0" i="0" lang="en-US" sz="1800" u="none" cap="none" strike="noStrike">
                <a:solidFill>
                  <a:schemeClr val="dk2"/>
                </a:solidFill>
                <a:latin typeface="Calibri"/>
                <a:ea typeface="Calibri"/>
                <a:cs typeface="Calibri"/>
                <a:sym typeface="Calibri"/>
              </a:rPr>
              <a:t>: Risk of not meeting the CGMS Baseline commitment in the afternoon orbit in the early 2030s</a:t>
            </a:r>
            <a:r>
              <a:rPr b="0" i="0" lang="en-US" sz="1800" u="none" cap="none" strike="noStrike">
                <a:solidFill>
                  <a:schemeClr val="dk2"/>
                </a:solidFill>
                <a:latin typeface="Calibri"/>
                <a:ea typeface="Calibri"/>
                <a:cs typeface="Calibri"/>
                <a:sym typeface="Calibri"/>
                <a:extLst>
                  <a:ext uri="http://customooxmlschemas.google.com/">
                    <go:slidesCustomData xmlns:go="http://customooxmlschemas.google.com/" textRoundtripDataId="19"/>
                  </a:ext>
                </a:extLst>
              </a:rPr>
              <a:t>.</a:t>
            </a:r>
            <a:endParaRPr b="0" i="0" sz="1800" u="none" cap="none" strike="noStrike">
              <a:solidFill>
                <a:schemeClr val="dk2"/>
              </a:solidFill>
              <a:latin typeface="Calibri"/>
              <a:ea typeface="Calibri"/>
              <a:cs typeface="Calibri"/>
              <a:sym typeface="Calibri"/>
            </a:endParaRPr>
          </a:p>
        </p:txBody>
      </p:sp>
      <p:grpSp>
        <p:nvGrpSpPr>
          <p:cNvPr id="453" name="Google Shape;453;g3b2afce14d4_0_497"/>
          <p:cNvGrpSpPr/>
          <p:nvPr/>
        </p:nvGrpSpPr>
        <p:grpSpPr>
          <a:xfrm>
            <a:off x="2255288" y="3503637"/>
            <a:ext cx="750000" cy="455425"/>
            <a:chOff x="1151950" y="6402575"/>
            <a:chExt cx="750000" cy="455425"/>
          </a:xfrm>
        </p:grpSpPr>
        <p:sp>
          <p:nvSpPr>
            <p:cNvPr id="454" name="Google Shape;454;g3b2afce14d4_0_497"/>
            <p:cNvSpPr/>
            <p:nvPr/>
          </p:nvSpPr>
          <p:spPr>
            <a:xfrm>
              <a:off x="1473400" y="6402575"/>
              <a:ext cx="107100" cy="160800"/>
            </a:xfrm>
            <a:prstGeom prst="up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g3b2afce14d4_0_497"/>
            <p:cNvSpPr txBox="1"/>
            <p:nvPr/>
          </p:nvSpPr>
          <p:spPr>
            <a:xfrm>
              <a:off x="1151950" y="6504000"/>
              <a:ext cx="750000" cy="35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Calibri"/>
                  <a:ea typeface="Calibri"/>
                  <a:cs typeface="Calibri"/>
                  <a:sym typeface="Calibri"/>
                </a:rPr>
                <a:t>Today</a:t>
              </a:r>
              <a:endParaRPr b="1" i="0" sz="1100" u="none" cap="none" strike="noStrike">
                <a:solidFill>
                  <a:srgbClr val="000000"/>
                </a:solidFill>
                <a:latin typeface="Calibri"/>
                <a:ea typeface="Calibri"/>
                <a:cs typeface="Calibri"/>
                <a:sym typeface="Calibri"/>
              </a:endParaRPr>
            </a:p>
          </p:txBody>
        </p:sp>
      </p:grpSp>
      <p:sp>
        <p:nvSpPr>
          <p:cNvPr id="456" name="Google Shape;456;g3b2afce14d4_0_497"/>
          <p:cNvSpPr/>
          <p:nvPr/>
        </p:nvSpPr>
        <p:spPr>
          <a:xfrm>
            <a:off x="9235375" y="4576020"/>
            <a:ext cx="2735400" cy="1116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500" u="sng" cap="none" strike="noStrike">
                <a:solidFill>
                  <a:schemeClr val="dk1"/>
                </a:solidFill>
                <a:latin typeface="Calibri"/>
                <a:ea typeface="Calibri"/>
                <a:cs typeface="Calibri"/>
                <a:sym typeface="Calibri"/>
              </a:rPr>
              <a:t>LEO</a:t>
            </a:r>
            <a:endParaRPr b="0" i="0" sz="1500" u="sng"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US" sz="1500" u="none" cap="none" strike="noStrike">
                <a:solidFill>
                  <a:srgbClr val="A4C2F4"/>
                </a:solidFill>
                <a:latin typeface="Calibri"/>
                <a:ea typeface="Calibri"/>
                <a:cs typeface="Calibri"/>
                <a:sym typeface="Calibri"/>
              </a:rPr>
              <a:t>Sun-synchronous early morning</a:t>
            </a:r>
            <a:endParaRPr b="1" i="0" sz="1500" u="none" cap="none" strike="noStrike">
              <a:solidFill>
                <a:srgbClr val="A4C2F4"/>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US" sz="1500" u="none" cap="none" strike="noStrike">
                <a:solidFill>
                  <a:srgbClr val="3C78D8"/>
                </a:solidFill>
                <a:latin typeface="Calibri"/>
                <a:ea typeface="Calibri"/>
                <a:cs typeface="Calibri"/>
                <a:sym typeface="Calibri"/>
              </a:rPr>
              <a:t>Sun-synchronous mid-morning</a:t>
            </a:r>
            <a:endParaRPr b="1" i="0" sz="1500" u="none" cap="none" strike="noStrike">
              <a:solidFill>
                <a:srgbClr val="3C78D8"/>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US" sz="1500" u="none" cap="none" strike="noStrike">
                <a:solidFill>
                  <a:srgbClr val="1C4587"/>
                </a:solidFill>
                <a:latin typeface="Calibri"/>
                <a:ea typeface="Calibri"/>
                <a:cs typeface="Calibri"/>
                <a:sym typeface="Calibri"/>
              </a:rPr>
              <a:t>Sun-synchronous afternoon </a:t>
            </a:r>
            <a:endParaRPr b="1" i="0" sz="1500" u="none" cap="none" strike="noStrike">
              <a:solidFill>
                <a:srgbClr val="1C4587"/>
              </a:solidFill>
              <a:latin typeface="Arial"/>
              <a:ea typeface="Arial"/>
              <a:cs typeface="Arial"/>
              <a:sym typeface="Arial"/>
            </a:endParaRPr>
          </a:p>
        </p:txBody>
      </p:sp>
      <p:pic>
        <p:nvPicPr>
          <p:cNvPr id="457" name="Google Shape;457;g3b2afce14d4_0_497"/>
          <p:cNvPicPr preferRelativeResize="0"/>
          <p:nvPr/>
        </p:nvPicPr>
        <p:blipFill rotWithShape="1">
          <a:blip r:embed="rId3">
            <a:alphaModFix/>
          </a:blip>
          <a:srcRect b="0" l="0" r="0" t="0"/>
          <a:stretch/>
        </p:blipFill>
        <p:spPr>
          <a:xfrm>
            <a:off x="152400" y="874875"/>
            <a:ext cx="10380109" cy="25541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g3b2afce14d4_0_507"/>
          <p:cNvSpPr txBox="1"/>
          <p:nvPr/>
        </p:nvSpPr>
        <p:spPr>
          <a:xfrm>
            <a:off x="52720" y="417794"/>
            <a:ext cx="6043200" cy="276900"/>
          </a:xfrm>
          <a:prstGeom prst="rect">
            <a:avLst/>
          </a:prstGeom>
          <a:solidFill>
            <a:srgbClr val="36609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Calibri"/>
                <a:ea typeface="Calibri"/>
                <a:cs typeface="Calibri"/>
                <a:sym typeface="Calibri"/>
              </a:rPr>
              <a:t>Sub-millimetre Ice Cloud Imager (Cloud Ice) </a:t>
            </a:r>
            <a:endParaRPr b="0" i="0" sz="1400" u="none" cap="none" strike="noStrike">
              <a:solidFill>
                <a:srgbClr val="000000"/>
              </a:solidFill>
              <a:latin typeface="Arial"/>
              <a:ea typeface="Arial"/>
              <a:cs typeface="Arial"/>
              <a:sym typeface="Arial"/>
            </a:endParaRPr>
          </a:p>
        </p:txBody>
      </p:sp>
      <p:sp>
        <p:nvSpPr>
          <p:cNvPr id="463" name="Google Shape;463;g3b2afce14d4_0_507"/>
          <p:cNvSpPr txBox="1"/>
          <p:nvPr/>
        </p:nvSpPr>
        <p:spPr>
          <a:xfrm>
            <a:off x="215525" y="5432175"/>
            <a:ext cx="92391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sng" cap="none" strike="noStrike">
                <a:solidFill>
                  <a:schemeClr val="dk2"/>
                </a:solidFill>
                <a:latin typeface="Calibri"/>
                <a:ea typeface="Calibri"/>
                <a:cs typeface="Calibri"/>
                <a:sym typeface="Calibri"/>
              </a:rPr>
              <a:t>WGIII Assessment</a:t>
            </a:r>
            <a:r>
              <a:rPr b="0" i="0" lang="en-US" sz="1800" u="none" cap="none" strike="noStrike">
                <a:solidFill>
                  <a:schemeClr val="dk2"/>
                </a:solidFill>
                <a:latin typeface="Calibri"/>
                <a:ea typeface="Calibri"/>
                <a:cs typeface="Calibri"/>
                <a:sym typeface="Calibri"/>
              </a:rPr>
              <a:t>:</a:t>
            </a:r>
            <a:r>
              <a:rPr b="0" i="0" lang="en-US" sz="1400" u="none" cap="none" strike="noStrike">
                <a:solidFill>
                  <a:schemeClr val="dk1"/>
                </a:solidFill>
                <a:latin typeface="Arial"/>
                <a:ea typeface="Arial"/>
                <a:cs typeface="Arial"/>
                <a:sym typeface="Arial"/>
              </a:rPr>
              <a:t> </a:t>
            </a:r>
            <a:r>
              <a:rPr b="0" i="0" lang="en-US" sz="1800" u="none" cap="none" strike="noStrike">
                <a:solidFill>
                  <a:schemeClr val="dk2"/>
                </a:solidFill>
                <a:latin typeface="Calibri"/>
                <a:ea typeface="Calibri"/>
                <a:cs typeface="Calibri"/>
                <a:sym typeface="Calibri"/>
              </a:rPr>
              <a:t>Low risk of not meeting the CGMS Baseline commitment</a:t>
            </a:r>
            <a:endParaRPr b="0" i="0" sz="1800" u="none" cap="none" strike="noStrike">
              <a:solidFill>
                <a:schemeClr val="dk2"/>
              </a:solidFill>
              <a:latin typeface="Calibri"/>
              <a:ea typeface="Calibri"/>
              <a:cs typeface="Calibri"/>
              <a:sym typeface="Calibri"/>
            </a:endParaRPr>
          </a:p>
        </p:txBody>
      </p:sp>
      <p:grpSp>
        <p:nvGrpSpPr>
          <p:cNvPr id="464" name="Google Shape;464;g3b2afce14d4_0_507"/>
          <p:cNvGrpSpPr/>
          <p:nvPr/>
        </p:nvGrpSpPr>
        <p:grpSpPr>
          <a:xfrm>
            <a:off x="2527683" y="1837073"/>
            <a:ext cx="750000" cy="455425"/>
            <a:chOff x="1151950" y="6402575"/>
            <a:chExt cx="750000" cy="455425"/>
          </a:xfrm>
        </p:grpSpPr>
        <p:sp>
          <p:nvSpPr>
            <p:cNvPr id="465" name="Google Shape;465;g3b2afce14d4_0_507"/>
            <p:cNvSpPr/>
            <p:nvPr/>
          </p:nvSpPr>
          <p:spPr>
            <a:xfrm>
              <a:off x="1473400" y="6402575"/>
              <a:ext cx="107100" cy="160800"/>
            </a:xfrm>
            <a:prstGeom prst="up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g3b2afce14d4_0_507"/>
            <p:cNvSpPr txBox="1"/>
            <p:nvPr/>
          </p:nvSpPr>
          <p:spPr>
            <a:xfrm>
              <a:off x="1151950" y="6504000"/>
              <a:ext cx="750000" cy="35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Calibri"/>
                  <a:ea typeface="Calibri"/>
                  <a:cs typeface="Calibri"/>
                  <a:sym typeface="Calibri"/>
                </a:rPr>
                <a:t>Today</a:t>
              </a:r>
              <a:endParaRPr b="1" i="0" sz="1100" u="none" cap="none" strike="noStrike">
                <a:solidFill>
                  <a:srgbClr val="000000"/>
                </a:solidFill>
                <a:latin typeface="Calibri"/>
                <a:ea typeface="Calibri"/>
                <a:cs typeface="Calibri"/>
                <a:sym typeface="Calibri"/>
              </a:endParaRPr>
            </a:p>
          </p:txBody>
        </p:sp>
      </p:grpSp>
      <p:sp>
        <p:nvSpPr>
          <p:cNvPr id="467" name="Google Shape;467;g3b2afce14d4_0_507"/>
          <p:cNvSpPr/>
          <p:nvPr/>
        </p:nvSpPr>
        <p:spPr>
          <a:xfrm>
            <a:off x="8561400" y="2697075"/>
            <a:ext cx="2735400" cy="820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500" u="sng" cap="none" strike="noStrike">
                <a:solidFill>
                  <a:schemeClr val="dk1"/>
                </a:solidFill>
                <a:latin typeface="Calibri"/>
                <a:ea typeface="Calibri"/>
                <a:cs typeface="Calibri"/>
                <a:sym typeface="Calibri"/>
              </a:rPr>
              <a:t>LEO - 1 Orbit</a:t>
            </a:r>
            <a:endParaRPr b="1" i="0" sz="1600" u="none" cap="none" strike="noStrike">
              <a:solidFill>
                <a:srgbClr val="A4C2F4"/>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US" sz="1500" u="none" cap="none" strike="noStrike">
                <a:solidFill>
                  <a:srgbClr val="4A7DBA"/>
                </a:solidFill>
                <a:latin typeface="Calibri"/>
                <a:ea typeface="Calibri"/>
                <a:cs typeface="Calibri"/>
                <a:sym typeface="Calibri"/>
              </a:rPr>
              <a:t>Sun-synchronous mid-morning</a:t>
            </a:r>
            <a:endParaRPr b="1" i="0" sz="1500" u="none" cap="none" strike="noStrike">
              <a:solidFill>
                <a:srgbClr val="4A7DBA"/>
              </a:solidFill>
              <a:latin typeface="Arial"/>
              <a:ea typeface="Arial"/>
              <a:cs typeface="Arial"/>
              <a:sym typeface="Arial"/>
            </a:endParaRPr>
          </a:p>
        </p:txBody>
      </p:sp>
      <p:pic>
        <p:nvPicPr>
          <p:cNvPr id="468" name="Google Shape;468;g3b2afce14d4_0_507"/>
          <p:cNvPicPr preferRelativeResize="0"/>
          <p:nvPr/>
        </p:nvPicPr>
        <p:blipFill rotWithShape="1">
          <a:blip r:embed="rId3">
            <a:alphaModFix/>
          </a:blip>
          <a:srcRect b="0" l="0" r="0" t="0"/>
          <a:stretch/>
        </p:blipFill>
        <p:spPr>
          <a:xfrm>
            <a:off x="52725" y="793700"/>
            <a:ext cx="11759822" cy="924087"/>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g3b2afce14d4_0_517"/>
          <p:cNvSpPr txBox="1"/>
          <p:nvPr/>
        </p:nvSpPr>
        <p:spPr>
          <a:xfrm>
            <a:off x="52720" y="432676"/>
            <a:ext cx="6043200" cy="276900"/>
          </a:xfrm>
          <a:prstGeom prst="rect">
            <a:avLst/>
          </a:prstGeom>
          <a:solidFill>
            <a:srgbClr val="36609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Calibri"/>
                <a:ea typeface="Calibri"/>
                <a:cs typeface="Calibri"/>
                <a:sym typeface="Calibri"/>
              </a:rPr>
              <a:t>Synthetic Aperture Radar (Soil Moisture, Sea Ice) </a:t>
            </a:r>
            <a:endParaRPr b="0" i="0" sz="1400" u="none" cap="none" strike="noStrike">
              <a:solidFill>
                <a:srgbClr val="000000"/>
              </a:solidFill>
              <a:latin typeface="Arial"/>
              <a:ea typeface="Arial"/>
              <a:cs typeface="Arial"/>
              <a:sym typeface="Arial"/>
            </a:endParaRPr>
          </a:p>
        </p:txBody>
      </p:sp>
      <p:grpSp>
        <p:nvGrpSpPr>
          <p:cNvPr id="474" name="Google Shape;474;g3b2afce14d4_0_517"/>
          <p:cNvGrpSpPr/>
          <p:nvPr/>
        </p:nvGrpSpPr>
        <p:grpSpPr>
          <a:xfrm>
            <a:off x="1702968" y="2973581"/>
            <a:ext cx="750000" cy="455425"/>
            <a:chOff x="1151950" y="6402575"/>
            <a:chExt cx="750000" cy="455425"/>
          </a:xfrm>
        </p:grpSpPr>
        <p:sp>
          <p:nvSpPr>
            <p:cNvPr id="475" name="Google Shape;475;g3b2afce14d4_0_517"/>
            <p:cNvSpPr/>
            <p:nvPr/>
          </p:nvSpPr>
          <p:spPr>
            <a:xfrm>
              <a:off x="1473400" y="6402575"/>
              <a:ext cx="107100" cy="160800"/>
            </a:xfrm>
            <a:prstGeom prst="up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 name="Google Shape;476;g3b2afce14d4_0_517"/>
            <p:cNvSpPr txBox="1"/>
            <p:nvPr/>
          </p:nvSpPr>
          <p:spPr>
            <a:xfrm>
              <a:off x="1151950" y="6504000"/>
              <a:ext cx="750000" cy="35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Calibri"/>
                  <a:ea typeface="Calibri"/>
                  <a:cs typeface="Calibri"/>
                  <a:sym typeface="Calibri"/>
                </a:rPr>
                <a:t>Today</a:t>
              </a:r>
              <a:endParaRPr b="1" i="0" sz="1100" u="none" cap="none" strike="noStrike">
                <a:solidFill>
                  <a:srgbClr val="000000"/>
                </a:solidFill>
                <a:latin typeface="Calibri"/>
                <a:ea typeface="Calibri"/>
                <a:cs typeface="Calibri"/>
                <a:sym typeface="Calibri"/>
              </a:endParaRPr>
            </a:p>
          </p:txBody>
        </p:sp>
      </p:grpSp>
      <p:sp>
        <p:nvSpPr>
          <p:cNvPr id="477" name="Google Shape;477;g3b2afce14d4_0_517"/>
          <p:cNvSpPr/>
          <p:nvPr/>
        </p:nvSpPr>
        <p:spPr>
          <a:xfrm>
            <a:off x="8906450" y="2890193"/>
            <a:ext cx="2735400" cy="773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500" u="sng" cap="none" strike="noStrike">
                <a:solidFill>
                  <a:schemeClr val="dk1"/>
                </a:solidFill>
                <a:latin typeface="Calibri"/>
                <a:ea typeface="Calibri"/>
                <a:cs typeface="Calibri"/>
                <a:sym typeface="Calibri"/>
              </a:rPr>
              <a:t>LEO - 1 Orbit</a:t>
            </a:r>
            <a:endParaRPr b="1" i="0" sz="1500" u="none" cap="none" strike="noStrike">
              <a:solidFill>
                <a:srgbClr val="A4C2F4"/>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US" sz="1500" u="none" cap="none" strike="noStrike">
                <a:solidFill>
                  <a:srgbClr val="4292C6"/>
                </a:solidFill>
                <a:latin typeface="Calibri"/>
                <a:ea typeface="Calibri"/>
                <a:cs typeface="Calibri"/>
                <a:sym typeface="Calibri"/>
              </a:rPr>
              <a:t>Sun-synchronous</a:t>
            </a:r>
            <a:endParaRPr b="1" i="0" sz="1500" u="none" cap="none" strike="noStrike">
              <a:solidFill>
                <a:srgbClr val="4292C6"/>
              </a:solidFill>
              <a:latin typeface="Arial"/>
              <a:ea typeface="Arial"/>
              <a:cs typeface="Arial"/>
              <a:sym typeface="Arial"/>
            </a:endParaRPr>
          </a:p>
        </p:txBody>
      </p:sp>
      <p:sp>
        <p:nvSpPr>
          <p:cNvPr id="478" name="Google Shape;478;g3b2afce14d4_0_517"/>
          <p:cNvSpPr txBox="1"/>
          <p:nvPr/>
        </p:nvSpPr>
        <p:spPr>
          <a:xfrm>
            <a:off x="226200" y="5453525"/>
            <a:ext cx="92391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sng" cap="none" strike="noStrike">
                <a:solidFill>
                  <a:schemeClr val="dk2"/>
                </a:solidFill>
                <a:latin typeface="Calibri"/>
                <a:ea typeface="Calibri"/>
                <a:cs typeface="Calibri"/>
                <a:sym typeface="Calibri"/>
              </a:rPr>
              <a:t>WGIII Assessment</a:t>
            </a:r>
            <a:r>
              <a:rPr b="0" i="0" lang="en-US" sz="1800" u="none" cap="none" strike="noStrike">
                <a:solidFill>
                  <a:schemeClr val="dk2"/>
                </a:solidFill>
                <a:latin typeface="Calibri"/>
                <a:ea typeface="Calibri"/>
                <a:cs typeface="Calibri"/>
                <a:sym typeface="Calibri"/>
              </a:rPr>
              <a:t>:</a:t>
            </a:r>
            <a:r>
              <a:rPr b="0" i="0" lang="en-US" sz="1400" u="none" cap="none" strike="noStrike">
                <a:solidFill>
                  <a:schemeClr val="dk1"/>
                </a:solidFill>
                <a:latin typeface="Arial"/>
                <a:ea typeface="Arial"/>
                <a:cs typeface="Arial"/>
                <a:sym typeface="Arial"/>
              </a:rPr>
              <a:t> </a:t>
            </a:r>
            <a:r>
              <a:rPr b="0" i="0" lang="en-US" sz="1800" u="none" cap="none" strike="noStrike">
                <a:solidFill>
                  <a:schemeClr val="dk2"/>
                </a:solidFill>
                <a:latin typeface="Calibri"/>
                <a:ea typeface="Calibri"/>
                <a:cs typeface="Calibri"/>
                <a:sym typeface="Calibri"/>
              </a:rPr>
              <a:t>Low risk of not meeting the CGMS Baseline commitment</a:t>
            </a:r>
            <a:endParaRPr b="0" i="0" sz="1800" u="none" cap="none" strike="noStrike">
              <a:solidFill>
                <a:schemeClr val="dk2"/>
              </a:solidFill>
              <a:latin typeface="Calibri"/>
              <a:ea typeface="Calibri"/>
              <a:cs typeface="Calibri"/>
              <a:sym typeface="Calibri"/>
            </a:endParaRPr>
          </a:p>
        </p:txBody>
      </p:sp>
      <p:pic>
        <p:nvPicPr>
          <p:cNvPr id="479" name="Google Shape;479;g3b2afce14d4_0_517"/>
          <p:cNvPicPr preferRelativeResize="0"/>
          <p:nvPr/>
        </p:nvPicPr>
        <p:blipFill rotWithShape="1">
          <a:blip r:embed="rId3">
            <a:alphaModFix/>
          </a:blip>
          <a:srcRect b="0" l="0" r="0" t="0"/>
          <a:stretch/>
        </p:blipFill>
        <p:spPr>
          <a:xfrm>
            <a:off x="52725" y="754825"/>
            <a:ext cx="8367183" cy="21353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g3b2afce14d4_0_527"/>
          <p:cNvSpPr txBox="1"/>
          <p:nvPr/>
        </p:nvSpPr>
        <p:spPr>
          <a:xfrm>
            <a:off x="52720" y="432676"/>
            <a:ext cx="6043200" cy="276900"/>
          </a:xfrm>
          <a:prstGeom prst="rect">
            <a:avLst/>
          </a:prstGeom>
          <a:solidFill>
            <a:srgbClr val="36609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Calibri"/>
                <a:ea typeface="Calibri"/>
                <a:cs typeface="Calibri"/>
                <a:sym typeface="Calibri"/>
              </a:rPr>
              <a:t>High Resolution Optical Imager (Land Use, Vegetation Type and Status, Aerosols)</a:t>
            </a:r>
            <a:endParaRPr b="0" i="0" sz="1400" u="none" cap="none" strike="noStrike">
              <a:solidFill>
                <a:srgbClr val="000000"/>
              </a:solidFill>
              <a:latin typeface="Arial"/>
              <a:ea typeface="Arial"/>
              <a:cs typeface="Arial"/>
              <a:sym typeface="Arial"/>
            </a:endParaRPr>
          </a:p>
        </p:txBody>
      </p:sp>
      <p:grpSp>
        <p:nvGrpSpPr>
          <p:cNvPr id="485" name="Google Shape;485;g3b2afce14d4_0_527"/>
          <p:cNvGrpSpPr/>
          <p:nvPr/>
        </p:nvGrpSpPr>
        <p:grpSpPr>
          <a:xfrm>
            <a:off x="2128050" y="2066533"/>
            <a:ext cx="750000" cy="455425"/>
            <a:chOff x="1151950" y="6402575"/>
            <a:chExt cx="750000" cy="455425"/>
          </a:xfrm>
        </p:grpSpPr>
        <p:sp>
          <p:nvSpPr>
            <p:cNvPr id="486" name="Google Shape;486;g3b2afce14d4_0_527"/>
            <p:cNvSpPr/>
            <p:nvPr/>
          </p:nvSpPr>
          <p:spPr>
            <a:xfrm>
              <a:off x="1473400" y="6402575"/>
              <a:ext cx="107100" cy="160800"/>
            </a:xfrm>
            <a:prstGeom prst="up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 name="Google Shape;487;g3b2afce14d4_0_527"/>
            <p:cNvSpPr txBox="1"/>
            <p:nvPr/>
          </p:nvSpPr>
          <p:spPr>
            <a:xfrm>
              <a:off x="1151950" y="6504000"/>
              <a:ext cx="750000" cy="35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Calibri"/>
                  <a:ea typeface="Calibri"/>
                  <a:cs typeface="Calibri"/>
                  <a:sym typeface="Calibri"/>
                </a:rPr>
                <a:t>Today</a:t>
              </a:r>
              <a:endParaRPr b="1" i="0" sz="1100" u="none" cap="none" strike="noStrike">
                <a:solidFill>
                  <a:srgbClr val="000000"/>
                </a:solidFill>
                <a:latin typeface="Calibri"/>
                <a:ea typeface="Calibri"/>
                <a:cs typeface="Calibri"/>
                <a:sym typeface="Calibri"/>
              </a:endParaRPr>
            </a:p>
          </p:txBody>
        </p:sp>
      </p:grpSp>
      <p:sp>
        <p:nvSpPr>
          <p:cNvPr id="488" name="Google Shape;488;g3b2afce14d4_0_527"/>
          <p:cNvSpPr/>
          <p:nvPr/>
        </p:nvSpPr>
        <p:spPr>
          <a:xfrm>
            <a:off x="7777700" y="2505594"/>
            <a:ext cx="2735400" cy="923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500" u="sng" cap="none" strike="noStrike">
                <a:solidFill>
                  <a:schemeClr val="dk1"/>
                </a:solidFill>
                <a:latin typeface="Calibri"/>
                <a:ea typeface="Calibri"/>
                <a:cs typeface="Calibri"/>
                <a:sym typeface="Calibri"/>
              </a:rPr>
              <a:t>LEO - 1 Orbit</a:t>
            </a:r>
            <a:endParaRPr b="1" i="0" sz="1500" u="none" cap="none" strike="noStrike">
              <a:solidFill>
                <a:srgbClr val="A4C2F4"/>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US" sz="1500" u="none" cap="none" strike="noStrike">
                <a:solidFill>
                  <a:srgbClr val="4A7DBA"/>
                </a:solidFill>
                <a:latin typeface="Calibri"/>
                <a:ea typeface="Calibri"/>
                <a:cs typeface="Calibri"/>
                <a:sym typeface="Calibri"/>
              </a:rPr>
              <a:t>Sun-synchronous</a:t>
            </a:r>
            <a:endParaRPr b="1" i="0" sz="1500" u="none" cap="none" strike="noStrike">
              <a:solidFill>
                <a:srgbClr val="4A7DBA"/>
              </a:solidFill>
              <a:latin typeface="Arial"/>
              <a:ea typeface="Arial"/>
              <a:cs typeface="Arial"/>
              <a:sym typeface="Arial"/>
            </a:endParaRPr>
          </a:p>
        </p:txBody>
      </p:sp>
      <p:sp>
        <p:nvSpPr>
          <p:cNvPr id="489" name="Google Shape;489;g3b2afce14d4_0_527"/>
          <p:cNvSpPr txBox="1"/>
          <p:nvPr/>
        </p:nvSpPr>
        <p:spPr>
          <a:xfrm>
            <a:off x="252900" y="5528325"/>
            <a:ext cx="92391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sng" cap="none" strike="noStrike">
                <a:solidFill>
                  <a:schemeClr val="dk2"/>
                </a:solidFill>
                <a:latin typeface="Calibri"/>
                <a:ea typeface="Calibri"/>
                <a:cs typeface="Calibri"/>
                <a:sym typeface="Calibri"/>
              </a:rPr>
              <a:t>WGIII Assessment</a:t>
            </a:r>
            <a:r>
              <a:rPr b="0" i="0" lang="en-US" sz="1800" u="none" cap="none" strike="noStrike">
                <a:solidFill>
                  <a:schemeClr val="dk2"/>
                </a:solidFill>
                <a:latin typeface="Calibri"/>
                <a:ea typeface="Calibri"/>
                <a:cs typeface="Calibri"/>
                <a:sym typeface="Calibri"/>
              </a:rPr>
              <a:t>:</a:t>
            </a:r>
            <a:r>
              <a:rPr b="0" i="0" lang="en-US" sz="1400" u="none" cap="none" strike="noStrike">
                <a:solidFill>
                  <a:schemeClr val="dk1"/>
                </a:solidFill>
                <a:latin typeface="Arial"/>
                <a:ea typeface="Arial"/>
                <a:cs typeface="Arial"/>
                <a:sym typeface="Arial"/>
              </a:rPr>
              <a:t> </a:t>
            </a:r>
            <a:r>
              <a:rPr b="0" i="0" lang="en-US" sz="1800" u="none" cap="none" strike="noStrike">
                <a:solidFill>
                  <a:schemeClr val="dk2"/>
                </a:solidFill>
                <a:latin typeface="Calibri"/>
                <a:ea typeface="Calibri"/>
                <a:cs typeface="Calibri"/>
                <a:sym typeface="Calibri"/>
              </a:rPr>
              <a:t>Low risk of not meeting the CGMS Baseline commitment</a:t>
            </a:r>
            <a:endParaRPr b="0" i="0" sz="1800" u="none" cap="none" strike="noStrike">
              <a:solidFill>
                <a:schemeClr val="dk2"/>
              </a:solidFill>
              <a:latin typeface="Calibri"/>
              <a:ea typeface="Calibri"/>
              <a:cs typeface="Calibri"/>
              <a:sym typeface="Calibri"/>
            </a:endParaRPr>
          </a:p>
        </p:txBody>
      </p:sp>
      <p:pic>
        <p:nvPicPr>
          <p:cNvPr id="490" name="Google Shape;490;g3b2afce14d4_0_527"/>
          <p:cNvPicPr preferRelativeResize="0"/>
          <p:nvPr/>
        </p:nvPicPr>
        <p:blipFill rotWithShape="1">
          <a:blip r:embed="rId3">
            <a:alphaModFix/>
          </a:blip>
          <a:srcRect b="0" l="0" r="0" t="0"/>
          <a:stretch/>
        </p:blipFill>
        <p:spPr>
          <a:xfrm>
            <a:off x="121500" y="744150"/>
            <a:ext cx="10160715" cy="1287788"/>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g3b2afce14d4_0_537"/>
          <p:cNvSpPr txBox="1"/>
          <p:nvPr/>
        </p:nvSpPr>
        <p:spPr>
          <a:xfrm>
            <a:off x="52720" y="432676"/>
            <a:ext cx="6043200" cy="276900"/>
          </a:xfrm>
          <a:prstGeom prst="rect">
            <a:avLst/>
          </a:prstGeom>
          <a:solidFill>
            <a:srgbClr val="36609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Calibri"/>
                <a:ea typeface="Calibri"/>
                <a:cs typeface="Calibri"/>
                <a:sym typeface="Calibri"/>
              </a:rPr>
              <a:t>Coronagraph (Coronagraphy) </a:t>
            </a:r>
            <a:endParaRPr b="0" i="0" sz="1400" u="none" cap="none" strike="noStrike">
              <a:solidFill>
                <a:srgbClr val="000000"/>
              </a:solidFill>
              <a:latin typeface="Arial"/>
              <a:ea typeface="Arial"/>
              <a:cs typeface="Arial"/>
              <a:sym typeface="Arial"/>
            </a:endParaRPr>
          </a:p>
        </p:txBody>
      </p:sp>
      <p:sp>
        <p:nvSpPr>
          <p:cNvPr id="496" name="Google Shape;496;g3b2afce14d4_0_537"/>
          <p:cNvSpPr txBox="1"/>
          <p:nvPr/>
        </p:nvSpPr>
        <p:spPr>
          <a:xfrm>
            <a:off x="169012" y="5439830"/>
            <a:ext cx="11241300" cy="369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sng" cap="none" strike="noStrike">
                <a:solidFill>
                  <a:schemeClr val="dk2"/>
                </a:solidFill>
                <a:latin typeface="Calibri"/>
                <a:ea typeface="Calibri"/>
                <a:cs typeface="Calibri"/>
                <a:sym typeface="Calibri"/>
              </a:rPr>
              <a:t>WGIII Assessment</a:t>
            </a:r>
            <a:r>
              <a:rPr b="0" i="0" lang="en-US" sz="1800" u="none" cap="none" strike="noStrike">
                <a:solidFill>
                  <a:schemeClr val="dk2"/>
                </a:solidFill>
                <a:latin typeface="Calibri"/>
                <a:ea typeface="Calibri"/>
                <a:cs typeface="Calibri"/>
                <a:sym typeface="Calibri"/>
              </a:rPr>
              <a:t>:</a:t>
            </a:r>
            <a:r>
              <a:rPr b="0" i="0" lang="en-US" sz="1400" u="none" cap="none" strike="noStrike">
                <a:solidFill>
                  <a:schemeClr val="dk1"/>
                </a:solidFill>
                <a:latin typeface="Arial"/>
                <a:ea typeface="Arial"/>
                <a:cs typeface="Arial"/>
                <a:sym typeface="Arial"/>
              </a:rPr>
              <a:t> </a:t>
            </a:r>
            <a:r>
              <a:rPr b="0" i="0" lang="en-US" sz="1800" u="none" cap="none" strike="noStrike">
                <a:solidFill>
                  <a:schemeClr val="dk2"/>
                </a:solidFill>
                <a:latin typeface="Calibri"/>
                <a:ea typeface="Calibri"/>
                <a:cs typeface="Calibri"/>
                <a:sym typeface="Calibri"/>
              </a:rPr>
              <a:t>Low risk of not meeting the CGMS Baseline commitment</a:t>
            </a:r>
            <a:endParaRPr b="0" i="0" sz="1800" u="none" cap="none" strike="noStrike">
              <a:solidFill>
                <a:srgbClr val="888888"/>
              </a:solidFill>
              <a:latin typeface="Calibri"/>
              <a:ea typeface="Calibri"/>
              <a:cs typeface="Calibri"/>
              <a:sym typeface="Calibri"/>
            </a:endParaRPr>
          </a:p>
        </p:txBody>
      </p:sp>
      <p:grpSp>
        <p:nvGrpSpPr>
          <p:cNvPr id="497" name="Google Shape;497;g3b2afce14d4_0_537"/>
          <p:cNvGrpSpPr/>
          <p:nvPr/>
        </p:nvGrpSpPr>
        <p:grpSpPr>
          <a:xfrm>
            <a:off x="2196818" y="2454462"/>
            <a:ext cx="750000" cy="450276"/>
            <a:chOff x="1151950" y="6490102"/>
            <a:chExt cx="750000" cy="450276"/>
          </a:xfrm>
        </p:grpSpPr>
        <p:sp>
          <p:nvSpPr>
            <p:cNvPr id="498" name="Google Shape;498;g3b2afce14d4_0_537"/>
            <p:cNvSpPr/>
            <p:nvPr/>
          </p:nvSpPr>
          <p:spPr>
            <a:xfrm>
              <a:off x="1473400" y="6490102"/>
              <a:ext cx="107100" cy="160800"/>
            </a:xfrm>
            <a:prstGeom prst="up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g3b2afce14d4_0_537"/>
            <p:cNvSpPr txBox="1"/>
            <p:nvPr/>
          </p:nvSpPr>
          <p:spPr>
            <a:xfrm>
              <a:off x="1151950" y="6586378"/>
              <a:ext cx="750000" cy="35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Calibri"/>
                  <a:ea typeface="Calibri"/>
                  <a:cs typeface="Calibri"/>
                  <a:sym typeface="Calibri"/>
                </a:rPr>
                <a:t>Today</a:t>
              </a:r>
              <a:endParaRPr b="1" i="0" sz="1100" u="none" cap="none" strike="noStrike">
                <a:solidFill>
                  <a:srgbClr val="000000"/>
                </a:solidFill>
                <a:latin typeface="Calibri"/>
                <a:ea typeface="Calibri"/>
                <a:cs typeface="Calibri"/>
                <a:sym typeface="Calibri"/>
              </a:endParaRPr>
            </a:p>
          </p:txBody>
        </p:sp>
      </p:grpSp>
      <p:sp>
        <p:nvSpPr>
          <p:cNvPr id="500" name="Google Shape;500;g3b2afce14d4_0_537"/>
          <p:cNvSpPr/>
          <p:nvPr/>
        </p:nvSpPr>
        <p:spPr>
          <a:xfrm>
            <a:off x="9443700" y="2619009"/>
            <a:ext cx="1910100" cy="1418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500" u="sng" cap="none" strike="noStrike">
                <a:solidFill>
                  <a:schemeClr val="dk1"/>
                </a:solidFill>
                <a:latin typeface="Calibri"/>
                <a:ea typeface="Calibri"/>
                <a:cs typeface="Calibri"/>
                <a:sym typeface="Calibri"/>
                <a:extLst>
                  <a:ext uri="http://customooxmlschemas.google.com/">
                    <go:slidesCustomData xmlns:go="http://customooxmlschemas.google.com/" textRoundtripDataId="20"/>
                  </a:ext>
                </a:extLst>
              </a:rPr>
              <a:t>On Sun-Earth Line</a:t>
            </a:r>
            <a:endParaRPr b="0" i="0" sz="1500" u="sng" cap="none" strike="noStrike">
              <a:solidFill>
                <a:schemeClr val="dk1"/>
              </a:solidFill>
              <a:latin typeface="Calibri"/>
              <a:ea typeface="Calibri"/>
              <a:cs typeface="Calibri"/>
              <a:sym typeface="Calibri"/>
              <a:extLst>
                <a:ext uri="http://customooxmlschemas.google.com/">
                  <go:slidesCustomData xmlns:go="http://customooxmlschemas.google.com/" textRoundtripDataId="21"/>
                </a:ext>
              </a:extLst>
            </a:endParaRPr>
          </a:p>
          <a:p>
            <a:pPr indent="0" lvl="0" marL="0" marR="0" rtl="0" algn="l">
              <a:lnSpc>
                <a:spcPct val="100000"/>
              </a:lnSpc>
              <a:spcBef>
                <a:spcPts val="0"/>
              </a:spcBef>
              <a:spcAft>
                <a:spcPts val="0"/>
              </a:spcAft>
              <a:buClr>
                <a:srgbClr val="000000"/>
              </a:buClr>
              <a:buSzPts val="1400"/>
              <a:buFont typeface="Arial"/>
              <a:buNone/>
            </a:pPr>
            <a:r>
              <a:rPr b="1" i="0" lang="en-US" sz="1500" u="none" cap="none" strike="noStrike">
                <a:solidFill>
                  <a:srgbClr val="F6B26B"/>
                </a:solidFill>
                <a:latin typeface="Calibri"/>
                <a:ea typeface="Calibri"/>
                <a:cs typeface="Calibri"/>
                <a:sym typeface="Calibri"/>
                <a:extLst>
                  <a:ext uri="http://customooxmlschemas.google.com/">
                    <go:slidesCustomData xmlns:go="http://customooxmlschemas.google.com/" textRoundtripDataId="22"/>
                  </a:ext>
                </a:extLst>
              </a:rPr>
              <a:t>L1</a:t>
            </a:r>
            <a:endParaRPr b="1" i="0" sz="1500" u="none" cap="none" strike="noStrike">
              <a:solidFill>
                <a:srgbClr val="F6B26B"/>
              </a:solidFill>
              <a:latin typeface="Calibri"/>
              <a:ea typeface="Calibri"/>
              <a:cs typeface="Calibri"/>
              <a:sym typeface="Calibri"/>
              <a:extLst>
                <a:ext uri="http://customooxmlschemas.google.com/">
                  <go:slidesCustomData xmlns:go="http://customooxmlschemas.google.com/" textRoundtripDataId="23"/>
                </a:ext>
              </a:extLst>
            </a:endParaRPr>
          </a:p>
          <a:p>
            <a:pPr indent="0" lvl="0" marL="0" marR="0" rtl="0" algn="l">
              <a:lnSpc>
                <a:spcPct val="100000"/>
              </a:lnSpc>
              <a:spcBef>
                <a:spcPts val="0"/>
              </a:spcBef>
              <a:spcAft>
                <a:spcPts val="0"/>
              </a:spcAft>
              <a:buClr>
                <a:srgbClr val="000000"/>
              </a:buClr>
              <a:buSzPts val="1400"/>
              <a:buFont typeface="Arial"/>
              <a:buNone/>
            </a:pPr>
            <a:r>
              <a:rPr b="1" i="0" lang="en-US" sz="1500" u="none" cap="none" strike="noStrike">
                <a:solidFill>
                  <a:srgbClr val="990000"/>
                </a:solidFill>
                <a:latin typeface="Calibri"/>
                <a:ea typeface="Calibri"/>
                <a:cs typeface="Calibri"/>
                <a:sym typeface="Calibri"/>
                <a:extLst>
                  <a:ext uri="http://customooxmlschemas.google.com/">
                    <go:slidesCustomData xmlns:go="http://customooxmlschemas.google.com/" textRoundtripDataId="24"/>
                  </a:ext>
                </a:extLst>
              </a:rPr>
              <a:t>GEO - 1 slot</a:t>
            </a:r>
            <a:endParaRPr b="1" i="0" sz="1500" u="none" cap="none" strike="noStrike">
              <a:solidFill>
                <a:srgbClr val="990000"/>
              </a:solidFill>
              <a:latin typeface="Calibri"/>
              <a:ea typeface="Calibri"/>
              <a:cs typeface="Calibri"/>
              <a:sym typeface="Calibri"/>
              <a:extLst>
                <a:ext uri="http://customooxmlschemas.google.com/">
                  <go:slidesCustomData xmlns:go="http://customooxmlschemas.google.com/" textRoundtripDataId="25"/>
                </a:ext>
              </a:extLst>
            </a:endParaRPr>
          </a:p>
          <a:p>
            <a:pPr indent="0" lvl="0" marL="0" marR="0" rtl="0" algn="l">
              <a:lnSpc>
                <a:spcPct val="100000"/>
              </a:lnSpc>
              <a:spcBef>
                <a:spcPts val="0"/>
              </a:spcBef>
              <a:spcAft>
                <a:spcPts val="0"/>
              </a:spcAft>
              <a:buClr>
                <a:srgbClr val="000000"/>
              </a:buClr>
              <a:buSzPts val="1400"/>
              <a:buFont typeface="Arial"/>
              <a:buNone/>
            </a:pPr>
            <a:r>
              <a:t/>
            </a:r>
            <a:endParaRPr b="1" i="0" sz="1500" u="none" cap="none" strike="noStrike">
              <a:solidFill>
                <a:srgbClr val="990000"/>
              </a:solidFill>
              <a:latin typeface="Calibri"/>
              <a:ea typeface="Calibri"/>
              <a:cs typeface="Calibri"/>
              <a:sym typeface="Calibri"/>
              <a:extLst>
                <a:ext uri="http://customooxmlschemas.google.com/">
                  <go:slidesCustomData xmlns:go="http://customooxmlschemas.google.com/" textRoundtripDataId="26"/>
                </a:ext>
              </a:extLst>
            </a:endParaRPr>
          </a:p>
          <a:p>
            <a:pPr indent="0" lvl="0" marL="0" marR="0" rtl="0" algn="l">
              <a:lnSpc>
                <a:spcPct val="100000"/>
              </a:lnSpc>
              <a:spcBef>
                <a:spcPts val="0"/>
              </a:spcBef>
              <a:spcAft>
                <a:spcPts val="0"/>
              </a:spcAft>
              <a:buClr>
                <a:schemeClr val="dk1"/>
              </a:buClr>
              <a:buSzPts val="1400"/>
              <a:buFont typeface="Arial"/>
              <a:buNone/>
            </a:pPr>
            <a:r>
              <a:rPr b="0" i="0" lang="en-US" sz="1500" u="sng" cap="none" strike="noStrike">
                <a:solidFill>
                  <a:schemeClr val="dk1"/>
                </a:solidFill>
                <a:latin typeface="Calibri"/>
                <a:ea typeface="Calibri"/>
                <a:cs typeface="Calibri"/>
                <a:sym typeface="Calibri"/>
                <a:extLst>
                  <a:ext uri="http://customooxmlschemas.google.com/">
                    <go:slidesCustomData xmlns:go="http://customooxmlschemas.google.com/" textRoundtripDataId="27"/>
                  </a:ext>
                </a:extLst>
              </a:rPr>
              <a:t>Off Sun-Earth Line</a:t>
            </a:r>
            <a:endParaRPr b="1" i="0" sz="1500" u="none" cap="none" strike="noStrike">
              <a:solidFill>
                <a:srgbClr val="990000"/>
              </a:solidFill>
              <a:latin typeface="Calibri"/>
              <a:ea typeface="Calibri"/>
              <a:cs typeface="Calibri"/>
              <a:sym typeface="Calibri"/>
              <a:extLst>
                <a:ext uri="http://customooxmlschemas.google.com/">
                  <go:slidesCustomData xmlns:go="http://customooxmlschemas.google.com/" textRoundtripDataId="28"/>
                </a:ext>
              </a:extLst>
            </a:endParaRPr>
          </a:p>
          <a:p>
            <a:pPr indent="0" lvl="0" marL="0" marR="0" rtl="0" algn="l">
              <a:lnSpc>
                <a:spcPct val="100000"/>
              </a:lnSpc>
              <a:spcBef>
                <a:spcPts val="0"/>
              </a:spcBef>
              <a:spcAft>
                <a:spcPts val="0"/>
              </a:spcAft>
              <a:buClr>
                <a:srgbClr val="000000"/>
              </a:buClr>
              <a:buSzPts val="1400"/>
              <a:buFont typeface="Arial"/>
              <a:buNone/>
            </a:pPr>
            <a:r>
              <a:rPr b="1" i="0" lang="en-US" sz="1500" u="none" cap="none" strike="noStrike">
                <a:solidFill>
                  <a:srgbClr val="FF00FF"/>
                </a:solidFill>
                <a:latin typeface="Calibri"/>
                <a:ea typeface="Calibri"/>
                <a:cs typeface="Calibri"/>
                <a:sym typeface="Calibri"/>
                <a:extLst>
                  <a:ext uri="http://customooxmlschemas.google.com/">
                    <go:slidesCustomData xmlns:go="http://customooxmlschemas.google.com/" textRoundtripDataId="29"/>
                  </a:ext>
                </a:extLst>
              </a:rPr>
              <a:t>L5</a:t>
            </a:r>
            <a:endParaRPr b="1" i="0" sz="1500" u="none" cap="none" strike="noStrike">
              <a:solidFill>
                <a:srgbClr val="FF00FF"/>
              </a:solidFill>
              <a:latin typeface="Calibri"/>
              <a:ea typeface="Calibri"/>
              <a:cs typeface="Calibri"/>
              <a:sym typeface="Calibri"/>
            </a:endParaRPr>
          </a:p>
        </p:txBody>
      </p:sp>
      <p:pic>
        <p:nvPicPr>
          <p:cNvPr id="501" name="Google Shape;501;g3b2afce14d4_0_537"/>
          <p:cNvPicPr preferRelativeResize="0"/>
          <p:nvPr/>
        </p:nvPicPr>
        <p:blipFill rotWithShape="1">
          <a:blip r:embed="rId3">
            <a:alphaModFix/>
          </a:blip>
          <a:srcRect b="0" l="0" r="0" t="0"/>
          <a:stretch/>
        </p:blipFill>
        <p:spPr>
          <a:xfrm>
            <a:off x="52725" y="769350"/>
            <a:ext cx="10508605" cy="1620463"/>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g3b2afce14d4_0_547"/>
          <p:cNvSpPr txBox="1"/>
          <p:nvPr/>
        </p:nvSpPr>
        <p:spPr>
          <a:xfrm>
            <a:off x="52720" y="432676"/>
            <a:ext cx="6043200" cy="276900"/>
          </a:xfrm>
          <a:prstGeom prst="rect">
            <a:avLst/>
          </a:prstGeom>
          <a:solidFill>
            <a:srgbClr val="36609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Calibri"/>
                <a:ea typeface="Calibri"/>
                <a:cs typeface="Calibri"/>
                <a:sym typeface="Calibri"/>
              </a:rPr>
              <a:t>EUV Imager (EUV Imagery)</a:t>
            </a:r>
            <a:endParaRPr b="0" i="0" sz="1400" u="none" cap="none" strike="noStrike">
              <a:solidFill>
                <a:srgbClr val="000000"/>
              </a:solidFill>
              <a:latin typeface="Arial"/>
              <a:ea typeface="Arial"/>
              <a:cs typeface="Arial"/>
              <a:sym typeface="Arial"/>
            </a:endParaRPr>
          </a:p>
        </p:txBody>
      </p:sp>
      <p:grpSp>
        <p:nvGrpSpPr>
          <p:cNvPr id="507" name="Google Shape;507;g3b2afce14d4_0_547"/>
          <p:cNvGrpSpPr/>
          <p:nvPr/>
        </p:nvGrpSpPr>
        <p:grpSpPr>
          <a:xfrm>
            <a:off x="2014108" y="2894757"/>
            <a:ext cx="750000" cy="455425"/>
            <a:chOff x="1151950" y="6402575"/>
            <a:chExt cx="750000" cy="455425"/>
          </a:xfrm>
        </p:grpSpPr>
        <p:sp>
          <p:nvSpPr>
            <p:cNvPr id="508" name="Google Shape;508;g3b2afce14d4_0_547"/>
            <p:cNvSpPr/>
            <p:nvPr/>
          </p:nvSpPr>
          <p:spPr>
            <a:xfrm>
              <a:off x="1473400" y="6402575"/>
              <a:ext cx="107100" cy="160800"/>
            </a:xfrm>
            <a:prstGeom prst="up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g3b2afce14d4_0_547"/>
            <p:cNvSpPr txBox="1"/>
            <p:nvPr/>
          </p:nvSpPr>
          <p:spPr>
            <a:xfrm>
              <a:off x="1151950" y="6504000"/>
              <a:ext cx="750000" cy="35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Calibri"/>
                  <a:ea typeface="Calibri"/>
                  <a:cs typeface="Calibri"/>
                  <a:sym typeface="Calibri"/>
                </a:rPr>
                <a:t>Today</a:t>
              </a:r>
              <a:endParaRPr b="1" i="0" sz="1100" u="none" cap="none" strike="noStrike">
                <a:solidFill>
                  <a:srgbClr val="000000"/>
                </a:solidFill>
                <a:latin typeface="Calibri"/>
                <a:ea typeface="Calibri"/>
                <a:cs typeface="Calibri"/>
                <a:sym typeface="Calibri"/>
              </a:endParaRPr>
            </a:p>
          </p:txBody>
        </p:sp>
      </p:grpSp>
      <p:sp>
        <p:nvSpPr>
          <p:cNvPr id="510" name="Google Shape;510;g3b2afce14d4_0_547"/>
          <p:cNvSpPr/>
          <p:nvPr/>
        </p:nvSpPr>
        <p:spPr>
          <a:xfrm>
            <a:off x="9052025" y="3157550"/>
            <a:ext cx="2735400" cy="1374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b="0" i="0" lang="en-US" sz="1500" u="sng" cap="none" strike="noStrike">
                <a:solidFill>
                  <a:schemeClr val="dk1"/>
                </a:solidFill>
                <a:latin typeface="Calibri"/>
                <a:ea typeface="Calibri"/>
                <a:cs typeface="Calibri"/>
                <a:sym typeface="Calibri"/>
              </a:rPr>
              <a:t>On Sun-Earth Line</a:t>
            </a:r>
            <a:endParaRPr b="1" i="0" sz="1500" u="none" cap="none" strike="noStrike">
              <a:solidFill>
                <a:srgbClr val="3D85C6"/>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US" sz="1500" u="none" cap="none" strike="noStrike">
                <a:solidFill>
                  <a:srgbClr val="3D85C6"/>
                </a:solidFill>
                <a:latin typeface="Calibri"/>
                <a:ea typeface="Calibri"/>
                <a:cs typeface="Calibri"/>
                <a:sym typeface="Calibri"/>
              </a:rPr>
              <a:t>LEO - 1 orbit</a:t>
            </a:r>
            <a:endParaRPr b="1" i="0" sz="1500" u="none" cap="none" strike="noStrike">
              <a:solidFill>
                <a:srgbClr val="3D85C6"/>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US" sz="1500" u="none" cap="none" strike="noStrike">
                <a:solidFill>
                  <a:srgbClr val="990000"/>
                </a:solidFill>
                <a:latin typeface="Calibri"/>
                <a:ea typeface="Calibri"/>
                <a:cs typeface="Calibri"/>
                <a:sym typeface="Calibri"/>
              </a:rPr>
              <a:t>GEO - 2 slots</a:t>
            </a:r>
            <a:endParaRPr b="1" i="0" sz="1500" u="none" cap="none" strike="noStrike">
              <a:solidFill>
                <a:srgbClr val="99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500" u="none" cap="none" strike="noStrike">
              <a:solidFill>
                <a:srgbClr val="99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rPr b="0" i="0" lang="en-US" sz="1500" u="sng" cap="none" strike="noStrike">
                <a:solidFill>
                  <a:schemeClr val="dk1"/>
                </a:solidFill>
                <a:latin typeface="Calibri"/>
                <a:ea typeface="Calibri"/>
                <a:cs typeface="Calibri"/>
                <a:sym typeface="Calibri"/>
              </a:rPr>
              <a:t>Off Sun-Earth Line</a:t>
            </a:r>
            <a:endParaRPr b="0" i="0" sz="1500" u="sng"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US" sz="1500" u="none" cap="none" strike="noStrike">
                <a:solidFill>
                  <a:srgbClr val="FF00FF"/>
                </a:solidFill>
                <a:latin typeface="Calibri"/>
                <a:ea typeface="Calibri"/>
                <a:cs typeface="Calibri"/>
                <a:sym typeface="Calibri"/>
              </a:rPr>
              <a:t>L5</a:t>
            </a:r>
            <a:endParaRPr b="1" i="0" sz="1500" u="none" cap="none" strike="noStrike">
              <a:solidFill>
                <a:srgbClr val="FF00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500" u="none" cap="none" strike="noStrike">
              <a:solidFill>
                <a:srgbClr val="C27BA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500" u="none" cap="none" strike="noStrike">
              <a:solidFill>
                <a:srgbClr val="3D85C6"/>
              </a:solidFill>
              <a:latin typeface="Calibri"/>
              <a:ea typeface="Calibri"/>
              <a:cs typeface="Calibri"/>
              <a:sym typeface="Calibri"/>
            </a:endParaRPr>
          </a:p>
        </p:txBody>
      </p:sp>
      <p:sp>
        <p:nvSpPr>
          <p:cNvPr id="511" name="Google Shape;511;g3b2afce14d4_0_547"/>
          <p:cNvSpPr txBox="1"/>
          <p:nvPr/>
        </p:nvSpPr>
        <p:spPr>
          <a:xfrm>
            <a:off x="279050" y="5622350"/>
            <a:ext cx="92391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sng" cap="none" strike="noStrike">
                <a:solidFill>
                  <a:schemeClr val="dk2"/>
                </a:solidFill>
                <a:latin typeface="Calibri"/>
                <a:ea typeface="Calibri"/>
                <a:cs typeface="Calibri"/>
                <a:sym typeface="Calibri"/>
              </a:rPr>
              <a:t>WGIII Assessment</a:t>
            </a:r>
            <a:r>
              <a:rPr b="0" i="0" lang="en-US" sz="1800" u="none" cap="none" strike="noStrike">
                <a:solidFill>
                  <a:schemeClr val="dk2"/>
                </a:solidFill>
                <a:latin typeface="Calibri"/>
                <a:ea typeface="Calibri"/>
                <a:cs typeface="Calibri"/>
                <a:sym typeface="Calibri"/>
              </a:rPr>
              <a:t>:</a:t>
            </a:r>
            <a:r>
              <a:rPr b="0" i="0" lang="en-US" sz="1400" u="none" cap="none" strike="noStrike">
                <a:solidFill>
                  <a:schemeClr val="dk1"/>
                </a:solidFill>
                <a:latin typeface="Arial"/>
                <a:ea typeface="Arial"/>
                <a:cs typeface="Arial"/>
                <a:sym typeface="Arial"/>
              </a:rPr>
              <a:t> </a:t>
            </a:r>
            <a:r>
              <a:rPr b="0" i="0" lang="en-US" sz="1800" u="none" cap="none" strike="noStrike">
                <a:solidFill>
                  <a:schemeClr val="dk2"/>
                </a:solidFill>
                <a:latin typeface="Calibri"/>
                <a:ea typeface="Calibri"/>
                <a:cs typeface="Calibri"/>
                <a:sym typeface="Calibri"/>
              </a:rPr>
              <a:t>Low risk of not meeting the CGMS Baseline commitment</a:t>
            </a:r>
            <a:endParaRPr b="0" i="0" sz="1800" u="none" cap="none" strike="noStrike">
              <a:solidFill>
                <a:schemeClr val="dk2"/>
              </a:solidFill>
              <a:latin typeface="Calibri"/>
              <a:ea typeface="Calibri"/>
              <a:cs typeface="Calibri"/>
              <a:sym typeface="Calibri"/>
            </a:endParaRPr>
          </a:p>
        </p:txBody>
      </p:sp>
      <p:pic>
        <p:nvPicPr>
          <p:cNvPr id="512" name="Google Shape;512;g3b2afce14d4_0_547"/>
          <p:cNvPicPr preferRelativeResize="0"/>
          <p:nvPr/>
        </p:nvPicPr>
        <p:blipFill rotWithShape="1">
          <a:blip r:embed="rId3">
            <a:alphaModFix/>
          </a:blip>
          <a:srcRect b="0" l="0" r="0" t="0"/>
          <a:stretch/>
        </p:blipFill>
        <p:spPr>
          <a:xfrm>
            <a:off x="152400" y="861976"/>
            <a:ext cx="9334500" cy="18764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4"/>
          <p:cNvSpPr/>
          <p:nvPr/>
        </p:nvSpPr>
        <p:spPr>
          <a:xfrm>
            <a:off x="5587938" y="853540"/>
            <a:ext cx="945000" cy="660300"/>
          </a:xfrm>
          <a:prstGeom prst="roundRect">
            <a:avLst>
              <a:gd fmla="val 16667" name="adj"/>
            </a:avLst>
          </a:prstGeom>
          <a:solidFill>
            <a:srgbClr val="DAE5F1"/>
          </a:solidFill>
          <a:ln cap="flat" cmpd="sng" w="1905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8" name="Google Shape;58;p4"/>
          <p:cNvSpPr txBox="1"/>
          <p:nvPr/>
        </p:nvSpPr>
        <p:spPr>
          <a:xfrm>
            <a:off x="5709858" y="968299"/>
            <a:ext cx="701100" cy="430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Arial Narrow"/>
                <a:ea typeface="Arial Narrow"/>
                <a:cs typeface="Arial Narrow"/>
                <a:sym typeface="Arial Narrow"/>
              </a:rPr>
              <a:t>Member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Arial Narrow"/>
                <a:ea typeface="Arial Narrow"/>
                <a:cs typeface="Arial Narrow"/>
                <a:sym typeface="Arial Narrow"/>
              </a:rPr>
              <a:t>Input</a:t>
            </a:r>
            <a:endParaRPr b="0" i="0" sz="1400" u="none" cap="none" strike="noStrike">
              <a:solidFill>
                <a:srgbClr val="000000"/>
              </a:solidFill>
              <a:latin typeface="Arial"/>
              <a:ea typeface="Arial"/>
              <a:cs typeface="Arial"/>
              <a:sym typeface="Arial"/>
            </a:endParaRPr>
          </a:p>
        </p:txBody>
      </p:sp>
      <p:sp>
        <p:nvSpPr>
          <p:cNvPr id="59" name="Google Shape;59;p4"/>
          <p:cNvSpPr/>
          <p:nvPr/>
        </p:nvSpPr>
        <p:spPr>
          <a:xfrm>
            <a:off x="7223762" y="3779520"/>
            <a:ext cx="944880" cy="660400"/>
          </a:xfrm>
          <a:prstGeom prst="roundRect">
            <a:avLst>
              <a:gd fmla="val 16667" name="adj"/>
            </a:avLst>
          </a:prstGeom>
          <a:solidFill>
            <a:srgbClr val="DAE5F1"/>
          </a:solidFill>
          <a:ln cap="flat" cmpd="sng" w="1905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0" name="Google Shape;60;p4"/>
          <p:cNvSpPr txBox="1"/>
          <p:nvPr/>
        </p:nvSpPr>
        <p:spPr>
          <a:xfrm>
            <a:off x="7345682" y="3894279"/>
            <a:ext cx="701040" cy="430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Arial Narrow"/>
                <a:ea typeface="Arial Narrow"/>
                <a:cs typeface="Arial Narrow"/>
                <a:sym typeface="Arial Narrow"/>
              </a:rPr>
              <a:t>CGMS Baseline</a:t>
            </a:r>
            <a:endParaRPr b="0" i="0" sz="1400" u="none" cap="none" strike="noStrike">
              <a:solidFill>
                <a:srgbClr val="000000"/>
              </a:solidFill>
              <a:latin typeface="Arial"/>
              <a:ea typeface="Arial"/>
              <a:cs typeface="Arial"/>
              <a:sym typeface="Arial"/>
            </a:endParaRPr>
          </a:p>
        </p:txBody>
      </p:sp>
      <p:sp>
        <p:nvSpPr>
          <p:cNvPr id="61" name="Google Shape;61;p4"/>
          <p:cNvSpPr/>
          <p:nvPr/>
        </p:nvSpPr>
        <p:spPr>
          <a:xfrm>
            <a:off x="5598160" y="1828800"/>
            <a:ext cx="944880" cy="660400"/>
          </a:xfrm>
          <a:prstGeom prst="roundRect">
            <a:avLst>
              <a:gd fmla="val 16667" name="adj"/>
            </a:avLst>
          </a:prstGeom>
          <a:solidFill>
            <a:srgbClr val="DAE5F1"/>
          </a:solidFill>
          <a:ln cap="flat" cmpd="sng" w="1905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2" name="Google Shape;62;p4"/>
          <p:cNvSpPr txBox="1"/>
          <p:nvPr/>
        </p:nvSpPr>
        <p:spPr>
          <a:xfrm>
            <a:off x="5648960" y="1943559"/>
            <a:ext cx="822960" cy="430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Arial Narrow"/>
                <a:ea typeface="Arial Narrow"/>
                <a:cs typeface="Arial Narrow"/>
                <a:sym typeface="Arial Narrow"/>
              </a:rPr>
              <a:t>Satellite Flyout </a:t>
            </a:r>
            <a:endParaRPr b="0" i="0" sz="1400" u="none" cap="none" strike="noStrike">
              <a:solidFill>
                <a:srgbClr val="000000"/>
              </a:solidFill>
              <a:latin typeface="Arial"/>
              <a:ea typeface="Arial"/>
              <a:cs typeface="Arial"/>
              <a:sym typeface="Arial"/>
            </a:endParaRPr>
          </a:p>
        </p:txBody>
      </p:sp>
      <p:sp>
        <p:nvSpPr>
          <p:cNvPr id="63" name="Google Shape;63;p4"/>
          <p:cNvSpPr/>
          <p:nvPr/>
        </p:nvSpPr>
        <p:spPr>
          <a:xfrm>
            <a:off x="5598160" y="2804160"/>
            <a:ext cx="944880" cy="660400"/>
          </a:xfrm>
          <a:prstGeom prst="roundRect">
            <a:avLst>
              <a:gd fmla="val 16667" name="adj"/>
            </a:avLst>
          </a:prstGeom>
          <a:solidFill>
            <a:srgbClr val="DAE5F1"/>
          </a:solidFill>
          <a:ln cap="flat" cmpd="sng" w="1905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4" name="Google Shape;64;p4"/>
          <p:cNvSpPr txBox="1"/>
          <p:nvPr/>
        </p:nvSpPr>
        <p:spPr>
          <a:xfrm>
            <a:off x="5648960" y="2837636"/>
            <a:ext cx="822960" cy="6001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Arial Narrow"/>
                <a:ea typeface="Arial Narrow"/>
                <a:cs typeface="Arial Narrow"/>
                <a:sym typeface="Arial Narrow"/>
              </a:rPr>
              <a:t>Update with Member Reports </a:t>
            </a:r>
            <a:endParaRPr b="0" i="0" sz="1400" u="none" cap="none" strike="noStrike">
              <a:solidFill>
                <a:srgbClr val="000000"/>
              </a:solidFill>
              <a:latin typeface="Arial"/>
              <a:ea typeface="Arial"/>
              <a:cs typeface="Arial"/>
              <a:sym typeface="Arial"/>
            </a:endParaRPr>
          </a:p>
        </p:txBody>
      </p:sp>
      <p:sp>
        <p:nvSpPr>
          <p:cNvPr id="65" name="Google Shape;65;p4"/>
          <p:cNvSpPr/>
          <p:nvPr/>
        </p:nvSpPr>
        <p:spPr>
          <a:xfrm>
            <a:off x="5598160" y="3779520"/>
            <a:ext cx="944880" cy="660400"/>
          </a:xfrm>
          <a:prstGeom prst="roundRect">
            <a:avLst>
              <a:gd fmla="val 16667" name="adj"/>
            </a:avLst>
          </a:prstGeom>
          <a:solidFill>
            <a:srgbClr val="DAE5F1"/>
          </a:solidFill>
          <a:ln cap="flat" cmpd="sng" w="1905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6" name="Google Shape;66;p4"/>
          <p:cNvSpPr txBox="1"/>
          <p:nvPr/>
        </p:nvSpPr>
        <p:spPr>
          <a:xfrm>
            <a:off x="5648960" y="3894279"/>
            <a:ext cx="822960" cy="430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Arial Narrow"/>
                <a:ea typeface="Arial Narrow"/>
                <a:cs typeface="Arial Narrow"/>
                <a:sym typeface="Arial Narrow"/>
              </a:rPr>
              <a:t>Risk Assessment </a:t>
            </a:r>
            <a:endParaRPr b="0" i="0" sz="1400" u="none" cap="none" strike="noStrike">
              <a:solidFill>
                <a:srgbClr val="000000"/>
              </a:solidFill>
              <a:latin typeface="Arial"/>
              <a:ea typeface="Arial"/>
              <a:cs typeface="Arial"/>
              <a:sym typeface="Arial"/>
            </a:endParaRPr>
          </a:p>
        </p:txBody>
      </p:sp>
      <p:sp>
        <p:nvSpPr>
          <p:cNvPr id="67" name="Google Shape;67;p4"/>
          <p:cNvSpPr/>
          <p:nvPr/>
        </p:nvSpPr>
        <p:spPr>
          <a:xfrm>
            <a:off x="6447264" y="4754880"/>
            <a:ext cx="944880" cy="660400"/>
          </a:xfrm>
          <a:prstGeom prst="roundRect">
            <a:avLst>
              <a:gd fmla="val 16667" name="adj"/>
            </a:avLst>
          </a:prstGeom>
          <a:solidFill>
            <a:srgbClr val="DAE5F1"/>
          </a:solidFill>
          <a:ln cap="flat" cmpd="sng" w="1905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8" name="Google Shape;68;p4"/>
          <p:cNvSpPr txBox="1"/>
          <p:nvPr/>
        </p:nvSpPr>
        <p:spPr>
          <a:xfrm>
            <a:off x="6498064" y="4869639"/>
            <a:ext cx="822960" cy="430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Arial Narrow"/>
                <a:ea typeface="Arial Narrow"/>
                <a:cs typeface="Arial Narrow"/>
                <a:sym typeface="Arial Narrow"/>
              </a:rPr>
              <a:t>WG-III Review</a:t>
            </a:r>
            <a:endParaRPr b="0" i="0" sz="1400" u="none" cap="none" strike="noStrike">
              <a:solidFill>
                <a:srgbClr val="000000"/>
              </a:solidFill>
              <a:latin typeface="Arial"/>
              <a:ea typeface="Arial"/>
              <a:cs typeface="Arial"/>
              <a:sym typeface="Arial"/>
            </a:endParaRPr>
          </a:p>
        </p:txBody>
      </p:sp>
      <p:sp>
        <p:nvSpPr>
          <p:cNvPr id="69" name="Google Shape;69;p4"/>
          <p:cNvSpPr/>
          <p:nvPr/>
        </p:nvSpPr>
        <p:spPr>
          <a:xfrm>
            <a:off x="6447264" y="5727700"/>
            <a:ext cx="944880" cy="660400"/>
          </a:xfrm>
          <a:prstGeom prst="roundRect">
            <a:avLst>
              <a:gd fmla="val 16667" name="adj"/>
            </a:avLst>
          </a:prstGeom>
          <a:solidFill>
            <a:srgbClr val="DAE5F1"/>
          </a:solidFill>
          <a:ln cap="flat" cmpd="sng" w="1905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0" name="Google Shape;70;p4"/>
          <p:cNvSpPr txBox="1"/>
          <p:nvPr/>
        </p:nvSpPr>
        <p:spPr>
          <a:xfrm>
            <a:off x="6492984" y="5757818"/>
            <a:ext cx="822960" cy="6001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Arial Narrow"/>
                <a:ea typeface="Arial Narrow"/>
                <a:cs typeface="Arial Narrow"/>
                <a:sym typeface="Arial Narrow"/>
              </a:rPr>
              <a:t>Report to CGMS Plenary</a:t>
            </a:r>
            <a:endParaRPr b="0" i="0" sz="1400" u="none" cap="none" strike="noStrike">
              <a:solidFill>
                <a:srgbClr val="000000"/>
              </a:solidFill>
              <a:latin typeface="Arial"/>
              <a:ea typeface="Arial"/>
              <a:cs typeface="Arial"/>
              <a:sym typeface="Arial"/>
            </a:endParaRPr>
          </a:p>
        </p:txBody>
      </p:sp>
      <p:cxnSp>
        <p:nvCxnSpPr>
          <p:cNvPr id="71" name="Google Shape;71;p4"/>
          <p:cNvCxnSpPr/>
          <p:nvPr/>
        </p:nvCxnSpPr>
        <p:spPr>
          <a:xfrm>
            <a:off x="4890288" y="1172390"/>
            <a:ext cx="690900" cy="0"/>
          </a:xfrm>
          <a:prstGeom prst="straightConnector1">
            <a:avLst/>
          </a:prstGeom>
          <a:noFill/>
          <a:ln cap="flat" cmpd="sng" w="28575">
            <a:solidFill>
              <a:srgbClr val="4A7DBA"/>
            </a:solidFill>
            <a:prstDash val="solid"/>
            <a:round/>
            <a:headEnd len="sm" w="sm" type="none"/>
            <a:tailEnd len="med" w="med" type="triangle"/>
          </a:ln>
        </p:spPr>
      </p:cxnSp>
      <p:cxnSp>
        <p:nvCxnSpPr>
          <p:cNvPr id="72" name="Google Shape;72;p4"/>
          <p:cNvCxnSpPr>
            <a:endCxn id="61" idx="0"/>
          </p:cNvCxnSpPr>
          <p:nvPr/>
        </p:nvCxnSpPr>
        <p:spPr>
          <a:xfrm>
            <a:off x="6070600" y="1513800"/>
            <a:ext cx="0" cy="315000"/>
          </a:xfrm>
          <a:prstGeom prst="straightConnector1">
            <a:avLst/>
          </a:prstGeom>
          <a:noFill/>
          <a:ln cap="flat" cmpd="sng" w="28575">
            <a:solidFill>
              <a:srgbClr val="4A7DBA"/>
            </a:solidFill>
            <a:prstDash val="solid"/>
            <a:round/>
            <a:headEnd len="sm" w="sm" type="none"/>
            <a:tailEnd len="med" w="med" type="triangle"/>
          </a:ln>
        </p:spPr>
      </p:cxnSp>
      <p:cxnSp>
        <p:nvCxnSpPr>
          <p:cNvPr id="73" name="Google Shape;73;p4"/>
          <p:cNvCxnSpPr>
            <a:stCxn id="61" idx="2"/>
            <a:endCxn id="63" idx="0"/>
          </p:cNvCxnSpPr>
          <p:nvPr/>
        </p:nvCxnSpPr>
        <p:spPr>
          <a:xfrm>
            <a:off x="6070600" y="2489200"/>
            <a:ext cx="0" cy="315000"/>
          </a:xfrm>
          <a:prstGeom prst="straightConnector1">
            <a:avLst/>
          </a:prstGeom>
          <a:noFill/>
          <a:ln cap="flat" cmpd="sng" w="28575">
            <a:solidFill>
              <a:srgbClr val="4A7DBA"/>
            </a:solidFill>
            <a:prstDash val="solid"/>
            <a:round/>
            <a:headEnd len="sm" w="sm" type="none"/>
            <a:tailEnd len="med" w="med" type="triangle"/>
          </a:ln>
        </p:spPr>
      </p:cxnSp>
      <p:cxnSp>
        <p:nvCxnSpPr>
          <p:cNvPr id="74" name="Google Shape;74;p4"/>
          <p:cNvCxnSpPr>
            <a:stCxn id="63" idx="2"/>
            <a:endCxn id="65" idx="0"/>
          </p:cNvCxnSpPr>
          <p:nvPr/>
        </p:nvCxnSpPr>
        <p:spPr>
          <a:xfrm>
            <a:off x="6070600" y="3464560"/>
            <a:ext cx="0" cy="315000"/>
          </a:xfrm>
          <a:prstGeom prst="straightConnector1">
            <a:avLst/>
          </a:prstGeom>
          <a:noFill/>
          <a:ln cap="flat" cmpd="sng" w="28575">
            <a:solidFill>
              <a:srgbClr val="4A7DBA"/>
            </a:solidFill>
            <a:prstDash val="solid"/>
            <a:round/>
            <a:headEnd len="sm" w="sm" type="none"/>
            <a:tailEnd len="med" w="med" type="triangle"/>
          </a:ln>
        </p:spPr>
      </p:cxnSp>
      <p:cxnSp>
        <p:nvCxnSpPr>
          <p:cNvPr id="75" name="Google Shape;75;p4"/>
          <p:cNvCxnSpPr>
            <a:stCxn id="67" idx="2"/>
            <a:endCxn id="69" idx="0"/>
          </p:cNvCxnSpPr>
          <p:nvPr/>
        </p:nvCxnSpPr>
        <p:spPr>
          <a:xfrm>
            <a:off x="6919704" y="5415280"/>
            <a:ext cx="0" cy="312300"/>
          </a:xfrm>
          <a:prstGeom prst="straightConnector1">
            <a:avLst/>
          </a:prstGeom>
          <a:noFill/>
          <a:ln cap="flat" cmpd="sng" w="28575">
            <a:solidFill>
              <a:srgbClr val="4A7DBA"/>
            </a:solidFill>
            <a:prstDash val="solid"/>
            <a:round/>
            <a:headEnd len="sm" w="sm" type="none"/>
            <a:tailEnd len="med" w="med" type="triangle"/>
          </a:ln>
        </p:spPr>
      </p:cxnSp>
      <p:cxnSp>
        <p:nvCxnSpPr>
          <p:cNvPr id="76" name="Google Shape;76;p4"/>
          <p:cNvCxnSpPr/>
          <p:nvPr/>
        </p:nvCxnSpPr>
        <p:spPr>
          <a:xfrm>
            <a:off x="6532882" y="4077072"/>
            <a:ext cx="690880" cy="0"/>
          </a:xfrm>
          <a:prstGeom prst="straightConnector1">
            <a:avLst/>
          </a:prstGeom>
          <a:noFill/>
          <a:ln cap="flat" cmpd="sng" w="28575">
            <a:solidFill>
              <a:srgbClr val="4A7DBA"/>
            </a:solidFill>
            <a:prstDash val="solid"/>
            <a:round/>
            <a:headEnd len="med" w="med" type="triangle"/>
            <a:tailEnd len="sm" w="sm" type="none"/>
          </a:ln>
        </p:spPr>
      </p:cxnSp>
      <p:cxnSp>
        <p:nvCxnSpPr>
          <p:cNvPr id="77" name="Google Shape;77;p4"/>
          <p:cNvCxnSpPr/>
          <p:nvPr/>
        </p:nvCxnSpPr>
        <p:spPr>
          <a:xfrm>
            <a:off x="2275840" y="2616200"/>
            <a:ext cx="7579360" cy="0"/>
          </a:xfrm>
          <a:prstGeom prst="straightConnector1">
            <a:avLst/>
          </a:prstGeom>
          <a:noFill/>
          <a:ln cap="flat" cmpd="sng" w="9525">
            <a:solidFill>
              <a:schemeClr val="dk1"/>
            </a:solidFill>
            <a:prstDash val="dash"/>
            <a:round/>
            <a:headEnd len="sm" w="sm" type="none"/>
            <a:tailEnd len="sm" w="sm" type="none"/>
          </a:ln>
        </p:spPr>
      </p:cxnSp>
      <p:cxnSp>
        <p:nvCxnSpPr>
          <p:cNvPr id="78" name="Google Shape;78;p4"/>
          <p:cNvCxnSpPr/>
          <p:nvPr/>
        </p:nvCxnSpPr>
        <p:spPr>
          <a:xfrm>
            <a:off x="2275840" y="4572000"/>
            <a:ext cx="7579360" cy="0"/>
          </a:xfrm>
          <a:prstGeom prst="straightConnector1">
            <a:avLst/>
          </a:prstGeom>
          <a:noFill/>
          <a:ln cap="flat" cmpd="sng" w="9525">
            <a:solidFill>
              <a:schemeClr val="dk1"/>
            </a:solidFill>
            <a:prstDash val="dash"/>
            <a:round/>
            <a:headEnd len="sm" w="sm" type="none"/>
            <a:tailEnd len="sm" w="sm" type="none"/>
          </a:ln>
        </p:spPr>
      </p:cxnSp>
      <p:sp>
        <p:nvSpPr>
          <p:cNvPr id="79" name="Google Shape;79;p4"/>
          <p:cNvSpPr txBox="1"/>
          <p:nvPr/>
        </p:nvSpPr>
        <p:spPr>
          <a:xfrm>
            <a:off x="8617226" y="2170795"/>
            <a:ext cx="272332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Narrow"/>
                <a:ea typeface="Arial Narrow"/>
                <a:cs typeface="Arial Narrow"/>
                <a:sym typeface="Arial Narrow"/>
              </a:rPr>
              <a:t>Activities Conducted Prior to Workshop</a:t>
            </a:r>
            <a:endParaRPr b="0" i="0" sz="1400" u="none" cap="none" strike="noStrike">
              <a:solidFill>
                <a:srgbClr val="000000"/>
              </a:solidFill>
              <a:latin typeface="Arial"/>
              <a:ea typeface="Arial"/>
              <a:cs typeface="Arial"/>
              <a:sym typeface="Arial"/>
            </a:endParaRPr>
          </a:p>
        </p:txBody>
      </p:sp>
      <p:sp>
        <p:nvSpPr>
          <p:cNvPr id="80" name="Google Shape;80;p4"/>
          <p:cNvSpPr txBox="1"/>
          <p:nvPr/>
        </p:nvSpPr>
        <p:spPr>
          <a:xfrm>
            <a:off x="8641083" y="4109093"/>
            <a:ext cx="244104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Narrow"/>
                <a:ea typeface="Arial Narrow"/>
                <a:cs typeface="Arial Narrow"/>
                <a:sym typeface="Arial Narrow"/>
              </a:rPr>
              <a:t>Activities Conducted At Workshop</a:t>
            </a:r>
            <a:endParaRPr b="0" i="0" sz="1400" u="none" cap="none" strike="noStrike">
              <a:solidFill>
                <a:srgbClr val="000000"/>
              </a:solidFill>
              <a:latin typeface="Arial"/>
              <a:ea typeface="Arial"/>
              <a:cs typeface="Arial"/>
              <a:sym typeface="Arial"/>
            </a:endParaRPr>
          </a:p>
        </p:txBody>
      </p:sp>
      <p:sp>
        <p:nvSpPr>
          <p:cNvPr id="81" name="Google Shape;81;p4"/>
          <p:cNvSpPr txBox="1"/>
          <p:nvPr/>
        </p:nvSpPr>
        <p:spPr>
          <a:xfrm>
            <a:off x="8641083" y="4649814"/>
            <a:ext cx="225198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Narrow"/>
                <a:ea typeface="Arial Narrow"/>
                <a:cs typeface="Arial Narrow"/>
                <a:sym typeface="Arial Narrow"/>
              </a:rPr>
              <a:t>Activities Conducted At CGMS</a:t>
            </a:r>
            <a:endParaRPr b="0" i="0" sz="1400" u="none" cap="none" strike="noStrike">
              <a:solidFill>
                <a:srgbClr val="000000"/>
              </a:solidFill>
              <a:latin typeface="Arial"/>
              <a:ea typeface="Arial"/>
              <a:cs typeface="Arial"/>
              <a:sym typeface="Arial"/>
            </a:endParaRPr>
          </a:p>
        </p:txBody>
      </p:sp>
      <p:sp>
        <p:nvSpPr>
          <p:cNvPr id="82" name="Google Shape;82;p4"/>
          <p:cNvSpPr txBox="1"/>
          <p:nvPr/>
        </p:nvSpPr>
        <p:spPr>
          <a:xfrm>
            <a:off x="2265683" y="2001520"/>
            <a:ext cx="203796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1" lang="en-US" sz="1400" u="none" cap="none" strike="noStrike">
                <a:solidFill>
                  <a:srgbClr val="366092"/>
                </a:solidFill>
                <a:latin typeface="Arial Narrow"/>
                <a:ea typeface="Arial Narrow"/>
                <a:cs typeface="Arial Narrow"/>
                <a:sym typeface="Arial Narrow"/>
              </a:rPr>
              <a:t>Satellite Flyout to 10 years</a:t>
            </a:r>
            <a:endParaRPr b="0" i="0" sz="1400" u="none" cap="none" strike="noStrike">
              <a:solidFill>
                <a:srgbClr val="000000"/>
              </a:solidFill>
              <a:latin typeface="Arial"/>
              <a:ea typeface="Arial"/>
              <a:cs typeface="Arial"/>
              <a:sym typeface="Arial"/>
            </a:endParaRPr>
          </a:p>
        </p:txBody>
      </p:sp>
      <p:sp>
        <p:nvSpPr>
          <p:cNvPr id="83" name="Google Shape;83;p4"/>
          <p:cNvSpPr txBox="1"/>
          <p:nvPr/>
        </p:nvSpPr>
        <p:spPr>
          <a:xfrm>
            <a:off x="2265683" y="2841357"/>
            <a:ext cx="309150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1" lang="en-US" sz="1400" u="none" cap="none" strike="noStrike">
                <a:solidFill>
                  <a:srgbClr val="366092"/>
                </a:solidFill>
                <a:latin typeface="Arial Narrow"/>
                <a:ea typeface="Arial Narrow"/>
                <a:cs typeface="Arial Narrow"/>
                <a:sym typeface="Arial Narrow"/>
              </a:rPr>
              <a:t>Member updates include those at Workshop and from previous CGMS reports</a:t>
            </a:r>
            <a:endParaRPr b="0" i="0" sz="1400" u="none" cap="none" strike="noStrike">
              <a:solidFill>
                <a:srgbClr val="000000"/>
              </a:solidFill>
              <a:latin typeface="Arial"/>
              <a:ea typeface="Arial"/>
              <a:cs typeface="Arial"/>
              <a:sym typeface="Arial"/>
            </a:endParaRPr>
          </a:p>
        </p:txBody>
      </p:sp>
      <p:sp>
        <p:nvSpPr>
          <p:cNvPr id="84" name="Google Shape;84;p4"/>
          <p:cNvSpPr txBox="1"/>
          <p:nvPr/>
        </p:nvSpPr>
        <p:spPr>
          <a:xfrm>
            <a:off x="2265683" y="3823156"/>
            <a:ext cx="2108202"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1" lang="en-US" sz="1400" u="none" cap="none" strike="noStrike">
                <a:solidFill>
                  <a:srgbClr val="366092"/>
                </a:solidFill>
                <a:latin typeface="Arial Narrow"/>
                <a:ea typeface="Arial Narrow"/>
                <a:cs typeface="Arial Narrow"/>
                <a:sym typeface="Arial Narrow"/>
              </a:rPr>
              <a:t>Risk assessment includes evaluation of data quality and distribution </a:t>
            </a:r>
            <a:endParaRPr b="0" i="0" sz="1400" u="none" cap="none" strike="noStrike">
              <a:solidFill>
                <a:srgbClr val="000000"/>
              </a:solidFill>
              <a:latin typeface="Arial"/>
              <a:ea typeface="Arial"/>
              <a:cs typeface="Arial"/>
              <a:sym typeface="Arial"/>
            </a:endParaRPr>
          </a:p>
        </p:txBody>
      </p:sp>
      <p:sp>
        <p:nvSpPr>
          <p:cNvPr id="85" name="Google Shape;85;p4"/>
          <p:cNvSpPr txBox="1"/>
          <p:nvPr/>
        </p:nvSpPr>
        <p:spPr>
          <a:xfrm>
            <a:off x="499760" y="441387"/>
            <a:ext cx="6043280" cy="369332"/>
          </a:xfrm>
          <a:prstGeom prst="rect">
            <a:avLst/>
          </a:prstGeom>
          <a:solidFill>
            <a:srgbClr val="36609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alibri"/>
                <a:ea typeface="Calibri"/>
                <a:cs typeface="Calibri"/>
                <a:sym typeface="Calibri"/>
              </a:rPr>
              <a:t>CGMS Baseline Update / Risk Assessment Process</a:t>
            </a:r>
            <a:endParaRPr b="0" i="0" sz="1400" u="none" cap="none" strike="noStrike">
              <a:solidFill>
                <a:srgbClr val="000000"/>
              </a:solidFill>
              <a:latin typeface="Arial"/>
              <a:ea typeface="Arial"/>
              <a:cs typeface="Arial"/>
              <a:sym typeface="Arial"/>
            </a:endParaRPr>
          </a:p>
        </p:txBody>
      </p:sp>
      <p:cxnSp>
        <p:nvCxnSpPr>
          <p:cNvPr id="86" name="Google Shape;86;p4"/>
          <p:cNvCxnSpPr>
            <a:stCxn id="63" idx="3"/>
            <a:endCxn id="59" idx="0"/>
          </p:cNvCxnSpPr>
          <p:nvPr/>
        </p:nvCxnSpPr>
        <p:spPr>
          <a:xfrm>
            <a:off x="6543040" y="3134360"/>
            <a:ext cx="1153200" cy="645300"/>
          </a:xfrm>
          <a:prstGeom prst="bentConnector2">
            <a:avLst/>
          </a:prstGeom>
          <a:noFill/>
          <a:ln cap="flat" cmpd="sng" w="28575">
            <a:solidFill>
              <a:srgbClr val="4A7DBA"/>
            </a:solidFill>
            <a:prstDash val="solid"/>
            <a:round/>
            <a:headEnd len="sm" w="sm" type="none"/>
            <a:tailEnd len="med" w="med" type="triangle"/>
          </a:ln>
        </p:spPr>
      </p:cxnSp>
      <p:cxnSp>
        <p:nvCxnSpPr>
          <p:cNvPr id="87" name="Google Shape;87;p4"/>
          <p:cNvCxnSpPr>
            <a:stCxn id="65" idx="2"/>
            <a:endCxn id="67" idx="1"/>
          </p:cNvCxnSpPr>
          <p:nvPr/>
        </p:nvCxnSpPr>
        <p:spPr>
          <a:xfrm flipH="1" rot="-5400000">
            <a:off x="5936350" y="4574170"/>
            <a:ext cx="645300" cy="376800"/>
          </a:xfrm>
          <a:prstGeom prst="bentConnector2">
            <a:avLst/>
          </a:prstGeom>
          <a:noFill/>
          <a:ln cap="flat" cmpd="sng" w="28575">
            <a:solidFill>
              <a:srgbClr val="4A7DBA"/>
            </a:solidFill>
            <a:prstDash val="solid"/>
            <a:round/>
            <a:headEnd len="sm" w="sm" type="none"/>
            <a:tailEnd len="med" w="med" type="triangle"/>
          </a:ln>
        </p:spPr>
      </p:cxnSp>
      <p:cxnSp>
        <p:nvCxnSpPr>
          <p:cNvPr id="88" name="Google Shape;88;p4"/>
          <p:cNvCxnSpPr>
            <a:stCxn id="59" idx="2"/>
            <a:endCxn id="67" idx="3"/>
          </p:cNvCxnSpPr>
          <p:nvPr/>
        </p:nvCxnSpPr>
        <p:spPr>
          <a:xfrm rot="5400000">
            <a:off x="7221452" y="4610470"/>
            <a:ext cx="645300" cy="304200"/>
          </a:xfrm>
          <a:prstGeom prst="bentConnector2">
            <a:avLst/>
          </a:prstGeom>
          <a:noFill/>
          <a:ln cap="flat" cmpd="sng" w="28575">
            <a:solidFill>
              <a:srgbClr val="4A7DBA"/>
            </a:solidFill>
            <a:prstDash val="solid"/>
            <a:round/>
            <a:headEnd len="sm" w="sm" type="none"/>
            <a:tailEnd len="med" w="med" type="triangle"/>
          </a:ln>
        </p:spPr>
      </p:cxnSp>
      <p:sp>
        <p:nvSpPr>
          <p:cNvPr id="89" name="Google Shape;89;p4"/>
          <p:cNvSpPr/>
          <p:nvPr/>
        </p:nvSpPr>
        <p:spPr>
          <a:xfrm>
            <a:off x="5076192" y="5727700"/>
            <a:ext cx="944880" cy="660400"/>
          </a:xfrm>
          <a:prstGeom prst="roundRect">
            <a:avLst>
              <a:gd fmla="val 16667" name="adj"/>
            </a:avLst>
          </a:prstGeom>
          <a:solidFill>
            <a:srgbClr val="DAE5F1"/>
          </a:solidFill>
          <a:ln cap="flat" cmpd="sng" w="1905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0" name="Google Shape;90;p4"/>
          <p:cNvSpPr txBox="1"/>
          <p:nvPr/>
        </p:nvSpPr>
        <p:spPr>
          <a:xfrm>
            <a:off x="5198112" y="5842460"/>
            <a:ext cx="701040" cy="430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Arial Narrow"/>
                <a:ea typeface="Arial Narrow"/>
                <a:cs typeface="Arial Narrow"/>
                <a:sym typeface="Arial Narrow"/>
              </a:rPr>
              <a:t>Actions / HLPP</a:t>
            </a:r>
            <a:endParaRPr b="0" i="0" sz="1400" u="none" cap="none" strike="noStrike">
              <a:solidFill>
                <a:srgbClr val="000000"/>
              </a:solidFill>
              <a:latin typeface="Arial"/>
              <a:ea typeface="Arial"/>
              <a:cs typeface="Arial"/>
              <a:sym typeface="Arial"/>
            </a:endParaRPr>
          </a:p>
        </p:txBody>
      </p:sp>
      <p:cxnSp>
        <p:nvCxnSpPr>
          <p:cNvPr id="91" name="Google Shape;91;p4"/>
          <p:cNvCxnSpPr/>
          <p:nvPr/>
        </p:nvCxnSpPr>
        <p:spPr>
          <a:xfrm>
            <a:off x="5822950" y="4439920"/>
            <a:ext cx="0" cy="1281008"/>
          </a:xfrm>
          <a:prstGeom prst="straightConnector1">
            <a:avLst/>
          </a:prstGeom>
          <a:noFill/>
          <a:ln cap="flat" cmpd="sng" w="28575">
            <a:solidFill>
              <a:srgbClr val="4A7DBA"/>
            </a:solidFill>
            <a:prstDash val="solid"/>
            <a:round/>
            <a:headEnd len="sm" w="sm" type="none"/>
            <a:tailEnd len="med" w="med" type="triangle"/>
          </a:ln>
        </p:spPr>
      </p:cxnSp>
      <p:cxnSp>
        <p:nvCxnSpPr>
          <p:cNvPr id="92" name="Google Shape;92;p4"/>
          <p:cNvCxnSpPr>
            <a:endCxn id="69" idx="1"/>
          </p:cNvCxnSpPr>
          <p:nvPr/>
        </p:nvCxnSpPr>
        <p:spPr>
          <a:xfrm>
            <a:off x="6020964" y="6057900"/>
            <a:ext cx="426300" cy="0"/>
          </a:xfrm>
          <a:prstGeom prst="straightConnector1">
            <a:avLst/>
          </a:prstGeom>
          <a:noFill/>
          <a:ln cap="flat" cmpd="sng" w="28575">
            <a:solidFill>
              <a:srgbClr val="4A7DBA"/>
            </a:solidFill>
            <a:prstDash val="solid"/>
            <a:round/>
            <a:headEnd len="sm" w="sm" type="none"/>
            <a:tailEnd len="med" w="med" type="triangle"/>
          </a:ln>
        </p:spPr>
      </p:cxnSp>
      <p:sp>
        <p:nvSpPr>
          <p:cNvPr id="93" name="Google Shape;93;p4"/>
          <p:cNvSpPr/>
          <p:nvPr/>
        </p:nvSpPr>
        <p:spPr>
          <a:xfrm>
            <a:off x="9321800" y="5093814"/>
            <a:ext cx="944880" cy="660400"/>
          </a:xfrm>
          <a:prstGeom prst="roundRect">
            <a:avLst>
              <a:gd fmla="val 16667" name="adj"/>
            </a:avLst>
          </a:prstGeom>
          <a:solidFill>
            <a:srgbClr val="DAE5F1"/>
          </a:solidFill>
          <a:ln cap="flat" cmpd="sng" w="1905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4" name="Google Shape;94;p4"/>
          <p:cNvSpPr txBox="1"/>
          <p:nvPr/>
        </p:nvSpPr>
        <p:spPr>
          <a:xfrm>
            <a:off x="9382759" y="5190535"/>
            <a:ext cx="822960" cy="430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Arial Narrow"/>
                <a:ea typeface="Arial Narrow"/>
                <a:cs typeface="Arial Narrow"/>
                <a:sym typeface="Arial Narrow"/>
              </a:rPr>
              <a:t>Other WG Review</a:t>
            </a:r>
            <a:endParaRPr b="0" i="0" sz="1400" u="none" cap="none" strike="noStrike">
              <a:solidFill>
                <a:srgbClr val="000000"/>
              </a:solidFill>
              <a:latin typeface="Arial"/>
              <a:ea typeface="Arial"/>
              <a:cs typeface="Arial"/>
              <a:sym typeface="Arial"/>
            </a:endParaRPr>
          </a:p>
        </p:txBody>
      </p:sp>
      <p:cxnSp>
        <p:nvCxnSpPr>
          <p:cNvPr id="95" name="Google Shape;95;p4"/>
          <p:cNvCxnSpPr/>
          <p:nvPr/>
        </p:nvCxnSpPr>
        <p:spPr>
          <a:xfrm>
            <a:off x="7392002" y="5282463"/>
            <a:ext cx="1909314" cy="18063"/>
          </a:xfrm>
          <a:prstGeom prst="straightConnector1">
            <a:avLst/>
          </a:prstGeom>
          <a:noFill/>
          <a:ln cap="flat" cmpd="sng" w="28575">
            <a:solidFill>
              <a:srgbClr val="4A7DBA"/>
            </a:solidFill>
            <a:prstDash val="solid"/>
            <a:round/>
            <a:headEnd len="med" w="med" type="triangle"/>
            <a:tailEnd len="med" w="med" type="triangle"/>
          </a:ln>
        </p:spPr>
      </p:cxnSp>
      <p:sp>
        <p:nvSpPr>
          <p:cNvPr id="96" name="Google Shape;96;p4"/>
          <p:cNvSpPr/>
          <p:nvPr/>
        </p:nvSpPr>
        <p:spPr>
          <a:xfrm>
            <a:off x="3945288" y="853540"/>
            <a:ext cx="945000" cy="660300"/>
          </a:xfrm>
          <a:prstGeom prst="roundRect">
            <a:avLst>
              <a:gd fmla="val 16667" name="adj"/>
            </a:avLst>
          </a:prstGeom>
          <a:solidFill>
            <a:srgbClr val="DAE5F1"/>
          </a:solidFill>
          <a:ln cap="flat" cmpd="sng" w="1905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7" name="Google Shape;97;p4"/>
          <p:cNvSpPr txBox="1"/>
          <p:nvPr/>
        </p:nvSpPr>
        <p:spPr>
          <a:xfrm>
            <a:off x="4021549" y="968300"/>
            <a:ext cx="822900" cy="430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Arial Narrow"/>
                <a:ea typeface="Arial Narrow"/>
                <a:cs typeface="Arial Narrow"/>
                <a:sym typeface="Arial Narrow"/>
              </a:rPr>
              <a:t>Prior Year Assessment</a:t>
            </a:r>
            <a:endParaRPr b="0" i="0" sz="1400" u="none" cap="none" strike="noStrike">
              <a:solidFill>
                <a:srgbClr val="000000"/>
              </a:solidFill>
              <a:latin typeface="Arial"/>
              <a:ea typeface="Arial"/>
              <a:cs typeface="Arial"/>
              <a:sym typeface="Arial"/>
            </a:endParaRPr>
          </a:p>
        </p:txBody>
      </p:sp>
      <p:cxnSp>
        <p:nvCxnSpPr>
          <p:cNvPr id="98" name="Google Shape;98;p4"/>
          <p:cNvCxnSpPr/>
          <p:nvPr/>
        </p:nvCxnSpPr>
        <p:spPr>
          <a:xfrm>
            <a:off x="6574250" y="1175778"/>
            <a:ext cx="690900" cy="0"/>
          </a:xfrm>
          <a:prstGeom prst="straightConnector1">
            <a:avLst/>
          </a:prstGeom>
          <a:noFill/>
          <a:ln cap="flat" cmpd="sng" w="28575">
            <a:solidFill>
              <a:srgbClr val="F9CB9C"/>
            </a:solidFill>
            <a:prstDash val="dot"/>
            <a:round/>
            <a:headEnd len="sm" w="sm" type="none"/>
            <a:tailEnd len="med" w="med" type="triangle"/>
          </a:ln>
        </p:spPr>
      </p:cxnSp>
      <p:sp>
        <p:nvSpPr>
          <p:cNvPr id="99" name="Google Shape;99;p4"/>
          <p:cNvSpPr/>
          <p:nvPr/>
        </p:nvSpPr>
        <p:spPr>
          <a:xfrm>
            <a:off x="7276451" y="910800"/>
            <a:ext cx="1386600" cy="523200"/>
          </a:xfrm>
          <a:prstGeom prst="roundRect">
            <a:avLst>
              <a:gd fmla="val 16667" name="adj"/>
            </a:avLst>
          </a:prstGeom>
          <a:solidFill>
            <a:srgbClr val="FCE5CD"/>
          </a:solidFill>
          <a:ln cap="flat" cmpd="sng" w="19050">
            <a:solidFill>
              <a:srgbClr val="F9CB9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0" name="Google Shape;100;p4"/>
          <p:cNvSpPr txBox="1"/>
          <p:nvPr/>
        </p:nvSpPr>
        <p:spPr>
          <a:xfrm>
            <a:off x="7306448" y="968300"/>
            <a:ext cx="1310700" cy="430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Arial Narrow"/>
                <a:ea typeface="Arial Narrow"/>
                <a:cs typeface="Arial Narrow"/>
                <a:sym typeface="Arial Narrow"/>
              </a:rPr>
              <a:t>Reconcile OSCAR (CGMS Secretariat)</a:t>
            </a:r>
            <a:endParaRPr b="0" i="0" sz="1400" u="none" cap="none" strike="noStrike">
              <a:solidFill>
                <a:srgbClr val="000000"/>
              </a:solidFill>
              <a:latin typeface="Arial"/>
              <a:ea typeface="Arial"/>
              <a:cs typeface="Arial"/>
              <a:sym typeface="Arial"/>
            </a:endParaRPr>
          </a:p>
        </p:txBody>
      </p:sp>
      <p:sp>
        <p:nvSpPr>
          <p:cNvPr id="101" name="Google Shape;101;p4"/>
          <p:cNvSpPr/>
          <p:nvPr/>
        </p:nvSpPr>
        <p:spPr>
          <a:xfrm rot="-1598147">
            <a:off x="5341099" y="3640642"/>
            <a:ext cx="543365" cy="523240"/>
          </a:xfrm>
          <a:prstGeom prst="star5">
            <a:avLst>
              <a:gd fmla="val 19098" name="adj"/>
              <a:gd fmla="val 105146" name="hf"/>
              <a:gd fmla="val 110557" name="vf"/>
            </a:avLst>
          </a:prstGeom>
          <a:solidFill>
            <a:srgbClr val="FFFF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g3b2afce14d4_0_557"/>
          <p:cNvSpPr txBox="1"/>
          <p:nvPr/>
        </p:nvSpPr>
        <p:spPr>
          <a:xfrm>
            <a:off x="52720" y="432676"/>
            <a:ext cx="6043200" cy="276900"/>
          </a:xfrm>
          <a:prstGeom prst="rect">
            <a:avLst/>
          </a:prstGeom>
          <a:solidFill>
            <a:srgbClr val="36609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Calibri"/>
                <a:ea typeface="Calibri"/>
                <a:cs typeface="Calibri"/>
                <a:sym typeface="Calibri"/>
              </a:rPr>
              <a:t>X-Ray Spectrograph (X-Ray Flux)</a:t>
            </a:r>
            <a:endParaRPr b="0" i="0" sz="1400" u="none" cap="none" strike="noStrike">
              <a:solidFill>
                <a:srgbClr val="000000"/>
              </a:solidFill>
              <a:latin typeface="Arial"/>
              <a:ea typeface="Arial"/>
              <a:cs typeface="Arial"/>
              <a:sym typeface="Arial"/>
            </a:endParaRPr>
          </a:p>
        </p:txBody>
      </p:sp>
      <p:grpSp>
        <p:nvGrpSpPr>
          <p:cNvPr id="518" name="Google Shape;518;g3b2afce14d4_0_557"/>
          <p:cNvGrpSpPr/>
          <p:nvPr/>
        </p:nvGrpSpPr>
        <p:grpSpPr>
          <a:xfrm>
            <a:off x="1990759" y="3218575"/>
            <a:ext cx="750000" cy="455425"/>
            <a:chOff x="1151950" y="6402575"/>
            <a:chExt cx="750000" cy="455425"/>
          </a:xfrm>
        </p:grpSpPr>
        <p:sp>
          <p:nvSpPr>
            <p:cNvPr id="519" name="Google Shape;519;g3b2afce14d4_0_557"/>
            <p:cNvSpPr/>
            <p:nvPr/>
          </p:nvSpPr>
          <p:spPr>
            <a:xfrm>
              <a:off x="1473400" y="6402575"/>
              <a:ext cx="107100" cy="160800"/>
            </a:xfrm>
            <a:prstGeom prst="up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 name="Google Shape;520;g3b2afce14d4_0_557"/>
            <p:cNvSpPr txBox="1"/>
            <p:nvPr/>
          </p:nvSpPr>
          <p:spPr>
            <a:xfrm>
              <a:off x="1151950" y="6504000"/>
              <a:ext cx="750000" cy="35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Calibri"/>
                  <a:ea typeface="Calibri"/>
                  <a:cs typeface="Calibri"/>
                  <a:sym typeface="Calibri"/>
                </a:rPr>
                <a:t>Today</a:t>
              </a:r>
              <a:endParaRPr b="1" i="0" sz="1100" u="none" cap="none" strike="noStrike">
                <a:solidFill>
                  <a:srgbClr val="000000"/>
                </a:solidFill>
                <a:latin typeface="Calibri"/>
                <a:ea typeface="Calibri"/>
                <a:cs typeface="Calibri"/>
                <a:sym typeface="Calibri"/>
              </a:endParaRPr>
            </a:p>
          </p:txBody>
        </p:sp>
      </p:grpSp>
      <p:sp>
        <p:nvSpPr>
          <p:cNvPr id="521" name="Google Shape;521;g3b2afce14d4_0_557"/>
          <p:cNvSpPr/>
          <p:nvPr/>
        </p:nvSpPr>
        <p:spPr>
          <a:xfrm>
            <a:off x="9151425" y="3293000"/>
            <a:ext cx="1881600" cy="1043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b="0" i="0" lang="en-US" sz="1500" u="sng" cap="none" strike="noStrike">
                <a:solidFill>
                  <a:schemeClr val="dk1"/>
                </a:solidFill>
                <a:latin typeface="Calibri"/>
                <a:ea typeface="Calibri"/>
                <a:cs typeface="Calibri"/>
                <a:sym typeface="Calibri"/>
              </a:rPr>
              <a:t>On Sun-Earth Line</a:t>
            </a:r>
            <a:endParaRPr b="1" i="0" sz="1500" u="none" cap="none" strike="noStrike">
              <a:solidFill>
                <a:srgbClr val="99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US" sz="1500" u="none" cap="none" strike="noStrike">
                <a:solidFill>
                  <a:srgbClr val="990000"/>
                </a:solidFill>
                <a:latin typeface="Calibri"/>
                <a:ea typeface="Calibri"/>
                <a:cs typeface="Calibri"/>
                <a:sym typeface="Calibri"/>
              </a:rPr>
              <a:t>GEO - 5 slots</a:t>
            </a:r>
            <a:endParaRPr b="1" i="0" sz="1500" u="none" cap="none" strike="noStrike">
              <a:solidFill>
                <a:srgbClr val="99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US" sz="1500" u="none" cap="none" strike="noStrike">
                <a:solidFill>
                  <a:srgbClr val="FF9900"/>
                </a:solidFill>
                <a:latin typeface="Calibri"/>
                <a:ea typeface="Calibri"/>
                <a:cs typeface="Calibri"/>
                <a:sym typeface="Calibri"/>
              </a:rPr>
              <a:t>L1</a:t>
            </a:r>
            <a:endParaRPr b="1" i="0" sz="1500" u="none" cap="none" strike="noStrike">
              <a:solidFill>
                <a:srgbClr val="FF99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500" u="none" cap="none" strike="noStrike">
              <a:solidFill>
                <a:srgbClr val="99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500" u="none" cap="none" strike="noStrike">
              <a:solidFill>
                <a:srgbClr val="F6B26B"/>
              </a:solidFill>
              <a:latin typeface="Calibri"/>
              <a:ea typeface="Calibri"/>
              <a:cs typeface="Calibri"/>
              <a:sym typeface="Calibri"/>
            </a:endParaRPr>
          </a:p>
        </p:txBody>
      </p:sp>
      <p:sp>
        <p:nvSpPr>
          <p:cNvPr id="522" name="Google Shape;522;g3b2afce14d4_0_557"/>
          <p:cNvSpPr txBox="1"/>
          <p:nvPr/>
        </p:nvSpPr>
        <p:spPr>
          <a:xfrm>
            <a:off x="348475" y="4767750"/>
            <a:ext cx="9239100" cy="1477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sng" cap="none" strike="noStrike">
                <a:solidFill>
                  <a:srgbClr val="888888"/>
                </a:solidFill>
                <a:latin typeface="Calibri"/>
                <a:ea typeface="Calibri"/>
                <a:cs typeface="Calibri"/>
                <a:sym typeface="Calibri"/>
              </a:rPr>
              <a:t>WGIII Assessment (2025)</a:t>
            </a:r>
            <a:r>
              <a:rPr b="0" i="0" lang="en-US" sz="1800" u="none" cap="none" strike="noStrike">
                <a:solidFill>
                  <a:srgbClr val="888888"/>
                </a:solidFill>
                <a:latin typeface="Calibri"/>
                <a:ea typeface="Calibri"/>
                <a:cs typeface="Calibri"/>
                <a:sym typeface="Calibri"/>
              </a:rPr>
              <a:t>:</a:t>
            </a:r>
            <a:r>
              <a:rPr b="0" i="0" lang="en-US" sz="1400" u="none" cap="none" strike="noStrike">
                <a:solidFill>
                  <a:srgbClr val="888888"/>
                </a:solidFill>
                <a:latin typeface="Arial"/>
                <a:ea typeface="Arial"/>
                <a:cs typeface="Arial"/>
                <a:sym typeface="Arial"/>
              </a:rPr>
              <a:t> </a:t>
            </a:r>
            <a:r>
              <a:rPr b="0" i="0" lang="en-US" sz="1800" u="none" cap="none" strike="noStrike">
                <a:solidFill>
                  <a:srgbClr val="888888"/>
                </a:solidFill>
                <a:latin typeface="Calibri"/>
                <a:ea typeface="Calibri"/>
                <a:cs typeface="Calibri"/>
                <a:sym typeface="Calibri"/>
              </a:rPr>
              <a:t>Low risk of not meeting CGMS Baseline commitment.</a:t>
            </a:r>
            <a:endParaRPr b="0" i="0" sz="1800" u="none" cap="none" strike="noStrike">
              <a:solidFill>
                <a:srgbClr val="888888"/>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highlight>
                <a:srgbClr val="888888"/>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Arial"/>
              <a:buNone/>
            </a:pPr>
            <a:r>
              <a:rPr b="0" i="0" lang="en-US" sz="1800" u="sng" cap="none" strike="noStrike">
                <a:solidFill>
                  <a:schemeClr val="dk2"/>
                </a:solidFill>
                <a:latin typeface="Calibri"/>
                <a:ea typeface="Calibri"/>
                <a:cs typeface="Calibri"/>
                <a:sym typeface="Calibri"/>
              </a:rPr>
              <a:t>WGIII Assessment (2026 - Proposed)</a:t>
            </a:r>
            <a:r>
              <a:rPr b="0" i="0" lang="en-US" sz="1800" u="none" cap="none" strike="noStrike">
                <a:solidFill>
                  <a:schemeClr val="dk2"/>
                </a:solidFill>
                <a:latin typeface="Calibri"/>
                <a:ea typeface="Calibri"/>
                <a:cs typeface="Calibri"/>
                <a:sym typeface="Calibri"/>
              </a:rPr>
              <a:t>:</a:t>
            </a:r>
            <a:r>
              <a:rPr b="0" i="0" lang="en-US" sz="1400" u="none" cap="none" strike="noStrike">
                <a:solidFill>
                  <a:schemeClr val="dk1"/>
                </a:solidFill>
                <a:latin typeface="Arial"/>
                <a:ea typeface="Arial"/>
                <a:cs typeface="Arial"/>
                <a:sym typeface="Arial"/>
              </a:rPr>
              <a:t> </a:t>
            </a:r>
            <a:r>
              <a:rPr b="0" i="0" lang="en-US" sz="1800" u="none" cap="none" strike="noStrike">
                <a:solidFill>
                  <a:schemeClr val="dk2"/>
                </a:solidFill>
                <a:latin typeface="Calibri"/>
                <a:ea typeface="Calibri"/>
                <a:cs typeface="Calibri"/>
                <a:sym typeface="Calibri"/>
              </a:rPr>
              <a:t>Low risk of not meeting the CGMS Baseline commitment</a:t>
            </a:r>
            <a:endParaRPr b="0" i="0" sz="1800" u="none" cap="none" strike="noStrike">
              <a:solidFill>
                <a:schemeClr val="dk2"/>
              </a:solidFill>
              <a:highlight>
                <a:srgbClr val="888888"/>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Calibri"/>
              <a:ea typeface="Calibri"/>
              <a:cs typeface="Calibri"/>
              <a:sym typeface="Calibri"/>
            </a:endParaRPr>
          </a:p>
        </p:txBody>
      </p:sp>
      <p:pic>
        <p:nvPicPr>
          <p:cNvPr id="523" name="Google Shape;523;g3b2afce14d4_0_557"/>
          <p:cNvPicPr preferRelativeResize="0"/>
          <p:nvPr/>
        </p:nvPicPr>
        <p:blipFill rotWithShape="1">
          <a:blip r:embed="rId3">
            <a:alphaModFix/>
          </a:blip>
          <a:srcRect b="0" l="0" r="0" t="0"/>
          <a:stretch/>
        </p:blipFill>
        <p:spPr>
          <a:xfrm>
            <a:off x="152400" y="861975"/>
            <a:ext cx="8824007" cy="2192162"/>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g3b2afce14d4_0_587"/>
          <p:cNvSpPr txBox="1"/>
          <p:nvPr/>
        </p:nvSpPr>
        <p:spPr>
          <a:xfrm>
            <a:off x="98895" y="477926"/>
            <a:ext cx="6043200" cy="276900"/>
          </a:xfrm>
          <a:prstGeom prst="rect">
            <a:avLst/>
          </a:prstGeom>
          <a:solidFill>
            <a:srgbClr val="36609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Calibri"/>
                <a:ea typeface="Calibri"/>
                <a:cs typeface="Calibri"/>
                <a:sym typeface="Calibri"/>
              </a:rPr>
              <a:t>Low Energy Electrons and Protons (Magnetospheric particles)</a:t>
            </a:r>
            <a:endParaRPr b="0" i="0" sz="1400" u="none" cap="none" strike="noStrike">
              <a:solidFill>
                <a:srgbClr val="000000"/>
              </a:solidFill>
              <a:latin typeface="Arial"/>
              <a:ea typeface="Arial"/>
              <a:cs typeface="Arial"/>
              <a:sym typeface="Arial"/>
            </a:endParaRPr>
          </a:p>
        </p:txBody>
      </p:sp>
      <p:grpSp>
        <p:nvGrpSpPr>
          <p:cNvPr id="529" name="Google Shape;529;g3b2afce14d4_0_587"/>
          <p:cNvGrpSpPr/>
          <p:nvPr/>
        </p:nvGrpSpPr>
        <p:grpSpPr>
          <a:xfrm>
            <a:off x="1685825" y="2878613"/>
            <a:ext cx="750000" cy="455425"/>
            <a:chOff x="1151950" y="6402575"/>
            <a:chExt cx="750000" cy="455425"/>
          </a:xfrm>
        </p:grpSpPr>
        <p:sp>
          <p:nvSpPr>
            <p:cNvPr id="530" name="Google Shape;530;g3b2afce14d4_0_587"/>
            <p:cNvSpPr/>
            <p:nvPr/>
          </p:nvSpPr>
          <p:spPr>
            <a:xfrm>
              <a:off x="1473400" y="6402575"/>
              <a:ext cx="107100" cy="160800"/>
            </a:xfrm>
            <a:prstGeom prst="up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 name="Google Shape;531;g3b2afce14d4_0_587"/>
            <p:cNvSpPr txBox="1"/>
            <p:nvPr/>
          </p:nvSpPr>
          <p:spPr>
            <a:xfrm>
              <a:off x="1151950" y="6504000"/>
              <a:ext cx="750000" cy="35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Calibri"/>
                  <a:ea typeface="Calibri"/>
                  <a:cs typeface="Calibri"/>
                  <a:sym typeface="Calibri"/>
                </a:rPr>
                <a:t>Today</a:t>
              </a:r>
              <a:endParaRPr b="1" i="0" sz="1100" u="none" cap="none" strike="noStrike">
                <a:solidFill>
                  <a:srgbClr val="000000"/>
                </a:solidFill>
                <a:latin typeface="Calibri"/>
                <a:ea typeface="Calibri"/>
                <a:cs typeface="Calibri"/>
                <a:sym typeface="Calibri"/>
              </a:endParaRPr>
            </a:p>
          </p:txBody>
        </p:sp>
      </p:grpSp>
      <p:sp>
        <p:nvSpPr>
          <p:cNvPr id="532" name="Google Shape;532;g3b2afce14d4_0_587"/>
          <p:cNvSpPr/>
          <p:nvPr/>
        </p:nvSpPr>
        <p:spPr>
          <a:xfrm>
            <a:off x="9135725" y="3666325"/>
            <a:ext cx="2735400" cy="1598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500" u="sng" cap="none" strike="noStrike">
                <a:solidFill>
                  <a:srgbClr val="000000"/>
                </a:solidFill>
                <a:latin typeface="Calibri"/>
                <a:ea typeface="Calibri"/>
                <a:cs typeface="Calibri"/>
                <a:sym typeface="Calibri"/>
              </a:rPr>
              <a:t>GEO, as in-situ measurements</a:t>
            </a:r>
            <a:endParaRPr b="1" i="0" sz="1500" u="none" cap="none" strike="noStrike">
              <a:solidFill>
                <a:srgbClr val="CC4125"/>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rPr b="1" i="0" lang="en-US" sz="1500" u="none" cap="none" strike="noStrike">
                <a:solidFill>
                  <a:srgbClr val="EA9999"/>
                </a:solidFill>
                <a:latin typeface="Calibri"/>
                <a:ea typeface="Calibri"/>
                <a:cs typeface="Calibri"/>
                <a:sym typeface="Calibri"/>
              </a:rPr>
              <a:t>105°E</a:t>
            </a:r>
            <a:endParaRPr b="1" i="0" sz="1500" u="none" cap="none" strike="noStrike">
              <a:solidFill>
                <a:srgbClr val="EA9999"/>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rPr b="1" i="0" lang="en-US" sz="1500" u="none" cap="none" strike="noStrike">
                <a:solidFill>
                  <a:srgbClr val="980000"/>
                </a:solidFill>
                <a:latin typeface="Calibri"/>
                <a:ea typeface="Calibri"/>
                <a:cs typeface="Calibri"/>
                <a:sym typeface="Calibri"/>
              </a:rPr>
              <a:t>75.2°W, </a:t>
            </a:r>
            <a:r>
              <a:rPr b="1" i="0" lang="en-US" sz="1500" u="none" cap="none" strike="noStrike">
                <a:solidFill>
                  <a:srgbClr val="980000"/>
                </a:solidFill>
                <a:latin typeface="Calibri"/>
                <a:ea typeface="Calibri"/>
                <a:cs typeface="Calibri"/>
                <a:sym typeface="Calibri"/>
                <a:extLst>
                  <a:ext uri="http://customooxmlschemas.google.com/">
                    <go:slidesCustomData xmlns:go="http://customooxmlschemas.google.com/" textRoundtripDataId="30"/>
                  </a:ext>
                </a:extLst>
              </a:rPr>
              <a:t>104.7°W</a:t>
            </a:r>
            <a:r>
              <a:rPr b="1" i="0" lang="en-US" sz="1500" u="none" cap="none" strike="noStrike">
                <a:solidFill>
                  <a:srgbClr val="980000"/>
                </a:solidFill>
                <a:latin typeface="Calibri"/>
                <a:ea typeface="Calibri"/>
                <a:cs typeface="Calibri"/>
                <a:sym typeface="Calibri"/>
              </a:rPr>
              <a:t>, 137.2°W</a:t>
            </a:r>
            <a:endParaRPr b="1" i="0" sz="1500" u="none" cap="none" strike="noStrike">
              <a:solidFill>
                <a:srgbClr val="98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t/>
            </a:r>
            <a:endParaRPr b="1" i="0" sz="1500" u="none" cap="none" strike="noStrike">
              <a:solidFill>
                <a:srgbClr val="98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t/>
            </a:r>
            <a:endParaRPr b="1" i="0" sz="1500" u="none" cap="none" strike="noStrike">
              <a:solidFill>
                <a:srgbClr val="EA9999"/>
              </a:solidFill>
              <a:latin typeface="Calibri"/>
              <a:ea typeface="Calibri"/>
              <a:cs typeface="Calibri"/>
              <a:sym typeface="Calibri"/>
            </a:endParaRPr>
          </a:p>
        </p:txBody>
      </p:sp>
      <p:sp>
        <p:nvSpPr>
          <p:cNvPr id="533" name="Google Shape;533;g3b2afce14d4_0_587"/>
          <p:cNvSpPr txBox="1"/>
          <p:nvPr/>
        </p:nvSpPr>
        <p:spPr>
          <a:xfrm>
            <a:off x="193575" y="5798600"/>
            <a:ext cx="92391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sng" cap="none" strike="noStrike">
                <a:solidFill>
                  <a:schemeClr val="dk2"/>
                </a:solidFill>
                <a:latin typeface="Calibri"/>
                <a:ea typeface="Calibri"/>
                <a:cs typeface="Calibri"/>
                <a:sym typeface="Calibri"/>
              </a:rPr>
              <a:t>WGIII Assessment</a:t>
            </a:r>
            <a:r>
              <a:rPr b="0" i="0" lang="en-US" sz="1800" u="none" cap="none" strike="noStrike">
                <a:solidFill>
                  <a:schemeClr val="dk2"/>
                </a:solidFill>
                <a:latin typeface="Calibri"/>
                <a:ea typeface="Calibri"/>
                <a:cs typeface="Calibri"/>
                <a:sym typeface="Calibri"/>
              </a:rPr>
              <a:t>:</a:t>
            </a:r>
            <a:r>
              <a:rPr b="0" i="0" lang="en-US" sz="1400" u="none" cap="none" strike="noStrike">
                <a:solidFill>
                  <a:schemeClr val="dk1"/>
                </a:solidFill>
                <a:latin typeface="Arial"/>
                <a:ea typeface="Arial"/>
                <a:cs typeface="Arial"/>
                <a:sym typeface="Arial"/>
              </a:rPr>
              <a:t> </a:t>
            </a:r>
            <a:r>
              <a:rPr b="0" i="0" lang="en-US" sz="1800" u="none" cap="none" strike="noStrike">
                <a:solidFill>
                  <a:schemeClr val="dk2"/>
                </a:solidFill>
                <a:latin typeface="Calibri"/>
                <a:ea typeface="Calibri"/>
                <a:cs typeface="Calibri"/>
                <a:sym typeface="Calibri"/>
              </a:rPr>
              <a:t>Low risk of not meeting the CGMS Baseline commitment</a:t>
            </a:r>
            <a:endParaRPr b="0" i="0" sz="1800" u="none" cap="none" strike="noStrike">
              <a:solidFill>
                <a:schemeClr val="dk2"/>
              </a:solidFill>
              <a:latin typeface="Calibri"/>
              <a:ea typeface="Calibri"/>
              <a:cs typeface="Calibri"/>
              <a:sym typeface="Calibri"/>
            </a:endParaRPr>
          </a:p>
        </p:txBody>
      </p:sp>
      <p:pic>
        <p:nvPicPr>
          <p:cNvPr id="534" name="Google Shape;534;g3b2afce14d4_0_587"/>
          <p:cNvPicPr preferRelativeResize="0"/>
          <p:nvPr/>
        </p:nvPicPr>
        <p:blipFill rotWithShape="1">
          <a:blip r:embed="rId3">
            <a:alphaModFix/>
          </a:blip>
          <a:srcRect b="0" l="0" r="0" t="0"/>
          <a:stretch/>
        </p:blipFill>
        <p:spPr>
          <a:xfrm>
            <a:off x="98900" y="754825"/>
            <a:ext cx="10095326" cy="19658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g3b2afce14d4_0_597"/>
          <p:cNvSpPr txBox="1"/>
          <p:nvPr/>
        </p:nvSpPr>
        <p:spPr>
          <a:xfrm>
            <a:off x="52720" y="432676"/>
            <a:ext cx="6043200" cy="276900"/>
          </a:xfrm>
          <a:prstGeom prst="rect">
            <a:avLst/>
          </a:prstGeom>
          <a:solidFill>
            <a:srgbClr val="36609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Calibri"/>
                <a:ea typeface="Calibri"/>
                <a:cs typeface="Calibri"/>
                <a:sym typeface="Calibri"/>
              </a:rPr>
              <a:t>High Energy Electrons and Protons (Magnetospheric and solar energetic particles)</a:t>
            </a:r>
            <a:endParaRPr b="0" i="0" sz="1400" u="none" cap="none" strike="noStrike">
              <a:solidFill>
                <a:srgbClr val="000000"/>
              </a:solidFill>
              <a:latin typeface="Arial"/>
              <a:ea typeface="Arial"/>
              <a:cs typeface="Arial"/>
              <a:sym typeface="Arial"/>
            </a:endParaRPr>
          </a:p>
        </p:txBody>
      </p:sp>
      <p:grpSp>
        <p:nvGrpSpPr>
          <p:cNvPr id="540" name="Google Shape;540;g3b2afce14d4_0_597"/>
          <p:cNvGrpSpPr/>
          <p:nvPr/>
        </p:nvGrpSpPr>
        <p:grpSpPr>
          <a:xfrm>
            <a:off x="1880300" y="4625238"/>
            <a:ext cx="750000" cy="455425"/>
            <a:chOff x="1151950" y="6402575"/>
            <a:chExt cx="750000" cy="455425"/>
          </a:xfrm>
        </p:grpSpPr>
        <p:sp>
          <p:nvSpPr>
            <p:cNvPr id="541" name="Google Shape;541;g3b2afce14d4_0_597"/>
            <p:cNvSpPr/>
            <p:nvPr/>
          </p:nvSpPr>
          <p:spPr>
            <a:xfrm>
              <a:off x="1473400" y="6402575"/>
              <a:ext cx="107100" cy="160800"/>
            </a:xfrm>
            <a:prstGeom prst="up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 name="Google Shape;542;g3b2afce14d4_0_597"/>
            <p:cNvSpPr txBox="1"/>
            <p:nvPr/>
          </p:nvSpPr>
          <p:spPr>
            <a:xfrm>
              <a:off x="1151950" y="6504000"/>
              <a:ext cx="750000" cy="35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Calibri"/>
                  <a:ea typeface="Calibri"/>
                  <a:cs typeface="Calibri"/>
                  <a:sym typeface="Calibri"/>
                </a:rPr>
                <a:t>Today</a:t>
              </a:r>
              <a:endParaRPr b="1" i="0" sz="1100" u="none" cap="none" strike="noStrike">
                <a:solidFill>
                  <a:srgbClr val="000000"/>
                </a:solidFill>
                <a:latin typeface="Calibri"/>
                <a:ea typeface="Calibri"/>
                <a:cs typeface="Calibri"/>
                <a:sym typeface="Calibri"/>
              </a:endParaRPr>
            </a:p>
          </p:txBody>
        </p:sp>
      </p:grpSp>
      <p:sp>
        <p:nvSpPr>
          <p:cNvPr id="543" name="Google Shape;543;g3b2afce14d4_0_597"/>
          <p:cNvSpPr/>
          <p:nvPr/>
        </p:nvSpPr>
        <p:spPr>
          <a:xfrm>
            <a:off x="9148775" y="4723200"/>
            <a:ext cx="2735400" cy="1598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500" u="sng" cap="none" strike="noStrike">
                <a:solidFill>
                  <a:srgbClr val="000000"/>
                </a:solidFill>
                <a:latin typeface="Calibri"/>
                <a:ea typeface="Calibri"/>
                <a:cs typeface="Calibri"/>
                <a:sym typeface="Calibri"/>
              </a:rPr>
              <a:t>GEO, as in-situ measurements</a:t>
            </a:r>
            <a:endParaRPr b="1" i="0" sz="1500" u="none" cap="none" strike="noStrike">
              <a:solidFill>
                <a:srgbClr val="CC4125"/>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rPr b="1" i="0" lang="en-US" sz="1500" u="none" cap="none" strike="noStrike">
                <a:solidFill>
                  <a:srgbClr val="351C75"/>
                </a:solidFill>
                <a:latin typeface="Calibri"/>
                <a:ea typeface="Calibri"/>
                <a:cs typeface="Calibri"/>
                <a:sym typeface="Calibri"/>
              </a:rPr>
              <a:t>0°</a:t>
            </a:r>
            <a:endParaRPr b="1" i="0" sz="1500" u="none" cap="none" strike="noStrike">
              <a:solidFill>
                <a:srgbClr val="351C75"/>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rPr b="1" i="0" lang="en-US" sz="1500" u="none" cap="none" strike="noStrike">
                <a:solidFill>
                  <a:srgbClr val="E69138"/>
                </a:solidFill>
                <a:latin typeface="Calibri"/>
                <a:ea typeface="Calibri"/>
                <a:cs typeface="Calibri"/>
                <a:sym typeface="Calibri"/>
              </a:rPr>
              <a:t>13°E, 31°E</a:t>
            </a:r>
            <a:endParaRPr b="1" i="0" sz="1500" u="none" cap="none" strike="noStrike">
              <a:solidFill>
                <a:srgbClr val="E69138"/>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rPr b="1" i="0" lang="en-US" sz="1500" u="none" cap="none" strike="noStrike">
                <a:solidFill>
                  <a:srgbClr val="EA9999"/>
                </a:solidFill>
                <a:latin typeface="Calibri"/>
                <a:ea typeface="Calibri"/>
                <a:cs typeface="Calibri"/>
                <a:sym typeface="Calibri"/>
              </a:rPr>
              <a:t>105°E, 128°E, 140.7°E</a:t>
            </a:r>
            <a:endParaRPr b="1" i="0" sz="1500" u="none" cap="none" strike="noStrike">
              <a:solidFill>
                <a:srgbClr val="EA9999"/>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rPr b="1" i="0" lang="en-US" sz="1500" u="none" cap="none" strike="noStrike">
                <a:solidFill>
                  <a:srgbClr val="980000"/>
                </a:solidFill>
                <a:latin typeface="Calibri"/>
                <a:ea typeface="Calibri"/>
                <a:cs typeface="Calibri"/>
                <a:sym typeface="Calibri"/>
              </a:rPr>
              <a:t>75.2°W, 104.7°W, 137.2°W</a:t>
            </a:r>
            <a:endParaRPr b="1" i="0" sz="1500" u="none" cap="none" strike="noStrike">
              <a:solidFill>
                <a:srgbClr val="98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t/>
            </a:r>
            <a:endParaRPr b="1" i="0" sz="1500" u="none" cap="none" strike="noStrike">
              <a:solidFill>
                <a:srgbClr val="EA9999"/>
              </a:solidFill>
              <a:latin typeface="Calibri"/>
              <a:ea typeface="Calibri"/>
              <a:cs typeface="Calibri"/>
              <a:sym typeface="Calibri"/>
            </a:endParaRPr>
          </a:p>
        </p:txBody>
      </p:sp>
      <p:sp>
        <p:nvSpPr>
          <p:cNvPr id="544" name="Google Shape;544;g3b2afce14d4_0_597"/>
          <p:cNvSpPr txBox="1"/>
          <p:nvPr/>
        </p:nvSpPr>
        <p:spPr>
          <a:xfrm>
            <a:off x="117900" y="6200575"/>
            <a:ext cx="92391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sng" cap="none" strike="noStrike">
                <a:solidFill>
                  <a:schemeClr val="dk2"/>
                </a:solidFill>
                <a:latin typeface="Calibri"/>
                <a:ea typeface="Calibri"/>
                <a:cs typeface="Calibri"/>
                <a:sym typeface="Calibri"/>
              </a:rPr>
              <a:t>WGIII Assessment</a:t>
            </a:r>
            <a:r>
              <a:rPr b="0" i="0" lang="en-US" sz="1800" u="none" cap="none" strike="noStrike">
                <a:solidFill>
                  <a:schemeClr val="dk2"/>
                </a:solidFill>
                <a:latin typeface="Calibri"/>
                <a:ea typeface="Calibri"/>
                <a:cs typeface="Calibri"/>
                <a:sym typeface="Calibri"/>
              </a:rPr>
              <a:t>:</a:t>
            </a:r>
            <a:r>
              <a:rPr b="0" i="0" lang="en-US" sz="1400" u="none" cap="none" strike="noStrike">
                <a:solidFill>
                  <a:schemeClr val="dk1"/>
                </a:solidFill>
                <a:latin typeface="Arial"/>
                <a:ea typeface="Arial"/>
                <a:cs typeface="Arial"/>
                <a:sym typeface="Arial"/>
              </a:rPr>
              <a:t> </a:t>
            </a:r>
            <a:r>
              <a:rPr b="0" i="0" lang="en-US" sz="1800" u="none" cap="none" strike="noStrike">
                <a:solidFill>
                  <a:schemeClr val="dk2"/>
                </a:solidFill>
                <a:latin typeface="Calibri"/>
                <a:ea typeface="Calibri"/>
                <a:cs typeface="Calibri"/>
                <a:sym typeface="Calibri"/>
              </a:rPr>
              <a:t>Low risk of not meeting the CGMS Baseline commitment</a:t>
            </a:r>
            <a:endParaRPr b="0" i="0" sz="1800" u="none" cap="none" strike="noStrike">
              <a:solidFill>
                <a:schemeClr val="dk2"/>
              </a:solidFill>
              <a:latin typeface="Calibri"/>
              <a:ea typeface="Calibri"/>
              <a:cs typeface="Calibri"/>
              <a:sym typeface="Calibri"/>
            </a:endParaRPr>
          </a:p>
        </p:txBody>
      </p:sp>
      <p:pic>
        <p:nvPicPr>
          <p:cNvPr id="545" name="Google Shape;545;g3b2afce14d4_0_597"/>
          <p:cNvPicPr preferRelativeResize="0"/>
          <p:nvPr/>
        </p:nvPicPr>
        <p:blipFill rotWithShape="1">
          <a:blip r:embed="rId3">
            <a:alphaModFix/>
          </a:blip>
          <a:srcRect b="0" l="0" r="0" t="0"/>
          <a:stretch/>
        </p:blipFill>
        <p:spPr>
          <a:xfrm>
            <a:off x="152400" y="861975"/>
            <a:ext cx="9252967" cy="3684913"/>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g3b2afce14d4_0_607"/>
          <p:cNvSpPr txBox="1"/>
          <p:nvPr/>
        </p:nvSpPr>
        <p:spPr>
          <a:xfrm>
            <a:off x="52720" y="432676"/>
            <a:ext cx="6043200" cy="276900"/>
          </a:xfrm>
          <a:prstGeom prst="rect">
            <a:avLst/>
          </a:prstGeom>
          <a:solidFill>
            <a:srgbClr val="36609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Calibri"/>
                <a:ea typeface="Calibri"/>
                <a:cs typeface="Calibri"/>
                <a:sym typeface="Calibri"/>
              </a:rPr>
              <a:t>Very High Energy Protons (Magnetospheric and solar energetic particles)</a:t>
            </a:r>
            <a:endParaRPr b="0" i="0" sz="1400" u="none" cap="none" strike="noStrike">
              <a:solidFill>
                <a:srgbClr val="000000"/>
              </a:solidFill>
              <a:latin typeface="Arial"/>
              <a:ea typeface="Arial"/>
              <a:cs typeface="Arial"/>
              <a:sym typeface="Arial"/>
            </a:endParaRPr>
          </a:p>
        </p:txBody>
      </p:sp>
      <p:grpSp>
        <p:nvGrpSpPr>
          <p:cNvPr id="551" name="Google Shape;551;g3b2afce14d4_0_607"/>
          <p:cNvGrpSpPr/>
          <p:nvPr/>
        </p:nvGrpSpPr>
        <p:grpSpPr>
          <a:xfrm>
            <a:off x="1661275" y="4330500"/>
            <a:ext cx="750000" cy="455425"/>
            <a:chOff x="1151950" y="6402575"/>
            <a:chExt cx="750000" cy="455425"/>
          </a:xfrm>
        </p:grpSpPr>
        <p:sp>
          <p:nvSpPr>
            <p:cNvPr id="552" name="Google Shape;552;g3b2afce14d4_0_607"/>
            <p:cNvSpPr/>
            <p:nvPr/>
          </p:nvSpPr>
          <p:spPr>
            <a:xfrm>
              <a:off x="1473400" y="6402575"/>
              <a:ext cx="107100" cy="160800"/>
            </a:xfrm>
            <a:prstGeom prst="up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 name="Google Shape;553;g3b2afce14d4_0_607"/>
            <p:cNvSpPr txBox="1"/>
            <p:nvPr/>
          </p:nvSpPr>
          <p:spPr>
            <a:xfrm>
              <a:off x="1151950" y="6504000"/>
              <a:ext cx="750000" cy="35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Calibri"/>
                  <a:ea typeface="Calibri"/>
                  <a:cs typeface="Calibri"/>
                  <a:sym typeface="Calibri"/>
                </a:rPr>
                <a:t>Today</a:t>
              </a:r>
              <a:endParaRPr b="1" i="0" sz="1100" u="none" cap="none" strike="noStrike">
                <a:solidFill>
                  <a:srgbClr val="000000"/>
                </a:solidFill>
                <a:latin typeface="Calibri"/>
                <a:ea typeface="Calibri"/>
                <a:cs typeface="Calibri"/>
                <a:sym typeface="Calibri"/>
              </a:endParaRPr>
            </a:p>
          </p:txBody>
        </p:sp>
      </p:grpSp>
      <p:sp>
        <p:nvSpPr>
          <p:cNvPr id="554" name="Google Shape;554;g3b2afce14d4_0_607"/>
          <p:cNvSpPr/>
          <p:nvPr/>
        </p:nvSpPr>
        <p:spPr>
          <a:xfrm>
            <a:off x="9207975" y="4160250"/>
            <a:ext cx="2735400" cy="1598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500" u="sng" cap="none" strike="noStrike">
                <a:solidFill>
                  <a:srgbClr val="000000"/>
                </a:solidFill>
                <a:latin typeface="Calibri"/>
                <a:ea typeface="Calibri"/>
                <a:cs typeface="Calibri"/>
                <a:sym typeface="Calibri"/>
              </a:rPr>
              <a:t>GEO, as in-situ measurements</a:t>
            </a:r>
            <a:endParaRPr b="1" i="0" sz="1500" u="none" cap="none" strike="noStrike">
              <a:solidFill>
                <a:srgbClr val="CC4125"/>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rPr b="1" i="0" lang="en-US" sz="1500" u="none" cap="none" strike="noStrike">
                <a:solidFill>
                  <a:srgbClr val="351C75"/>
                </a:solidFill>
                <a:latin typeface="Calibri"/>
                <a:ea typeface="Calibri"/>
                <a:cs typeface="Calibri"/>
                <a:sym typeface="Calibri"/>
              </a:rPr>
              <a:t>0°</a:t>
            </a:r>
            <a:endParaRPr b="1" i="0" sz="1500" u="none" cap="none" strike="noStrike">
              <a:solidFill>
                <a:srgbClr val="351C75"/>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rPr b="1" i="0" lang="en-US" sz="1500" u="none" cap="none" strike="noStrike">
                <a:solidFill>
                  <a:srgbClr val="E69138"/>
                </a:solidFill>
                <a:latin typeface="Calibri"/>
                <a:ea typeface="Calibri"/>
                <a:cs typeface="Calibri"/>
                <a:sym typeface="Calibri"/>
              </a:rPr>
              <a:t>13°E, 31°E</a:t>
            </a:r>
            <a:endParaRPr b="1" i="0" sz="1500" u="none" cap="none" strike="noStrike">
              <a:solidFill>
                <a:srgbClr val="E69138"/>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rPr b="1" i="0" lang="en-US" sz="1500" u="none" cap="none" strike="noStrike">
                <a:solidFill>
                  <a:srgbClr val="EA9999"/>
                </a:solidFill>
                <a:latin typeface="Calibri"/>
                <a:ea typeface="Calibri"/>
                <a:cs typeface="Calibri"/>
                <a:sym typeface="Calibri"/>
              </a:rPr>
              <a:t>105°E, 140.7°E</a:t>
            </a:r>
            <a:endParaRPr b="1" i="0" sz="1500" u="none" cap="none" strike="noStrike">
              <a:solidFill>
                <a:srgbClr val="EA9999"/>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rPr b="1" i="0" lang="en-US" sz="1500" u="none" cap="none" strike="noStrike">
                <a:solidFill>
                  <a:srgbClr val="980000"/>
                </a:solidFill>
                <a:latin typeface="Calibri"/>
                <a:ea typeface="Calibri"/>
                <a:cs typeface="Calibri"/>
                <a:sym typeface="Calibri"/>
              </a:rPr>
              <a:t>75.2°W, 104.7°W, 137.2°W</a:t>
            </a:r>
            <a:endParaRPr b="1" i="0" sz="1500" u="none" cap="none" strike="noStrike">
              <a:solidFill>
                <a:srgbClr val="351C75"/>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t/>
            </a:r>
            <a:endParaRPr b="1" i="0" sz="1500" u="none" cap="none" strike="noStrike">
              <a:solidFill>
                <a:srgbClr val="EA9999"/>
              </a:solidFill>
              <a:latin typeface="Calibri"/>
              <a:ea typeface="Calibri"/>
              <a:cs typeface="Calibri"/>
              <a:sym typeface="Calibri"/>
            </a:endParaRPr>
          </a:p>
        </p:txBody>
      </p:sp>
      <p:sp>
        <p:nvSpPr>
          <p:cNvPr id="555" name="Google Shape;555;g3b2afce14d4_0_607"/>
          <p:cNvSpPr txBox="1"/>
          <p:nvPr/>
        </p:nvSpPr>
        <p:spPr>
          <a:xfrm>
            <a:off x="99763" y="6260525"/>
            <a:ext cx="92391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sng" cap="none" strike="noStrike">
                <a:solidFill>
                  <a:schemeClr val="dk2"/>
                </a:solidFill>
                <a:latin typeface="Calibri"/>
                <a:ea typeface="Calibri"/>
                <a:cs typeface="Calibri"/>
                <a:sym typeface="Calibri"/>
              </a:rPr>
              <a:t>WGIII Assessment</a:t>
            </a:r>
            <a:r>
              <a:rPr b="0" i="0" lang="en-US" sz="1800" u="none" cap="none" strike="noStrike">
                <a:solidFill>
                  <a:schemeClr val="dk2"/>
                </a:solidFill>
                <a:latin typeface="Calibri"/>
                <a:ea typeface="Calibri"/>
                <a:cs typeface="Calibri"/>
                <a:sym typeface="Calibri"/>
              </a:rPr>
              <a:t>:</a:t>
            </a:r>
            <a:r>
              <a:rPr b="0" i="0" lang="en-US" sz="1400" u="none" cap="none" strike="noStrike">
                <a:solidFill>
                  <a:schemeClr val="dk1"/>
                </a:solidFill>
                <a:latin typeface="Arial"/>
                <a:ea typeface="Arial"/>
                <a:cs typeface="Arial"/>
                <a:sym typeface="Arial"/>
              </a:rPr>
              <a:t> </a:t>
            </a:r>
            <a:r>
              <a:rPr b="0" i="0" lang="en-US" sz="1800" u="none" cap="none" strike="noStrike">
                <a:solidFill>
                  <a:schemeClr val="dk2"/>
                </a:solidFill>
                <a:latin typeface="Calibri"/>
                <a:ea typeface="Calibri"/>
                <a:cs typeface="Calibri"/>
                <a:sym typeface="Calibri"/>
              </a:rPr>
              <a:t>Low risk of not meeting the CGMS Baseline commitment</a:t>
            </a:r>
            <a:endParaRPr b="0" i="0" sz="1800" u="none" cap="none" strike="noStrike">
              <a:solidFill>
                <a:schemeClr val="dk2"/>
              </a:solidFill>
              <a:latin typeface="Calibri"/>
              <a:ea typeface="Calibri"/>
              <a:cs typeface="Calibri"/>
              <a:sym typeface="Calibri"/>
            </a:endParaRPr>
          </a:p>
        </p:txBody>
      </p:sp>
      <p:pic>
        <p:nvPicPr>
          <p:cNvPr id="556" name="Google Shape;556;g3b2afce14d4_0_607"/>
          <p:cNvPicPr preferRelativeResize="0"/>
          <p:nvPr/>
        </p:nvPicPr>
        <p:blipFill rotWithShape="1">
          <a:blip r:embed="rId3">
            <a:alphaModFix/>
          </a:blip>
          <a:srcRect b="0" l="0" r="0" t="0"/>
          <a:stretch/>
        </p:blipFill>
        <p:spPr>
          <a:xfrm>
            <a:off x="52725" y="779550"/>
            <a:ext cx="8881348" cy="33807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g3b2afce14d4_0_617"/>
          <p:cNvSpPr txBox="1"/>
          <p:nvPr/>
        </p:nvSpPr>
        <p:spPr>
          <a:xfrm>
            <a:off x="52720" y="432676"/>
            <a:ext cx="6043200" cy="276900"/>
          </a:xfrm>
          <a:prstGeom prst="rect">
            <a:avLst/>
          </a:prstGeom>
          <a:solidFill>
            <a:srgbClr val="36609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Calibri"/>
                <a:ea typeface="Calibri"/>
                <a:cs typeface="Calibri"/>
                <a:sym typeface="Calibri"/>
              </a:rPr>
              <a:t>Energetic Heavy Ions (Magnetospheric and solar energetic particles)</a:t>
            </a:r>
            <a:endParaRPr b="0" i="0" sz="1400" u="none" cap="none" strike="noStrike">
              <a:solidFill>
                <a:srgbClr val="000000"/>
              </a:solidFill>
              <a:latin typeface="Arial"/>
              <a:ea typeface="Arial"/>
              <a:cs typeface="Arial"/>
              <a:sym typeface="Arial"/>
            </a:endParaRPr>
          </a:p>
        </p:txBody>
      </p:sp>
      <p:grpSp>
        <p:nvGrpSpPr>
          <p:cNvPr id="562" name="Google Shape;562;g3b2afce14d4_0_617"/>
          <p:cNvGrpSpPr/>
          <p:nvPr/>
        </p:nvGrpSpPr>
        <p:grpSpPr>
          <a:xfrm>
            <a:off x="1841200" y="3311975"/>
            <a:ext cx="750000" cy="455425"/>
            <a:chOff x="1151950" y="6402575"/>
            <a:chExt cx="750000" cy="455425"/>
          </a:xfrm>
        </p:grpSpPr>
        <p:sp>
          <p:nvSpPr>
            <p:cNvPr id="563" name="Google Shape;563;g3b2afce14d4_0_617"/>
            <p:cNvSpPr/>
            <p:nvPr/>
          </p:nvSpPr>
          <p:spPr>
            <a:xfrm>
              <a:off x="1473400" y="6402575"/>
              <a:ext cx="107100" cy="160800"/>
            </a:xfrm>
            <a:prstGeom prst="up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 name="Google Shape;564;g3b2afce14d4_0_617"/>
            <p:cNvSpPr txBox="1"/>
            <p:nvPr/>
          </p:nvSpPr>
          <p:spPr>
            <a:xfrm>
              <a:off x="1151950" y="6504000"/>
              <a:ext cx="750000" cy="35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Calibri"/>
                  <a:ea typeface="Calibri"/>
                  <a:cs typeface="Calibri"/>
                  <a:sym typeface="Calibri"/>
                </a:rPr>
                <a:t>Today</a:t>
              </a:r>
              <a:endParaRPr b="1" i="0" sz="1100" u="none" cap="none" strike="noStrike">
                <a:solidFill>
                  <a:srgbClr val="000000"/>
                </a:solidFill>
                <a:latin typeface="Calibri"/>
                <a:ea typeface="Calibri"/>
                <a:cs typeface="Calibri"/>
                <a:sym typeface="Calibri"/>
              </a:endParaRPr>
            </a:p>
          </p:txBody>
        </p:sp>
      </p:grpSp>
      <p:sp>
        <p:nvSpPr>
          <p:cNvPr id="565" name="Google Shape;565;g3b2afce14d4_0_617"/>
          <p:cNvSpPr/>
          <p:nvPr/>
        </p:nvSpPr>
        <p:spPr>
          <a:xfrm>
            <a:off x="9135725" y="3666325"/>
            <a:ext cx="2735400" cy="1598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b="0" i="0" lang="en-US" sz="1500" u="sng" cap="none" strike="noStrike">
                <a:solidFill>
                  <a:schemeClr val="dk1"/>
                </a:solidFill>
                <a:latin typeface="Calibri"/>
                <a:ea typeface="Calibri"/>
                <a:cs typeface="Calibri"/>
                <a:sym typeface="Calibri"/>
              </a:rPr>
              <a:t>GEO, as in-situ measurements</a:t>
            </a:r>
            <a:endParaRPr b="1" i="0" sz="1500" u="none" cap="none" strike="noStrike">
              <a:solidFill>
                <a:srgbClr val="CC4125"/>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rPr b="1" i="0" lang="en-US" sz="1500" u="none" cap="none" strike="noStrike">
                <a:solidFill>
                  <a:srgbClr val="351C75"/>
                </a:solidFill>
                <a:latin typeface="Calibri"/>
                <a:ea typeface="Calibri"/>
                <a:cs typeface="Calibri"/>
                <a:sym typeface="Calibri"/>
              </a:rPr>
              <a:t>0°</a:t>
            </a:r>
            <a:endParaRPr b="1" i="0" sz="1500" u="none" cap="none" strike="noStrike">
              <a:solidFill>
                <a:srgbClr val="351C75"/>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rPr b="1" i="0" lang="en-US" sz="1500" u="none" cap="none" strike="noStrike">
                <a:solidFill>
                  <a:srgbClr val="E69138"/>
                </a:solidFill>
                <a:latin typeface="Calibri"/>
                <a:ea typeface="Calibri"/>
                <a:cs typeface="Calibri"/>
                <a:sym typeface="Calibri"/>
              </a:rPr>
              <a:t>13°E, 31°E</a:t>
            </a:r>
            <a:endParaRPr b="1" i="0" sz="1500" u="none" cap="none" strike="noStrike">
              <a:solidFill>
                <a:srgbClr val="EA9999"/>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rPr b="1" i="0" lang="en-US" sz="1500" u="none" cap="none" strike="noStrike">
                <a:solidFill>
                  <a:srgbClr val="980000"/>
                </a:solidFill>
                <a:latin typeface="Calibri"/>
                <a:ea typeface="Calibri"/>
                <a:cs typeface="Calibri"/>
                <a:sym typeface="Calibri"/>
              </a:rPr>
              <a:t>75.2°W, 104.7°W, 137.2°W</a:t>
            </a:r>
            <a:endParaRPr b="0" i="0" sz="1500" u="sng" cap="none" strike="noStrike">
              <a:solidFill>
                <a:srgbClr val="000000"/>
              </a:solidFill>
              <a:latin typeface="Calibri"/>
              <a:ea typeface="Calibri"/>
              <a:cs typeface="Calibri"/>
              <a:sym typeface="Calibri"/>
            </a:endParaRPr>
          </a:p>
        </p:txBody>
      </p:sp>
      <p:pic>
        <p:nvPicPr>
          <p:cNvPr id="566" name="Google Shape;566;g3b2afce14d4_0_617"/>
          <p:cNvPicPr preferRelativeResize="0"/>
          <p:nvPr/>
        </p:nvPicPr>
        <p:blipFill rotWithShape="1">
          <a:blip r:embed="rId3">
            <a:alphaModFix/>
          </a:blip>
          <a:srcRect b="0" l="0" r="0" t="0"/>
          <a:stretch/>
        </p:blipFill>
        <p:spPr>
          <a:xfrm>
            <a:off x="152400" y="861976"/>
            <a:ext cx="8883384" cy="2333623"/>
          </a:xfrm>
          <a:prstGeom prst="rect">
            <a:avLst/>
          </a:prstGeom>
          <a:noFill/>
          <a:ln>
            <a:noFill/>
          </a:ln>
        </p:spPr>
      </p:pic>
      <p:sp>
        <p:nvSpPr>
          <p:cNvPr id="567" name="Google Shape;567;g3b2afce14d4_0_617"/>
          <p:cNvSpPr txBox="1"/>
          <p:nvPr/>
        </p:nvSpPr>
        <p:spPr>
          <a:xfrm>
            <a:off x="124125" y="6231225"/>
            <a:ext cx="92391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sng" cap="none" strike="noStrike">
                <a:solidFill>
                  <a:schemeClr val="dk2"/>
                </a:solidFill>
                <a:latin typeface="Calibri"/>
                <a:ea typeface="Calibri"/>
                <a:cs typeface="Calibri"/>
                <a:sym typeface="Calibri"/>
              </a:rPr>
              <a:t>WGIII Assessment (2026 - Proposed)</a:t>
            </a:r>
            <a:r>
              <a:rPr b="0" i="0" lang="en-US" sz="1800" u="none" cap="none" strike="noStrike">
                <a:solidFill>
                  <a:schemeClr val="dk2"/>
                </a:solidFill>
                <a:latin typeface="Calibri"/>
                <a:ea typeface="Calibri"/>
                <a:cs typeface="Calibri"/>
                <a:sym typeface="Calibri"/>
              </a:rPr>
              <a:t>:</a:t>
            </a:r>
            <a:r>
              <a:rPr b="0" i="0" lang="en-US" sz="1400" u="none" cap="none" strike="noStrike">
                <a:solidFill>
                  <a:schemeClr val="dk1"/>
                </a:solidFill>
                <a:latin typeface="Arial"/>
                <a:ea typeface="Arial"/>
                <a:cs typeface="Arial"/>
                <a:sym typeface="Arial"/>
              </a:rPr>
              <a:t> </a:t>
            </a:r>
            <a:r>
              <a:rPr b="0" i="0" lang="en-US" sz="1800" u="none" cap="none" strike="noStrike">
                <a:solidFill>
                  <a:schemeClr val="dk2"/>
                </a:solidFill>
                <a:latin typeface="Calibri"/>
                <a:ea typeface="Calibri"/>
                <a:cs typeface="Calibri"/>
                <a:sym typeface="Calibri"/>
              </a:rPr>
              <a:t>Low risk of not meeting the CGMS Baseline commitment</a:t>
            </a:r>
            <a:endParaRPr b="0" i="0" sz="1800" u="none" cap="none" strike="noStrike">
              <a:solidFill>
                <a:schemeClr val="dk2"/>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g3b2afce14d4_0_567"/>
          <p:cNvSpPr txBox="1"/>
          <p:nvPr/>
        </p:nvSpPr>
        <p:spPr>
          <a:xfrm>
            <a:off x="52720" y="432676"/>
            <a:ext cx="6043200" cy="276900"/>
          </a:xfrm>
          <a:prstGeom prst="rect">
            <a:avLst/>
          </a:prstGeom>
          <a:solidFill>
            <a:srgbClr val="36609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Calibri"/>
                <a:ea typeface="Calibri"/>
                <a:cs typeface="Calibri"/>
                <a:sym typeface="Calibri"/>
              </a:rPr>
              <a:t>Energetic Particle Sensor LEO </a:t>
            </a:r>
            <a:r>
              <a:rPr b="1" i="0" lang="en-US" sz="1200" u="none" cap="none" strike="noStrike">
                <a:solidFill>
                  <a:srgbClr val="FF0000"/>
                </a:solidFill>
                <a:latin typeface="Calibri"/>
                <a:ea typeface="Calibri"/>
                <a:cs typeface="Calibri"/>
                <a:sym typeface="Calibri"/>
              </a:rPr>
              <a:t> </a:t>
            </a:r>
            <a:r>
              <a:rPr b="1" i="0" lang="en-US" sz="1200" u="none" cap="none" strike="noStrike">
                <a:solidFill>
                  <a:schemeClr val="lt1"/>
                </a:solidFill>
                <a:latin typeface="Calibri"/>
                <a:ea typeface="Calibri"/>
                <a:cs typeface="Calibri"/>
                <a:sym typeface="Calibri"/>
              </a:rPr>
              <a:t>(Magnetospheric)</a:t>
            </a:r>
            <a:endParaRPr b="0" i="0" sz="1400" u="none" cap="none" strike="noStrike">
              <a:solidFill>
                <a:srgbClr val="000000"/>
              </a:solidFill>
              <a:latin typeface="Arial"/>
              <a:ea typeface="Arial"/>
              <a:cs typeface="Arial"/>
              <a:sym typeface="Arial"/>
            </a:endParaRPr>
          </a:p>
        </p:txBody>
      </p:sp>
      <p:grpSp>
        <p:nvGrpSpPr>
          <p:cNvPr id="573" name="Google Shape;573;g3b2afce14d4_0_567"/>
          <p:cNvGrpSpPr/>
          <p:nvPr/>
        </p:nvGrpSpPr>
        <p:grpSpPr>
          <a:xfrm>
            <a:off x="1725961" y="4299950"/>
            <a:ext cx="750000" cy="455425"/>
            <a:chOff x="1151950" y="6402575"/>
            <a:chExt cx="750000" cy="455425"/>
          </a:xfrm>
        </p:grpSpPr>
        <p:sp>
          <p:nvSpPr>
            <p:cNvPr id="574" name="Google Shape;574;g3b2afce14d4_0_567"/>
            <p:cNvSpPr/>
            <p:nvPr/>
          </p:nvSpPr>
          <p:spPr>
            <a:xfrm>
              <a:off x="1473400" y="6402575"/>
              <a:ext cx="107100" cy="160800"/>
            </a:xfrm>
            <a:prstGeom prst="up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 name="Google Shape;575;g3b2afce14d4_0_567"/>
            <p:cNvSpPr txBox="1"/>
            <p:nvPr/>
          </p:nvSpPr>
          <p:spPr>
            <a:xfrm>
              <a:off x="1151950" y="6504000"/>
              <a:ext cx="750000" cy="35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Calibri"/>
                  <a:ea typeface="Calibri"/>
                  <a:cs typeface="Calibri"/>
                  <a:sym typeface="Calibri"/>
                </a:rPr>
                <a:t>Today</a:t>
              </a:r>
              <a:endParaRPr b="1" i="0" sz="1100" u="none" cap="none" strike="noStrike">
                <a:solidFill>
                  <a:srgbClr val="000000"/>
                </a:solidFill>
                <a:latin typeface="Calibri"/>
                <a:ea typeface="Calibri"/>
                <a:cs typeface="Calibri"/>
                <a:sym typeface="Calibri"/>
              </a:endParaRPr>
            </a:p>
          </p:txBody>
        </p:sp>
      </p:grpSp>
      <p:sp>
        <p:nvSpPr>
          <p:cNvPr id="576" name="Google Shape;576;g3b2afce14d4_0_567"/>
          <p:cNvSpPr/>
          <p:nvPr/>
        </p:nvSpPr>
        <p:spPr>
          <a:xfrm>
            <a:off x="9352050" y="4834150"/>
            <a:ext cx="2735400" cy="1820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b="1" i="0" lang="en-US" sz="1500" u="none" cap="none" strike="noStrike">
                <a:solidFill>
                  <a:srgbClr val="3D85C6"/>
                </a:solidFill>
                <a:latin typeface="Calibri"/>
                <a:ea typeface="Calibri"/>
                <a:cs typeface="Calibri"/>
                <a:sym typeface="Calibri"/>
              </a:rPr>
              <a:t>LEO - 3 orbits as in-situ measurements</a:t>
            </a:r>
            <a:endParaRPr b="1" i="0" sz="1500" u="none" cap="none" strike="noStrike">
              <a:solidFill>
                <a:srgbClr val="3D85C6"/>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500" u="sng" cap="none" strike="noStrike">
              <a:solidFill>
                <a:schemeClr val="dk1"/>
              </a:solidFill>
              <a:latin typeface="Calibri"/>
              <a:ea typeface="Calibri"/>
              <a:cs typeface="Calibri"/>
              <a:sym typeface="Calibri"/>
            </a:endParaRPr>
          </a:p>
        </p:txBody>
      </p:sp>
      <p:sp>
        <p:nvSpPr>
          <p:cNvPr id="577" name="Google Shape;577;g3b2afce14d4_0_567"/>
          <p:cNvSpPr txBox="1"/>
          <p:nvPr/>
        </p:nvSpPr>
        <p:spPr>
          <a:xfrm>
            <a:off x="176749" y="5934425"/>
            <a:ext cx="8206800" cy="6465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en-US" sz="1800" u="sng" cap="none" strike="noStrike">
                <a:solidFill>
                  <a:schemeClr val="dk2"/>
                </a:solidFill>
                <a:latin typeface="Calibri"/>
                <a:ea typeface="Calibri"/>
                <a:cs typeface="Calibri"/>
                <a:sym typeface="Calibri"/>
                <a:extLst>
                  <a:ext uri="http://customooxmlschemas.google.com/">
                    <go:slidesCustomData xmlns:go="http://customooxmlschemas.google.com/" textRoundtripDataId="31"/>
                  </a:ext>
                </a:extLst>
              </a:rPr>
              <a:t>WGIII Assessment</a:t>
            </a:r>
            <a:r>
              <a:rPr b="0" i="0" lang="en-US" sz="1800" u="none" cap="none" strike="noStrike">
                <a:solidFill>
                  <a:schemeClr val="dk2"/>
                </a:solidFill>
                <a:latin typeface="Calibri"/>
                <a:ea typeface="Calibri"/>
                <a:cs typeface="Calibri"/>
                <a:sym typeface="Calibri"/>
                <a:extLst>
                  <a:ext uri="http://customooxmlschemas.google.com/">
                    <go:slidesCustomData xmlns:go="http://customooxmlschemas.google.com/" textRoundtripDataId="32"/>
                  </a:ext>
                </a:extLst>
              </a:rPr>
              <a:t>: </a:t>
            </a:r>
            <a:r>
              <a:rPr b="0" i="0" lang="en-US" sz="1800" u="none" cap="none" strike="noStrike">
                <a:solidFill>
                  <a:schemeClr val="dk2"/>
                </a:solidFill>
                <a:latin typeface="Calibri"/>
                <a:ea typeface="Calibri"/>
                <a:cs typeface="Calibri"/>
                <a:sym typeface="Calibri"/>
              </a:rPr>
              <a:t>Risk of not meeting the CGMS Baseline commitment in the afternoon orbit in the early 2030s.</a:t>
            </a:r>
            <a:endParaRPr b="0" i="0" sz="1800" u="none" cap="none" strike="noStrike">
              <a:solidFill>
                <a:schemeClr val="dk2"/>
              </a:solidFill>
              <a:latin typeface="Calibri"/>
              <a:ea typeface="Calibri"/>
              <a:cs typeface="Calibri"/>
              <a:sym typeface="Calibri"/>
            </a:endParaRPr>
          </a:p>
        </p:txBody>
      </p:sp>
      <p:pic>
        <p:nvPicPr>
          <p:cNvPr id="578" name="Google Shape;578;g3b2afce14d4_0_567"/>
          <p:cNvPicPr preferRelativeResize="0"/>
          <p:nvPr/>
        </p:nvPicPr>
        <p:blipFill rotWithShape="1">
          <a:blip r:embed="rId3">
            <a:alphaModFix/>
          </a:blip>
          <a:srcRect b="0" l="0" r="0" t="0"/>
          <a:stretch/>
        </p:blipFill>
        <p:spPr>
          <a:xfrm>
            <a:off x="52725" y="746850"/>
            <a:ext cx="8454845" cy="348982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g3b2afce14d4_0_577"/>
          <p:cNvSpPr txBox="1"/>
          <p:nvPr/>
        </p:nvSpPr>
        <p:spPr>
          <a:xfrm>
            <a:off x="52720" y="432676"/>
            <a:ext cx="6043200" cy="276900"/>
          </a:xfrm>
          <a:prstGeom prst="rect">
            <a:avLst/>
          </a:prstGeom>
          <a:solidFill>
            <a:srgbClr val="36609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Calibri"/>
                <a:ea typeface="Calibri"/>
                <a:cs typeface="Calibri"/>
                <a:sym typeface="Calibri"/>
              </a:rPr>
              <a:t>Energetic Particle Sensor L1 </a:t>
            </a:r>
            <a:r>
              <a:rPr b="1" i="0" lang="en-US" sz="1200" u="none" cap="none" strike="noStrike">
                <a:solidFill>
                  <a:srgbClr val="FF0000"/>
                </a:solidFill>
                <a:latin typeface="Calibri"/>
                <a:ea typeface="Calibri"/>
                <a:cs typeface="Calibri"/>
                <a:sym typeface="Calibri"/>
              </a:rPr>
              <a:t> </a:t>
            </a:r>
            <a:r>
              <a:rPr b="1" i="0" lang="en-US" sz="1200" u="none" cap="none" strike="noStrike">
                <a:solidFill>
                  <a:schemeClr val="lt1"/>
                </a:solidFill>
                <a:latin typeface="Calibri"/>
                <a:ea typeface="Calibri"/>
                <a:cs typeface="Calibri"/>
                <a:sym typeface="Calibri"/>
              </a:rPr>
              <a:t>(Solar Energetic Particles)</a:t>
            </a:r>
            <a:endParaRPr b="0" i="0" sz="1400" u="none" cap="none" strike="noStrike">
              <a:solidFill>
                <a:srgbClr val="000000"/>
              </a:solidFill>
              <a:latin typeface="Arial"/>
              <a:ea typeface="Arial"/>
              <a:cs typeface="Arial"/>
              <a:sym typeface="Arial"/>
            </a:endParaRPr>
          </a:p>
        </p:txBody>
      </p:sp>
      <p:grpSp>
        <p:nvGrpSpPr>
          <p:cNvPr id="584" name="Google Shape;584;g3b2afce14d4_0_577"/>
          <p:cNvGrpSpPr/>
          <p:nvPr/>
        </p:nvGrpSpPr>
        <p:grpSpPr>
          <a:xfrm>
            <a:off x="1908805" y="2322345"/>
            <a:ext cx="750000" cy="455425"/>
            <a:chOff x="1151950" y="6402575"/>
            <a:chExt cx="750000" cy="455425"/>
          </a:xfrm>
        </p:grpSpPr>
        <p:sp>
          <p:nvSpPr>
            <p:cNvPr id="585" name="Google Shape;585;g3b2afce14d4_0_577"/>
            <p:cNvSpPr/>
            <p:nvPr/>
          </p:nvSpPr>
          <p:spPr>
            <a:xfrm>
              <a:off x="1473400" y="6402575"/>
              <a:ext cx="107100" cy="160800"/>
            </a:xfrm>
            <a:prstGeom prst="up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 name="Google Shape;586;g3b2afce14d4_0_577"/>
            <p:cNvSpPr txBox="1"/>
            <p:nvPr/>
          </p:nvSpPr>
          <p:spPr>
            <a:xfrm>
              <a:off x="1151950" y="6504000"/>
              <a:ext cx="750000" cy="35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Calibri"/>
                  <a:ea typeface="Calibri"/>
                  <a:cs typeface="Calibri"/>
                  <a:sym typeface="Calibri"/>
                </a:rPr>
                <a:t>Today</a:t>
              </a:r>
              <a:endParaRPr b="1" i="0" sz="1100" u="none" cap="none" strike="noStrike">
                <a:solidFill>
                  <a:srgbClr val="000000"/>
                </a:solidFill>
                <a:latin typeface="Calibri"/>
                <a:ea typeface="Calibri"/>
                <a:cs typeface="Calibri"/>
                <a:sym typeface="Calibri"/>
              </a:endParaRPr>
            </a:p>
          </p:txBody>
        </p:sp>
      </p:grpSp>
      <p:sp>
        <p:nvSpPr>
          <p:cNvPr id="587" name="Google Shape;587;g3b2afce14d4_0_577"/>
          <p:cNvSpPr/>
          <p:nvPr/>
        </p:nvSpPr>
        <p:spPr>
          <a:xfrm>
            <a:off x="8482325" y="2256775"/>
            <a:ext cx="2735400" cy="861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1" i="0" sz="1500" u="none" cap="none" strike="noStrike">
              <a:solidFill>
                <a:srgbClr val="953734"/>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US" sz="1500" u="none" cap="none" strike="noStrike">
                <a:solidFill>
                  <a:srgbClr val="E69138"/>
                </a:solidFill>
                <a:latin typeface="Calibri"/>
                <a:ea typeface="Calibri"/>
                <a:cs typeface="Calibri"/>
                <a:sym typeface="Calibri"/>
              </a:rPr>
              <a:t>L1 as in-situ measurement</a:t>
            </a:r>
            <a:endParaRPr b="1" i="0" sz="1500" u="none" cap="none" strike="noStrike">
              <a:solidFill>
                <a:srgbClr val="E69138"/>
              </a:solidFill>
              <a:latin typeface="Calibri"/>
              <a:ea typeface="Calibri"/>
              <a:cs typeface="Calibri"/>
              <a:sym typeface="Calibri"/>
            </a:endParaRPr>
          </a:p>
        </p:txBody>
      </p:sp>
      <p:sp>
        <p:nvSpPr>
          <p:cNvPr id="588" name="Google Shape;588;g3b2afce14d4_0_577"/>
          <p:cNvSpPr txBox="1"/>
          <p:nvPr/>
        </p:nvSpPr>
        <p:spPr>
          <a:xfrm>
            <a:off x="102775" y="6252600"/>
            <a:ext cx="92391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sng" cap="none" strike="noStrike">
                <a:solidFill>
                  <a:schemeClr val="dk2"/>
                </a:solidFill>
                <a:latin typeface="Calibri"/>
                <a:ea typeface="Calibri"/>
                <a:cs typeface="Calibri"/>
                <a:sym typeface="Calibri"/>
              </a:rPr>
              <a:t>WGIII Assessment</a:t>
            </a:r>
            <a:r>
              <a:rPr b="0" i="0" lang="en-US" sz="1800" u="none" cap="none" strike="noStrike">
                <a:solidFill>
                  <a:schemeClr val="dk2"/>
                </a:solidFill>
                <a:latin typeface="Calibri"/>
                <a:ea typeface="Calibri"/>
                <a:cs typeface="Calibri"/>
                <a:sym typeface="Calibri"/>
              </a:rPr>
              <a:t>:</a:t>
            </a:r>
            <a:r>
              <a:rPr b="0" i="0" lang="en-US" sz="1400" u="none" cap="none" strike="noStrike">
                <a:solidFill>
                  <a:schemeClr val="dk1"/>
                </a:solidFill>
                <a:latin typeface="Arial"/>
                <a:ea typeface="Arial"/>
                <a:cs typeface="Arial"/>
                <a:sym typeface="Arial"/>
              </a:rPr>
              <a:t> </a:t>
            </a:r>
            <a:r>
              <a:rPr b="0" i="0" lang="en-US" sz="1800" u="none" cap="none" strike="noStrike">
                <a:solidFill>
                  <a:schemeClr val="dk2"/>
                </a:solidFill>
                <a:latin typeface="Calibri"/>
                <a:ea typeface="Calibri"/>
                <a:cs typeface="Calibri"/>
                <a:sym typeface="Calibri"/>
              </a:rPr>
              <a:t>Low risk of not meeting the CGMS Baseline commitment</a:t>
            </a:r>
            <a:endParaRPr b="0" i="0" sz="1800" u="none" cap="none" strike="noStrike">
              <a:solidFill>
                <a:schemeClr val="dk2"/>
              </a:solidFill>
              <a:latin typeface="Calibri"/>
              <a:ea typeface="Calibri"/>
              <a:cs typeface="Calibri"/>
              <a:sym typeface="Calibri"/>
            </a:endParaRPr>
          </a:p>
        </p:txBody>
      </p:sp>
      <p:pic>
        <p:nvPicPr>
          <p:cNvPr id="589" name="Google Shape;589;g3b2afce14d4_0_577"/>
          <p:cNvPicPr preferRelativeResize="0"/>
          <p:nvPr/>
        </p:nvPicPr>
        <p:blipFill rotWithShape="1">
          <a:blip r:embed="rId3">
            <a:alphaModFix/>
          </a:blip>
          <a:srcRect b="0" l="0" r="0" t="0"/>
          <a:stretch/>
        </p:blipFill>
        <p:spPr>
          <a:xfrm>
            <a:off x="52725" y="828225"/>
            <a:ext cx="8979722" cy="142832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g3b2afce14d4_0_627"/>
          <p:cNvSpPr txBox="1"/>
          <p:nvPr/>
        </p:nvSpPr>
        <p:spPr>
          <a:xfrm>
            <a:off x="52720" y="432676"/>
            <a:ext cx="6043200" cy="276900"/>
          </a:xfrm>
          <a:prstGeom prst="rect">
            <a:avLst/>
          </a:prstGeom>
          <a:solidFill>
            <a:srgbClr val="36609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Calibri"/>
                <a:ea typeface="Calibri"/>
                <a:cs typeface="Calibri"/>
                <a:sym typeface="Calibri"/>
              </a:rPr>
              <a:t>Magnetometer GEO (Earth’s Magnetic Field)</a:t>
            </a:r>
            <a:endParaRPr b="0" i="0" sz="1400" u="none" cap="none" strike="noStrike">
              <a:solidFill>
                <a:srgbClr val="000000"/>
              </a:solidFill>
              <a:latin typeface="Arial"/>
              <a:ea typeface="Arial"/>
              <a:cs typeface="Arial"/>
              <a:sym typeface="Arial"/>
            </a:endParaRPr>
          </a:p>
        </p:txBody>
      </p:sp>
      <p:sp>
        <p:nvSpPr>
          <p:cNvPr id="595" name="Google Shape;595;g3b2afce14d4_0_627"/>
          <p:cNvSpPr txBox="1"/>
          <p:nvPr/>
        </p:nvSpPr>
        <p:spPr>
          <a:xfrm>
            <a:off x="8170525" y="3000375"/>
            <a:ext cx="3312600" cy="1246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500" u="sng" cap="none" strike="noStrike">
                <a:solidFill>
                  <a:srgbClr val="000000"/>
                </a:solidFill>
                <a:latin typeface="Calibri"/>
                <a:ea typeface="Calibri"/>
                <a:cs typeface="Calibri"/>
                <a:sym typeface="Calibri"/>
              </a:rPr>
              <a:t>GEO, as in-situ measurements</a:t>
            </a:r>
            <a:endParaRPr b="0" i="0" sz="1500" u="sng"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rPr b="1" i="0" lang="en-US" sz="1500" u="none" cap="none" strike="noStrike">
                <a:solidFill>
                  <a:srgbClr val="8E7CC3"/>
                </a:solidFill>
                <a:latin typeface="Calibri"/>
                <a:ea typeface="Calibri"/>
                <a:cs typeface="Calibri"/>
                <a:sym typeface="Calibri"/>
              </a:rPr>
              <a:t>86.5°E, 105°E</a:t>
            </a:r>
            <a:endParaRPr b="1" i="0" sz="1500" u="none" cap="none" strike="noStrike">
              <a:solidFill>
                <a:srgbClr val="8E7CC3"/>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rPr b="1" i="0" lang="en-US" sz="1500" u="none" cap="none" strike="noStrike">
                <a:solidFill>
                  <a:srgbClr val="EA9999"/>
                </a:solidFill>
                <a:latin typeface="Calibri"/>
                <a:ea typeface="Calibri"/>
                <a:cs typeface="Calibri"/>
                <a:sym typeface="Calibri"/>
              </a:rPr>
              <a:t>128°E </a:t>
            </a:r>
            <a:endParaRPr b="1" i="0" sz="1500" u="none" cap="none" strike="noStrike">
              <a:solidFill>
                <a:srgbClr val="EA9999"/>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rPr b="1" i="0" lang="en-US" sz="1500" u="none" cap="none" strike="noStrike">
                <a:solidFill>
                  <a:srgbClr val="990000"/>
                </a:solidFill>
                <a:latin typeface="Calibri"/>
                <a:ea typeface="Calibri"/>
                <a:cs typeface="Calibri"/>
                <a:sym typeface="Calibri"/>
              </a:rPr>
              <a:t>137°W, 104.7°W, 75.2°W</a:t>
            </a:r>
            <a:endParaRPr b="1" i="0" sz="1500" u="none" cap="none" strike="noStrike">
              <a:solidFill>
                <a:srgbClr val="99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t/>
            </a:r>
            <a:endParaRPr b="1" i="0" sz="1500" u="none" cap="none" strike="noStrike">
              <a:solidFill>
                <a:srgbClr val="351C75"/>
              </a:solidFill>
              <a:latin typeface="Calibri"/>
              <a:ea typeface="Calibri"/>
              <a:cs typeface="Calibri"/>
              <a:sym typeface="Calibri"/>
            </a:endParaRPr>
          </a:p>
        </p:txBody>
      </p:sp>
      <p:grpSp>
        <p:nvGrpSpPr>
          <p:cNvPr id="596" name="Google Shape;596;g3b2afce14d4_0_627"/>
          <p:cNvGrpSpPr/>
          <p:nvPr/>
        </p:nvGrpSpPr>
        <p:grpSpPr>
          <a:xfrm>
            <a:off x="1780714" y="3002662"/>
            <a:ext cx="750000" cy="455425"/>
            <a:chOff x="1151950" y="6402575"/>
            <a:chExt cx="750000" cy="455425"/>
          </a:xfrm>
        </p:grpSpPr>
        <p:sp>
          <p:nvSpPr>
            <p:cNvPr id="597" name="Google Shape;597;g3b2afce14d4_0_627"/>
            <p:cNvSpPr/>
            <p:nvPr/>
          </p:nvSpPr>
          <p:spPr>
            <a:xfrm>
              <a:off x="1473400" y="6402575"/>
              <a:ext cx="107100" cy="160800"/>
            </a:xfrm>
            <a:prstGeom prst="up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 name="Google Shape;598;g3b2afce14d4_0_627"/>
            <p:cNvSpPr txBox="1"/>
            <p:nvPr/>
          </p:nvSpPr>
          <p:spPr>
            <a:xfrm>
              <a:off x="1151950" y="6504000"/>
              <a:ext cx="750000" cy="35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Calibri"/>
                  <a:ea typeface="Calibri"/>
                  <a:cs typeface="Calibri"/>
                  <a:sym typeface="Calibri"/>
                </a:rPr>
                <a:t>Today</a:t>
              </a:r>
              <a:endParaRPr b="1" i="0" sz="1100" u="none" cap="none" strike="noStrike">
                <a:solidFill>
                  <a:srgbClr val="000000"/>
                </a:solidFill>
                <a:latin typeface="Calibri"/>
                <a:ea typeface="Calibri"/>
                <a:cs typeface="Calibri"/>
                <a:sym typeface="Calibri"/>
              </a:endParaRPr>
            </a:p>
          </p:txBody>
        </p:sp>
      </p:grpSp>
      <p:sp>
        <p:nvSpPr>
          <p:cNvPr id="599" name="Google Shape;599;g3b2afce14d4_0_627"/>
          <p:cNvSpPr txBox="1"/>
          <p:nvPr/>
        </p:nvSpPr>
        <p:spPr>
          <a:xfrm>
            <a:off x="321775" y="5462100"/>
            <a:ext cx="92391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sng" cap="none" strike="noStrike">
                <a:solidFill>
                  <a:schemeClr val="dk2"/>
                </a:solidFill>
                <a:latin typeface="Calibri"/>
                <a:ea typeface="Calibri"/>
                <a:cs typeface="Calibri"/>
                <a:sym typeface="Calibri"/>
              </a:rPr>
              <a:t>WGIII Assessment</a:t>
            </a:r>
            <a:r>
              <a:rPr b="0" i="0" lang="en-US" sz="1800" u="none" cap="none" strike="noStrike">
                <a:solidFill>
                  <a:schemeClr val="dk2"/>
                </a:solidFill>
                <a:latin typeface="Calibri"/>
                <a:ea typeface="Calibri"/>
                <a:cs typeface="Calibri"/>
                <a:sym typeface="Calibri"/>
              </a:rPr>
              <a:t>:</a:t>
            </a:r>
            <a:r>
              <a:rPr b="0" i="0" lang="en-US" sz="1400" u="none" cap="none" strike="noStrike">
                <a:solidFill>
                  <a:schemeClr val="dk1"/>
                </a:solidFill>
                <a:latin typeface="Arial"/>
                <a:ea typeface="Arial"/>
                <a:cs typeface="Arial"/>
                <a:sym typeface="Arial"/>
              </a:rPr>
              <a:t> </a:t>
            </a:r>
            <a:r>
              <a:rPr b="0" i="0" lang="en-US" sz="1800" u="none" cap="none" strike="noStrike">
                <a:solidFill>
                  <a:schemeClr val="dk2"/>
                </a:solidFill>
                <a:latin typeface="Calibri"/>
                <a:ea typeface="Calibri"/>
                <a:cs typeface="Calibri"/>
                <a:sym typeface="Calibri"/>
              </a:rPr>
              <a:t>Slight risk of not meeting the CGMS Baseline commitment at 128°E in 2030.</a:t>
            </a:r>
            <a:endParaRPr b="0" i="0" sz="1800" u="none" cap="none" strike="noStrike">
              <a:solidFill>
                <a:schemeClr val="dk2"/>
              </a:solidFill>
              <a:latin typeface="Calibri"/>
              <a:ea typeface="Calibri"/>
              <a:cs typeface="Calibri"/>
              <a:sym typeface="Calibri"/>
            </a:endParaRPr>
          </a:p>
        </p:txBody>
      </p:sp>
      <p:pic>
        <p:nvPicPr>
          <p:cNvPr id="600" name="Google Shape;600;g3b2afce14d4_0_627"/>
          <p:cNvPicPr preferRelativeResize="0"/>
          <p:nvPr/>
        </p:nvPicPr>
        <p:blipFill rotWithShape="1">
          <a:blip r:embed="rId3">
            <a:alphaModFix/>
          </a:blip>
          <a:srcRect b="0" l="0" r="0" t="0"/>
          <a:stretch/>
        </p:blipFill>
        <p:spPr>
          <a:xfrm>
            <a:off x="201850" y="861975"/>
            <a:ext cx="8544268" cy="198827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g3b2afce14d4_0_637"/>
          <p:cNvSpPr txBox="1"/>
          <p:nvPr/>
        </p:nvSpPr>
        <p:spPr>
          <a:xfrm>
            <a:off x="52720" y="432676"/>
            <a:ext cx="6043200" cy="276900"/>
          </a:xfrm>
          <a:prstGeom prst="rect">
            <a:avLst/>
          </a:prstGeom>
          <a:solidFill>
            <a:srgbClr val="36609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Calibri"/>
                <a:ea typeface="Calibri"/>
                <a:cs typeface="Calibri"/>
                <a:sym typeface="Calibri"/>
              </a:rPr>
              <a:t>Magnetometer L1  (Interplanetary Magnetic Field)</a:t>
            </a:r>
            <a:endParaRPr b="0" i="0" sz="1400" u="none" cap="none" strike="noStrike">
              <a:solidFill>
                <a:srgbClr val="000000"/>
              </a:solidFill>
              <a:latin typeface="Arial"/>
              <a:ea typeface="Arial"/>
              <a:cs typeface="Arial"/>
              <a:sym typeface="Arial"/>
            </a:endParaRPr>
          </a:p>
        </p:txBody>
      </p:sp>
      <p:grpSp>
        <p:nvGrpSpPr>
          <p:cNvPr id="606" name="Google Shape;606;g3b2afce14d4_0_637"/>
          <p:cNvGrpSpPr/>
          <p:nvPr/>
        </p:nvGrpSpPr>
        <p:grpSpPr>
          <a:xfrm>
            <a:off x="2195913" y="2510334"/>
            <a:ext cx="750000" cy="455425"/>
            <a:chOff x="1151950" y="6402575"/>
            <a:chExt cx="750000" cy="455425"/>
          </a:xfrm>
        </p:grpSpPr>
        <p:sp>
          <p:nvSpPr>
            <p:cNvPr id="607" name="Google Shape;607;g3b2afce14d4_0_637"/>
            <p:cNvSpPr/>
            <p:nvPr/>
          </p:nvSpPr>
          <p:spPr>
            <a:xfrm>
              <a:off x="1473400" y="6402575"/>
              <a:ext cx="107100" cy="160800"/>
            </a:xfrm>
            <a:prstGeom prst="up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8" name="Google Shape;608;g3b2afce14d4_0_637"/>
            <p:cNvSpPr txBox="1"/>
            <p:nvPr/>
          </p:nvSpPr>
          <p:spPr>
            <a:xfrm>
              <a:off x="1151950" y="6504000"/>
              <a:ext cx="750000" cy="35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Calibri"/>
                  <a:ea typeface="Calibri"/>
                  <a:cs typeface="Calibri"/>
                  <a:sym typeface="Calibri"/>
                </a:rPr>
                <a:t>Today</a:t>
              </a:r>
              <a:endParaRPr b="1" i="0" sz="1100" u="none" cap="none" strike="noStrike">
                <a:solidFill>
                  <a:srgbClr val="000000"/>
                </a:solidFill>
                <a:latin typeface="Calibri"/>
                <a:ea typeface="Calibri"/>
                <a:cs typeface="Calibri"/>
                <a:sym typeface="Calibri"/>
              </a:endParaRPr>
            </a:p>
          </p:txBody>
        </p:sp>
      </p:grpSp>
      <p:sp>
        <p:nvSpPr>
          <p:cNvPr id="609" name="Google Shape;609;g3b2afce14d4_0_637"/>
          <p:cNvSpPr txBox="1"/>
          <p:nvPr/>
        </p:nvSpPr>
        <p:spPr>
          <a:xfrm>
            <a:off x="9144000" y="2667000"/>
            <a:ext cx="30000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E69138"/>
                </a:solidFill>
                <a:latin typeface="Calibri"/>
                <a:ea typeface="Calibri"/>
                <a:cs typeface="Calibri"/>
                <a:sym typeface="Calibri"/>
              </a:rPr>
              <a:t>L1, as an in-situ measurement</a:t>
            </a:r>
            <a:endParaRPr b="1" i="0" sz="1600" u="none" cap="none" strike="noStrike">
              <a:solidFill>
                <a:srgbClr val="E69138"/>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FF00FF"/>
                </a:solidFill>
                <a:latin typeface="Calibri"/>
                <a:ea typeface="Calibri"/>
                <a:cs typeface="Calibri"/>
                <a:sym typeface="Calibri"/>
              </a:rPr>
              <a:t>L5, as an in-situ measurement</a:t>
            </a:r>
            <a:endParaRPr b="0" i="0" sz="1400" u="none" cap="none" strike="noStrike">
              <a:solidFill>
                <a:srgbClr val="000000"/>
              </a:solidFill>
              <a:latin typeface="Arial"/>
              <a:ea typeface="Arial"/>
              <a:cs typeface="Arial"/>
              <a:sym typeface="Arial"/>
            </a:endParaRPr>
          </a:p>
        </p:txBody>
      </p:sp>
      <p:sp>
        <p:nvSpPr>
          <p:cNvPr id="610" name="Google Shape;610;g3b2afce14d4_0_637"/>
          <p:cNvSpPr txBox="1"/>
          <p:nvPr/>
        </p:nvSpPr>
        <p:spPr>
          <a:xfrm>
            <a:off x="284375" y="5681075"/>
            <a:ext cx="92391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sng" cap="none" strike="noStrike">
                <a:solidFill>
                  <a:schemeClr val="dk2"/>
                </a:solidFill>
                <a:latin typeface="Calibri"/>
                <a:ea typeface="Calibri"/>
                <a:cs typeface="Calibri"/>
                <a:sym typeface="Calibri"/>
              </a:rPr>
              <a:t>WGIII Assessment</a:t>
            </a:r>
            <a:r>
              <a:rPr b="0" i="0" lang="en-US" sz="1800" u="none" cap="none" strike="noStrike">
                <a:solidFill>
                  <a:schemeClr val="dk2"/>
                </a:solidFill>
                <a:latin typeface="Calibri"/>
                <a:ea typeface="Calibri"/>
                <a:cs typeface="Calibri"/>
                <a:sym typeface="Calibri"/>
              </a:rPr>
              <a:t>:</a:t>
            </a:r>
            <a:r>
              <a:rPr b="0" i="0" lang="en-US" sz="1400" u="none" cap="none" strike="noStrike">
                <a:solidFill>
                  <a:schemeClr val="dk1"/>
                </a:solidFill>
                <a:latin typeface="Arial"/>
                <a:ea typeface="Arial"/>
                <a:cs typeface="Arial"/>
                <a:sym typeface="Arial"/>
              </a:rPr>
              <a:t> </a:t>
            </a:r>
            <a:r>
              <a:rPr b="0" i="0" lang="en-US" sz="1800" u="none" cap="none" strike="noStrike">
                <a:solidFill>
                  <a:schemeClr val="dk2"/>
                </a:solidFill>
                <a:latin typeface="Calibri"/>
                <a:ea typeface="Calibri"/>
                <a:cs typeface="Calibri"/>
                <a:sym typeface="Calibri"/>
              </a:rPr>
              <a:t>Low risk of not meeting the CGMS Baseline commitment</a:t>
            </a:r>
            <a:endParaRPr b="0" i="0" sz="1800" u="none" cap="none" strike="noStrike">
              <a:solidFill>
                <a:schemeClr val="dk2"/>
              </a:solidFill>
              <a:latin typeface="Calibri"/>
              <a:ea typeface="Calibri"/>
              <a:cs typeface="Calibri"/>
              <a:sym typeface="Calibri"/>
            </a:endParaRPr>
          </a:p>
        </p:txBody>
      </p:sp>
      <p:pic>
        <p:nvPicPr>
          <p:cNvPr id="611" name="Google Shape;611;g3b2afce14d4_0_637"/>
          <p:cNvPicPr preferRelativeResize="0"/>
          <p:nvPr/>
        </p:nvPicPr>
        <p:blipFill rotWithShape="1">
          <a:blip r:embed="rId3">
            <a:alphaModFix/>
          </a:blip>
          <a:srcRect b="0" l="0" r="0" t="0"/>
          <a:stretch/>
        </p:blipFill>
        <p:spPr>
          <a:xfrm>
            <a:off x="159625" y="792075"/>
            <a:ext cx="9878885" cy="163575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g3b2afce14d4_0_647"/>
          <p:cNvSpPr txBox="1"/>
          <p:nvPr/>
        </p:nvSpPr>
        <p:spPr>
          <a:xfrm>
            <a:off x="52720" y="432676"/>
            <a:ext cx="6043200" cy="276900"/>
          </a:xfrm>
          <a:prstGeom prst="rect">
            <a:avLst/>
          </a:prstGeom>
          <a:solidFill>
            <a:srgbClr val="36609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Calibri"/>
                <a:ea typeface="Calibri"/>
                <a:cs typeface="Calibri"/>
                <a:sym typeface="Calibri"/>
              </a:rPr>
              <a:t>Plasma Analyzer (Solar Wind)</a:t>
            </a:r>
            <a:endParaRPr b="0" i="0" sz="1400" u="none" cap="none" strike="noStrike">
              <a:solidFill>
                <a:srgbClr val="000000"/>
              </a:solidFill>
              <a:latin typeface="Arial"/>
              <a:ea typeface="Arial"/>
              <a:cs typeface="Arial"/>
              <a:sym typeface="Arial"/>
            </a:endParaRPr>
          </a:p>
        </p:txBody>
      </p:sp>
      <p:sp>
        <p:nvSpPr>
          <p:cNvPr id="617" name="Google Shape;617;g3b2afce14d4_0_647"/>
          <p:cNvSpPr txBox="1"/>
          <p:nvPr/>
        </p:nvSpPr>
        <p:spPr>
          <a:xfrm>
            <a:off x="9037324" y="2508075"/>
            <a:ext cx="29121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600" u="none" cap="none" strike="noStrike">
                <a:solidFill>
                  <a:srgbClr val="E69138"/>
                </a:solidFill>
                <a:latin typeface="Calibri"/>
                <a:ea typeface="Calibri"/>
                <a:cs typeface="Calibri"/>
                <a:sym typeface="Calibri"/>
              </a:rPr>
              <a:t>L1, as an in-situ measurement</a:t>
            </a:r>
            <a:endParaRPr b="1" i="0" sz="1600" u="none" cap="none" strike="noStrike">
              <a:solidFill>
                <a:srgbClr val="E69138"/>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US" sz="1600" u="none" cap="none" strike="noStrike">
                <a:solidFill>
                  <a:srgbClr val="FF00FF"/>
                </a:solidFill>
                <a:latin typeface="Calibri"/>
                <a:ea typeface="Calibri"/>
                <a:cs typeface="Calibri"/>
                <a:sym typeface="Calibri"/>
              </a:rPr>
              <a:t>L5, as an in-situ measurement</a:t>
            </a:r>
            <a:endParaRPr b="1" i="0" sz="1600" u="none" cap="none" strike="noStrike">
              <a:solidFill>
                <a:srgbClr val="FF00FF"/>
              </a:solidFill>
              <a:latin typeface="Calibri"/>
              <a:ea typeface="Calibri"/>
              <a:cs typeface="Calibri"/>
              <a:sym typeface="Calibri"/>
            </a:endParaRPr>
          </a:p>
        </p:txBody>
      </p:sp>
      <p:grpSp>
        <p:nvGrpSpPr>
          <p:cNvPr id="618" name="Google Shape;618;g3b2afce14d4_0_647"/>
          <p:cNvGrpSpPr/>
          <p:nvPr/>
        </p:nvGrpSpPr>
        <p:grpSpPr>
          <a:xfrm>
            <a:off x="2141292" y="2472345"/>
            <a:ext cx="750000" cy="455425"/>
            <a:chOff x="1151950" y="6402575"/>
            <a:chExt cx="750000" cy="455425"/>
          </a:xfrm>
        </p:grpSpPr>
        <p:sp>
          <p:nvSpPr>
            <p:cNvPr id="619" name="Google Shape;619;g3b2afce14d4_0_647"/>
            <p:cNvSpPr/>
            <p:nvPr/>
          </p:nvSpPr>
          <p:spPr>
            <a:xfrm>
              <a:off x="1473400" y="6402575"/>
              <a:ext cx="107100" cy="160800"/>
            </a:xfrm>
            <a:prstGeom prst="up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 name="Google Shape;620;g3b2afce14d4_0_647"/>
            <p:cNvSpPr txBox="1"/>
            <p:nvPr/>
          </p:nvSpPr>
          <p:spPr>
            <a:xfrm>
              <a:off x="1151950" y="6504000"/>
              <a:ext cx="750000" cy="35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Calibri"/>
                  <a:ea typeface="Calibri"/>
                  <a:cs typeface="Calibri"/>
                  <a:sym typeface="Calibri"/>
                </a:rPr>
                <a:t>Today</a:t>
              </a:r>
              <a:endParaRPr b="1" i="0" sz="1100" u="none" cap="none" strike="noStrike">
                <a:solidFill>
                  <a:srgbClr val="000000"/>
                </a:solidFill>
                <a:latin typeface="Calibri"/>
                <a:ea typeface="Calibri"/>
                <a:cs typeface="Calibri"/>
                <a:sym typeface="Calibri"/>
              </a:endParaRPr>
            </a:p>
          </p:txBody>
        </p:sp>
      </p:grpSp>
      <p:sp>
        <p:nvSpPr>
          <p:cNvPr id="621" name="Google Shape;621;g3b2afce14d4_0_647"/>
          <p:cNvSpPr txBox="1"/>
          <p:nvPr/>
        </p:nvSpPr>
        <p:spPr>
          <a:xfrm>
            <a:off x="273700" y="5691750"/>
            <a:ext cx="92391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sng" cap="none" strike="noStrike">
                <a:solidFill>
                  <a:schemeClr val="dk2"/>
                </a:solidFill>
                <a:latin typeface="Calibri"/>
                <a:ea typeface="Calibri"/>
                <a:cs typeface="Calibri"/>
                <a:sym typeface="Calibri"/>
              </a:rPr>
              <a:t>WGIII Assessment</a:t>
            </a:r>
            <a:r>
              <a:rPr b="0" i="0" lang="en-US" sz="1800" u="none" cap="none" strike="noStrike">
                <a:solidFill>
                  <a:schemeClr val="dk2"/>
                </a:solidFill>
                <a:latin typeface="Calibri"/>
                <a:ea typeface="Calibri"/>
                <a:cs typeface="Calibri"/>
                <a:sym typeface="Calibri"/>
              </a:rPr>
              <a:t>:</a:t>
            </a:r>
            <a:r>
              <a:rPr b="0" i="0" lang="en-US" sz="1400" u="none" cap="none" strike="noStrike">
                <a:solidFill>
                  <a:schemeClr val="dk1"/>
                </a:solidFill>
                <a:latin typeface="Arial"/>
                <a:ea typeface="Arial"/>
                <a:cs typeface="Arial"/>
                <a:sym typeface="Arial"/>
              </a:rPr>
              <a:t> </a:t>
            </a:r>
            <a:r>
              <a:rPr b="0" i="0" lang="en-US" sz="1800" u="none" cap="none" strike="noStrike">
                <a:solidFill>
                  <a:schemeClr val="dk2"/>
                </a:solidFill>
                <a:latin typeface="Calibri"/>
                <a:ea typeface="Calibri"/>
                <a:cs typeface="Calibri"/>
                <a:sym typeface="Calibri"/>
              </a:rPr>
              <a:t>Low risk of not meeting the CGMS Baseline commitment</a:t>
            </a:r>
            <a:endParaRPr b="0" i="0" sz="1800" u="none" cap="none" strike="noStrike">
              <a:solidFill>
                <a:schemeClr val="dk2"/>
              </a:solidFill>
              <a:latin typeface="Calibri"/>
              <a:ea typeface="Calibri"/>
              <a:cs typeface="Calibri"/>
              <a:sym typeface="Calibri"/>
            </a:endParaRPr>
          </a:p>
        </p:txBody>
      </p:sp>
      <p:pic>
        <p:nvPicPr>
          <p:cNvPr id="622" name="Google Shape;622;g3b2afce14d4_0_647"/>
          <p:cNvPicPr preferRelativeResize="0"/>
          <p:nvPr/>
        </p:nvPicPr>
        <p:blipFill rotWithShape="1">
          <a:blip r:embed="rId3">
            <a:alphaModFix/>
          </a:blip>
          <a:srcRect b="0" l="0" r="0" t="0"/>
          <a:stretch/>
        </p:blipFill>
        <p:spPr>
          <a:xfrm>
            <a:off x="125625" y="791825"/>
            <a:ext cx="9461950" cy="15193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6"/>
          <p:cNvSpPr txBox="1"/>
          <p:nvPr>
            <p:ph idx="1" type="body"/>
          </p:nvPr>
        </p:nvSpPr>
        <p:spPr>
          <a:xfrm>
            <a:off x="481525" y="1136476"/>
            <a:ext cx="11206800" cy="5081700"/>
          </a:xfrm>
          <a:prstGeom prst="rect">
            <a:avLst/>
          </a:prstGeom>
          <a:noFill/>
          <a:ln>
            <a:noFill/>
          </a:ln>
        </p:spPr>
        <p:txBody>
          <a:bodyPr anchorCtr="0" anchor="t" bIns="45700" lIns="91425" spcFirstLastPara="1" rIns="91425" wrap="square" tIns="45700">
            <a:normAutofit lnSpcReduction="10000"/>
          </a:bodyPr>
          <a:lstStyle/>
          <a:p>
            <a:pPr indent="-342900" lvl="0" marL="342900" rtl="0" algn="l">
              <a:lnSpc>
                <a:spcPct val="100000"/>
              </a:lnSpc>
              <a:spcBef>
                <a:spcPts val="0"/>
              </a:spcBef>
              <a:spcAft>
                <a:spcPts val="0"/>
              </a:spcAft>
              <a:buClr>
                <a:schemeClr val="dk2"/>
              </a:buClr>
              <a:buSzPts val="2000"/>
              <a:buChar char="•"/>
            </a:pPr>
            <a:r>
              <a:rPr lang="en-US" sz="2000">
                <a:solidFill>
                  <a:schemeClr val="dk2"/>
                </a:solidFill>
              </a:rPr>
              <a:t>The top-level risk assessment for each sensor/observation is based on a qualitative analysis of all the orbits and satellite missions from which the observation is provided.</a:t>
            </a:r>
            <a:endParaRPr/>
          </a:p>
          <a:p>
            <a:pPr indent="-342900" lvl="0" marL="342900" rtl="0" algn="l">
              <a:lnSpc>
                <a:spcPct val="100000"/>
              </a:lnSpc>
              <a:spcBef>
                <a:spcPts val="400"/>
              </a:spcBef>
              <a:spcAft>
                <a:spcPts val="0"/>
              </a:spcAft>
              <a:buClr>
                <a:schemeClr val="dk2"/>
              </a:buClr>
              <a:buSzPts val="2000"/>
              <a:buChar char="•"/>
            </a:pPr>
            <a:r>
              <a:rPr lang="en-US" sz="2000">
                <a:solidFill>
                  <a:schemeClr val="dk2"/>
                </a:solidFill>
              </a:rPr>
              <a:t>This assessment is given from a CGMS Member prospective and may not:</a:t>
            </a:r>
            <a:endParaRPr/>
          </a:p>
          <a:p>
            <a:pPr indent="-285750" lvl="1" marL="742950" rtl="0" algn="l">
              <a:lnSpc>
                <a:spcPct val="100000"/>
              </a:lnSpc>
              <a:spcBef>
                <a:spcPts val="400"/>
              </a:spcBef>
              <a:spcAft>
                <a:spcPts val="0"/>
              </a:spcAft>
              <a:buClr>
                <a:schemeClr val="dk2"/>
              </a:buClr>
              <a:buSzPts val="2000"/>
              <a:buChar char="–"/>
            </a:pPr>
            <a:r>
              <a:rPr lang="en-US" sz="2000">
                <a:solidFill>
                  <a:schemeClr val="dk2"/>
                </a:solidFill>
              </a:rPr>
              <a:t>Include contributions from non-CGMS agencies</a:t>
            </a:r>
            <a:endParaRPr/>
          </a:p>
          <a:p>
            <a:pPr indent="-285750" lvl="1" marL="742950" rtl="0" algn="l">
              <a:lnSpc>
                <a:spcPct val="100000"/>
              </a:lnSpc>
              <a:spcBef>
                <a:spcPts val="400"/>
              </a:spcBef>
              <a:spcAft>
                <a:spcPts val="0"/>
              </a:spcAft>
              <a:buClr>
                <a:schemeClr val="dk2"/>
              </a:buClr>
              <a:buSzPts val="2000"/>
              <a:buChar char="–"/>
            </a:pPr>
            <a:r>
              <a:rPr lang="en-US" sz="2000">
                <a:solidFill>
                  <a:schemeClr val="dk2"/>
                </a:solidFill>
              </a:rPr>
              <a:t>Include contributions from commercial providers</a:t>
            </a:r>
            <a:endParaRPr/>
          </a:p>
          <a:p>
            <a:pPr indent="-285750" lvl="1" marL="742950" rtl="0" algn="l">
              <a:lnSpc>
                <a:spcPct val="100000"/>
              </a:lnSpc>
              <a:spcBef>
                <a:spcPts val="400"/>
              </a:spcBef>
              <a:spcAft>
                <a:spcPts val="0"/>
              </a:spcAft>
              <a:buClr>
                <a:schemeClr val="dk2"/>
              </a:buClr>
              <a:buSzPts val="2000"/>
              <a:buChar char="–"/>
            </a:pPr>
            <a:r>
              <a:rPr lang="en-US" sz="2000">
                <a:solidFill>
                  <a:schemeClr val="dk2"/>
                </a:solidFill>
              </a:rPr>
              <a:t>Incorporate all WMO requirements (which are covered by the gap analysis).</a:t>
            </a:r>
            <a:endParaRPr/>
          </a:p>
          <a:p>
            <a:pPr indent="-342900" lvl="0" marL="342900" rtl="0" algn="l">
              <a:lnSpc>
                <a:spcPct val="100000"/>
              </a:lnSpc>
              <a:spcBef>
                <a:spcPts val="400"/>
              </a:spcBef>
              <a:spcAft>
                <a:spcPts val="0"/>
              </a:spcAft>
              <a:buClr>
                <a:schemeClr val="dk2"/>
              </a:buClr>
              <a:buSzPts val="2000"/>
              <a:buChar char="•"/>
            </a:pPr>
            <a:r>
              <a:rPr lang="en-US" sz="2000">
                <a:solidFill>
                  <a:schemeClr val="dk2"/>
                </a:solidFill>
              </a:rPr>
              <a:t>CGMS Members will develop and operate satellites in response to their national priorities. </a:t>
            </a:r>
            <a:endParaRPr/>
          </a:p>
          <a:p>
            <a:pPr indent="-342900" lvl="0" marL="342900" rtl="0" algn="l">
              <a:lnSpc>
                <a:spcPct val="100000"/>
              </a:lnSpc>
              <a:spcBef>
                <a:spcPts val="400"/>
              </a:spcBef>
              <a:spcAft>
                <a:spcPts val="0"/>
              </a:spcAft>
              <a:buClr>
                <a:schemeClr val="dk2"/>
              </a:buClr>
              <a:buSzPts val="2000"/>
              <a:buChar char="•"/>
            </a:pPr>
            <a:r>
              <a:rPr lang="en-US" sz="2000">
                <a:solidFill>
                  <a:schemeClr val="dk2"/>
                </a:solidFill>
              </a:rPr>
              <a:t>System resiliency, nor the consequence of not meeting commitments was not specifically addressed.</a:t>
            </a:r>
            <a:endParaRPr/>
          </a:p>
          <a:p>
            <a:pPr indent="-342900" lvl="0" marL="342900" rtl="0" algn="l">
              <a:lnSpc>
                <a:spcPct val="100000"/>
              </a:lnSpc>
              <a:spcBef>
                <a:spcPts val="400"/>
              </a:spcBef>
              <a:spcAft>
                <a:spcPts val="0"/>
              </a:spcAft>
              <a:buClr>
                <a:schemeClr val="dk2"/>
              </a:buClr>
              <a:buSzPts val="2000"/>
              <a:buChar char="•"/>
            </a:pPr>
            <a:r>
              <a:rPr lang="en-US" sz="2000">
                <a:solidFill>
                  <a:schemeClr val="dk2"/>
                </a:solidFill>
              </a:rPr>
              <a:t>Lack of a satellite in geostationary orbit is more likely to cause a gap in observations, while a lack of a satellite in low-Earth orbit may only degrade system performance.</a:t>
            </a:r>
            <a:endParaRPr/>
          </a:p>
          <a:p>
            <a:pPr indent="-342900" lvl="0" marL="342900" rtl="0" algn="l">
              <a:lnSpc>
                <a:spcPct val="100000"/>
              </a:lnSpc>
              <a:spcBef>
                <a:spcPts val="400"/>
              </a:spcBef>
              <a:spcAft>
                <a:spcPts val="0"/>
              </a:spcAft>
              <a:buClr>
                <a:schemeClr val="dk2"/>
              </a:buClr>
              <a:buSzPts val="2000"/>
              <a:buChar char="•"/>
            </a:pPr>
            <a:r>
              <a:rPr lang="en-US" sz="2000">
                <a:solidFill>
                  <a:schemeClr val="dk2"/>
                </a:solidFill>
              </a:rPr>
              <a:t>Quality and availability were not analyzed in detail for all measurements.</a:t>
            </a:r>
            <a:endParaRPr/>
          </a:p>
          <a:p>
            <a:pPr indent="-342900" lvl="0" marL="342900" rtl="0" algn="l">
              <a:lnSpc>
                <a:spcPct val="100000"/>
              </a:lnSpc>
              <a:spcBef>
                <a:spcPts val="400"/>
              </a:spcBef>
              <a:spcAft>
                <a:spcPts val="0"/>
              </a:spcAft>
              <a:buClr>
                <a:schemeClr val="dk2"/>
              </a:buClr>
              <a:buSzPts val="2000"/>
              <a:buChar char="•"/>
            </a:pPr>
            <a:r>
              <a:rPr lang="en-US" sz="2000">
                <a:solidFill>
                  <a:schemeClr val="dk2"/>
                </a:solidFill>
              </a:rPr>
              <a:t>The assessment is based on planned launch dates, design life, and is updated by operational experience.  </a:t>
            </a:r>
            <a:endParaRPr sz="2000">
              <a:solidFill>
                <a:schemeClr val="dk2"/>
              </a:solidFill>
            </a:endParaRPr>
          </a:p>
          <a:p>
            <a:pPr indent="-342900" lvl="0" marL="342900" rtl="0" algn="l">
              <a:lnSpc>
                <a:spcPct val="100000"/>
              </a:lnSpc>
              <a:spcBef>
                <a:spcPts val="400"/>
              </a:spcBef>
              <a:spcAft>
                <a:spcPts val="0"/>
              </a:spcAft>
              <a:buClr>
                <a:schemeClr val="dk2"/>
              </a:buClr>
              <a:buSzPts val="2000"/>
              <a:buChar char="•"/>
            </a:pPr>
            <a:r>
              <a:rPr lang="en-US" sz="2000">
                <a:solidFill>
                  <a:schemeClr val="dk2"/>
                </a:solidFill>
              </a:rPr>
              <a:t>Agency commitment to mission assumes related user readiness and ground segment operationalization.</a:t>
            </a:r>
            <a:endParaRPr sz="2000">
              <a:solidFill>
                <a:schemeClr val="dk2"/>
              </a:solidFill>
            </a:endParaRPr>
          </a:p>
        </p:txBody>
      </p:sp>
      <p:sp>
        <p:nvSpPr>
          <p:cNvPr id="107" name="Google Shape;107;p6"/>
          <p:cNvSpPr txBox="1"/>
          <p:nvPr/>
        </p:nvSpPr>
        <p:spPr>
          <a:xfrm>
            <a:off x="481523" y="472430"/>
            <a:ext cx="6043280" cy="369332"/>
          </a:xfrm>
          <a:prstGeom prst="rect">
            <a:avLst/>
          </a:prstGeom>
          <a:solidFill>
            <a:srgbClr val="36609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alibri"/>
                <a:ea typeface="Calibri"/>
                <a:cs typeface="Calibri"/>
                <a:sym typeface="Calibri"/>
              </a:rPr>
              <a:t>CGMS Risk Assessment Assumptions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7"/>
          <p:cNvSpPr txBox="1"/>
          <p:nvPr>
            <p:ph idx="1" type="body"/>
          </p:nvPr>
        </p:nvSpPr>
        <p:spPr>
          <a:xfrm>
            <a:off x="491450" y="1124753"/>
            <a:ext cx="11187000" cy="4164000"/>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2"/>
              </a:buClr>
              <a:buSzPts val="2000"/>
              <a:buChar char="•"/>
            </a:pPr>
            <a:r>
              <a:rPr lang="en-US" sz="2000">
                <a:solidFill>
                  <a:schemeClr val="dk2"/>
                </a:solidFill>
              </a:rPr>
              <a:t>The information and assessment are based on member organizations and WGIII participants, direct input from CGMS Members, and the OSCAR Database as updated by WMO.</a:t>
            </a:r>
            <a:endParaRPr/>
          </a:p>
          <a:p>
            <a:pPr indent="-342900" lvl="0" marL="342900" rtl="0" algn="l">
              <a:lnSpc>
                <a:spcPct val="100000"/>
              </a:lnSpc>
              <a:spcBef>
                <a:spcPts val="400"/>
              </a:spcBef>
              <a:spcAft>
                <a:spcPts val="0"/>
              </a:spcAft>
              <a:buClr>
                <a:schemeClr val="dk2"/>
              </a:buClr>
              <a:buSzPts val="2000"/>
              <a:buChar char="•"/>
            </a:pPr>
            <a:r>
              <a:rPr lang="en-US" sz="2000">
                <a:solidFill>
                  <a:schemeClr val="dk2"/>
                </a:solidFill>
              </a:rPr>
              <a:t>The assessment is a qualitative assessment done by Risk Assessment Workshop participants.</a:t>
            </a:r>
            <a:endParaRPr/>
          </a:p>
          <a:p>
            <a:pPr indent="-342900" lvl="0" marL="342900" rtl="0" algn="l">
              <a:lnSpc>
                <a:spcPct val="100000"/>
              </a:lnSpc>
              <a:spcBef>
                <a:spcPts val="400"/>
              </a:spcBef>
              <a:spcAft>
                <a:spcPts val="0"/>
              </a:spcAft>
              <a:buClr>
                <a:schemeClr val="dk2"/>
              </a:buClr>
              <a:buSzPts val="2000"/>
              <a:buChar char="•"/>
            </a:pPr>
            <a:r>
              <a:rPr lang="en-US" sz="2000">
                <a:solidFill>
                  <a:schemeClr val="dk2"/>
                </a:solidFill>
              </a:rPr>
              <a:t>There is uncertainty in planned launch dates, satellite lifetimes (e.g., satellites often operate beyond their design life), operational readiness, and on-orbit health – all of which impact the risk assessment and ultimately the users.</a:t>
            </a:r>
            <a:endParaRPr sz="2000">
              <a:solidFill>
                <a:schemeClr val="dk2"/>
              </a:solidFill>
            </a:endParaRPr>
          </a:p>
          <a:p>
            <a:pPr indent="-342900" lvl="0" marL="342900" rtl="0" algn="l">
              <a:lnSpc>
                <a:spcPct val="100000"/>
              </a:lnSpc>
              <a:spcBef>
                <a:spcPts val="400"/>
              </a:spcBef>
              <a:spcAft>
                <a:spcPts val="0"/>
              </a:spcAft>
              <a:buClr>
                <a:schemeClr val="dk2"/>
              </a:buClr>
              <a:buSzPts val="2000"/>
              <a:buChar char="•"/>
            </a:pPr>
            <a:r>
              <a:rPr lang="en-US" sz="2000">
                <a:solidFill>
                  <a:schemeClr val="dk2"/>
                </a:solidFill>
              </a:rPr>
              <a:t>Member owned and operated payloads hosted on commercial platforms are included when launch dates are determined</a:t>
            </a:r>
            <a:endParaRPr sz="2000">
              <a:solidFill>
                <a:schemeClr val="dk2"/>
              </a:solidFill>
            </a:endParaRPr>
          </a:p>
          <a:p>
            <a:pPr indent="0" lvl="0" marL="0" rtl="0" algn="l">
              <a:lnSpc>
                <a:spcPct val="100000"/>
              </a:lnSpc>
              <a:spcBef>
                <a:spcPts val="400"/>
              </a:spcBef>
              <a:spcAft>
                <a:spcPts val="0"/>
              </a:spcAft>
              <a:buSzPts val="1800"/>
              <a:buNone/>
            </a:pPr>
            <a:r>
              <a:t/>
            </a:r>
            <a:endParaRPr sz="2000">
              <a:solidFill>
                <a:schemeClr val="dk2"/>
              </a:solidFill>
            </a:endParaRPr>
          </a:p>
          <a:p>
            <a:pPr indent="0" lvl="0" marL="0" rtl="0" algn="l">
              <a:lnSpc>
                <a:spcPct val="100000"/>
              </a:lnSpc>
              <a:spcBef>
                <a:spcPts val="400"/>
              </a:spcBef>
              <a:spcAft>
                <a:spcPts val="0"/>
              </a:spcAft>
              <a:buSzPts val="1800"/>
              <a:buNone/>
            </a:pPr>
            <a:r>
              <a:rPr lang="en-US" sz="2000">
                <a:solidFill>
                  <a:schemeClr val="dk2"/>
                </a:solidFill>
                <a:extLst>
                  <a:ext uri="http://customooxmlschemas.google.com/">
                    <go:slidesCustomData xmlns:go="http://customooxmlschemas.google.com/" textRoundtripDataId="0"/>
                  </a:ext>
                </a:extLst>
              </a:rPr>
              <a:t>Note:  The detailed charts are by calendar year.  As such, if a mission launches in June, it will appear for the full calendar year, or if it’s EOL is June, it will also still appear to go through the end of the calendar year. </a:t>
            </a:r>
            <a:endParaRPr sz="2000">
              <a:solidFill>
                <a:schemeClr val="dk2"/>
              </a:solidFill>
            </a:endParaRPr>
          </a:p>
        </p:txBody>
      </p:sp>
      <p:sp>
        <p:nvSpPr>
          <p:cNvPr id="113" name="Google Shape;113;p7"/>
          <p:cNvSpPr txBox="1"/>
          <p:nvPr/>
        </p:nvSpPr>
        <p:spPr>
          <a:xfrm>
            <a:off x="491462" y="472429"/>
            <a:ext cx="6043280" cy="369332"/>
          </a:xfrm>
          <a:prstGeom prst="rect">
            <a:avLst/>
          </a:prstGeom>
          <a:solidFill>
            <a:srgbClr val="36609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alibri"/>
                <a:ea typeface="Calibri"/>
                <a:cs typeface="Calibri"/>
                <a:sym typeface="Calibri"/>
              </a:rPr>
              <a:t>CGMS Risk Assessment Assumptions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g1147d977612_0_9"/>
          <p:cNvSpPr txBox="1"/>
          <p:nvPr/>
        </p:nvSpPr>
        <p:spPr>
          <a:xfrm>
            <a:off x="447260" y="486611"/>
            <a:ext cx="5508600" cy="369300"/>
          </a:xfrm>
          <a:prstGeom prst="rect">
            <a:avLst/>
          </a:prstGeom>
          <a:solidFill>
            <a:srgbClr val="36609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alibri"/>
                <a:ea typeface="Calibri"/>
                <a:cs typeface="Calibri"/>
                <a:sym typeface="Calibri"/>
              </a:rPr>
              <a:t>Updates - 2026</a:t>
            </a:r>
            <a:endParaRPr b="0" i="0" sz="1400" u="none" cap="none" strike="noStrike">
              <a:solidFill>
                <a:srgbClr val="000000"/>
              </a:solidFill>
              <a:latin typeface="Arial"/>
              <a:ea typeface="Arial"/>
              <a:cs typeface="Arial"/>
              <a:sym typeface="Arial"/>
            </a:endParaRPr>
          </a:p>
        </p:txBody>
      </p:sp>
      <p:cxnSp>
        <p:nvCxnSpPr>
          <p:cNvPr id="119" name="Google Shape;119;g1147d977612_0_9"/>
          <p:cNvCxnSpPr/>
          <p:nvPr/>
        </p:nvCxnSpPr>
        <p:spPr>
          <a:xfrm flipH="1">
            <a:off x="-720969" y="4722813"/>
            <a:ext cx="228600" cy="150900"/>
          </a:xfrm>
          <a:prstGeom prst="straightConnector1">
            <a:avLst/>
          </a:prstGeom>
          <a:noFill/>
          <a:ln>
            <a:noFill/>
          </a:ln>
        </p:spPr>
      </p:cxnSp>
      <p:sp>
        <p:nvSpPr>
          <p:cNvPr id="120" name="Google Shape;120;g1147d977612_0_9"/>
          <p:cNvSpPr txBox="1"/>
          <p:nvPr/>
        </p:nvSpPr>
        <p:spPr>
          <a:xfrm>
            <a:off x="447250" y="865603"/>
            <a:ext cx="8783100" cy="646500"/>
          </a:xfrm>
          <a:prstGeom prst="rect">
            <a:avLst/>
          </a:prstGeom>
          <a:noFill/>
          <a:ln>
            <a:noFill/>
          </a:ln>
        </p:spPr>
        <p:txBody>
          <a:bodyPr anchorCtr="0" anchor="t" bIns="45700" lIns="91425" spcFirstLastPara="1" rIns="91425" wrap="square" tIns="45700">
            <a:spAutoFit/>
          </a:bodyPr>
          <a:lstStyle/>
          <a:p>
            <a:pPr indent="-228600" lvl="0" marL="228600" marR="0" rtl="0" algn="l">
              <a:lnSpc>
                <a:spcPct val="100000"/>
              </a:lnSpc>
              <a:spcBef>
                <a:spcPts val="0"/>
              </a:spcBef>
              <a:spcAft>
                <a:spcPts val="0"/>
              </a:spcAft>
              <a:buClr>
                <a:schemeClr val="dk2"/>
              </a:buClr>
              <a:buSzPts val="1800"/>
              <a:buFont typeface="Calibri"/>
              <a:buChar char="•"/>
            </a:pPr>
            <a:r>
              <a:rPr b="0" i="0" lang="en-US" sz="1800" u="none" cap="none" strike="noStrike">
                <a:solidFill>
                  <a:schemeClr val="dk2"/>
                </a:solidFill>
                <a:latin typeface="Calibri"/>
                <a:ea typeface="Calibri"/>
                <a:cs typeface="Calibri"/>
                <a:sym typeface="Calibri"/>
              </a:rPr>
              <a:t>Updates to mission data were solicited in December 2025</a:t>
            </a:r>
            <a:endParaRPr b="0" i="0" sz="1800" u="none" cap="none" strike="noStrike">
              <a:solidFill>
                <a:schemeClr val="dk2"/>
              </a:solidFill>
              <a:latin typeface="Calibri"/>
              <a:ea typeface="Calibri"/>
              <a:cs typeface="Calibri"/>
              <a:sym typeface="Calibri"/>
            </a:endParaRPr>
          </a:p>
          <a:p>
            <a:pPr indent="-228600" lvl="0" marL="228600" marR="0" rtl="0" algn="l">
              <a:lnSpc>
                <a:spcPct val="100000"/>
              </a:lnSpc>
              <a:spcBef>
                <a:spcPts val="0"/>
              </a:spcBef>
              <a:spcAft>
                <a:spcPts val="0"/>
              </a:spcAft>
              <a:buClr>
                <a:schemeClr val="dk2"/>
              </a:buClr>
              <a:buSzPts val="1800"/>
              <a:buFont typeface="Calibri"/>
              <a:buChar char="•"/>
            </a:pPr>
            <a:r>
              <a:rPr b="0" i="0" lang="en-US" sz="1800" u="none" cap="none" strike="noStrike">
                <a:solidFill>
                  <a:schemeClr val="dk2"/>
                </a:solidFill>
                <a:latin typeface="Calibri"/>
                <a:ea typeface="Calibri"/>
                <a:cs typeface="Calibri"/>
                <a:sym typeface="Calibri"/>
              </a:rPr>
              <a:t>Each flyout chart has been updated with the new launch and EOL information:</a:t>
            </a:r>
            <a:endParaRPr b="0" i="0" sz="1800" u="none" cap="none" strike="noStrike">
              <a:solidFill>
                <a:schemeClr val="dk2"/>
              </a:solidFill>
              <a:latin typeface="Calibri"/>
              <a:ea typeface="Calibri"/>
              <a:cs typeface="Calibri"/>
              <a:sym typeface="Calibri"/>
            </a:endParaRPr>
          </a:p>
        </p:txBody>
      </p:sp>
      <p:sp>
        <p:nvSpPr>
          <p:cNvPr id="121" name="Google Shape;121;g1147d977612_0_9"/>
          <p:cNvSpPr txBox="1"/>
          <p:nvPr/>
        </p:nvSpPr>
        <p:spPr>
          <a:xfrm>
            <a:off x="115900" y="1528081"/>
            <a:ext cx="6115200" cy="4802400"/>
          </a:xfrm>
          <a:prstGeom prst="rect">
            <a:avLst/>
          </a:prstGeom>
          <a:noFill/>
          <a:ln>
            <a:noFill/>
          </a:ln>
        </p:spPr>
        <p:txBody>
          <a:bodyPr anchorCtr="0" anchor="t" bIns="45700" lIns="91425" spcFirstLastPara="1" rIns="91425" wrap="square" tIns="45700">
            <a:spAutoFit/>
          </a:bodyPr>
          <a:lstStyle/>
          <a:p>
            <a:pPr indent="-342900" lvl="1" marL="914400" marR="0" rtl="0" algn="l">
              <a:lnSpc>
                <a:spcPct val="100000"/>
              </a:lnSpc>
              <a:spcBef>
                <a:spcPts val="0"/>
              </a:spcBef>
              <a:spcAft>
                <a:spcPts val="0"/>
              </a:spcAft>
              <a:buClr>
                <a:schemeClr val="dk2"/>
              </a:buClr>
              <a:buSzPts val="1800"/>
              <a:buFont typeface="Calibri"/>
              <a:buChar char="-"/>
            </a:pPr>
            <a:r>
              <a:rPr b="0" i="0" lang="en-US" sz="1800" u="none" cap="none" strike="noStrike">
                <a:solidFill>
                  <a:schemeClr val="dk2"/>
                </a:solidFill>
                <a:latin typeface="Calibri"/>
                <a:ea typeface="Calibri"/>
                <a:cs typeface="Calibri"/>
                <a:sym typeface="Calibri"/>
              </a:rPr>
              <a:t>ACE EOL moved to 2026</a:t>
            </a:r>
            <a:endParaRPr b="0" i="0" sz="1800" u="none" cap="none" strike="noStrike">
              <a:solidFill>
                <a:schemeClr val="dk2"/>
              </a:solidFill>
              <a:latin typeface="Calibri"/>
              <a:ea typeface="Calibri"/>
              <a:cs typeface="Calibri"/>
              <a:sym typeface="Calibri"/>
            </a:endParaRPr>
          </a:p>
          <a:p>
            <a:pPr indent="-342900" lvl="1" marL="914400" marR="0" rtl="0" algn="l">
              <a:lnSpc>
                <a:spcPct val="100000"/>
              </a:lnSpc>
              <a:spcBef>
                <a:spcPts val="0"/>
              </a:spcBef>
              <a:spcAft>
                <a:spcPts val="0"/>
              </a:spcAft>
              <a:buClr>
                <a:schemeClr val="dk2"/>
              </a:buClr>
              <a:buSzPts val="1800"/>
              <a:buFont typeface="Calibri"/>
              <a:buChar char="-"/>
            </a:pPr>
            <a:r>
              <a:rPr b="0" i="0" lang="en-US" sz="1800" u="none" cap="none" strike="noStrike">
                <a:solidFill>
                  <a:schemeClr val="dk2"/>
                </a:solidFill>
                <a:latin typeface="Calibri"/>
                <a:ea typeface="Calibri"/>
                <a:cs typeface="Calibri"/>
                <a:sym typeface="Calibri"/>
              </a:rPr>
              <a:t>ALOS-2 EOL moved to 2026</a:t>
            </a:r>
            <a:endParaRPr b="0" i="0" sz="1800" u="none" cap="none" strike="noStrike">
              <a:solidFill>
                <a:schemeClr val="dk2"/>
              </a:solidFill>
              <a:latin typeface="Calibri"/>
              <a:ea typeface="Calibri"/>
              <a:cs typeface="Calibri"/>
              <a:sym typeface="Calibri"/>
            </a:endParaRPr>
          </a:p>
          <a:p>
            <a:pPr indent="-342900" lvl="1" marL="914400" marR="0" rtl="0" algn="l">
              <a:lnSpc>
                <a:spcPct val="100000"/>
              </a:lnSpc>
              <a:spcBef>
                <a:spcPts val="0"/>
              </a:spcBef>
              <a:spcAft>
                <a:spcPts val="0"/>
              </a:spcAft>
              <a:buClr>
                <a:schemeClr val="dk2"/>
              </a:buClr>
              <a:buSzPts val="1800"/>
              <a:buFont typeface="Calibri"/>
              <a:buChar char="-"/>
            </a:pPr>
            <a:r>
              <a:rPr b="0" i="0" lang="en-US" sz="1800" u="none" cap="none" strike="noStrike">
                <a:solidFill>
                  <a:schemeClr val="dk2"/>
                </a:solidFill>
                <a:latin typeface="Calibri"/>
                <a:ea typeface="Calibri"/>
                <a:cs typeface="Calibri"/>
                <a:sym typeface="Calibri"/>
              </a:rPr>
              <a:t>CO2M-A launch moved to 2027 and EOL to 2034</a:t>
            </a:r>
            <a:endParaRPr b="0" i="0" sz="1800" u="none" cap="none" strike="noStrike">
              <a:solidFill>
                <a:schemeClr val="dk2"/>
              </a:solidFill>
              <a:latin typeface="Calibri"/>
              <a:ea typeface="Calibri"/>
              <a:cs typeface="Calibri"/>
              <a:sym typeface="Calibri"/>
            </a:endParaRPr>
          </a:p>
          <a:p>
            <a:pPr indent="-342900" lvl="1" marL="914400" marR="0" rtl="0" algn="l">
              <a:lnSpc>
                <a:spcPct val="100000"/>
              </a:lnSpc>
              <a:spcBef>
                <a:spcPts val="0"/>
              </a:spcBef>
              <a:spcAft>
                <a:spcPts val="0"/>
              </a:spcAft>
              <a:buClr>
                <a:schemeClr val="dk2"/>
              </a:buClr>
              <a:buSzPts val="1800"/>
              <a:buFont typeface="Calibri"/>
              <a:buChar char="-"/>
            </a:pPr>
            <a:r>
              <a:rPr b="0" i="0" lang="en-US" sz="1800" u="none" cap="none" strike="noStrike">
                <a:solidFill>
                  <a:schemeClr val="dk2"/>
                </a:solidFill>
                <a:latin typeface="Calibri"/>
                <a:ea typeface="Calibri"/>
                <a:cs typeface="Calibri"/>
                <a:sym typeface="Calibri"/>
              </a:rPr>
              <a:t>CO2M-B launch moved to 2028 and EOL to 2034</a:t>
            </a:r>
            <a:endParaRPr b="0" i="0" sz="1800" u="none" cap="none" strike="noStrike">
              <a:solidFill>
                <a:schemeClr val="dk2"/>
              </a:solidFill>
              <a:latin typeface="Calibri"/>
              <a:ea typeface="Calibri"/>
              <a:cs typeface="Calibri"/>
              <a:sym typeface="Calibri"/>
            </a:endParaRPr>
          </a:p>
          <a:p>
            <a:pPr indent="-342900" lvl="1" marL="914400" marR="0" rtl="0" algn="l">
              <a:lnSpc>
                <a:spcPct val="100000"/>
              </a:lnSpc>
              <a:spcBef>
                <a:spcPts val="0"/>
              </a:spcBef>
              <a:spcAft>
                <a:spcPts val="0"/>
              </a:spcAft>
              <a:buClr>
                <a:schemeClr val="dk2"/>
              </a:buClr>
              <a:buSzPts val="1800"/>
              <a:buFont typeface="Calibri"/>
              <a:buChar char="-"/>
            </a:pPr>
            <a:r>
              <a:rPr b="0" i="0" lang="en-US" sz="1800" u="none" cap="none" strike="noStrike">
                <a:solidFill>
                  <a:schemeClr val="dk2"/>
                </a:solidFill>
                <a:latin typeface="Calibri"/>
                <a:ea typeface="Calibri"/>
                <a:cs typeface="Calibri"/>
                <a:sym typeface="Calibri"/>
              </a:rPr>
              <a:t>CO2M-C launch moved to 2029 and EOL to 2035</a:t>
            </a:r>
            <a:endParaRPr b="0" i="0" sz="1800" u="none" cap="none" strike="noStrike">
              <a:solidFill>
                <a:schemeClr val="dk2"/>
              </a:solidFill>
              <a:latin typeface="Calibri"/>
              <a:ea typeface="Calibri"/>
              <a:cs typeface="Calibri"/>
              <a:sym typeface="Calibri"/>
            </a:endParaRPr>
          </a:p>
          <a:p>
            <a:pPr indent="-342900" lvl="1" marL="914400" marR="0" rtl="0" algn="l">
              <a:lnSpc>
                <a:spcPct val="100000"/>
              </a:lnSpc>
              <a:spcBef>
                <a:spcPts val="0"/>
              </a:spcBef>
              <a:spcAft>
                <a:spcPts val="0"/>
              </a:spcAft>
              <a:buClr>
                <a:schemeClr val="dk2"/>
              </a:buClr>
              <a:buSzPts val="1800"/>
              <a:buFont typeface="Calibri"/>
              <a:buChar char="-"/>
            </a:pPr>
            <a:r>
              <a:rPr b="0" i="0" lang="en-US" sz="1800" u="none" cap="none" strike="noStrike">
                <a:solidFill>
                  <a:schemeClr val="dk2"/>
                </a:solidFill>
                <a:latin typeface="Calibri"/>
                <a:ea typeface="Calibri"/>
                <a:cs typeface="Calibri"/>
                <a:sym typeface="Calibri"/>
              </a:rPr>
              <a:t>CryoSat-2 EOL moved to 2028</a:t>
            </a:r>
            <a:endParaRPr b="0" i="0" sz="1800" u="none" cap="none" strike="noStrike">
              <a:solidFill>
                <a:schemeClr val="dk2"/>
              </a:solidFill>
              <a:latin typeface="Calibri"/>
              <a:ea typeface="Calibri"/>
              <a:cs typeface="Calibri"/>
              <a:sym typeface="Calibri"/>
            </a:endParaRPr>
          </a:p>
          <a:p>
            <a:pPr indent="-342900" lvl="1" marL="914400" marR="0" rtl="0" algn="l">
              <a:lnSpc>
                <a:spcPct val="100000"/>
              </a:lnSpc>
              <a:spcBef>
                <a:spcPts val="0"/>
              </a:spcBef>
              <a:spcAft>
                <a:spcPts val="0"/>
              </a:spcAft>
              <a:buClr>
                <a:schemeClr val="dk2"/>
              </a:buClr>
              <a:buSzPts val="1800"/>
              <a:buFont typeface="Calibri"/>
              <a:buChar char="-"/>
            </a:pPr>
            <a:r>
              <a:rPr b="0" i="0" lang="en-US" sz="1800" u="none" cap="none" strike="noStrike">
                <a:solidFill>
                  <a:schemeClr val="dk2"/>
                </a:solidFill>
                <a:latin typeface="Calibri"/>
                <a:ea typeface="Calibri"/>
                <a:cs typeface="Calibri"/>
                <a:sym typeface="Calibri"/>
              </a:rPr>
              <a:t>DSCOVR EOL moved to 2029</a:t>
            </a:r>
            <a:endParaRPr b="0" i="0" sz="1800" u="none" cap="none" strike="noStrike">
              <a:solidFill>
                <a:schemeClr val="dk2"/>
              </a:solidFill>
              <a:latin typeface="Calibri"/>
              <a:ea typeface="Calibri"/>
              <a:cs typeface="Calibri"/>
              <a:sym typeface="Calibri"/>
            </a:endParaRPr>
          </a:p>
          <a:p>
            <a:pPr indent="-342900" lvl="1" marL="914400" marR="0" rtl="0" algn="l">
              <a:lnSpc>
                <a:spcPct val="100000"/>
              </a:lnSpc>
              <a:spcBef>
                <a:spcPts val="0"/>
              </a:spcBef>
              <a:spcAft>
                <a:spcPts val="0"/>
              </a:spcAft>
              <a:buClr>
                <a:schemeClr val="dk2"/>
              </a:buClr>
              <a:buSzPts val="1800"/>
              <a:buFont typeface="Calibri"/>
              <a:buChar char="-"/>
            </a:pPr>
            <a:r>
              <a:rPr b="0" i="0" lang="en-US" sz="1800" u="none" cap="none" strike="noStrike">
                <a:solidFill>
                  <a:schemeClr val="dk2"/>
                </a:solidFill>
                <a:latin typeface="Calibri"/>
                <a:ea typeface="Calibri"/>
                <a:cs typeface="Calibri"/>
                <a:sym typeface="Calibri"/>
              </a:rPr>
              <a:t>EarthCARE EOL moved to 2028</a:t>
            </a:r>
            <a:endParaRPr b="0" i="0" sz="1800" u="none" cap="none" strike="noStrike">
              <a:solidFill>
                <a:schemeClr val="dk2"/>
              </a:solidFill>
              <a:latin typeface="Calibri"/>
              <a:ea typeface="Calibri"/>
              <a:cs typeface="Calibri"/>
              <a:sym typeface="Calibri"/>
            </a:endParaRPr>
          </a:p>
          <a:p>
            <a:pPr indent="-342900" lvl="1" marL="914400" marR="0" rtl="0" algn="l">
              <a:lnSpc>
                <a:spcPct val="100000"/>
              </a:lnSpc>
              <a:spcBef>
                <a:spcPts val="0"/>
              </a:spcBef>
              <a:spcAft>
                <a:spcPts val="0"/>
              </a:spcAft>
              <a:buClr>
                <a:schemeClr val="dk2"/>
              </a:buClr>
              <a:buSzPts val="1800"/>
              <a:buFont typeface="Calibri"/>
              <a:buChar char="-"/>
            </a:pPr>
            <a:r>
              <a:rPr b="0" i="0" lang="en-US" sz="1800" u="none" cap="none" strike="noStrike">
                <a:solidFill>
                  <a:schemeClr val="dk2"/>
                </a:solidFill>
                <a:latin typeface="Calibri"/>
                <a:ea typeface="Calibri"/>
                <a:cs typeface="Calibri"/>
                <a:sym typeface="Calibri"/>
              </a:rPr>
              <a:t>Electro-L N5 launch moved to 2026</a:t>
            </a:r>
            <a:endParaRPr b="0" i="0" sz="1800" u="none" cap="none" strike="noStrike">
              <a:solidFill>
                <a:schemeClr val="dk2"/>
              </a:solidFill>
              <a:latin typeface="Calibri"/>
              <a:ea typeface="Calibri"/>
              <a:cs typeface="Calibri"/>
              <a:sym typeface="Calibri"/>
            </a:endParaRPr>
          </a:p>
          <a:p>
            <a:pPr indent="-342900" lvl="1" marL="914400" marR="0" rtl="0" algn="l">
              <a:lnSpc>
                <a:spcPct val="100000"/>
              </a:lnSpc>
              <a:spcBef>
                <a:spcPts val="0"/>
              </a:spcBef>
              <a:spcAft>
                <a:spcPts val="0"/>
              </a:spcAft>
              <a:buClr>
                <a:schemeClr val="dk2"/>
              </a:buClr>
              <a:buSzPts val="1800"/>
              <a:buFont typeface="Calibri"/>
              <a:buChar char="-"/>
            </a:pPr>
            <a:r>
              <a:rPr b="0" i="0" lang="en-US" sz="1800" u="none" cap="none" strike="noStrike">
                <a:solidFill>
                  <a:schemeClr val="dk2"/>
                </a:solidFill>
                <a:latin typeface="Calibri"/>
                <a:ea typeface="Calibri"/>
                <a:cs typeface="Calibri"/>
                <a:sym typeface="Calibri"/>
              </a:rPr>
              <a:t>Electro-M N1 launch moved to 2036 and EOL to 2046</a:t>
            </a:r>
            <a:endParaRPr b="0" i="0" sz="1800" u="none" cap="none" strike="noStrike">
              <a:solidFill>
                <a:schemeClr val="dk2"/>
              </a:solidFill>
              <a:latin typeface="Calibri"/>
              <a:ea typeface="Calibri"/>
              <a:cs typeface="Calibri"/>
              <a:sym typeface="Calibri"/>
            </a:endParaRPr>
          </a:p>
          <a:p>
            <a:pPr indent="-342900" lvl="1" marL="914400" marR="0" rtl="0" algn="l">
              <a:lnSpc>
                <a:spcPct val="100000"/>
              </a:lnSpc>
              <a:spcBef>
                <a:spcPts val="0"/>
              </a:spcBef>
              <a:spcAft>
                <a:spcPts val="0"/>
              </a:spcAft>
              <a:buClr>
                <a:schemeClr val="dk2"/>
              </a:buClr>
              <a:buSzPts val="1800"/>
              <a:buFont typeface="Calibri"/>
              <a:buChar char="-"/>
            </a:pPr>
            <a:r>
              <a:rPr b="0" i="0" lang="en-US" sz="1800" u="none" cap="none" strike="noStrike">
                <a:solidFill>
                  <a:schemeClr val="dk2"/>
                </a:solidFill>
                <a:latin typeface="Calibri"/>
                <a:ea typeface="Calibri"/>
                <a:cs typeface="Calibri"/>
                <a:sym typeface="Calibri"/>
              </a:rPr>
              <a:t>FY-3D EOL moved to 2026</a:t>
            </a:r>
            <a:endParaRPr b="0" i="0" sz="1800" u="none" cap="none" strike="noStrike">
              <a:solidFill>
                <a:schemeClr val="dk2"/>
              </a:solidFill>
              <a:latin typeface="Calibri"/>
              <a:ea typeface="Calibri"/>
              <a:cs typeface="Calibri"/>
              <a:sym typeface="Calibri"/>
            </a:endParaRPr>
          </a:p>
          <a:p>
            <a:pPr indent="-342900" lvl="1" marL="914400" marR="0" rtl="0" algn="l">
              <a:lnSpc>
                <a:spcPct val="100000"/>
              </a:lnSpc>
              <a:spcBef>
                <a:spcPts val="0"/>
              </a:spcBef>
              <a:spcAft>
                <a:spcPts val="0"/>
              </a:spcAft>
              <a:buClr>
                <a:schemeClr val="dk2"/>
              </a:buClr>
              <a:buSzPts val="1800"/>
              <a:buFont typeface="Calibri"/>
              <a:buChar char="-"/>
            </a:pPr>
            <a:r>
              <a:rPr b="0" i="0" lang="en-US" sz="1800" u="none" cap="none" strike="noStrike">
                <a:solidFill>
                  <a:schemeClr val="dk2"/>
                </a:solidFill>
                <a:latin typeface="Calibri"/>
                <a:ea typeface="Calibri"/>
                <a:cs typeface="Calibri"/>
                <a:sym typeface="Calibri"/>
              </a:rPr>
              <a:t>FY-3E EOL moved to 2029</a:t>
            </a:r>
            <a:endParaRPr b="0" i="0" sz="1800" u="none" cap="none" strike="noStrike">
              <a:solidFill>
                <a:schemeClr val="dk2"/>
              </a:solidFill>
              <a:latin typeface="Calibri"/>
              <a:ea typeface="Calibri"/>
              <a:cs typeface="Calibri"/>
              <a:sym typeface="Calibri"/>
            </a:endParaRPr>
          </a:p>
          <a:p>
            <a:pPr indent="-342900" lvl="1" marL="914400" marR="0" rtl="0" algn="l">
              <a:lnSpc>
                <a:spcPct val="100000"/>
              </a:lnSpc>
              <a:spcBef>
                <a:spcPts val="0"/>
              </a:spcBef>
              <a:spcAft>
                <a:spcPts val="0"/>
              </a:spcAft>
              <a:buClr>
                <a:schemeClr val="dk2"/>
              </a:buClr>
              <a:buSzPts val="1800"/>
              <a:buFont typeface="Calibri"/>
              <a:buChar char="-"/>
            </a:pPr>
            <a:r>
              <a:rPr b="0" i="0" lang="en-US" sz="1800" u="none" cap="none" strike="noStrike">
                <a:solidFill>
                  <a:schemeClr val="dk2"/>
                </a:solidFill>
                <a:latin typeface="Calibri"/>
                <a:ea typeface="Calibri"/>
                <a:cs typeface="Calibri"/>
                <a:sym typeface="Calibri"/>
              </a:rPr>
              <a:t>FY-3F EOL moved to 2031</a:t>
            </a:r>
            <a:endParaRPr b="0" i="0" sz="1800" u="none" cap="none" strike="noStrike">
              <a:solidFill>
                <a:schemeClr val="dk2"/>
              </a:solidFill>
              <a:latin typeface="Calibri"/>
              <a:ea typeface="Calibri"/>
              <a:cs typeface="Calibri"/>
              <a:sym typeface="Calibri"/>
            </a:endParaRPr>
          </a:p>
          <a:p>
            <a:pPr indent="-342900" lvl="1" marL="914400" marR="0" rtl="0" algn="l">
              <a:lnSpc>
                <a:spcPct val="100000"/>
              </a:lnSpc>
              <a:spcBef>
                <a:spcPts val="0"/>
              </a:spcBef>
              <a:spcAft>
                <a:spcPts val="0"/>
              </a:spcAft>
              <a:buClr>
                <a:schemeClr val="dk2"/>
              </a:buClr>
              <a:buSzPts val="1800"/>
              <a:buFont typeface="Calibri"/>
              <a:buChar char="-"/>
            </a:pPr>
            <a:r>
              <a:rPr b="0" i="0" lang="en-US" sz="1800" u="none" cap="none" strike="noStrike">
                <a:solidFill>
                  <a:schemeClr val="dk2"/>
                </a:solidFill>
                <a:latin typeface="Calibri"/>
                <a:ea typeface="Calibri"/>
                <a:cs typeface="Calibri"/>
                <a:sym typeface="Calibri"/>
              </a:rPr>
              <a:t>FY-3G EOL moved to 2029</a:t>
            </a:r>
            <a:endParaRPr b="0" i="0" sz="1800" u="none" cap="none" strike="noStrike">
              <a:solidFill>
                <a:schemeClr val="dk2"/>
              </a:solidFill>
              <a:latin typeface="Calibri"/>
              <a:ea typeface="Calibri"/>
              <a:cs typeface="Calibri"/>
              <a:sym typeface="Calibri"/>
            </a:endParaRPr>
          </a:p>
          <a:p>
            <a:pPr indent="-342900" lvl="1" marL="914400" marR="0" rtl="0" algn="l">
              <a:lnSpc>
                <a:spcPct val="100000"/>
              </a:lnSpc>
              <a:spcBef>
                <a:spcPts val="0"/>
              </a:spcBef>
              <a:spcAft>
                <a:spcPts val="0"/>
              </a:spcAft>
              <a:buClr>
                <a:schemeClr val="dk2"/>
              </a:buClr>
              <a:buSzPts val="1800"/>
              <a:buFont typeface="Calibri"/>
              <a:buChar char="-"/>
            </a:pPr>
            <a:r>
              <a:rPr b="0" i="0" lang="en-US" sz="1800" u="none" cap="none" strike="noStrike">
                <a:solidFill>
                  <a:schemeClr val="dk2"/>
                </a:solidFill>
                <a:latin typeface="Calibri"/>
                <a:ea typeface="Calibri"/>
                <a:cs typeface="Calibri"/>
                <a:sym typeface="Calibri"/>
              </a:rPr>
              <a:t>FY-3H EOL moved to 2033</a:t>
            </a:r>
            <a:endParaRPr b="0" i="0" sz="1800" u="none" cap="none" strike="noStrike">
              <a:solidFill>
                <a:schemeClr val="dk2"/>
              </a:solidFill>
              <a:latin typeface="Calibri"/>
              <a:ea typeface="Calibri"/>
              <a:cs typeface="Calibri"/>
              <a:sym typeface="Calibri"/>
            </a:endParaRPr>
          </a:p>
          <a:p>
            <a:pPr indent="-342900" lvl="1" marL="914400" marR="0" rtl="0" algn="l">
              <a:lnSpc>
                <a:spcPct val="100000"/>
              </a:lnSpc>
              <a:spcBef>
                <a:spcPts val="0"/>
              </a:spcBef>
              <a:spcAft>
                <a:spcPts val="0"/>
              </a:spcAft>
              <a:buClr>
                <a:schemeClr val="dk2"/>
              </a:buClr>
              <a:buSzPts val="1800"/>
              <a:buFont typeface="Calibri"/>
              <a:buChar char="-"/>
            </a:pPr>
            <a:r>
              <a:rPr b="0" i="0" lang="en-US" sz="1800" u="none" cap="none" strike="noStrike">
                <a:solidFill>
                  <a:schemeClr val="dk2"/>
                </a:solidFill>
                <a:latin typeface="Calibri"/>
                <a:ea typeface="Calibri"/>
                <a:cs typeface="Calibri"/>
                <a:sym typeface="Calibri"/>
              </a:rPr>
              <a:t>FY-3I launch moved to 2027 and EOL to 2033</a:t>
            </a:r>
            <a:endParaRPr b="0" i="0" sz="1800" u="none" cap="none" strike="noStrike">
              <a:solidFill>
                <a:schemeClr val="dk2"/>
              </a:solidFill>
              <a:latin typeface="Calibri"/>
              <a:ea typeface="Calibri"/>
              <a:cs typeface="Calibri"/>
              <a:sym typeface="Calibri"/>
            </a:endParaRPr>
          </a:p>
          <a:p>
            <a:pPr indent="-342900" lvl="1" marL="914400" marR="0" rtl="0" algn="l">
              <a:lnSpc>
                <a:spcPct val="100000"/>
              </a:lnSpc>
              <a:spcBef>
                <a:spcPts val="0"/>
              </a:spcBef>
              <a:spcAft>
                <a:spcPts val="0"/>
              </a:spcAft>
              <a:buClr>
                <a:schemeClr val="dk2"/>
              </a:buClr>
              <a:buSzPts val="1800"/>
              <a:buFont typeface="Calibri"/>
              <a:buChar char="-"/>
            </a:pPr>
            <a:r>
              <a:rPr b="0" i="0" lang="en-US" sz="1800" u="none" cap="none" strike="noStrike">
                <a:solidFill>
                  <a:schemeClr val="dk2"/>
                </a:solidFill>
                <a:latin typeface="Calibri"/>
                <a:ea typeface="Calibri"/>
                <a:cs typeface="Calibri"/>
                <a:sym typeface="Calibri"/>
              </a:rPr>
              <a:t>FY-3J launch moved to 2026 and EOL to 2034</a:t>
            </a:r>
            <a:endParaRPr b="0" i="0" sz="1800" u="none" cap="none" strike="noStrike">
              <a:solidFill>
                <a:schemeClr val="dk2"/>
              </a:solidFill>
              <a:latin typeface="Calibri"/>
              <a:ea typeface="Calibri"/>
              <a:cs typeface="Calibri"/>
              <a:sym typeface="Calibri"/>
            </a:endParaRPr>
          </a:p>
        </p:txBody>
      </p:sp>
      <p:sp>
        <p:nvSpPr>
          <p:cNvPr id="122" name="Google Shape;122;g1147d977612_0_9"/>
          <p:cNvSpPr txBox="1"/>
          <p:nvPr/>
        </p:nvSpPr>
        <p:spPr>
          <a:xfrm>
            <a:off x="5626925" y="1521800"/>
            <a:ext cx="6483600" cy="4248300"/>
          </a:xfrm>
          <a:prstGeom prst="rect">
            <a:avLst/>
          </a:prstGeom>
          <a:noFill/>
          <a:ln>
            <a:noFill/>
          </a:ln>
        </p:spPr>
        <p:txBody>
          <a:bodyPr anchorCtr="0" anchor="t" bIns="45700" lIns="91425" spcFirstLastPara="1" rIns="91425" wrap="square" tIns="45700">
            <a:spAutoFit/>
          </a:bodyPr>
          <a:lstStyle/>
          <a:p>
            <a:pPr indent="-342900" lvl="1" marL="914400" marR="0" rtl="0" algn="l">
              <a:lnSpc>
                <a:spcPct val="100000"/>
              </a:lnSpc>
              <a:spcBef>
                <a:spcPts val="0"/>
              </a:spcBef>
              <a:spcAft>
                <a:spcPts val="0"/>
              </a:spcAft>
              <a:buClr>
                <a:schemeClr val="dk2"/>
              </a:buClr>
              <a:buSzPts val="1800"/>
              <a:buFont typeface="Calibri"/>
              <a:buChar char="-"/>
            </a:pPr>
            <a:r>
              <a:rPr b="0" i="0" lang="en-US" sz="1800" u="none" cap="none" strike="noStrike">
                <a:solidFill>
                  <a:schemeClr val="dk2"/>
                </a:solidFill>
                <a:latin typeface="Calibri"/>
                <a:ea typeface="Calibri"/>
                <a:cs typeface="Calibri"/>
                <a:sym typeface="Calibri"/>
              </a:rPr>
              <a:t>FY-4B EOL moved to 2029</a:t>
            </a:r>
            <a:endParaRPr b="0" i="0" sz="1800" u="none" cap="none" strike="noStrike">
              <a:solidFill>
                <a:schemeClr val="dk2"/>
              </a:solidFill>
              <a:latin typeface="Calibri"/>
              <a:ea typeface="Calibri"/>
              <a:cs typeface="Calibri"/>
              <a:sym typeface="Calibri"/>
            </a:endParaRPr>
          </a:p>
          <a:p>
            <a:pPr indent="-342900" lvl="1" marL="914400" marR="0" rtl="0" algn="l">
              <a:lnSpc>
                <a:spcPct val="100000"/>
              </a:lnSpc>
              <a:spcBef>
                <a:spcPts val="0"/>
              </a:spcBef>
              <a:spcAft>
                <a:spcPts val="0"/>
              </a:spcAft>
              <a:buClr>
                <a:schemeClr val="dk2"/>
              </a:buClr>
              <a:buSzPts val="1800"/>
              <a:buFont typeface="Calibri"/>
              <a:buChar char="-"/>
            </a:pPr>
            <a:r>
              <a:rPr b="0" i="0" lang="en-US" sz="1800" u="none" cap="none" strike="noStrike">
                <a:solidFill>
                  <a:schemeClr val="dk2"/>
                </a:solidFill>
                <a:latin typeface="Calibri"/>
                <a:ea typeface="Calibri"/>
                <a:cs typeface="Calibri"/>
                <a:sym typeface="Calibri"/>
              </a:rPr>
              <a:t>FY-4C EOL moved to 2033</a:t>
            </a:r>
            <a:endParaRPr b="0" i="0" sz="1800" u="none" cap="none" strike="noStrike">
              <a:solidFill>
                <a:schemeClr val="dk2"/>
              </a:solidFill>
              <a:latin typeface="Calibri"/>
              <a:ea typeface="Calibri"/>
              <a:cs typeface="Calibri"/>
              <a:sym typeface="Calibri"/>
            </a:endParaRPr>
          </a:p>
          <a:p>
            <a:pPr indent="-342900" lvl="1" marL="914400" marR="0" rtl="0" algn="l">
              <a:lnSpc>
                <a:spcPct val="100000"/>
              </a:lnSpc>
              <a:spcBef>
                <a:spcPts val="0"/>
              </a:spcBef>
              <a:spcAft>
                <a:spcPts val="0"/>
              </a:spcAft>
              <a:buClr>
                <a:schemeClr val="dk2"/>
              </a:buClr>
              <a:buSzPts val="1800"/>
              <a:buFont typeface="Calibri"/>
              <a:buChar char="-"/>
            </a:pPr>
            <a:r>
              <a:rPr b="0" i="0" lang="en-US" sz="1800" u="none" cap="none" strike="noStrike">
                <a:solidFill>
                  <a:schemeClr val="dk2"/>
                </a:solidFill>
                <a:latin typeface="Calibri"/>
                <a:ea typeface="Calibri"/>
                <a:cs typeface="Calibri"/>
                <a:sym typeface="Calibri"/>
              </a:rPr>
              <a:t>GCOM-C EOL moved to 2026</a:t>
            </a:r>
            <a:endParaRPr b="0" i="0" sz="1800" u="none" cap="none" strike="noStrike">
              <a:solidFill>
                <a:schemeClr val="dk2"/>
              </a:solidFill>
              <a:latin typeface="Calibri"/>
              <a:ea typeface="Calibri"/>
              <a:cs typeface="Calibri"/>
              <a:sym typeface="Calibri"/>
            </a:endParaRPr>
          </a:p>
          <a:p>
            <a:pPr indent="-342900" lvl="1" marL="914400" marR="0" rtl="0" algn="l">
              <a:lnSpc>
                <a:spcPct val="100000"/>
              </a:lnSpc>
              <a:spcBef>
                <a:spcPts val="0"/>
              </a:spcBef>
              <a:spcAft>
                <a:spcPts val="0"/>
              </a:spcAft>
              <a:buClr>
                <a:schemeClr val="dk2"/>
              </a:buClr>
              <a:buSzPts val="1800"/>
              <a:buFont typeface="Calibri"/>
              <a:buChar char="-"/>
            </a:pPr>
            <a:r>
              <a:rPr b="0" i="0" lang="en-US" sz="1800" u="none" cap="none" strike="noStrike">
                <a:solidFill>
                  <a:schemeClr val="dk2"/>
                </a:solidFill>
                <a:latin typeface="Calibri"/>
                <a:ea typeface="Calibri"/>
                <a:cs typeface="Calibri"/>
                <a:sym typeface="Calibri"/>
              </a:rPr>
              <a:t>GCOM-W EOL moved to 2026</a:t>
            </a:r>
            <a:endParaRPr b="0" i="0" sz="1800" u="none" cap="none" strike="noStrike">
              <a:solidFill>
                <a:schemeClr val="dk2"/>
              </a:solidFill>
              <a:latin typeface="Calibri"/>
              <a:ea typeface="Calibri"/>
              <a:cs typeface="Calibri"/>
              <a:sym typeface="Calibri"/>
            </a:endParaRPr>
          </a:p>
          <a:p>
            <a:pPr indent="-342900" lvl="1" marL="914400" marR="0" rtl="0" algn="l">
              <a:lnSpc>
                <a:spcPct val="100000"/>
              </a:lnSpc>
              <a:spcBef>
                <a:spcPts val="0"/>
              </a:spcBef>
              <a:spcAft>
                <a:spcPts val="0"/>
              </a:spcAft>
              <a:buClr>
                <a:schemeClr val="dk2"/>
              </a:buClr>
              <a:buSzPts val="1800"/>
              <a:buFont typeface="Calibri"/>
              <a:buChar char="-"/>
            </a:pPr>
            <a:r>
              <a:rPr b="0" i="0" lang="en-US" sz="1800" u="none" cap="none" strike="noStrike">
                <a:solidFill>
                  <a:schemeClr val="dk2"/>
                </a:solidFill>
                <a:latin typeface="Calibri"/>
                <a:ea typeface="Calibri"/>
                <a:cs typeface="Calibri"/>
                <a:sym typeface="Calibri"/>
              </a:rPr>
              <a:t>GeoXO-2 launch moved to 2033 and EOL to 2041</a:t>
            </a:r>
            <a:endParaRPr b="0" i="0" sz="1800" u="none" cap="none" strike="noStrike">
              <a:solidFill>
                <a:schemeClr val="dk2"/>
              </a:solidFill>
              <a:latin typeface="Calibri"/>
              <a:ea typeface="Calibri"/>
              <a:cs typeface="Calibri"/>
              <a:sym typeface="Calibri"/>
            </a:endParaRPr>
          </a:p>
          <a:p>
            <a:pPr indent="-342900" lvl="1" marL="914400" marR="0" rtl="0" algn="l">
              <a:lnSpc>
                <a:spcPct val="100000"/>
              </a:lnSpc>
              <a:spcBef>
                <a:spcPts val="0"/>
              </a:spcBef>
              <a:spcAft>
                <a:spcPts val="0"/>
              </a:spcAft>
              <a:buClr>
                <a:schemeClr val="dk2"/>
              </a:buClr>
              <a:buSzPts val="1800"/>
              <a:buFont typeface="Calibri"/>
              <a:buChar char="-"/>
            </a:pPr>
            <a:r>
              <a:rPr b="0" i="0" lang="en-US" sz="1800" u="none" cap="none" strike="noStrike">
                <a:solidFill>
                  <a:schemeClr val="dk2"/>
                </a:solidFill>
                <a:latin typeface="Calibri"/>
                <a:ea typeface="Calibri"/>
                <a:cs typeface="Calibri"/>
                <a:sym typeface="Calibri"/>
              </a:rPr>
              <a:t>GOES-18 EOL moved to 2041</a:t>
            </a:r>
            <a:endParaRPr b="0" i="0" sz="1800" u="none" cap="none" strike="noStrike">
              <a:solidFill>
                <a:schemeClr val="dk2"/>
              </a:solidFill>
              <a:latin typeface="Calibri"/>
              <a:ea typeface="Calibri"/>
              <a:cs typeface="Calibri"/>
              <a:sym typeface="Calibri"/>
            </a:endParaRPr>
          </a:p>
          <a:p>
            <a:pPr indent="-342900" lvl="1" marL="914400" marR="0" rtl="0" algn="l">
              <a:lnSpc>
                <a:spcPct val="100000"/>
              </a:lnSpc>
              <a:spcBef>
                <a:spcPts val="0"/>
              </a:spcBef>
              <a:spcAft>
                <a:spcPts val="0"/>
              </a:spcAft>
              <a:buClr>
                <a:schemeClr val="dk2"/>
              </a:buClr>
              <a:buSzPts val="1800"/>
              <a:buFont typeface="Calibri"/>
              <a:buChar char="-"/>
            </a:pPr>
            <a:r>
              <a:rPr b="0" i="0" lang="en-US" sz="1800" u="none" cap="none" strike="noStrike">
                <a:solidFill>
                  <a:schemeClr val="dk2"/>
                </a:solidFill>
                <a:latin typeface="Calibri"/>
                <a:ea typeface="Calibri"/>
                <a:cs typeface="Calibri"/>
                <a:sym typeface="Calibri"/>
              </a:rPr>
              <a:t>GOES-19 EOL moved to 2043</a:t>
            </a:r>
            <a:endParaRPr b="0" i="0" sz="1800" u="none" cap="none" strike="noStrike">
              <a:solidFill>
                <a:schemeClr val="dk2"/>
              </a:solidFill>
              <a:latin typeface="Calibri"/>
              <a:ea typeface="Calibri"/>
              <a:cs typeface="Calibri"/>
              <a:sym typeface="Calibri"/>
            </a:endParaRPr>
          </a:p>
          <a:p>
            <a:pPr indent="-342900" lvl="1" marL="914400" marR="0" rtl="0" algn="l">
              <a:lnSpc>
                <a:spcPct val="100000"/>
              </a:lnSpc>
              <a:spcBef>
                <a:spcPts val="0"/>
              </a:spcBef>
              <a:spcAft>
                <a:spcPts val="0"/>
              </a:spcAft>
              <a:buClr>
                <a:schemeClr val="dk2"/>
              </a:buClr>
              <a:buSzPts val="1800"/>
              <a:buFont typeface="Calibri"/>
              <a:buChar char="-"/>
            </a:pPr>
            <a:r>
              <a:rPr b="0" i="0" lang="en-US" sz="1800" u="none" cap="none" strike="noStrike">
                <a:solidFill>
                  <a:schemeClr val="dk2"/>
                </a:solidFill>
                <a:latin typeface="Calibri"/>
                <a:ea typeface="Calibri"/>
                <a:cs typeface="Calibri"/>
                <a:sym typeface="Calibri"/>
              </a:rPr>
              <a:t>GOSAT EOL moved to 2026</a:t>
            </a:r>
            <a:endParaRPr b="0" i="0" sz="1800" u="none" cap="none" strike="noStrike">
              <a:solidFill>
                <a:schemeClr val="dk2"/>
              </a:solidFill>
              <a:latin typeface="Calibri"/>
              <a:ea typeface="Calibri"/>
              <a:cs typeface="Calibri"/>
              <a:sym typeface="Calibri"/>
            </a:endParaRPr>
          </a:p>
          <a:p>
            <a:pPr indent="-342900" lvl="1" marL="914400" marR="0" rtl="0" algn="l">
              <a:lnSpc>
                <a:spcPct val="100000"/>
              </a:lnSpc>
              <a:spcBef>
                <a:spcPts val="0"/>
              </a:spcBef>
              <a:spcAft>
                <a:spcPts val="0"/>
              </a:spcAft>
              <a:buClr>
                <a:schemeClr val="dk2"/>
              </a:buClr>
              <a:buSzPts val="1800"/>
              <a:buFont typeface="Calibri"/>
              <a:buChar char="-"/>
            </a:pPr>
            <a:r>
              <a:rPr b="0" i="0" lang="en-US" sz="1800" u="none" cap="none" strike="noStrike">
                <a:solidFill>
                  <a:schemeClr val="dk2"/>
                </a:solidFill>
                <a:latin typeface="Calibri"/>
                <a:ea typeface="Calibri"/>
                <a:cs typeface="Calibri"/>
                <a:sym typeface="Calibri"/>
              </a:rPr>
              <a:t>GOSAT-2 EOL moved to 2026</a:t>
            </a:r>
            <a:endParaRPr b="0" i="0" sz="1800" u="none" cap="none" strike="noStrike">
              <a:solidFill>
                <a:schemeClr val="dk2"/>
              </a:solidFill>
              <a:latin typeface="Calibri"/>
              <a:ea typeface="Calibri"/>
              <a:cs typeface="Calibri"/>
              <a:sym typeface="Calibri"/>
            </a:endParaRPr>
          </a:p>
          <a:p>
            <a:pPr indent="-342900" lvl="1" marL="914400" marR="0" rtl="0" algn="l">
              <a:lnSpc>
                <a:spcPct val="100000"/>
              </a:lnSpc>
              <a:spcBef>
                <a:spcPts val="0"/>
              </a:spcBef>
              <a:spcAft>
                <a:spcPts val="0"/>
              </a:spcAft>
              <a:buClr>
                <a:schemeClr val="dk2"/>
              </a:buClr>
              <a:buSzPts val="1800"/>
              <a:buFont typeface="Calibri"/>
              <a:buChar char="-"/>
            </a:pPr>
            <a:r>
              <a:rPr b="0" i="0" lang="en-US" sz="1800" u="none" cap="none" strike="noStrike">
                <a:solidFill>
                  <a:schemeClr val="dk2"/>
                </a:solidFill>
                <a:latin typeface="Calibri"/>
                <a:ea typeface="Calibri"/>
                <a:cs typeface="Calibri"/>
                <a:sym typeface="Calibri"/>
              </a:rPr>
              <a:t>Himawari-9 EOL moved to 2034</a:t>
            </a:r>
            <a:endParaRPr b="0" i="0" sz="1800" u="none" cap="none" strike="noStrike">
              <a:solidFill>
                <a:schemeClr val="dk2"/>
              </a:solidFill>
              <a:latin typeface="Calibri"/>
              <a:ea typeface="Calibri"/>
              <a:cs typeface="Calibri"/>
              <a:sym typeface="Calibri"/>
            </a:endParaRPr>
          </a:p>
          <a:p>
            <a:pPr indent="-342900" lvl="1" marL="914400" marR="0" rtl="0" algn="l">
              <a:lnSpc>
                <a:spcPct val="100000"/>
              </a:lnSpc>
              <a:spcBef>
                <a:spcPts val="0"/>
              </a:spcBef>
              <a:spcAft>
                <a:spcPts val="0"/>
              </a:spcAft>
              <a:buClr>
                <a:schemeClr val="dk2"/>
              </a:buClr>
              <a:buSzPts val="1800"/>
              <a:buFont typeface="Calibri"/>
              <a:buChar char="-"/>
            </a:pPr>
            <a:r>
              <a:rPr b="0" i="0" lang="en-US" sz="1800" u="none" cap="none" strike="noStrike">
                <a:solidFill>
                  <a:schemeClr val="dk2"/>
                </a:solidFill>
                <a:latin typeface="Calibri"/>
                <a:ea typeface="Calibri"/>
                <a:cs typeface="Calibri"/>
                <a:sym typeface="Calibri"/>
              </a:rPr>
              <a:t>Himawari-10 launch moved to 2030 and EOL to 2046</a:t>
            </a:r>
            <a:endParaRPr b="0" i="0" sz="1800" u="none" cap="none" strike="noStrike">
              <a:solidFill>
                <a:schemeClr val="dk2"/>
              </a:solidFill>
              <a:latin typeface="Calibri"/>
              <a:ea typeface="Calibri"/>
              <a:cs typeface="Calibri"/>
              <a:sym typeface="Calibri"/>
            </a:endParaRPr>
          </a:p>
          <a:p>
            <a:pPr indent="-342900" lvl="1" marL="914400" marR="0" rtl="0" algn="l">
              <a:lnSpc>
                <a:spcPct val="100000"/>
              </a:lnSpc>
              <a:spcBef>
                <a:spcPts val="0"/>
              </a:spcBef>
              <a:spcAft>
                <a:spcPts val="0"/>
              </a:spcAft>
              <a:buClr>
                <a:schemeClr val="dk2"/>
              </a:buClr>
              <a:buSzPts val="1800"/>
              <a:buFont typeface="Calibri"/>
              <a:buChar char="-"/>
            </a:pPr>
            <a:r>
              <a:rPr b="0" i="0" lang="en-US" sz="1800" u="none" cap="none" strike="noStrike">
                <a:solidFill>
                  <a:schemeClr val="dk2"/>
                </a:solidFill>
                <a:latin typeface="Calibri"/>
                <a:ea typeface="Calibri"/>
                <a:cs typeface="Calibri"/>
                <a:sym typeface="Calibri"/>
              </a:rPr>
              <a:t>Jason-3 EOL moved to 2027</a:t>
            </a:r>
            <a:endParaRPr b="0" i="0" sz="1800" u="none" cap="none" strike="noStrike">
              <a:solidFill>
                <a:schemeClr val="dk2"/>
              </a:solidFill>
              <a:latin typeface="Calibri"/>
              <a:ea typeface="Calibri"/>
              <a:cs typeface="Calibri"/>
              <a:sym typeface="Calibri"/>
            </a:endParaRPr>
          </a:p>
          <a:p>
            <a:pPr indent="-342900" lvl="1" marL="914400" marR="0" rtl="0" algn="l">
              <a:lnSpc>
                <a:spcPct val="100000"/>
              </a:lnSpc>
              <a:spcBef>
                <a:spcPts val="0"/>
              </a:spcBef>
              <a:spcAft>
                <a:spcPts val="0"/>
              </a:spcAft>
              <a:buClr>
                <a:schemeClr val="dk2"/>
              </a:buClr>
              <a:buSzPts val="1800"/>
              <a:buFont typeface="Calibri"/>
              <a:buChar char="-"/>
            </a:pPr>
            <a:r>
              <a:rPr b="0" i="0" lang="en-US" sz="1800" u="none" cap="none" strike="noStrike">
                <a:solidFill>
                  <a:schemeClr val="dk2"/>
                </a:solidFill>
                <a:latin typeface="Calibri"/>
                <a:ea typeface="Calibri"/>
                <a:cs typeface="Calibri"/>
                <a:sym typeface="Calibri"/>
              </a:rPr>
              <a:t>Meteor-M N2-5 launch moved to 2027 and EOL to 2032</a:t>
            </a:r>
            <a:endParaRPr b="0" i="0" sz="1800" u="none" cap="none" strike="noStrike">
              <a:solidFill>
                <a:schemeClr val="dk2"/>
              </a:solidFill>
              <a:latin typeface="Calibri"/>
              <a:ea typeface="Calibri"/>
              <a:cs typeface="Calibri"/>
              <a:sym typeface="Calibri"/>
            </a:endParaRPr>
          </a:p>
          <a:p>
            <a:pPr indent="-342900" lvl="1" marL="914400" marR="0" rtl="0" algn="l">
              <a:lnSpc>
                <a:spcPct val="100000"/>
              </a:lnSpc>
              <a:spcBef>
                <a:spcPts val="0"/>
              </a:spcBef>
              <a:spcAft>
                <a:spcPts val="0"/>
              </a:spcAft>
              <a:buClr>
                <a:schemeClr val="dk2"/>
              </a:buClr>
              <a:buSzPts val="1800"/>
              <a:buFont typeface="Calibri"/>
              <a:buChar char="-"/>
            </a:pPr>
            <a:r>
              <a:rPr b="0" i="0" lang="en-US" sz="1800" u="none" cap="none" strike="noStrike">
                <a:solidFill>
                  <a:schemeClr val="dk2"/>
                </a:solidFill>
                <a:latin typeface="Calibri"/>
                <a:ea typeface="Calibri"/>
                <a:cs typeface="Calibri"/>
                <a:sym typeface="Calibri"/>
              </a:rPr>
              <a:t>Meteor-M N2-6 launch moved to 2028 and EOL to 2033</a:t>
            </a:r>
            <a:endParaRPr b="0" i="0" sz="1800" u="none" cap="none" strike="noStrike">
              <a:solidFill>
                <a:schemeClr val="dk2"/>
              </a:solidFill>
              <a:latin typeface="Calibri"/>
              <a:ea typeface="Calibri"/>
              <a:cs typeface="Calibri"/>
              <a:sym typeface="Calibri"/>
            </a:endParaRPr>
          </a:p>
          <a:p>
            <a:pPr indent="-342900" lvl="1" marL="914400" marR="0" rtl="0" algn="l">
              <a:lnSpc>
                <a:spcPct val="100000"/>
              </a:lnSpc>
              <a:spcBef>
                <a:spcPts val="0"/>
              </a:spcBef>
              <a:spcAft>
                <a:spcPts val="0"/>
              </a:spcAft>
              <a:buClr>
                <a:schemeClr val="dk2"/>
              </a:buClr>
              <a:buSzPts val="1800"/>
              <a:buFont typeface="Calibri"/>
              <a:buChar char="-"/>
            </a:pPr>
            <a:r>
              <a:rPr b="0" i="0" lang="en-US" sz="1800" u="none" cap="none" strike="noStrike">
                <a:solidFill>
                  <a:schemeClr val="dk2"/>
                </a:solidFill>
                <a:latin typeface="Calibri"/>
                <a:ea typeface="Calibri"/>
                <a:cs typeface="Calibri"/>
                <a:sym typeface="Calibri"/>
              </a:rPr>
              <a:t>Meteor-MP N1 launch moved to 2036 and EOL to 2043</a:t>
            </a:r>
            <a:endParaRPr b="0" i="0" sz="1800" u="none" cap="none" strike="noStrike">
              <a:solidFill>
                <a:schemeClr val="dk2"/>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g39306c180fb_0_10"/>
          <p:cNvSpPr txBox="1"/>
          <p:nvPr/>
        </p:nvSpPr>
        <p:spPr>
          <a:xfrm>
            <a:off x="447260" y="486611"/>
            <a:ext cx="5508600" cy="369300"/>
          </a:xfrm>
          <a:prstGeom prst="rect">
            <a:avLst/>
          </a:prstGeom>
          <a:solidFill>
            <a:srgbClr val="36609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alibri"/>
                <a:ea typeface="Calibri"/>
                <a:cs typeface="Calibri"/>
                <a:sym typeface="Calibri"/>
              </a:rPr>
              <a:t>Updates cont.</a:t>
            </a:r>
            <a:endParaRPr b="0" i="0" sz="1400" u="none" cap="none" strike="noStrike">
              <a:solidFill>
                <a:srgbClr val="000000"/>
              </a:solidFill>
              <a:latin typeface="Arial"/>
              <a:ea typeface="Arial"/>
              <a:cs typeface="Arial"/>
              <a:sym typeface="Arial"/>
            </a:endParaRPr>
          </a:p>
        </p:txBody>
      </p:sp>
      <p:cxnSp>
        <p:nvCxnSpPr>
          <p:cNvPr id="128" name="Google Shape;128;g39306c180fb_0_10"/>
          <p:cNvCxnSpPr/>
          <p:nvPr/>
        </p:nvCxnSpPr>
        <p:spPr>
          <a:xfrm flipH="1">
            <a:off x="-720969" y="4722813"/>
            <a:ext cx="228600" cy="150900"/>
          </a:xfrm>
          <a:prstGeom prst="straightConnector1">
            <a:avLst/>
          </a:prstGeom>
          <a:noFill/>
          <a:ln>
            <a:noFill/>
          </a:ln>
        </p:spPr>
      </p:cxnSp>
      <p:sp>
        <p:nvSpPr>
          <p:cNvPr id="129" name="Google Shape;129;g39306c180fb_0_10"/>
          <p:cNvSpPr txBox="1"/>
          <p:nvPr/>
        </p:nvSpPr>
        <p:spPr>
          <a:xfrm>
            <a:off x="115900" y="1234900"/>
            <a:ext cx="6518100" cy="4248300"/>
          </a:xfrm>
          <a:prstGeom prst="rect">
            <a:avLst/>
          </a:prstGeom>
          <a:noFill/>
          <a:ln>
            <a:noFill/>
          </a:ln>
        </p:spPr>
        <p:txBody>
          <a:bodyPr anchorCtr="0" anchor="t" bIns="45700" lIns="91425" spcFirstLastPara="1" rIns="91425" wrap="square" tIns="45700">
            <a:spAutoFit/>
          </a:bodyPr>
          <a:lstStyle/>
          <a:p>
            <a:pPr indent="-342900" lvl="1" marL="914400" marR="0" rtl="0" algn="l">
              <a:lnSpc>
                <a:spcPct val="100000"/>
              </a:lnSpc>
              <a:spcBef>
                <a:spcPts val="0"/>
              </a:spcBef>
              <a:spcAft>
                <a:spcPts val="0"/>
              </a:spcAft>
              <a:buClr>
                <a:schemeClr val="dk2"/>
              </a:buClr>
              <a:buSzPts val="1800"/>
              <a:buFont typeface="Calibri"/>
              <a:buChar char="-"/>
            </a:pPr>
            <a:r>
              <a:rPr b="0" i="0" lang="en-US" sz="1800" u="none" cap="none" strike="noStrike">
                <a:solidFill>
                  <a:schemeClr val="dk2"/>
                </a:solidFill>
                <a:latin typeface="Calibri"/>
                <a:ea typeface="Calibri"/>
                <a:cs typeface="Calibri"/>
                <a:sym typeface="Calibri"/>
              </a:rPr>
              <a:t>MetOp-SG-A1 EOL moved to 2034</a:t>
            </a:r>
            <a:endParaRPr b="0" i="0" sz="1800" u="none" cap="none" strike="noStrike">
              <a:solidFill>
                <a:schemeClr val="dk2"/>
              </a:solidFill>
              <a:latin typeface="Calibri"/>
              <a:ea typeface="Calibri"/>
              <a:cs typeface="Calibri"/>
              <a:sym typeface="Calibri"/>
            </a:endParaRPr>
          </a:p>
          <a:p>
            <a:pPr indent="-342900" lvl="1" marL="914400" marR="0" rtl="0" algn="l">
              <a:lnSpc>
                <a:spcPct val="100000"/>
              </a:lnSpc>
              <a:spcBef>
                <a:spcPts val="0"/>
              </a:spcBef>
              <a:spcAft>
                <a:spcPts val="0"/>
              </a:spcAft>
              <a:buClr>
                <a:schemeClr val="dk2"/>
              </a:buClr>
              <a:buSzPts val="1800"/>
              <a:buFont typeface="Calibri"/>
              <a:buChar char="-"/>
            </a:pPr>
            <a:r>
              <a:rPr b="0" i="0" lang="en-US" sz="1800" u="none" cap="none" strike="noStrike">
                <a:solidFill>
                  <a:schemeClr val="dk2"/>
                </a:solidFill>
                <a:latin typeface="Calibri"/>
                <a:ea typeface="Calibri"/>
                <a:cs typeface="Calibri"/>
                <a:sym typeface="Calibri"/>
              </a:rPr>
              <a:t>MetOp-SG-A2 launch moved to 2033 and EOL to 2042</a:t>
            </a:r>
            <a:endParaRPr b="0" i="0" sz="1800" u="none" cap="none" strike="noStrike">
              <a:solidFill>
                <a:schemeClr val="dk2"/>
              </a:solidFill>
              <a:latin typeface="Calibri"/>
              <a:ea typeface="Calibri"/>
              <a:cs typeface="Calibri"/>
              <a:sym typeface="Calibri"/>
            </a:endParaRPr>
          </a:p>
          <a:p>
            <a:pPr indent="-342900" lvl="1" marL="914400" marR="0" rtl="0" algn="l">
              <a:lnSpc>
                <a:spcPct val="100000"/>
              </a:lnSpc>
              <a:spcBef>
                <a:spcPts val="0"/>
              </a:spcBef>
              <a:spcAft>
                <a:spcPts val="0"/>
              </a:spcAft>
              <a:buClr>
                <a:schemeClr val="dk2"/>
              </a:buClr>
              <a:buSzPts val="1800"/>
              <a:buFont typeface="Calibri"/>
              <a:buChar char="-"/>
            </a:pPr>
            <a:r>
              <a:rPr b="0" i="0" lang="en-US" sz="1800" u="none" cap="none" strike="noStrike">
                <a:solidFill>
                  <a:schemeClr val="dk2"/>
                </a:solidFill>
                <a:latin typeface="Calibri"/>
                <a:ea typeface="Calibri"/>
                <a:cs typeface="Calibri"/>
                <a:sym typeface="Calibri"/>
              </a:rPr>
              <a:t>MetOp-SG-B1 EOL moved to 2035</a:t>
            </a:r>
            <a:endParaRPr b="0" i="0" sz="1800" u="none" cap="none" strike="noStrike">
              <a:solidFill>
                <a:schemeClr val="dk2"/>
              </a:solidFill>
              <a:latin typeface="Calibri"/>
              <a:ea typeface="Calibri"/>
              <a:cs typeface="Calibri"/>
              <a:sym typeface="Calibri"/>
            </a:endParaRPr>
          </a:p>
          <a:p>
            <a:pPr indent="-342900" lvl="1" marL="914400" marR="0" rtl="0" algn="l">
              <a:lnSpc>
                <a:spcPct val="100000"/>
              </a:lnSpc>
              <a:spcBef>
                <a:spcPts val="0"/>
              </a:spcBef>
              <a:spcAft>
                <a:spcPts val="0"/>
              </a:spcAft>
              <a:buClr>
                <a:schemeClr val="dk2"/>
              </a:buClr>
              <a:buSzPts val="1800"/>
              <a:buFont typeface="Calibri"/>
              <a:buChar char="-"/>
            </a:pPr>
            <a:r>
              <a:rPr b="0" i="0" lang="en-US" sz="1800" u="none" cap="none" strike="noStrike">
                <a:solidFill>
                  <a:schemeClr val="dk2"/>
                </a:solidFill>
                <a:latin typeface="Calibri"/>
                <a:ea typeface="Calibri"/>
                <a:cs typeface="Calibri"/>
                <a:sym typeface="Calibri"/>
              </a:rPr>
              <a:t>Meteosat-12 EOL moved to 2033</a:t>
            </a:r>
            <a:endParaRPr b="0" i="0" sz="1800" u="none" cap="none" strike="noStrike">
              <a:solidFill>
                <a:schemeClr val="dk2"/>
              </a:solidFill>
              <a:latin typeface="Calibri"/>
              <a:ea typeface="Calibri"/>
              <a:cs typeface="Calibri"/>
              <a:sym typeface="Calibri"/>
            </a:endParaRPr>
          </a:p>
          <a:p>
            <a:pPr indent="-342900" lvl="1" marL="914400" marR="0" rtl="0" algn="l">
              <a:lnSpc>
                <a:spcPct val="100000"/>
              </a:lnSpc>
              <a:spcBef>
                <a:spcPts val="0"/>
              </a:spcBef>
              <a:spcAft>
                <a:spcPts val="0"/>
              </a:spcAft>
              <a:buClr>
                <a:schemeClr val="dk2"/>
              </a:buClr>
              <a:buSzPts val="1800"/>
              <a:buFont typeface="Calibri"/>
              <a:buChar char="-"/>
            </a:pPr>
            <a:r>
              <a:rPr b="0" i="0" lang="en-US" sz="1800" u="none" cap="none" strike="noStrike">
                <a:solidFill>
                  <a:schemeClr val="dk2"/>
                </a:solidFill>
                <a:latin typeface="Calibri"/>
                <a:ea typeface="Calibri"/>
                <a:cs typeface="Calibri"/>
                <a:sym typeface="Calibri"/>
              </a:rPr>
              <a:t>MTG-I2 EOL moved to 2037</a:t>
            </a:r>
            <a:endParaRPr b="0" i="0" sz="1800" u="none" cap="none" strike="noStrike">
              <a:solidFill>
                <a:schemeClr val="dk2"/>
              </a:solidFill>
              <a:latin typeface="Calibri"/>
              <a:ea typeface="Calibri"/>
              <a:cs typeface="Calibri"/>
              <a:sym typeface="Calibri"/>
            </a:endParaRPr>
          </a:p>
          <a:p>
            <a:pPr indent="-342900" lvl="1" marL="914400" marR="0" rtl="0" algn="l">
              <a:lnSpc>
                <a:spcPct val="100000"/>
              </a:lnSpc>
              <a:spcBef>
                <a:spcPts val="0"/>
              </a:spcBef>
              <a:spcAft>
                <a:spcPts val="0"/>
              </a:spcAft>
              <a:buClr>
                <a:schemeClr val="dk2"/>
              </a:buClr>
              <a:buSzPts val="1800"/>
              <a:buFont typeface="Calibri"/>
              <a:buChar char="-"/>
            </a:pPr>
            <a:r>
              <a:rPr b="0" i="0" lang="en-US" sz="1800" u="none" cap="none" strike="noStrike">
                <a:solidFill>
                  <a:schemeClr val="dk2"/>
                </a:solidFill>
                <a:latin typeface="Calibri"/>
                <a:ea typeface="Calibri"/>
                <a:cs typeface="Calibri"/>
                <a:sym typeface="Calibri"/>
              </a:rPr>
              <a:t>MTG-I3 EOL moved to 2044</a:t>
            </a:r>
            <a:endParaRPr b="0" i="0" sz="1800" u="none" cap="none" strike="noStrike">
              <a:solidFill>
                <a:schemeClr val="dk2"/>
              </a:solidFill>
              <a:latin typeface="Calibri"/>
              <a:ea typeface="Calibri"/>
              <a:cs typeface="Calibri"/>
              <a:sym typeface="Calibri"/>
            </a:endParaRPr>
          </a:p>
          <a:p>
            <a:pPr indent="-342900" lvl="1" marL="914400" marR="0" rtl="0" algn="l">
              <a:lnSpc>
                <a:spcPct val="100000"/>
              </a:lnSpc>
              <a:spcBef>
                <a:spcPts val="0"/>
              </a:spcBef>
              <a:spcAft>
                <a:spcPts val="0"/>
              </a:spcAft>
              <a:buClr>
                <a:schemeClr val="dk2"/>
              </a:buClr>
              <a:buSzPts val="1800"/>
              <a:buFont typeface="Calibri"/>
              <a:buChar char="-"/>
            </a:pPr>
            <a:r>
              <a:rPr b="0" i="0" lang="en-US" sz="1800" u="none" cap="none" strike="noStrike">
                <a:solidFill>
                  <a:schemeClr val="dk2"/>
                </a:solidFill>
                <a:latin typeface="Calibri"/>
                <a:ea typeface="Calibri"/>
                <a:cs typeface="Calibri"/>
                <a:sym typeface="Calibri"/>
              </a:rPr>
              <a:t>MTG-I4 EOL moved to 2047</a:t>
            </a:r>
            <a:endParaRPr b="0" i="0" sz="1800" u="none" cap="none" strike="noStrike">
              <a:solidFill>
                <a:schemeClr val="dk2"/>
              </a:solidFill>
              <a:latin typeface="Calibri"/>
              <a:ea typeface="Calibri"/>
              <a:cs typeface="Calibri"/>
              <a:sym typeface="Calibri"/>
            </a:endParaRPr>
          </a:p>
          <a:p>
            <a:pPr indent="-342900" lvl="1" marL="914400" marR="0" rtl="0" algn="l">
              <a:lnSpc>
                <a:spcPct val="100000"/>
              </a:lnSpc>
              <a:spcBef>
                <a:spcPts val="0"/>
              </a:spcBef>
              <a:spcAft>
                <a:spcPts val="0"/>
              </a:spcAft>
              <a:buClr>
                <a:schemeClr val="dk2"/>
              </a:buClr>
              <a:buSzPts val="1800"/>
              <a:buFont typeface="Calibri"/>
              <a:buChar char="-"/>
            </a:pPr>
            <a:r>
              <a:rPr b="0" i="0" lang="en-US" sz="1800" u="none" cap="none" strike="noStrike">
                <a:solidFill>
                  <a:schemeClr val="dk2"/>
                </a:solidFill>
                <a:latin typeface="Calibri"/>
                <a:ea typeface="Calibri"/>
                <a:cs typeface="Calibri"/>
                <a:sym typeface="Calibri"/>
              </a:rPr>
              <a:t>MTG-S1 EOL moved to 2036</a:t>
            </a:r>
            <a:endParaRPr b="0" i="0" sz="1800" u="none" cap="none" strike="noStrike">
              <a:solidFill>
                <a:schemeClr val="dk2"/>
              </a:solidFill>
              <a:latin typeface="Calibri"/>
              <a:ea typeface="Calibri"/>
              <a:cs typeface="Calibri"/>
              <a:sym typeface="Calibri"/>
            </a:endParaRPr>
          </a:p>
          <a:p>
            <a:pPr indent="-342900" lvl="1" marL="914400" marR="0" rtl="0" algn="l">
              <a:lnSpc>
                <a:spcPct val="100000"/>
              </a:lnSpc>
              <a:spcBef>
                <a:spcPts val="0"/>
              </a:spcBef>
              <a:spcAft>
                <a:spcPts val="0"/>
              </a:spcAft>
              <a:buClr>
                <a:schemeClr val="dk2"/>
              </a:buClr>
              <a:buSzPts val="1800"/>
              <a:buFont typeface="Calibri"/>
              <a:buChar char="-"/>
            </a:pPr>
            <a:r>
              <a:rPr b="0" i="0" lang="en-US" sz="1800" u="none" cap="none" strike="noStrike">
                <a:solidFill>
                  <a:schemeClr val="dk2"/>
                </a:solidFill>
                <a:latin typeface="Calibri"/>
                <a:ea typeface="Calibri"/>
                <a:cs typeface="Calibri"/>
                <a:sym typeface="Calibri"/>
              </a:rPr>
              <a:t>MTG-S2 EOL moved to 2046</a:t>
            </a:r>
            <a:endParaRPr b="0" i="0" sz="1800" u="none" cap="none" strike="noStrike">
              <a:solidFill>
                <a:schemeClr val="dk2"/>
              </a:solidFill>
              <a:latin typeface="Calibri"/>
              <a:ea typeface="Calibri"/>
              <a:cs typeface="Calibri"/>
              <a:sym typeface="Calibri"/>
            </a:endParaRPr>
          </a:p>
          <a:p>
            <a:pPr indent="-342900" lvl="1" marL="914400" marR="0" rtl="0" algn="l">
              <a:lnSpc>
                <a:spcPct val="100000"/>
              </a:lnSpc>
              <a:spcBef>
                <a:spcPts val="0"/>
              </a:spcBef>
              <a:spcAft>
                <a:spcPts val="0"/>
              </a:spcAft>
              <a:buClr>
                <a:schemeClr val="dk2"/>
              </a:buClr>
              <a:buSzPts val="1800"/>
              <a:buFont typeface="Calibri"/>
              <a:buChar char="-"/>
            </a:pPr>
            <a:r>
              <a:rPr b="0" i="0" lang="en-US" sz="1800" u="none" cap="none" strike="noStrike">
                <a:solidFill>
                  <a:schemeClr val="dk2"/>
                </a:solidFill>
                <a:latin typeface="Calibri"/>
                <a:ea typeface="Calibri"/>
                <a:cs typeface="Calibri"/>
                <a:sym typeface="Calibri"/>
              </a:rPr>
              <a:t>NOAA-20 EOL moved to 2032</a:t>
            </a:r>
            <a:endParaRPr b="0" i="0" sz="1800" u="none" cap="none" strike="noStrike">
              <a:solidFill>
                <a:schemeClr val="dk2"/>
              </a:solidFill>
              <a:latin typeface="Calibri"/>
              <a:ea typeface="Calibri"/>
              <a:cs typeface="Calibri"/>
              <a:sym typeface="Calibri"/>
            </a:endParaRPr>
          </a:p>
          <a:p>
            <a:pPr indent="-342900" lvl="1" marL="914400" marR="0" rtl="0" algn="l">
              <a:lnSpc>
                <a:spcPct val="100000"/>
              </a:lnSpc>
              <a:spcBef>
                <a:spcPts val="0"/>
              </a:spcBef>
              <a:spcAft>
                <a:spcPts val="0"/>
              </a:spcAft>
              <a:buClr>
                <a:schemeClr val="dk2"/>
              </a:buClr>
              <a:buSzPts val="1800"/>
              <a:buFont typeface="Calibri"/>
              <a:buChar char="-"/>
            </a:pPr>
            <a:r>
              <a:rPr b="0" i="0" lang="en-US" sz="1800" u="none" cap="none" strike="noStrike">
                <a:solidFill>
                  <a:schemeClr val="dk2"/>
                </a:solidFill>
                <a:latin typeface="Calibri"/>
                <a:ea typeface="Calibri"/>
                <a:cs typeface="Calibri"/>
                <a:sym typeface="Calibri"/>
              </a:rPr>
              <a:t>NOAA-21 EOL moved to 2030</a:t>
            </a:r>
            <a:endParaRPr b="0" i="0" sz="1800" u="none" cap="none" strike="noStrike">
              <a:solidFill>
                <a:schemeClr val="dk2"/>
              </a:solidFill>
              <a:latin typeface="Calibri"/>
              <a:ea typeface="Calibri"/>
              <a:cs typeface="Calibri"/>
              <a:sym typeface="Calibri"/>
            </a:endParaRPr>
          </a:p>
          <a:p>
            <a:pPr indent="-342900" lvl="1" marL="914400" marR="0" rtl="0" algn="l">
              <a:lnSpc>
                <a:spcPct val="100000"/>
              </a:lnSpc>
              <a:spcBef>
                <a:spcPts val="0"/>
              </a:spcBef>
              <a:spcAft>
                <a:spcPts val="0"/>
              </a:spcAft>
              <a:buClr>
                <a:schemeClr val="dk2"/>
              </a:buClr>
              <a:buSzPts val="1800"/>
              <a:buFont typeface="Calibri"/>
              <a:buChar char="-"/>
            </a:pPr>
            <a:r>
              <a:rPr b="0" i="0" lang="en-US" sz="1800" u="none" cap="none" strike="noStrike">
                <a:solidFill>
                  <a:schemeClr val="dk2"/>
                </a:solidFill>
                <a:latin typeface="Calibri"/>
                <a:ea typeface="Calibri"/>
                <a:cs typeface="Calibri"/>
                <a:sym typeface="Calibri"/>
              </a:rPr>
              <a:t>OceanSat 3A launch moved to 2026</a:t>
            </a:r>
            <a:endParaRPr b="0" i="0" sz="1800" u="none" cap="none" strike="noStrike">
              <a:solidFill>
                <a:schemeClr val="dk2"/>
              </a:solidFill>
              <a:latin typeface="Calibri"/>
              <a:ea typeface="Calibri"/>
              <a:cs typeface="Calibri"/>
              <a:sym typeface="Calibri"/>
            </a:endParaRPr>
          </a:p>
          <a:p>
            <a:pPr indent="-342900" lvl="1" marL="914400" marR="0" rtl="0" algn="l">
              <a:lnSpc>
                <a:spcPct val="100000"/>
              </a:lnSpc>
              <a:spcBef>
                <a:spcPts val="0"/>
              </a:spcBef>
              <a:spcAft>
                <a:spcPts val="0"/>
              </a:spcAft>
              <a:buClr>
                <a:schemeClr val="dk2"/>
              </a:buClr>
              <a:buSzPts val="1800"/>
              <a:buFont typeface="Calibri"/>
              <a:buChar char="-"/>
            </a:pPr>
            <a:r>
              <a:rPr b="0" i="0" lang="en-US" sz="1800" u="none" cap="none" strike="noStrike">
                <a:solidFill>
                  <a:schemeClr val="dk2"/>
                </a:solidFill>
                <a:latin typeface="Calibri"/>
                <a:ea typeface="Calibri"/>
                <a:cs typeface="Calibri"/>
                <a:sym typeface="Calibri"/>
              </a:rPr>
              <a:t>S-NPP EOL moved to 2029</a:t>
            </a:r>
            <a:endParaRPr b="0" i="0" sz="1800" u="none" cap="none" strike="noStrike">
              <a:solidFill>
                <a:schemeClr val="dk2"/>
              </a:solidFill>
              <a:latin typeface="Calibri"/>
              <a:ea typeface="Calibri"/>
              <a:cs typeface="Calibri"/>
              <a:sym typeface="Calibri"/>
            </a:endParaRPr>
          </a:p>
          <a:p>
            <a:pPr indent="-342900" lvl="1" marL="914400" marR="0" rtl="0" algn="l">
              <a:lnSpc>
                <a:spcPct val="100000"/>
              </a:lnSpc>
              <a:spcBef>
                <a:spcPts val="0"/>
              </a:spcBef>
              <a:spcAft>
                <a:spcPts val="0"/>
              </a:spcAft>
              <a:buClr>
                <a:schemeClr val="dk2"/>
              </a:buClr>
              <a:buSzPts val="1800"/>
              <a:buFont typeface="Calibri"/>
              <a:buChar char="-"/>
            </a:pPr>
            <a:r>
              <a:rPr b="0" i="0" lang="en-US" sz="1800" u="none" cap="none" strike="noStrike">
                <a:solidFill>
                  <a:schemeClr val="dk2"/>
                </a:solidFill>
                <a:latin typeface="Calibri"/>
                <a:ea typeface="Calibri"/>
                <a:cs typeface="Calibri"/>
                <a:sym typeface="Calibri"/>
              </a:rPr>
              <a:t>Sentinel-2A EOL moved to 2026</a:t>
            </a:r>
            <a:endParaRPr b="0" i="0" sz="1800" u="none" cap="none" strike="noStrike">
              <a:solidFill>
                <a:schemeClr val="dk2"/>
              </a:solidFill>
              <a:highlight>
                <a:srgbClr val="FFFF00"/>
              </a:highlight>
              <a:latin typeface="Calibri"/>
              <a:ea typeface="Calibri"/>
              <a:cs typeface="Calibri"/>
              <a:sym typeface="Calibri"/>
            </a:endParaRPr>
          </a:p>
          <a:p>
            <a:pPr indent="0" lvl="1"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2"/>
              </a:solidFill>
              <a:latin typeface="Calibri"/>
              <a:ea typeface="Calibri"/>
              <a:cs typeface="Calibri"/>
              <a:sym typeface="Calibri"/>
            </a:endParaRPr>
          </a:p>
        </p:txBody>
      </p:sp>
      <p:sp>
        <p:nvSpPr>
          <p:cNvPr id="130" name="Google Shape;130;g39306c180fb_0_10"/>
          <p:cNvSpPr txBox="1"/>
          <p:nvPr/>
        </p:nvSpPr>
        <p:spPr>
          <a:xfrm>
            <a:off x="447250" y="865603"/>
            <a:ext cx="8783100" cy="369300"/>
          </a:xfrm>
          <a:prstGeom prst="rect">
            <a:avLst/>
          </a:prstGeom>
          <a:noFill/>
          <a:ln>
            <a:noFill/>
          </a:ln>
        </p:spPr>
        <p:txBody>
          <a:bodyPr anchorCtr="0" anchor="t" bIns="45700" lIns="91425" spcFirstLastPara="1" rIns="91425" wrap="square" tIns="45700">
            <a:spAutoFit/>
          </a:bodyPr>
          <a:lstStyle/>
          <a:p>
            <a:pPr indent="-228600" lvl="0" marL="228600" marR="0" rtl="0" algn="l">
              <a:lnSpc>
                <a:spcPct val="100000"/>
              </a:lnSpc>
              <a:spcBef>
                <a:spcPts val="0"/>
              </a:spcBef>
              <a:spcAft>
                <a:spcPts val="0"/>
              </a:spcAft>
              <a:buClr>
                <a:schemeClr val="dk2"/>
              </a:buClr>
              <a:buSzPts val="1800"/>
              <a:buFont typeface="Calibri"/>
              <a:buChar char="•"/>
            </a:pPr>
            <a:r>
              <a:rPr b="0" i="0" lang="en-US" sz="1800" u="none" cap="none" strike="noStrike">
                <a:solidFill>
                  <a:schemeClr val="dk2"/>
                </a:solidFill>
                <a:latin typeface="Calibri"/>
                <a:ea typeface="Calibri"/>
                <a:cs typeface="Calibri"/>
                <a:sym typeface="Calibri"/>
              </a:rPr>
              <a:t>Launch and EOL updates continued:</a:t>
            </a:r>
            <a:endParaRPr b="0" i="0" sz="1800" u="none" cap="none" strike="noStrike">
              <a:solidFill>
                <a:schemeClr val="dk2"/>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g2b779defa3b_1_10"/>
          <p:cNvSpPr txBox="1"/>
          <p:nvPr/>
        </p:nvSpPr>
        <p:spPr>
          <a:xfrm>
            <a:off x="447260" y="486611"/>
            <a:ext cx="5508600" cy="369300"/>
          </a:xfrm>
          <a:prstGeom prst="rect">
            <a:avLst/>
          </a:prstGeom>
          <a:solidFill>
            <a:srgbClr val="36609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alibri"/>
                <a:ea typeface="Calibri"/>
                <a:cs typeface="Calibri"/>
                <a:sym typeface="Calibri"/>
              </a:rPr>
              <a:t>Updates cont.</a:t>
            </a:r>
            <a:endParaRPr b="0" i="0" sz="1400" u="none" cap="none" strike="noStrike">
              <a:solidFill>
                <a:srgbClr val="000000"/>
              </a:solidFill>
              <a:latin typeface="Arial"/>
              <a:ea typeface="Arial"/>
              <a:cs typeface="Arial"/>
              <a:sym typeface="Arial"/>
            </a:endParaRPr>
          </a:p>
        </p:txBody>
      </p:sp>
      <p:cxnSp>
        <p:nvCxnSpPr>
          <p:cNvPr id="136" name="Google Shape;136;g2b779defa3b_1_10"/>
          <p:cNvCxnSpPr/>
          <p:nvPr/>
        </p:nvCxnSpPr>
        <p:spPr>
          <a:xfrm flipH="1">
            <a:off x="-720969" y="4722813"/>
            <a:ext cx="228600" cy="150900"/>
          </a:xfrm>
          <a:prstGeom prst="straightConnector1">
            <a:avLst/>
          </a:prstGeom>
          <a:noFill/>
          <a:ln>
            <a:noFill/>
          </a:ln>
        </p:spPr>
      </p:cxnSp>
      <p:sp>
        <p:nvSpPr>
          <p:cNvPr id="137" name="Google Shape;137;g2b779defa3b_1_10"/>
          <p:cNvSpPr txBox="1"/>
          <p:nvPr/>
        </p:nvSpPr>
        <p:spPr>
          <a:xfrm>
            <a:off x="447250" y="980726"/>
            <a:ext cx="11290800" cy="4248300"/>
          </a:xfrm>
          <a:prstGeom prst="rect">
            <a:avLst/>
          </a:prstGeom>
          <a:noFill/>
          <a:ln>
            <a:noFill/>
          </a:ln>
        </p:spPr>
        <p:txBody>
          <a:bodyPr anchorCtr="0" anchor="t" bIns="45700" lIns="91425" spcFirstLastPara="1" rIns="91425" wrap="square" tIns="45700">
            <a:spAutoFit/>
          </a:bodyPr>
          <a:lstStyle/>
          <a:p>
            <a:pPr indent="-228600" lvl="0" marL="228600" marR="0" rtl="0" algn="l">
              <a:lnSpc>
                <a:spcPct val="100000"/>
              </a:lnSpc>
              <a:spcBef>
                <a:spcPts val="0"/>
              </a:spcBef>
              <a:spcAft>
                <a:spcPts val="0"/>
              </a:spcAft>
              <a:buClr>
                <a:schemeClr val="dk2"/>
              </a:buClr>
              <a:buSzPts val="1800"/>
              <a:buFont typeface="Calibri"/>
              <a:buChar char="•"/>
            </a:pPr>
            <a:r>
              <a:rPr b="0" i="0" lang="en-US" sz="1800" u="none" cap="none" strike="noStrike">
                <a:solidFill>
                  <a:schemeClr val="dk2"/>
                </a:solidFill>
                <a:latin typeface="Calibri"/>
                <a:ea typeface="Calibri"/>
                <a:cs typeface="Calibri"/>
                <a:sym typeface="Calibri"/>
              </a:rPr>
              <a:t>The flyout charts also reflect the following additional updates:</a:t>
            </a:r>
            <a:endParaRPr b="0" i="0" sz="1800" u="none" cap="none" strike="noStrike">
              <a:solidFill>
                <a:schemeClr val="dk2"/>
              </a:solidFill>
              <a:latin typeface="Calibri"/>
              <a:ea typeface="Calibri"/>
              <a:cs typeface="Calibri"/>
              <a:sym typeface="Calibri"/>
            </a:endParaRPr>
          </a:p>
          <a:p>
            <a:pPr indent="-342900" lvl="1" marL="914400" marR="0" rtl="0" algn="l">
              <a:lnSpc>
                <a:spcPct val="100000"/>
              </a:lnSpc>
              <a:spcBef>
                <a:spcPts val="0"/>
              </a:spcBef>
              <a:spcAft>
                <a:spcPts val="0"/>
              </a:spcAft>
              <a:buClr>
                <a:schemeClr val="dk2"/>
              </a:buClr>
              <a:buSzPts val="1800"/>
              <a:buFont typeface="Calibri"/>
              <a:buChar char="-"/>
            </a:pPr>
            <a:r>
              <a:rPr b="0" i="0" lang="en-US" sz="1800" u="none" cap="none" strike="noStrike">
                <a:solidFill>
                  <a:schemeClr val="dk2"/>
                </a:solidFill>
                <a:latin typeface="Calibri"/>
                <a:ea typeface="Calibri"/>
                <a:cs typeface="Calibri"/>
                <a:sym typeface="Calibri"/>
              </a:rPr>
              <a:t>Electro-L N6 and Electro-L N7 have been added to the flyouts for GEO Imager, Energetic Particle Sensor (Low, High and Very High), and Magnetometer in GEO</a:t>
            </a:r>
            <a:endParaRPr b="0" i="0" sz="1800" u="none" cap="none" strike="noStrike">
              <a:solidFill>
                <a:schemeClr val="dk2"/>
              </a:solidFill>
              <a:latin typeface="Calibri"/>
              <a:ea typeface="Calibri"/>
              <a:cs typeface="Calibri"/>
              <a:sym typeface="Calibri"/>
            </a:endParaRPr>
          </a:p>
          <a:p>
            <a:pPr indent="-342900" lvl="1" marL="914400" marR="0" rtl="0" algn="l">
              <a:lnSpc>
                <a:spcPct val="100000"/>
              </a:lnSpc>
              <a:spcBef>
                <a:spcPts val="0"/>
              </a:spcBef>
              <a:spcAft>
                <a:spcPts val="0"/>
              </a:spcAft>
              <a:buClr>
                <a:schemeClr val="dk2"/>
              </a:buClr>
              <a:buSzPts val="1800"/>
              <a:buFont typeface="Calibri"/>
              <a:buChar char="-"/>
            </a:pPr>
            <a:r>
              <a:rPr b="0" i="0" lang="en-US" sz="1800" u="none" cap="none" strike="noStrike">
                <a:solidFill>
                  <a:schemeClr val="dk2"/>
                </a:solidFill>
                <a:latin typeface="Calibri"/>
                <a:ea typeface="Calibri"/>
                <a:cs typeface="Calibri"/>
                <a:sym typeface="Calibri"/>
              </a:rPr>
              <a:t>Electro-M N1 has been added to the flyouts for the Hyperspectral Infrared Sounder, Energetic Particle Sensor (Low, High and Very High), and Magnetometer in GEO</a:t>
            </a:r>
            <a:endParaRPr b="0" i="0" sz="1800" u="none" cap="none" strike="noStrike">
              <a:solidFill>
                <a:schemeClr val="dk2"/>
              </a:solidFill>
              <a:latin typeface="Calibri"/>
              <a:ea typeface="Calibri"/>
              <a:cs typeface="Calibri"/>
              <a:sym typeface="Calibri"/>
            </a:endParaRPr>
          </a:p>
          <a:p>
            <a:pPr indent="-342900" lvl="1" marL="914400" marR="0" rtl="0" algn="l">
              <a:lnSpc>
                <a:spcPct val="100000"/>
              </a:lnSpc>
              <a:spcBef>
                <a:spcPts val="0"/>
              </a:spcBef>
              <a:spcAft>
                <a:spcPts val="0"/>
              </a:spcAft>
              <a:buClr>
                <a:schemeClr val="dk2"/>
              </a:buClr>
              <a:buSzPts val="1800"/>
              <a:buFont typeface="Calibri"/>
              <a:buChar char="-"/>
            </a:pPr>
            <a:r>
              <a:rPr b="0" i="0" lang="en-US" sz="1800" u="none" cap="none" strike="noStrike">
                <a:solidFill>
                  <a:schemeClr val="dk2"/>
                </a:solidFill>
                <a:latin typeface="Calibri"/>
                <a:ea typeface="Calibri"/>
                <a:cs typeface="Calibri"/>
                <a:sym typeface="Calibri"/>
              </a:rPr>
              <a:t>EPS-Sterna 1, 2 and 3 has been added to the flyout for Microwave Sounder</a:t>
            </a:r>
            <a:endParaRPr b="0" i="0" sz="1800" u="none" cap="none" strike="noStrike">
              <a:solidFill>
                <a:schemeClr val="dk2"/>
              </a:solidFill>
              <a:latin typeface="Calibri"/>
              <a:ea typeface="Calibri"/>
              <a:cs typeface="Calibri"/>
              <a:sym typeface="Calibri"/>
            </a:endParaRPr>
          </a:p>
          <a:p>
            <a:pPr indent="-342900" lvl="1" marL="914400" marR="0" rtl="0" algn="l">
              <a:lnSpc>
                <a:spcPct val="100000"/>
              </a:lnSpc>
              <a:spcBef>
                <a:spcPts val="0"/>
              </a:spcBef>
              <a:spcAft>
                <a:spcPts val="0"/>
              </a:spcAft>
              <a:buClr>
                <a:schemeClr val="dk2"/>
              </a:buClr>
              <a:buSzPts val="1800"/>
              <a:buFont typeface="Calibri"/>
              <a:buChar char="-"/>
            </a:pPr>
            <a:r>
              <a:rPr b="0" i="0" lang="en-US" sz="1800" u="none" cap="none" strike="noStrike">
                <a:solidFill>
                  <a:schemeClr val="dk2"/>
                </a:solidFill>
                <a:latin typeface="Calibri"/>
                <a:ea typeface="Calibri"/>
                <a:cs typeface="Calibri"/>
                <a:sym typeface="Calibri"/>
              </a:rPr>
              <a:t>GEO-KOMPSAT-5 was added to the flyout for Energetic Particle Sensor (Very High)</a:t>
            </a:r>
            <a:endParaRPr b="0" i="0" sz="1800" u="none" cap="none" strike="noStrike">
              <a:solidFill>
                <a:schemeClr val="dk2"/>
              </a:solidFill>
              <a:latin typeface="Calibri"/>
              <a:ea typeface="Calibri"/>
              <a:cs typeface="Calibri"/>
              <a:sym typeface="Calibri"/>
            </a:endParaRPr>
          </a:p>
          <a:p>
            <a:pPr indent="-342900" lvl="1" marL="914400" marR="0" rtl="0" algn="l">
              <a:lnSpc>
                <a:spcPct val="100000"/>
              </a:lnSpc>
              <a:spcBef>
                <a:spcPts val="0"/>
              </a:spcBef>
              <a:spcAft>
                <a:spcPts val="0"/>
              </a:spcAft>
              <a:buClr>
                <a:schemeClr val="dk2"/>
              </a:buClr>
              <a:buSzPts val="1800"/>
              <a:buFont typeface="Calibri"/>
              <a:buChar char="-"/>
            </a:pPr>
            <a:r>
              <a:rPr b="0" i="0" lang="en-US" sz="1800" u="none" cap="none" strike="noStrike">
                <a:solidFill>
                  <a:schemeClr val="dk2"/>
                </a:solidFill>
                <a:latin typeface="Calibri"/>
                <a:ea typeface="Calibri"/>
                <a:cs typeface="Calibri"/>
                <a:sym typeface="Calibri"/>
              </a:rPr>
              <a:t>GeoXO-2 has been added to the flyout for the Hyperspectral Infrared Sounder</a:t>
            </a:r>
            <a:endParaRPr b="0" i="0" sz="1800" u="none" cap="none" strike="noStrike">
              <a:solidFill>
                <a:schemeClr val="dk2"/>
              </a:solidFill>
              <a:latin typeface="Calibri"/>
              <a:ea typeface="Calibri"/>
              <a:cs typeface="Calibri"/>
              <a:sym typeface="Calibri"/>
            </a:endParaRPr>
          </a:p>
          <a:p>
            <a:pPr indent="-342900" lvl="1" marL="914400" marR="0" rtl="0" algn="l">
              <a:lnSpc>
                <a:spcPct val="100000"/>
              </a:lnSpc>
              <a:spcBef>
                <a:spcPts val="0"/>
              </a:spcBef>
              <a:spcAft>
                <a:spcPts val="0"/>
              </a:spcAft>
              <a:buClr>
                <a:schemeClr val="dk2"/>
              </a:buClr>
              <a:buSzPts val="1800"/>
              <a:buFont typeface="Calibri"/>
              <a:buChar char="-"/>
            </a:pPr>
            <a:r>
              <a:rPr b="0" i="0" lang="en-US" sz="1800" u="none" cap="none" strike="noStrike">
                <a:solidFill>
                  <a:schemeClr val="dk2"/>
                </a:solidFill>
                <a:latin typeface="Calibri"/>
                <a:ea typeface="Calibri"/>
                <a:cs typeface="Calibri"/>
                <a:sym typeface="Calibri"/>
              </a:rPr>
              <a:t>Meteor-M N2-2, Meteor-M N2-3, Meteor-M N2-4, Meteor-M N2-5, Meteor-M N2-6, and Meteor-MP N1 have been added to the flyout for Multi-purpose Meteorological Imager LEO</a:t>
            </a:r>
            <a:endParaRPr b="0" i="0" sz="1800" u="none" cap="none" strike="noStrike">
              <a:solidFill>
                <a:schemeClr val="dk2"/>
              </a:solidFill>
              <a:latin typeface="Calibri"/>
              <a:ea typeface="Calibri"/>
              <a:cs typeface="Calibri"/>
              <a:sym typeface="Calibri"/>
            </a:endParaRPr>
          </a:p>
          <a:p>
            <a:pPr indent="-342900" lvl="1" marL="914400" marR="0" rtl="0" algn="l">
              <a:lnSpc>
                <a:spcPct val="100000"/>
              </a:lnSpc>
              <a:spcBef>
                <a:spcPts val="0"/>
              </a:spcBef>
              <a:spcAft>
                <a:spcPts val="0"/>
              </a:spcAft>
              <a:buClr>
                <a:schemeClr val="dk2"/>
              </a:buClr>
              <a:buSzPts val="1800"/>
              <a:buFont typeface="Calibri"/>
              <a:buChar char="-"/>
            </a:pPr>
            <a:r>
              <a:rPr b="0" i="0" lang="en-US" sz="1800" u="none" cap="none" strike="noStrike">
                <a:solidFill>
                  <a:schemeClr val="dk2"/>
                </a:solidFill>
                <a:latin typeface="Calibri"/>
                <a:ea typeface="Calibri"/>
                <a:cs typeface="Calibri"/>
                <a:sym typeface="Calibri"/>
              </a:rPr>
              <a:t>Meteor-M N2-7 and Meteor-M N2-8 have been added to the flyouts for Multi-purpose Meteorological Imager LEO, Microwave Imager, Synthetic Aperture Radar, and Energetic Particle Sensor LEO</a:t>
            </a:r>
            <a:endParaRPr b="0" i="0" sz="1800" u="none" cap="none" strike="noStrike">
              <a:solidFill>
                <a:schemeClr val="dk2"/>
              </a:solidFill>
              <a:latin typeface="Calibri"/>
              <a:ea typeface="Calibri"/>
              <a:cs typeface="Calibri"/>
              <a:sym typeface="Calibri"/>
            </a:endParaRPr>
          </a:p>
          <a:p>
            <a:pPr indent="-342900" lvl="1" marL="914400" marR="0" rtl="0" algn="l">
              <a:lnSpc>
                <a:spcPct val="100000"/>
              </a:lnSpc>
              <a:spcBef>
                <a:spcPts val="0"/>
              </a:spcBef>
              <a:spcAft>
                <a:spcPts val="0"/>
              </a:spcAft>
              <a:buClr>
                <a:schemeClr val="dk2"/>
              </a:buClr>
              <a:buSzPts val="1800"/>
              <a:buFont typeface="Calibri"/>
              <a:buChar char="-"/>
            </a:pPr>
            <a:r>
              <a:rPr b="0" i="0" lang="en-US" sz="1800" u="none" cap="none" strike="noStrike">
                <a:solidFill>
                  <a:schemeClr val="dk2"/>
                </a:solidFill>
                <a:latin typeface="Calibri"/>
                <a:ea typeface="Calibri"/>
                <a:cs typeface="Calibri"/>
                <a:sym typeface="Calibri"/>
              </a:rPr>
              <a:t>Sentinel-6C has been added to the flyouts for Radio Occultation, Radar Altimetry and Energetic Particle Sensor LEO</a:t>
            </a:r>
            <a:endParaRPr b="0" i="0" sz="1800" u="none" cap="none" strike="noStrike">
              <a:solidFill>
                <a:schemeClr val="dk2"/>
              </a:solidFill>
              <a:latin typeface="Calibri"/>
              <a:ea typeface="Calibri"/>
              <a:cs typeface="Calibri"/>
              <a:sym typeface="Calibri"/>
            </a:endParaRPr>
          </a:p>
          <a:p>
            <a:pPr indent="-342900" lvl="1" marL="914400" marR="0" rtl="0" algn="l">
              <a:lnSpc>
                <a:spcPct val="100000"/>
              </a:lnSpc>
              <a:spcBef>
                <a:spcPts val="0"/>
              </a:spcBef>
              <a:spcAft>
                <a:spcPts val="0"/>
              </a:spcAft>
              <a:buClr>
                <a:schemeClr val="dk2"/>
              </a:buClr>
              <a:buSzPts val="1800"/>
              <a:buFont typeface="Calibri"/>
              <a:buChar char="-"/>
            </a:pPr>
            <a:r>
              <a:rPr b="0" i="0" lang="en-US" sz="1800" u="none" cap="none" strike="noStrike">
                <a:solidFill>
                  <a:schemeClr val="dk2"/>
                </a:solidFill>
                <a:latin typeface="Calibri"/>
                <a:ea typeface="Calibri"/>
                <a:cs typeface="Calibri"/>
                <a:sym typeface="Calibri"/>
              </a:rPr>
              <a:t>SOHO was added to the flyout for Energetic Particle Sensor at L1</a:t>
            </a:r>
            <a:endParaRPr b="0" i="0" sz="1800" u="none" cap="none" strike="noStrike">
              <a:solidFill>
                <a:schemeClr val="dk2"/>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2012-07-10T09:16:32Z</dcterms:created>
  <dc:creator>Anne Taube</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M_DOCNUM">
    <vt:lpwstr>1354410</vt:lpwstr>
  </property>
  <property fmtid="{D5CDD505-2E9C-101B-9397-08002B2CF9AE}" pid="3" name="DM_DOCNAME">
    <vt:lpwstr>CGMS-51 Risk Assessment March 8, 2023</vt:lpwstr>
  </property>
  <property fmtid="{D5CDD505-2E9C-101B-9397-08002B2CF9AE}" pid="4" name="DM_AUTHOR">
    <vt:lpwstr>Anne Taube</vt:lpwstr>
  </property>
  <property fmtid="{D5CDD505-2E9C-101B-9397-08002B2CF9AE}" pid="5" name="DM_E_DOC_NO">
    <vt:lpwstr>EUM/CGMS/VWG/23/1354410</vt:lpwstr>
  </property>
  <property fmtid="{D5CDD505-2E9C-101B-9397-08002B2CF9AE}" pid="6" name="DM_E_VER_NO">
    <vt:lpwstr>1 Draft</vt:lpwstr>
  </property>
  <property fmtid="{D5CDD505-2E9C-101B-9397-08002B2CF9AE}" pid="7" name="DM_E_ISS_DATE">
    <vt:lpwstr>8 March 2023</vt:lpwstr>
  </property>
  <property fmtid="{D5CDD505-2E9C-101B-9397-08002B2CF9AE}" pid="8" name="DM_E_FROM_PERS2">
    <vt:lpwstr/>
  </property>
  <property fmtid="{D5CDD505-2E9C-101B-9397-08002B2CF9AE}" pid="9" name="DM_E_CONFID">
    <vt:lpwstr/>
  </property>
  <property fmtid="{D5CDD505-2E9C-101B-9397-08002B2CF9AE}" pid="10" name="DM_E_WBS_CODE">
    <vt:lpwstr/>
  </property>
  <property fmtid="{D5CDD505-2E9C-101B-9397-08002B2CF9AE}" pid="11" name="DM_E_DISTRIB">
    <vt:lpwstr/>
  </property>
  <property fmtid="{D5CDD505-2E9C-101B-9397-08002B2CF9AE}" pid="12" name="DIGITAL_SIGNATURE">
    <vt:lpwstr/>
  </property>
</Properties>
</file>