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62" r:id="rId2"/>
    <p:sldId id="268" r:id="rId3"/>
    <p:sldId id="500" r:id="rId4"/>
    <p:sldId id="501" r:id="rId5"/>
    <p:sldId id="502" r:id="rId6"/>
    <p:sldId id="504" r:id="rId7"/>
    <p:sldId id="547" r:id="rId8"/>
    <p:sldId id="557" r:id="rId9"/>
    <p:sldId id="558" r:id="rId10"/>
    <p:sldId id="263" r:id="rId11"/>
    <p:sldId id="599" r:id="rId12"/>
    <p:sldId id="566" r:id="rId13"/>
    <p:sldId id="11435" r:id="rId14"/>
    <p:sldId id="559" r:id="rId15"/>
    <p:sldId id="549" r:id="rId16"/>
    <p:sldId id="561" r:id="rId17"/>
    <p:sldId id="562" r:id="rId18"/>
    <p:sldId id="563" r:id="rId19"/>
    <p:sldId id="564" r:id="rId20"/>
    <p:sldId id="550" r:id="rId21"/>
    <p:sldId id="11421" r:id="rId22"/>
    <p:sldId id="11423" r:id="rId23"/>
    <p:sldId id="11425" r:id="rId24"/>
    <p:sldId id="11424" r:id="rId25"/>
    <p:sldId id="11422" r:id="rId26"/>
    <p:sldId id="11433" r:id="rId27"/>
    <p:sldId id="11432" r:id="rId28"/>
    <p:sldId id="11426" r:id="rId29"/>
    <p:sldId id="11402" r:id="rId30"/>
    <p:sldId id="573" r:id="rId31"/>
    <p:sldId id="11412" r:id="rId32"/>
    <p:sldId id="11413" r:id="rId33"/>
    <p:sldId id="11430" r:id="rId34"/>
    <p:sldId id="11427" r:id="rId35"/>
    <p:sldId id="11428" r:id="rId36"/>
    <p:sldId id="11429" r:id="rId37"/>
    <p:sldId id="11434" r:id="rId38"/>
    <p:sldId id="11436" r:id="rId39"/>
    <p:sldId id="11437" r:id="rId4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 Saunders" initials="RS" lastIdx="2" clrIdx="0">
    <p:extLst>
      <p:ext uri="{19B8F6BF-5375-455C-9EA6-DF929625EA0E}">
        <p15:presenceInfo xmlns:p15="http://schemas.microsoft.com/office/powerpoint/2012/main" userId="e47478436d7e03c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45A39D-D1DF-4A8F-83EF-223C4DBA97DE}" v="60" dt="2026-02-03T15:05:39.7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98" autoAdjust="0"/>
    <p:restoredTop sz="94753" autoAdjust="0"/>
  </p:normalViewPr>
  <p:slideViewPr>
    <p:cSldViewPr>
      <p:cViewPr varScale="1">
        <p:scale>
          <a:sx n="152" d="100"/>
          <a:sy n="152" d="100"/>
        </p:scale>
        <p:origin x="744" y="10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5284"/>
    </p:cViewPr>
  </p:sorterViewPr>
  <p:notesViewPr>
    <p:cSldViewPr>
      <p:cViewPr varScale="1">
        <p:scale>
          <a:sx n="56" d="100"/>
          <a:sy n="56" d="100"/>
        </p:scale>
        <p:origin x="3283"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kki Pohjola" userId="27fbb711-d50c-4456-8821-de8cc1c219c6" providerId="ADAL" clId="{34D4DA9A-08F2-4771-9C50-8DC4B7A9E409}"/>
    <pc:docChg chg="custSel addSld delSld modSld sldOrd">
      <pc:chgData name="Heikki Pohjola" userId="27fbb711-d50c-4456-8821-de8cc1c219c6" providerId="ADAL" clId="{34D4DA9A-08F2-4771-9C50-8DC4B7A9E409}" dt="2026-02-04T14:50:58.541" v="173" actId="20577"/>
      <pc:docMkLst>
        <pc:docMk/>
      </pc:docMkLst>
      <pc:sldChg chg="modSp mod">
        <pc:chgData name="Heikki Pohjola" userId="27fbb711-d50c-4456-8821-de8cc1c219c6" providerId="ADAL" clId="{34D4DA9A-08F2-4771-9C50-8DC4B7A9E409}" dt="2026-02-03T14:57:26.292" v="126" actId="14100"/>
        <pc:sldMkLst>
          <pc:docMk/>
          <pc:sldMk cId="3622872506" sldId="268"/>
        </pc:sldMkLst>
        <pc:spChg chg="mod">
          <ac:chgData name="Heikki Pohjola" userId="27fbb711-d50c-4456-8821-de8cc1c219c6" providerId="ADAL" clId="{34D4DA9A-08F2-4771-9C50-8DC4B7A9E409}" dt="2026-02-03T14:57:26.292" v="126" actId="14100"/>
          <ac:spMkLst>
            <pc:docMk/>
            <pc:sldMk cId="3622872506" sldId="268"/>
            <ac:spMk id="102" creationId="{00000000-0000-0000-0000-000000000000}"/>
          </ac:spMkLst>
        </pc:spChg>
      </pc:sldChg>
      <pc:sldChg chg="modSp mod">
        <pc:chgData name="Heikki Pohjola" userId="27fbb711-d50c-4456-8821-de8cc1c219c6" providerId="ADAL" clId="{34D4DA9A-08F2-4771-9C50-8DC4B7A9E409}" dt="2026-02-03T10:12:56.213" v="7" actId="1076"/>
        <pc:sldMkLst>
          <pc:docMk/>
          <pc:sldMk cId="4012537027" sldId="500"/>
        </pc:sldMkLst>
        <pc:spChg chg="mod">
          <ac:chgData name="Heikki Pohjola" userId="27fbb711-d50c-4456-8821-de8cc1c219c6" providerId="ADAL" clId="{34D4DA9A-08F2-4771-9C50-8DC4B7A9E409}" dt="2026-02-03T10:12:49.928" v="6" actId="20577"/>
          <ac:spMkLst>
            <pc:docMk/>
            <pc:sldMk cId="4012537027" sldId="500"/>
            <ac:spMk id="6" creationId="{643F21CC-784C-448F-BC92-D2E9415B9B99}"/>
          </ac:spMkLst>
        </pc:spChg>
        <pc:spChg chg="mod">
          <ac:chgData name="Heikki Pohjola" userId="27fbb711-d50c-4456-8821-de8cc1c219c6" providerId="ADAL" clId="{34D4DA9A-08F2-4771-9C50-8DC4B7A9E409}" dt="2026-02-03T10:12:56.213" v="7" actId="1076"/>
          <ac:spMkLst>
            <pc:docMk/>
            <pc:sldMk cId="4012537027" sldId="500"/>
            <ac:spMk id="9" creationId="{C851610C-F567-B143-669B-960187DD5EED}"/>
          </ac:spMkLst>
        </pc:spChg>
      </pc:sldChg>
      <pc:sldChg chg="modSp mod">
        <pc:chgData name="Heikki Pohjola" userId="27fbb711-d50c-4456-8821-de8cc1c219c6" providerId="ADAL" clId="{34D4DA9A-08F2-4771-9C50-8DC4B7A9E409}" dt="2026-02-04T14:50:58.541" v="173" actId="20577"/>
        <pc:sldMkLst>
          <pc:docMk/>
          <pc:sldMk cId="1539431351" sldId="502"/>
        </pc:sldMkLst>
        <pc:spChg chg="mod">
          <ac:chgData name="Heikki Pohjola" userId="27fbb711-d50c-4456-8821-de8cc1c219c6" providerId="ADAL" clId="{34D4DA9A-08F2-4771-9C50-8DC4B7A9E409}" dt="2026-02-04T14:50:58.541" v="173" actId="20577"/>
          <ac:spMkLst>
            <pc:docMk/>
            <pc:sldMk cId="1539431351" sldId="502"/>
            <ac:spMk id="3" creationId="{AA764F97-B4E9-40C8-004A-CBE083DEF43D}"/>
          </ac:spMkLst>
        </pc:spChg>
      </pc:sldChg>
      <pc:sldChg chg="modSp mod">
        <pc:chgData name="Heikki Pohjola" userId="27fbb711-d50c-4456-8821-de8cc1c219c6" providerId="ADAL" clId="{34D4DA9A-08F2-4771-9C50-8DC4B7A9E409}" dt="2026-02-03T10:22:53.352" v="15" actId="27636"/>
        <pc:sldMkLst>
          <pc:docMk/>
          <pc:sldMk cId="3087033475" sldId="557"/>
        </pc:sldMkLst>
        <pc:spChg chg="mod">
          <ac:chgData name="Heikki Pohjola" userId="27fbb711-d50c-4456-8821-de8cc1c219c6" providerId="ADAL" clId="{34D4DA9A-08F2-4771-9C50-8DC4B7A9E409}" dt="2026-02-03T10:22:53.352" v="15" actId="27636"/>
          <ac:spMkLst>
            <pc:docMk/>
            <pc:sldMk cId="3087033475" sldId="557"/>
            <ac:spMk id="4" creationId="{1AA1CD90-838C-EE60-48A9-F163CC36A4BB}"/>
          </ac:spMkLst>
        </pc:spChg>
      </pc:sldChg>
      <pc:sldChg chg="modSp mod">
        <pc:chgData name="Heikki Pohjola" userId="27fbb711-d50c-4456-8821-de8cc1c219c6" providerId="ADAL" clId="{34D4DA9A-08F2-4771-9C50-8DC4B7A9E409}" dt="2026-02-03T10:25:27.584" v="23" actId="20577"/>
        <pc:sldMkLst>
          <pc:docMk/>
          <pc:sldMk cId="671767895" sldId="558"/>
        </pc:sldMkLst>
        <pc:spChg chg="mod">
          <ac:chgData name="Heikki Pohjola" userId="27fbb711-d50c-4456-8821-de8cc1c219c6" providerId="ADAL" clId="{34D4DA9A-08F2-4771-9C50-8DC4B7A9E409}" dt="2026-02-03T10:25:27.584" v="23" actId="20577"/>
          <ac:spMkLst>
            <pc:docMk/>
            <pc:sldMk cId="671767895" sldId="558"/>
            <ac:spMk id="3" creationId="{BC75AA3E-9220-8485-6F76-B8E472B13933}"/>
          </ac:spMkLst>
        </pc:spChg>
      </pc:sldChg>
      <pc:sldChg chg="modSp mod">
        <pc:chgData name="Heikki Pohjola" userId="27fbb711-d50c-4456-8821-de8cc1c219c6" providerId="ADAL" clId="{34D4DA9A-08F2-4771-9C50-8DC4B7A9E409}" dt="2026-02-03T11:03:24.211" v="24" actId="1076"/>
        <pc:sldMkLst>
          <pc:docMk/>
          <pc:sldMk cId="3750235000" sldId="563"/>
        </pc:sldMkLst>
        <pc:picChg chg="mod">
          <ac:chgData name="Heikki Pohjola" userId="27fbb711-d50c-4456-8821-de8cc1c219c6" providerId="ADAL" clId="{34D4DA9A-08F2-4771-9C50-8DC4B7A9E409}" dt="2026-02-03T11:03:24.211" v="24" actId="1076"/>
          <ac:picMkLst>
            <pc:docMk/>
            <pc:sldMk cId="3750235000" sldId="563"/>
            <ac:picMk id="7" creationId="{B600F9D3-C330-B377-1BBD-45D939E176D3}"/>
          </ac:picMkLst>
        </pc:picChg>
      </pc:sldChg>
      <pc:sldChg chg="modSp mod">
        <pc:chgData name="Heikki Pohjola" userId="27fbb711-d50c-4456-8821-de8cc1c219c6" providerId="ADAL" clId="{34D4DA9A-08F2-4771-9C50-8DC4B7A9E409}" dt="2026-02-03T14:58:04.530" v="144" actId="20577"/>
        <pc:sldMkLst>
          <pc:docMk/>
          <pc:sldMk cId="3467705731" sldId="11424"/>
        </pc:sldMkLst>
        <pc:spChg chg="mod">
          <ac:chgData name="Heikki Pohjola" userId="27fbb711-d50c-4456-8821-de8cc1c219c6" providerId="ADAL" clId="{34D4DA9A-08F2-4771-9C50-8DC4B7A9E409}" dt="2026-02-03T14:58:04.530" v="144" actId="20577"/>
          <ac:spMkLst>
            <pc:docMk/>
            <pc:sldMk cId="3467705731" sldId="11424"/>
            <ac:spMk id="5" creationId="{B4D30BE0-7832-2277-4892-AE1E2A2EA4A0}"/>
          </ac:spMkLst>
        </pc:spChg>
      </pc:sldChg>
      <pc:sldChg chg="modSp mod">
        <pc:chgData name="Heikki Pohjola" userId="27fbb711-d50c-4456-8821-de8cc1c219c6" providerId="ADAL" clId="{34D4DA9A-08F2-4771-9C50-8DC4B7A9E409}" dt="2026-02-03T15:06:01.004" v="165" actId="1076"/>
        <pc:sldMkLst>
          <pc:docMk/>
          <pc:sldMk cId="674608518" sldId="11425"/>
        </pc:sldMkLst>
        <pc:spChg chg="mod">
          <ac:chgData name="Heikki Pohjola" userId="27fbb711-d50c-4456-8821-de8cc1c219c6" providerId="ADAL" clId="{34D4DA9A-08F2-4771-9C50-8DC4B7A9E409}" dt="2026-02-03T15:06:01.004" v="165" actId="1076"/>
          <ac:spMkLst>
            <pc:docMk/>
            <pc:sldMk cId="674608518" sldId="11425"/>
            <ac:spMk id="13" creationId="{546AE10C-7495-27E4-898D-85E840AB07E5}"/>
          </ac:spMkLst>
        </pc:spChg>
        <pc:graphicFrameChg chg="mod modGraphic">
          <ac:chgData name="Heikki Pohjola" userId="27fbb711-d50c-4456-8821-de8cc1c219c6" providerId="ADAL" clId="{34D4DA9A-08F2-4771-9C50-8DC4B7A9E409}" dt="2026-02-03T15:05:58.817" v="164" actId="1076"/>
          <ac:graphicFrameMkLst>
            <pc:docMk/>
            <pc:sldMk cId="674608518" sldId="11425"/>
            <ac:graphicFrameMk id="12" creationId="{374DF5C6-3579-434E-C76C-EAC8B3E97DC3}"/>
          </ac:graphicFrameMkLst>
        </pc:graphicFrameChg>
      </pc:sldChg>
      <pc:sldChg chg="ord">
        <pc:chgData name="Heikki Pohjola" userId="27fbb711-d50c-4456-8821-de8cc1c219c6" providerId="ADAL" clId="{34D4DA9A-08F2-4771-9C50-8DC4B7A9E409}" dt="2026-02-03T11:11:41.433" v="26"/>
        <pc:sldMkLst>
          <pc:docMk/>
          <pc:sldMk cId="1796195210" sldId="11426"/>
        </pc:sldMkLst>
      </pc:sldChg>
      <pc:sldChg chg="add del">
        <pc:chgData name="Heikki Pohjola" userId="27fbb711-d50c-4456-8821-de8cc1c219c6" providerId="ADAL" clId="{34D4DA9A-08F2-4771-9C50-8DC4B7A9E409}" dt="2026-02-03T14:57:32.634" v="127" actId="47"/>
        <pc:sldMkLst>
          <pc:docMk/>
          <pc:sldMk cId="3714486922" sldId="11438"/>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6-01-21T14:48:12.389" idx="2">
    <p:pos x="10" y="10"/>
    <p:text>update GHG measurement timeline</p:text>
    <p:extLst>
      <p:ext uri="{C676402C-5697-4E1C-873F-D02D1690AC5C}">
        <p15:threadingInfo xmlns:p15="http://schemas.microsoft.com/office/powerpoint/2012/main" timeZoneBias="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30E826-F37E-4209-BCEF-B326922F3CE4}"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CH"/>
        </a:p>
      </dgm:t>
    </dgm:pt>
    <dgm:pt modelId="{E7CDB28D-4456-4CE6-A679-96704FB77A2F}">
      <dgm:prSet phldrT="[Text]" custT="1"/>
      <dgm:spPr/>
      <dgm:t>
        <a:bodyPr/>
        <a:lstStyle/>
        <a:p>
          <a:r>
            <a:rPr lang="en-US" sz="2000" dirty="0"/>
            <a:t>CGMS Baseline</a:t>
          </a:r>
          <a:endParaRPr lang="en-CH" sz="2000" dirty="0"/>
        </a:p>
      </dgm:t>
    </dgm:pt>
    <dgm:pt modelId="{9EA7D7FF-1C13-4035-B5E3-0D9B538E245D}" type="parTrans" cxnId="{738AD0B8-04C5-4DBD-990F-623744BFF448}">
      <dgm:prSet/>
      <dgm:spPr/>
      <dgm:t>
        <a:bodyPr/>
        <a:lstStyle/>
        <a:p>
          <a:endParaRPr lang="en-CH"/>
        </a:p>
      </dgm:t>
    </dgm:pt>
    <dgm:pt modelId="{BDF994CF-F674-4C06-BC38-7264AB2AD12D}" type="sibTrans" cxnId="{738AD0B8-04C5-4DBD-990F-623744BFF448}">
      <dgm:prSet custT="1"/>
      <dgm:spPr/>
      <dgm:t>
        <a:bodyPr/>
        <a:lstStyle/>
        <a:p>
          <a:endParaRPr lang="en-CH" sz="1600"/>
        </a:p>
      </dgm:t>
    </dgm:pt>
    <dgm:pt modelId="{6B5E530D-666F-481F-97D3-B25D30535B7A}">
      <dgm:prSet phldrT="[Text]" custT="1"/>
      <dgm:spPr/>
      <dgm:t>
        <a:bodyPr/>
        <a:lstStyle/>
        <a:p>
          <a:r>
            <a:rPr lang="en-US" sz="2000" dirty="0"/>
            <a:t>WIGOS Vision 2040</a:t>
          </a:r>
          <a:endParaRPr lang="en-CH" sz="2000" dirty="0"/>
        </a:p>
      </dgm:t>
    </dgm:pt>
    <dgm:pt modelId="{5C16DD1A-1126-4D12-806A-365E4F70FC97}" type="parTrans" cxnId="{CF4F48D1-5976-46FB-BE3D-68433D22B05D}">
      <dgm:prSet/>
      <dgm:spPr/>
      <dgm:t>
        <a:bodyPr/>
        <a:lstStyle/>
        <a:p>
          <a:endParaRPr lang="en-CH"/>
        </a:p>
      </dgm:t>
    </dgm:pt>
    <dgm:pt modelId="{12A86E8F-DA6D-4516-A849-AE0D09467763}" type="sibTrans" cxnId="{CF4F48D1-5976-46FB-BE3D-68433D22B05D}">
      <dgm:prSet custT="1"/>
      <dgm:spPr/>
      <dgm:t>
        <a:bodyPr/>
        <a:lstStyle/>
        <a:p>
          <a:endParaRPr lang="en-CH" sz="1600"/>
        </a:p>
      </dgm:t>
    </dgm:pt>
    <dgm:pt modelId="{949B71F7-A301-4E61-99AF-1A94E7CA891C}">
      <dgm:prSet phldrT="[Text]" custT="1"/>
      <dgm:spPr/>
      <dgm:t>
        <a:bodyPr/>
        <a:lstStyle/>
        <a:p>
          <a:r>
            <a:rPr lang="en-US" sz="2000" dirty="0"/>
            <a:t>User requirements</a:t>
          </a:r>
          <a:endParaRPr lang="en-CH" sz="2000" dirty="0"/>
        </a:p>
      </dgm:t>
    </dgm:pt>
    <dgm:pt modelId="{AE523FD2-689F-4266-B988-93A59A2748A5}" type="parTrans" cxnId="{F929A058-CA77-4270-B62B-146091CA926D}">
      <dgm:prSet/>
      <dgm:spPr/>
      <dgm:t>
        <a:bodyPr/>
        <a:lstStyle/>
        <a:p>
          <a:endParaRPr lang="en-CH"/>
        </a:p>
      </dgm:t>
    </dgm:pt>
    <dgm:pt modelId="{318FFB36-967C-4ECA-BCD2-F8D017489472}" type="sibTrans" cxnId="{F929A058-CA77-4270-B62B-146091CA926D}">
      <dgm:prSet custT="1"/>
      <dgm:spPr/>
      <dgm:t>
        <a:bodyPr/>
        <a:lstStyle/>
        <a:p>
          <a:endParaRPr lang="en-CH" sz="1600"/>
        </a:p>
      </dgm:t>
    </dgm:pt>
    <dgm:pt modelId="{DA1AD479-551A-4CD3-8CDF-2AF76826C753}" type="pres">
      <dgm:prSet presAssocID="{5530E826-F37E-4209-BCEF-B326922F3CE4}" presName="Name0" presStyleCnt="0">
        <dgm:presLayoutVars>
          <dgm:dir/>
          <dgm:resizeHandles val="exact"/>
        </dgm:presLayoutVars>
      </dgm:prSet>
      <dgm:spPr/>
    </dgm:pt>
    <dgm:pt modelId="{F50AFF30-7726-466D-99AE-8227484C12F2}" type="pres">
      <dgm:prSet presAssocID="{E7CDB28D-4456-4CE6-A679-96704FB77A2F}" presName="node" presStyleLbl="node1" presStyleIdx="0" presStyleCnt="3" custAng="0" custRadScaleRad="108239">
        <dgm:presLayoutVars>
          <dgm:bulletEnabled val="1"/>
        </dgm:presLayoutVars>
      </dgm:prSet>
      <dgm:spPr/>
    </dgm:pt>
    <dgm:pt modelId="{EC227574-D7C2-4B6B-A578-E37B8D6CDF5F}" type="pres">
      <dgm:prSet presAssocID="{BDF994CF-F674-4C06-BC38-7264AB2AD12D}" presName="sibTrans" presStyleLbl="sibTrans2D1" presStyleIdx="0" presStyleCnt="3" custAng="0"/>
      <dgm:spPr/>
    </dgm:pt>
    <dgm:pt modelId="{90556398-316B-48A3-B825-1F540CFC81E8}" type="pres">
      <dgm:prSet presAssocID="{BDF994CF-F674-4C06-BC38-7264AB2AD12D}" presName="connectorText" presStyleLbl="sibTrans2D1" presStyleIdx="0" presStyleCnt="3"/>
      <dgm:spPr/>
    </dgm:pt>
    <dgm:pt modelId="{9798B87E-4354-46BD-AEB3-1808C042368D}" type="pres">
      <dgm:prSet presAssocID="{6B5E530D-666F-481F-97D3-B25D30535B7A}" presName="node" presStyleLbl="node1" presStyleIdx="1" presStyleCnt="3" custAng="0" custRadScaleRad="96146" custRadScaleInc="-7093">
        <dgm:presLayoutVars>
          <dgm:bulletEnabled val="1"/>
        </dgm:presLayoutVars>
      </dgm:prSet>
      <dgm:spPr/>
    </dgm:pt>
    <dgm:pt modelId="{E05D397B-B46E-42EB-A548-5B6C463A6EB1}" type="pres">
      <dgm:prSet presAssocID="{12A86E8F-DA6D-4516-A849-AE0D09467763}" presName="sibTrans" presStyleLbl="sibTrans2D1" presStyleIdx="1" presStyleCnt="3" custAng="0"/>
      <dgm:spPr/>
    </dgm:pt>
    <dgm:pt modelId="{6D8CA87F-F58A-4147-AFE1-883E6AA1C97D}" type="pres">
      <dgm:prSet presAssocID="{12A86E8F-DA6D-4516-A849-AE0D09467763}" presName="connectorText" presStyleLbl="sibTrans2D1" presStyleIdx="1" presStyleCnt="3"/>
      <dgm:spPr/>
    </dgm:pt>
    <dgm:pt modelId="{FD99860A-5908-4C9D-AC90-3B2E9744F627}" type="pres">
      <dgm:prSet presAssocID="{949B71F7-A301-4E61-99AF-1A94E7CA891C}" presName="node" presStyleLbl="node1" presStyleIdx="2" presStyleCnt="3" custAng="0" custRadScaleRad="96146" custRadScaleInc="7093">
        <dgm:presLayoutVars>
          <dgm:bulletEnabled val="1"/>
        </dgm:presLayoutVars>
      </dgm:prSet>
      <dgm:spPr/>
    </dgm:pt>
    <dgm:pt modelId="{5AC4D088-8235-41AE-9E21-F5200ABB5619}" type="pres">
      <dgm:prSet presAssocID="{318FFB36-967C-4ECA-BCD2-F8D017489472}" presName="sibTrans" presStyleLbl="sibTrans2D1" presStyleIdx="2" presStyleCnt="3" custAng="0"/>
      <dgm:spPr/>
    </dgm:pt>
    <dgm:pt modelId="{8BAEB197-56A4-49F4-91EE-1723CB610EC6}" type="pres">
      <dgm:prSet presAssocID="{318FFB36-967C-4ECA-BCD2-F8D017489472}" presName="connectorText" presStyleLbl="sibTrans2D1" presStyleIdx="2" presStyleCnt="3"/>
      <dgm:spPr/>
    </dgm:pt>
  </dgm:ptLst>
  <dgm:cxnLst>
    <dgm:cxn modelId="{6A3C0213-DA17-45CA-BB43-F0F8A8D94020}" type="presOf" srcId="{12A86E8F-DA6D-4516-A849-AE0D09467763}" destId="{E05D397B-B46E-42EB-A548-5B6C463A6EB1}" srcOrd="0" destOrd="0" presId="urn:microsoft.com/office/officeart/2005/8/layout/cycle7"/>
    <dgm:cxn modelId="{4548072A-8812-4E38-ABF1-A879EDE1C7F2}" type="presOf" srcId="{5530E826-F37E-4209-BCEF-B326922F3CE4}" destId="{DA1AD479-551A-4CD3-8CDF-2AF76826C753}" srcOrd="0" destOrd="0" presId="urn:microsoft.com/office/officeart/2005/8/layout/cycle7"/>
    <dgm:cxn modelId="{F6944341-9B9C-412D-ABE6-EED97E3893F3}" type="presOf" srcId="{6B5E530D-666F-481F-97D3-B25D30535B7A}" destId="{9798B87E-4354-46BD-AEB3-1808C042368D}" srcOrd="0" destOrd="0" presId="urn:microsoft.com/office/officeart/2005/8/layout/cycle7"/>
    <dgm:cxn modelId="{1C715D73-ABC6-48C1-A3A7-8F50D0650833}" type="presOf" srcId="{BDF994CF-F674-4C06-BC38-7264AB2AD12D}" destId="{90556398-316B-48A3-B825-1F540CFC81E8}" srcOrd="1" destOrd="0" presId="urn:microsoft.com/office/officeart/2005/8/layout/cycle7"/>
    <dgm:cxn modelId="{F929A058-CA77-4270-B62B-146091CA926D}" srcId="{5530E826-F37E-4209-BCEF-B326922F3CE4}" destId="{949B71F7-A301-4E61-99AF-1A94E7CA891C}" srcOrd="2" destOrd="0" parTransId="{AE523FD2-689F-4266-B988-93A59A2748A5}" sibTransId="{318FFB36-967C-4ECA-BCD2-F8D017489472}"/>
    <dgm:cxn modelId="{4D601A81-AFAA-4906-8EA7-43DFA656A474}" type="presOf" srcId="{BDF994CF-F674-4C06-BC38-7264AB2AD12D}" destId="{EC227574-D7C2-4B6B-A578-E37B8D6CDF5F}" srcOrd="0" destOrd="0" presId="urn:microsoft.com/office/officeart/2005/8/layout/cycle7"/>
    <dgm:cxn modelId="{88A6AF82-F265-4C8D-B9F0-74B656796ED5}" type="presOf" srcId="{12A86E8F-DA6D-4516-A849-AE0D09467763}" destId="{6D8CA87F-F58A-4147-AFE1-883E6AA1C97D}" srcOrd="1" destOrd="0" presId="urn:microsoft.com/office/officeart/2005/8/layout/cycle7"/>
    <dgm:cxn modelId="{EF0A168C-860E-419F-9A56-D129AEE1D199}" type="presOf" srcId="{E7CDB28D-4456-4CE6-A679-96704FB77A2F}" destId="{F50AFF30-7726-466D-99AE-8227484C12F2}" srcOrd="0" destOrd="0" presId="urn:microsoft.com/office/officeart/2005/8/layout/cycle7"/>
    <dgm:cxn modelId="{1DCD4391-D623-4113-B1D9-0A7C91771E42}" type="presOf" srcId="{949B71F7-A301-4E61-99AF-1A94E7CA891C}" destId="{FD99860A-5908-4C9D-AC90-3B2E9744F627}" srcOrd="0" destOrd="0" presId="urn:microsoft.com/office/officeart/2005/8/layout/cycle7"/>
    <dgm:cxn modelId="{4B7D2D92-E7FD-46A2-84C9-3BF56CD8D7C7}" type="presOf" srcId="{318FFB36-967C-4ECA-BCD2-F8D017489472}" destId="{5AC4D088-8235-41AE-9E21-F5200ABB5619}" srcOrd="0" destOrd="0" presId="urn:microsoft.com/office/officeart/2005/8/layout/cycle7"/>
    <dgm:cxn modelId="{738AD0B8-04C5-4DBD-990F-623744BFF448}" srcId="{5530E826-F37E-4209-BCEF-B326922F3CE4}" destId="{E7CDB28D-4456-4CE6-A679-96704FB77A2F}" srcOrd="0" destOrd="0" parTransId="{9EA7D7FF-1C13-4035-B5E3-0D9B538E245D}" sibTransId="{BDF994CF-F674-4C06-BC38-7264AB2AD12D}"/>
    <dgm:cxn modelId="{18C768CC-1A2B-452F-9720-9FECCD1797F2}" type="presOf" srcId="{318FFB36-967C-4ECA-BCD2-F8D017489472}" destId="{8BAEB197-56A4-49F4-91EE-1723CB610EC6}" srcOrd="1" destOrd="0" presId="urn:microsoft.com/office/officeart/2005/8/layout/cycle7"/>
    <dgm:cxn modelId="{CF4F48D1-5976-46FB-BE3D-68433D22B05D}" srcId="{5530E826-F37E-4209-BCEF-B326922F3CE4}" destId="{6B5E530D-666F-481F-97D3-B25D30535B7A}" srcOrd="1" destOrd="0" parTransId="{5C16DD1A-1126-4D12-806A-365E4F70FC97}" sibTransId="{12A86E8F-DA6D-4516-A849-AE0D09467763}"/>
    <dgm:cxn modelId="{4C5BE34E-727B-4D5F-BBD2-19273031B15B}" type="presParOf" srcId="{DA1AD479-551A-4CD3-8CDF-2AF76826C753}" destId="{F50AFF30-7726-466D-99AE-8227484C12F2}" srcOrd="0" destOrd="0" presId="urn:microsoft.com/office/officeart/2005/8/layout/cycle7"/>
    <dgm:cxn modelId="{EBF2F761-60A1-4B92-AC85-E5A3A4D85B85}" type="presParOf" srcId="{DA1AD479-551A-4CD3-8CDF-2AF76826C753}" destId="{EC227574-D7C2-4B6B-A578-E37B8D6CDF5F}" srcOrd="1" destOrd="0" presId="urn:microsoft.com/office/officeart/2005/8/layout/cycle7"/>
    <dgm:cxn modelId="{937DB86E-F45E-48D8-957E-20A3B7DBDA92}" type="presParOf" srcId="{EC227574-D7C2-4B6B-A578-E37B8D6CDF5F}" destId="{90556398-316B-48A3-B825-1F540CFC81E8}" srcOrd="0" destOrd="0" presId="urn:microsoft.com/office/officeart/2005/8/layout/cycle7"/>
    <dgm:cxn modelId="{D4D8DAAD-6E65-4A50-9BB0-6AA67D56EF21}" type="presParOf" srcId="{DA1AD479-551A-4CD3-8CDF-2AF76826C753}" destId="{9798B87E-4354-46BD-AEB3-1808C042368D}" srcOrd="2" destOrd="0" presId="urn:microsoft.com/office/officeart/2005/8/layout/cycle7"/>
    <dgm:cxn modelId="{D3052A3D-BBC9-4499-A314-0129FDF9C47D}" type="presParOf" srcId="{DA1AD479-551A-4CD3-8CDF-2AF76826C753}" destId="{E05D397B-B46E-42EB-A548-5B6C463A6EB1}" srcOrd="3" destOrd="0" presId="urn:microsoft.com/office/officeart/2005/8/layout/cycle7"/>
    <dgm:cxn modelId="{626F5B49-9D63-4ABD-845F-015B01801ACA}" type="presParOf" srcId="{E05D397B-B46E-42EB-A548-5B6C463A6EB1}" destId="{6D8CA87F-F58A-4147-AFE1-883E6AA1C97D}" srcOrd="0" destOrd="0" presId="urn:microsoft.com/office/officeart/2005/8/layout/cycle7"/>
    <dgm:cxn modelId="{9337056E-335E-4285-9D8E-4C373BE9FDEA}" type="presParOf" srcId="{DA1AD479-551A-4CD3-8CDF-2AF76826C753}" destId="{FD99860A-5908-4C9D-AC90-3B2E9744F627}" srcOrd="4" destOrd="0" presId="urn:microsoft.com/office/officeart/2005/8/layout/cycle7"/>
    <dgm:cxn modelId="{13677E8E-ED49-4262-9B94-9CD401F2ABCE}" type="presParOf" srcId="{DA1AD479-551A-4CD3-8CDF-2AF76826C753}" destId="{5AC4D088-8235-41AE-9E21-F5200ABB5619}" srcOrd="5" destOrd="0" presId="urn:microsoft.com/office/officeart/2005/8/layout/cycle7"/>
    <dgm:cxn modelId="{5AA6D48F-FD42-4309-946C-91ED12F466BC}" type="presParOf" srcId="{5AC4D088-8235-41AE-9E21-F5200ABB5619}" destId="{8BAEB197-56A4-49F4-91EE-1723CB610EC6}"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0AFF30-7726-466D-99AE-8227484C12F2}">
      <dsp:nvSpPr>
        <dsp:cNvPr id="0" name=""/>
        <dsp:cNvSpPr/>
      </dsp:nvSpPr>
      <dsp:spPr>
        <a:xfrm>
          <a:off x="2288996" y="0"/>
          <a:ext cx="1655870" cy="82793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CGMS Baseline</a:t>
          </a:r>
          <a:endParaRPr lang="en-CH" sz="2000" kern="1200" dirty="0"/>
        </a:p>
      </dsp:txBody>
      <dsp:txXfrm>
        <a:off x="2313245" y="24249"/>
        <a:ext cx="1607372" cy="779437"/>
      </dsp:txXfrm>
    </dsp:sp>
    <dsp:sp modelId="{EC227574-D7C2-4B6B-A578-E37B8D6CDF5F}">
      <dsp:nvSpPr>
        <dsp:cNvPr id="0" name=""/>
        <dsp:cNvSpPr/>
      </dsp:nvSpPr>
      <dsp:spPr>
        <a:xfrm rot="3514906">
          <a:off x="3368297" y="1390438"/>
          <a:ext cx="867211" cy="289777"/>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CH" sz="1600" kern="1200"/>
        </a:p>
      </dsp:txBody>
      <dsp:txXfrm>
        <a:off x="3455230" y="1448393"/>
        <a:ext cx="693345" cy="173867"/>
      </dsp:txXfrm>
    </dsp:sp>
    <dsp:sp modelId="{9798B87E-4354-46BD-AEB3-1808C042368D}">
      <dsp:nvSpPr>
        <dsp:cNvPr id="0" name=""/>
        <dsp:cNvSpPr/>
      </dsp:nvSpPr>
      <dsp:spPr>
        <a:xfrm>
          <a:off x="3658939" y="2242720"/>
          <a:ext cx="1655870" cy="82793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WIGOS Vision 2040</a:t>
          </a:r>
          <a:endParaRPr lang="en-CH" sz="2000" kern="1200" dirty="0"/>
        </a:p>
      </dsp:txBody>
      <dsp:txXfrm>
        <a:off x="3683188" y="2266969"/>
        <a:ext cx="1607372" cy="779437"/>
      </dsp:txXfrm>
    </dsp:sp>
    <dsp:sp modelId="{E05D397B-B46E-42EB-A548-5B6C463A6EB1}">
      <dsp:nvSpPr>
        <dsp:cNvPr id="0" name=""/>
        <dsp:cNvSpPr/>
      </dsp:nvSpPr>
      <dsp:spPr>
        <a:xfrm rot="10800000">
          <a:off x="2683326" y="2511798"/>
          <a:ext cx="867211" cy="289777"/>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CH" sz="1600" kern="1200"/>
        </a:p>
      </dsp:txBody>
      <dsp:txXfrm rot="10800000">
        <a:off x="2770259" y="2569753"/>
        <a:ext cx="693345" cy="173867"/>
      </dsp:txXfrm>
    </dsp:sp>
    <dsp:sp modelId="{FD99860A-5908-4C9D-AC90-3B2E9744F627}">
      <dsp:nvSpPr>
        <dsp:cNvPr id="0" name=""/>
        <dsp:cNvSpPr/>
      </dsp:nvSpPr>
      <dsp:spPr>
        <a:xfrm>
          <a:off x="919054" y="2242720"/>
          <a:ext cx="1655870" cy="82793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User requirements</a:t>
          </a:r>
          <a:endParaRPr lang="en-CH" sz="2000" kern="1200" dirty="0"/>
        </a:p>
      </dsp:txBody>
      <dsp:txXfrm>
        <a:off x="943303" y="2266969"/>
        <a:ext cx="1607372" cy="779437"/>
      </dsp:txXfrm>
    </dsp:sp>
    <dsp:sp modelId="{5AC4D088-8235-41AE-9E21-F5200ABB5619}">
      <dsp:nvSpPr>
        <dsp:cNvPr id="0" name=""/>
        <dsp:cNvSpPr/>
      </dsp:nvSpPr>
      <dsp:spPr>
        <a:xfrm rot="18085094">
          <a:off x="1998354" y="1390438"/>
          <a:ext cx="867211" cy="289777"/>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CH" sz="1600" kern="1200"/>
        </a:p>
      </dsp:txBody>
      <dsp:txXfrm>
        <a:off x="2085287" y="1448393"/>
        <a:ext cx="693345" cy="173867"/>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8BA8E4E5-DA18-4885-B7AF-8FEBAAC55438}" type="datetimeFigureOut">
              <a:rPr lang="en-GB" smtClean="0"/>
              <a:pPr/>
              <a:t>04/02/2026</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DB56E656-7BCA-47BA-932F-B9CCCDF33D5D}"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B56E656-7BCA-47BA-932F-B9CCCDF33D5D}" type="slidenum">
              <a:rPr lang="en-GB" smtClean="0"/>
              <a:pPr/>
              <a:t>1</a:t>
            </a:fld>
            <a:endParaRPr lang="en-GB"/>
          </a:p>
        </p:txBody>
      </p:sp>
    </p:spTree>
    <p:extLst>
      <p:ext uri="{BB962C8B-B14F-4D97-AF65-F5344CB8AC3E}">
        <p14:creationId xmlns:p14="http://schemas.microsoft.com/office/powerpoint/2010/main" val="1812044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56E656-7BCA-47BA-932F-B9CCCDF33D5D}" type="slidenum">
              <a:rPr lang="en-GB" smtClean="0"/>
              <a:pPr/>
              <a:t>8</a:t>
            </a:fld>
            <a:endParaRPr lang="en-GB"/>
          </a:p>
        </p:txBody>
      </p:sp>
    </p:spTree>
    <p:extLst>
      <p:ext uri="{BB962C8B-B14F-4D97-AF65-F5344CB8AC3E}">
        <p14:creationId xmlns:p14="http://schemas.microsoft.com/office/powerpoint/2010/main" val="3720527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56E656-7BCA-47BA-932F-B9CCCDF33D5D}" type="slidenum">
              <a:rPr lang="en-GB" smtClean="0"/>
              <a:pPr/>
              <a:t>14</a:t>
            </a:fld>
            <a:endParaRPr lang="en-GB"/>
          </a:p>
        </p:txBody>
      </p:sp>
    </p:spTree>
    <p:extLst>
      <p:ext uri="{BB962C8B-B14F-4D97-AF65-F5344CB8AC3E}">
        <p14:creationId xmlns:p14="http://schemas.microsoft.com/office/powerpoint/2010/main" val="2360352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DB56E656-7BCA-47BA-932F-B9CCCDF33D5D}" type="slidenum">
              <a:rPr lang="en-GB" smtClean="0"/>
              <a:pPr/>
              <a:t>15</a:t>
            </a:fld>
            <a:endParaRPr lang="en-GB"/>
          </a:p>
        </p:txBody>
      </p:sp>
    </p:spTree>
    <p:extLst>
      <p:ext uri="{BB962C8B-B14F-4D97-AF65-F5344CB8AC3E}">
        <p14:creationId xmlns:p14="http://schemas.microsoft.com/office/powerpoint/2010/main" val="1813633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56E656-7BCA-47BA-932F-B9CCCDF33D5D}" type="slidenum">
              <a:rPr lang="en-GB" smtClean="0"/>
              <a:pPr/>
              <a:t>24</a:t>
            </a:fld>
            <a:endParaRPr lang="en-GB"/>
          </a:p>
        </p:txBody>
      </p:sp>
    </p:spTree>
    <p:extLst>
      <p:ext uri="{BB962C8B-B14F-4D97-AF65-F5344CB8AC3E}">
        <p14:creationId xmlns:p14="http://schemas.microsoft.com/office/powerpoint/2010/main" val="2781289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007FE85-DE3A-46CE-92E9-70525343D2D1}" type="slidenum">
              <a:rPr lang="en-CH" smtClean="0"/>
              <a:t>31</a:t>
            </a:fld>
            <a:endParaRPr lang="en-CH"/>
          </a:p>
        </p:txBody>
      </p:sp>
    </p:spTree>
    <p:extLst>
      <p:ext uri="{BB962C8B-B14F-4D97-AF65-F5344CB8AC3E}">
        <p14:creationId xmlns:p14="http://schemas.microsoft.com/office/powerpoint/2010/main" val="3428683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Rectangle 65"/>
          <p:cNvSpPr>
            <a:spLocks noGrp="1" noChangeArrowheads="1"/>
          </p:cNvSpPr>
          <p:nvPr>
            <p:ph type="sldNum" sz="quarter" idx="4294967295"/>
          </p:nvPr>
        </p:nvSpPr>
        <p:spPr>
          <a:xfrm>
            <a:off x="11430587" y="6610350"/>
            <a:ext cx="761404" cy="247650"/>
          </a:xfrm>
          <a:prstGeom prst="rect">
            <a:avLst/>
          </a:prstGeom>
        </p:spPr>
        <p:txBody>
          <a:bodyPr/>
          <a:lstStyle>
            <a:lvl1pPr>
              <a:defRPr sz="800">
                <a:solidFill>
                  <a:schemeClr val="tx2"/>
                </a:solidFill>
              </a:defRPr>
            </a:lvl1pPr>
          </a:lstStyle>
          <a:p>
            <a:pPr>
              <a:defRPr/>
            </a:pPr>
            <a:r>
              <a:rPr lang="en-GB" dirty="0"/>
              <a:t>Slide: </a:t>
            </a:r>
            <a:fld id="{8AE4F5B3-C86E-48F7-90B4-22A3CA5B476D}" type="slidenum">
              <a:rPr lang="en-GB"/>
              <a:pPr>
                <a:defRPr/>
              </a:pPr>
              <a:t>‹#›</a:t>
            </a:fld>
            <a:endParaRPr lang="en-GB" dirty="0"/>
          </a:p>
        </p:txBody>
      </p:sp>
      <p:sp>
        <p:nvSpPr>
          <p:cNvPr id="14" name="TextBox 13"/>
          <p:cNvSpPr txBox="1"/>
          <p:nvPr userDrawn="1"/>
        </p:nvSpPr>
        <p:spPr>
          <a:xfrm>
            <a:off x="0" y="0"/>
            <a:ext cx="12192000" cy="369332"/>
          </a:xfrm>
          <a:prstGeom prst="rect">
            <a:avLst/>
          </a:prstGeom>
          <a:solidFill>
            <a:schemeClr val="accent1">
              <a:lumMod val="75000"/>
            </a:schemeClr>
          </a:solidFill>
        </p:spPr>
        <p:txBody>
          <a:bodyPr wrap="square" rtlCol="0">
            <a:spAutoFit/>
          </a:bodyPr>
          <a:lstStyle/>
          <a:p>
            <a:pPr algn="ctr"/>
            <a:r>
              <a:rPr lang="en-GB" sz="1800" b="1" dirty="0">
                <a:solidFill>
                  <a:schemeClr val="bg1"/>
                </a:solidFill>
              </a:rPr>
              <a:t>Coordination Group for Meteorological Satellites - CGMS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5"/>
          <p:cNvSpPr>
            <a:spLocks noGrp="1" noChangeArrowheads="1"/>
          </p:cNvSpPr>
          <p:nvPr>
            <p:ph type="sldNum" sz="quarter" idx="4294967295"/>
          </p:nvPr>
        </p:nvSpPr>
        <p:spPr>
          <a:xfrm>
            <a:off x="11430596" y="6610350"/>
            <a:ext cx="761404" cy="247650"/>
          </a:xfrm>
          <a:prstGeom prst="rect">
            <a:avLst/>
          </a:prstGeom>
        </p:spPr>
        <p:txBody>
          <a:bodyPr/>
          <a:lstStyle>
            <a:lvl1pPr>
              <a:defRPr sz="800">
                <a:solidFill>
                  <a:schemeClr val="tx2"/>
                </a:solidFill>
              </a:defRPr>
            </a:lvl1pPr>
          </a:lstStyle>
          <a:p>
            <a:pPr>
              <a:defRPr/>
            </a:pPr>
            <a:r>
              <a:rPr lang="en-GB" dirty="0"/>
              <a:t>Slide: </a:t>
            </a:r>
            <a:fld id="{8AE4F5B3-C86E-48F7-90B4-22A3CA5B476D}"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2" descr="cgmsletter">
            <a:extLst>
              <a:ext uri="{FF2B5EF4-FFF2-40B4-BE49-F238E27FC236}">
                <a16:creationId xmlns:a16="http://schemas.microsoft.com/office/drawing/2014/main" id="{E8053447-E41A-E048-4AB3-7AE80214BC98}"/>
              </a:ext>
            </a:extLst>
          </p:cNvPr>
          <p:cNvPicPr>
            <a:picLocks noChangeAspect="1" noChangeArrowheads="1"/>
          </p:cNvPicPr>
          <p:nvPr userDrawn="1"/>
        </p:nvPicPr>
        <p:blipFill>
          <a:blip r:embed="rId4" cstate="print"/>
          <a:srcRect/>
          <a:stretch>
            <a:fillRect/>
          </a:stretch>
        </p:blipFill>
        <p:spPr bwMode="auto">
          <a:xfrm>
            <a:off x="253364" y="5334718"/>
            <a:ext cx="11606617" cy="1281982"/>
          </a:xfrm>
          <a:prstGeom prst="rect">
            <a:avLst/>
          </a:prstGeom>
          <a:noFill/>
          <a:ln w="9525">
            <a:noFill/>
            <a:miter lim="800000"/>
            <a:headEnd/>
            <a:tailEnd/>
          </a:ln>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277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Box 6"/>
          <p:cNvSpPr txBox="1"/>
          <p:nvPr userDrawn="1"/>
        </p:nvSpPr>
        <p:spPr>
          <a:xfrm>
            <a:off x="133317" y="6616700"/>
            <a:ext cx="4810555" cy="215444"/>
          </a:xfrm>
          <a:prstGeom prst="rect">
            <a:avLst/>
          </a:prstGeom>
          <a:noFill/>
        </p:spPr>
        <p:txBody>
          <a:bodyPr wrap="square">
            <a:spAutoFit/>
          </a:bodyPr>
          <a:lstStyle/>
          <a:p>
            <a:pPr>
              <a:defRPr/>
            </a:pPr>
            <a:r>
              <a:rPr lang="en-CH" sz="800" dirty="0">
                <a:solidFill>
                  <a:srgbClr val="002569"/>
                </a:solidFill>
              </a:rPr>
              <a:t>WMO</a:t>
            </a:r>
            <a:r>
              <a:rPr lang="en-GB" sz="800" dirty="0">
                <a:solidFill>
                  <a:srgbClr val="002569"/>
                </a:solidFill>
              </a:rPr>
              <a:t>, v</a:t>
            </a:r>
            <a:r>
              <a:rPr lang="en-CH" sz="800" dirty="0">
                <a:solidFill>
                  <a:srgbClr val="002569"/>
                </a:solidFill>
              </a:rPr>
              <a:t>1.0</a:t>
            </a:r>
            <a:r>
              <a:rPr lang="en-GB" sz="800" dirty="0">
                <a:solidFill>
                  <a:srgbClr val="002569"/>
                </a:solidFill>
              </a:rPr>
              <a:t>,  </a:t>
            </a:r>
            <a:r>
              <a:rPr lang="fi-FI" sz="800" dirty="0">
                <a:solidFill>
                  <a:srgbClr val="002569"/>
                </a:solidFill>
              </a:rPr>
              <a:t>21 Jan</a:t>
            </a:r>
            <a:r>
              <a:rPr lang="en-GB" sz="800" baseline="0" dirty="0">
                <a:solidFill>
                  <a:srgbClr val="002569"/>
                </a:solidFill>
              </a:rPr>
              <a:t> 2026</a:t>
            </a:r>
            <a:endParaRPr lang="en-GB" sz="800" dirty="0">
              <a:solidFill>
                <a:srgbClr val="002569"/>
              </a:solidFill>
            </a:endParaRPr>
          </a:p>
        </p:txBody>
      </p:sp>
      <p:sp>
        <p:nvSpPr>
          <p:cNvPr id="9" name="Rectangle 65"/>
          <p:cNvSpPr>
            <a:spLocks noGrp="1" noChangeArrowheads="1"/>
          </p:cNvSpPr>
          <p:nvPr>
            <p:ph type="sldNum" sz="quarter" idx="4"/>
          </p:nvPr>
        </p:nvSpPr>
        <p:spPr>
          <a:xfrm>
            <a:off x="11411369" y="6616700"/>
            <a:ext cx="761404" cy="247650"/>
          </a:xfrm>
          <a:prstGeom prst="rect">
            <a:avLst/>
          </a:prstGeom>
        </p:spPr>
        <p:txBody>
          <a:bodyPr/>
          <a:lstStyle>
            <a:lvl1pPr>
              <a:defRPr sz="800">
                <a:solidFill>
                  <a:schemeClr val="tx2"/>
                </a:solidFill>
              </a:defRPr>
            </a:lvl1pPr>
          </a:lstStyle>
          <a:p>
            <a:pPr>
              <a:defRPr/>
            </a:pPr>
            <a:r>
              <a:rPr lang="en-GB" dirty="0"/>
              <a:t>Slide: </a:t>
            </a:r>
            <a:fld id="{8AE4F5B3-C86E-48F7-90B4-22A3CA5B476D}" type="slidenum">
              <a:rPr lang="en-GB"/>
              <a:pPr>
                <a:defRPr/>
              </a:pPr>
              <a:t>‹#›</a:t>
            </a:fld>
            <a:endParaRPr lang="en-GB" dirty="0"/>
          </a:p>
        </p:txBody>
      </p:sp>
      <p:sp>
        <p:nvSpPr>
          <p:cNvPr id="10" name="TextBox 9"/>
          <p:cNvSpPr txBox="1"/>
          <p:nvPr userDrawn="1"/>
        </p:nvSpPr>
        <p:spPr>
          <a:xfrm>
            <a:off x="0" y="0"/>
            <a:ext cx="12192000" cy="369332"/>
          </a:xfrm>
          <a:prstGeom prst="rect">
            <a:avLst/>
          </a:prstGeom>
          <a:solidFill>
            <a:schemeClr val="accent1">
              <a:lumMod val="75000"/>
            </a:schemeClr>
          </a:solidFill>
        </p:spPr>
        <p:txBody>
          <a:bodyPr wrap="square" rtlCol="0">
            <a:spAutoFit/>
          </a:bodyPr>
          <a:lstStyle/>
          <a:p>
            <a:pPr algn="ctr"/>
            <a:r>
              <a:rPr lang="en-GB" sz="1800" b="1" dirty="0">
                <a:solidFill>
                  <a:schemeClr val="bg1"/>
                </a:solidFill>
              </a:rPr>
              <a:t>Coordination Group for Meteorological Satellites - CGMS</a:t>
            </a:r>
          </a:p>
        </p:txBody>
      </p:sp>
      <p:pic>
        <p:nvPicPr>
          <p:cNvPr id="6" name="Picture 5">
            <a:extLst>
              <a:ext uri="{FF2B5EF4-FFF2-40B4-BE49-F238E27FC236}">
                <a16:creationId xmlns:a16="http://schemas.microsoft.com/office/drawing/2014/main" id="{B5F36B76-3C72-F27F-981F-286C6AE90D46}"/>
              </a:ext>
            </a:extLst>
          </p:cNvPr>
          <p:cNvPicPr>
            <a:picLocks noChangeAspect="1"/>
          </p:cNvPicPr>
          <p:nvPr userDrawn="1"/>
        </p:nvPicPr>
        <p:blipFill>
          <a:blip r:embed="rId5"/>
          <a:srcRect l="2434" t="70985" r="86985" b="5581"/>
          <a:stretch/>
        </p:blipFill>
        <p:spPr>
          <a:xfrm>
            <a:off x="9624392" y="5949280"/>
            <a:ext cx="936104" cy="57481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91544" y="1484784"/>
            <a:ext cx="7380312" cy="3312368"/>
          </a:xfrm>
        </p:spPr>
        <p:txBody>
          <a:bodyPr>
            <a:normAutofit/>
          </a:bodyPr>
          <a:lstStyle/>
          <a:p>
            <a:r>
              <a:rPr lang="en-CH" b="1" dirty="0">
                <a:solidFill>
                  <a:schemeClr val="tx2"/>
                </a:solidFill>
                <a:latin typeface="Arial" pitchFamily="34" charset="0"/>
                <a:cs typeface="Arial" pitchFamily="34" charset="0"/>
              </a:rPr>
              <a:t>WMO Gap Analysis</a:t>
            </a:r>
            <a:br>
              <a:rPr lang="en-GB" b="1" dirty="0">
                <a:solidFill>
                  <a:schemeClr val="tx2"/>
                </a:solidFill>
                <a:latin typeface="Arial" pitchFamily="34" charset="0"/>
                <a:cs typeface="Arial" pitchFamily="34" charset="0"/>
              </a:rPr>
            </a:br>
            <a:br>
              <a:rPr lang="en-GB" b="1" dirty="0">
                <a:solidFill>
                  <a:schemeClr val="tx2"/>
                </a:solidFill>
                <a:latin typeface="Arial" pitchFamily="34" charset="0"/>
                <a:cs typeface="Arial" pitchFamily="34" charset="0"/>
              </a:rPr>
            </a:br>
            <a:r>
              <a:rPr lang="fi-FI" sz="1600" b="1" dirty="0">
                <a:solidFill>
                  <a:schemeClr val="tx2"/>
                </a:solidFill>
                <a:latin typeface="Arial" pitchFamily="34" charset="0"/>
                <a:cs typeface="Arial" pitchFamily="34" charset="0"/>
              </a:rPr>
              <a:t>8th CGMS WGIII Risk Assessment Workshop</a:t>
            </a:r>
            <a:endParaRPr lang="en-GB" sz="1600" b="1" dirty="0">
              <a:solidFill>
                <a:schemeClr val="tx2"/>
              </a:solidFill>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50148-094E-1C92-9126-AF1370037D60}"/>
              </a:ext>
            </a:extLst>
          </p:cNvPr>
          <p:cNvSpPr>
            <a:spLocks noGrp="1"/>
          </p:cNvSpPr>
          <p:nvPr>
            <p:ph type="ctrTitle"/>
          </p:nvPr>
        </p:nvSpPr>
        <p:spPr>
          <a:xfrm>
            <a:off x="2209800" y="2130426"/>
            <a:ext cx="7772400" cy="1470025"/>
          </a:xfrm>
        </p:spPr>
        <p:txBody>
          <a:bodyPr anchor="ctr">
            <a:normAutofit/>
          </a:bodyPr>
          <a:lstStyle/>
          <a:p>
            <a:r>
              <a:rPr lang="en-US" dirty="0"/>
              <a:t>Earth Observations for polar orbits</a:t>
            </a:r>
            <a:endParaRPr lang="en-GB" dirty="0"/>
          </a:p>
        </p:txBody>
      </p:sp>
      <p:sp>
        <p:nvSpPr>
          <p:cNvPr id="9" name="Subtitle 2">
            <a:extLst>
              <a:ext uri="{FF2B5EF4-FFF2-40B4-BE49-F238E27FC236}">
                <a16:creationId xmlns:a16="http://schemas.microsoft.com/office/drawing/2014/main" id="{E8D29B0B-EAB0-990B-8914-85735552B828}"/>
              </a:ext>
            </a:extLst>
          </p:cNvPr>
          <p:cNvSpPr>
            <a:spLocks noGrp="1"/>
          </p:cNvSpPr>
          <p:nvPr>
            <p:ph type="subTitle" idx="1"/>
          </p:nvPr>
        </p:nvSpPr>
        <p:spPr>
          <a:xfrm>
            <a:off x="2895600" y="3886200"/>
            <a:ext cx="6400800" cy="1752600"/>
          </a:xfrm>
        </p:spPr>
        <p:txBody>
          <a:bodyPr/>
          <a:lstStyle/>
          <a:p>
            <a:endParaRPr lang="en-US"/>
          </a:p>
        </p:txBody>
      </p:sp>
      <p:sp>
        <p:nvSpPr>
          <p:cNvPr id="3" name="Slide Number Placeholder 2">
            <a:extLst>
              <a:ext uri="{FF2B5EF4-FFF2-40B4-BE49-F238E27FC236}">
                <a16:creationId xmlns:a16="http://schemas.microsoft.com/office/drawing/2014/main" id="{DB17A7B6-28EE-2784-F0A4-176E446DC1EE}"/>
              </a:ext>
            </a:extLst>
          </p:cNvPr>
          <p:cNvSpPr>
            <a:spLocks noGrp="1"/>
          </p:cNvSpPr>
          <p:nvPr>
            <p:ph type="sldNum" sz="quarter" idx="4294967295"/>
          </p:nvPr>
        </p:nvSpPr>
        <p:spPr>
          <a:xfrm>
            <a:off x="11430587" y="6610350"/>
            <a:ext cx="761404" cy="247650"/>
          </a:xfrm>
        </p:spPr>
        <p:txBody>
          <a:bodyPr/>
          <a:lstStyle/>
          <a:p>
            <a:pPr>
              <a:defRPr/>
            </a:pPr>
            <a:r>
              <a:rPr lang="en-GB"/>
              <a:t>Slide: </a:t>
            </a:r>
            <a:fld id="{8AE4F5B3-C86E-48F7-90B4-22A3CA5B476D}" type="slidenum">
              <a:rPr lang="en-GB" smtClean="0"/>
              <a:pPr>
                <a:defRPr/>
              </a:pPr>
              <a:t>10</a:t>
            </a:fld>
            <a:endParaRPr lang="en-GB" dirty="0"/>
          </a:p>
        </p:txBody>
      </p:sp>
    </p:spTree>
    <p:extLst>
      <p:ext uri="{BB962C8B-B14F-4D97-AF65-F5344CB8AC3E}">
        <p14:creationId xmlns:p14="http://schemas.microsoft.com/office/powerpoint/2010/main" val="2461995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8966DD57-BC72-4B7C-B79F-B600FA794786}"/>
              </a:ext>
            </a:extLst>
          </p:cNvPr>
          <p:cNvSpPr>
            <a:spLocks noGrp="1"/>
          </p:cNvSpPr>
          <p:nvPr>
            <p:ph type="title"/>
          </p:nvPr>
        </p:nvSpPr>
        <p:spPr>
          <a:xfrm>
            <a:off x="0" y="110749"/>
            <a:ext cx="12000656" cy="1277074"/>
          </a:xfrm>
        </p:spPr>
        <p:txBody>
          <a:bodyPr>
            <a:normAutofit fontScale="90000"/>
          </a:bodyPr>
          <a:lstStyle/>
          <a:p>
            <a:r>
              <a:rPr lang="en-US" sz="2800" dirty="0"/>
              <a:t>Sun-synchronous core constellation satellites in three orbital planes (morning, afternoon, early morning) and additional </a:t>
            </a:r>
            <a:r>
              <a:rPr lang="en-US" sz="2800" dirty="0" err="1"/>
              <a:t>scatterometers</a:t>
            </a:r>
            <a:r>
              <a:rPr lang="en-US" sz="2800" dirty="0"/>
              <a:t> on drifting orbit (Subcomponent 1)</a:t>
            </a:r>
            <a:endParaRPr lang="en-CH" sz="2800" dirty="0"/>
          </a:p>
        </p:txBody>
      </p:sp>
      <p:pic>
        <p:nvPicPr>
          <p:cNvPr id="8" name="Picture 7">
            <a:extLst>
              <a:ext uri="{FF2B5EF4-FFF2-40B4-BE49-F238E27FC236}">
                <a16:creationId xmlns:a16="http://schemas.microsoft.com/office/drawing/2014/main" id="{FEFCEC9C-2A53-F016-28B7-0781252F4799}"/>
              </a:ext>
            </a:extLst>
          </p:cNvPr>
          <p:cNvPicPr>
            <a:picLocks noChangeAspect="1"/>
          </p:cNvPicPr>
          <p:nvPr/>
        </p:nvPicPr>
        <p:blipFill>
          <a:blip r:embed="rId2"/>
          <a:stretch>
            <a:fillRect/>
          </a:stretch>
        </p:blipFill>
        <p:spPr>
          <a:xfrm>
            <a:off x="479376" y="3632897"/>
            <a:ext cx="2880320" cy="894378"/>
          </a:xfrm>
          <a:prstGeom prst="rect">
            <a:avLst/>
          </a:prstGeom>
          <a:solidFill>
            <a:schemeClr val="bg1"/>
          </a:solidFill>
        </p:spPr>
      </p:pic>
      <p:grpSp>
        <p:nvGrpSpPr>
          <p:cNvPr id="9" name="Group 8">
            <a:extLst>
              <a:ext uri="{FF2B5EF4-FFF2-40B4-BE49-F238E27FC236}">
                <a16:creationId xmlns:a16="http://schemas.microsoft.com/office/drawing/2014/main" id="{D3388429-9AD6-6453-29A3-62F417E3347C}"/>
              </a:ext>
            </a:extLst>
          </p:cNvPr>
          <p:cNvGrpSpPr/>
          <p:nvPr/>
        </p:nvGrpSpPr>
        <p:grpSpPr>
          <a:xfrm>
            <a:off x="551384" y="4626772"/>
            <a:ext cx="1211040" cy="369332"/>
            <a:chOff x="323530" y="5175389"/>
            <a:chExt cx="1211040" cy="369332"/>
          </a:xfrm>
        </p:grpSpPr>
        <p:sp>
          <p:nvSpPr>
            <p:cNvPr id="10" name="TextBox 9">
              <a:extLst>
                <a:ext uri="{FF2B5EF4-FFF2-40B4-BE49-F238E27FC236}">
                  <a16:creationId xmlns:a16="http://schemas.microsoft.com/office/drawing/2014/main" id="{DBB2125A-FBFA-24D3-4F71-C125DA52E600}"/>
                </a:ext>
              </a:extLst>
            </p:cNvPr>
            <p:cNvSpPr txBox="1"/>
            <p:nvPr/>
          </p:nvSpPr>
          <p:spPr>
            <a:xfrm>
              <a:off x="323530" y="5175389"/>
              <a:ext cx="1211040" cy="369332"/>
            </a:xfrm>
            <a:prstGeom prst="rect">
              <a:avLst/>
            </a:prstGeom>
            <a:noFill/>
          </p:spPr>
          <p:txBody>
            <a:bodyPr wrap="square" rtlCol="0">
              <a:spAutoFit/>
            </a:bodyPr>
            <a:lstStyle/>
            <a:p>
              <a:r>
                <a:rPr lang="fi-FI" dirty="0"/>
                <a:t>Gap = </a:t>
              </a:r>
              <a:endParaRPr lang="en-CH" dirty="0"/>
            </a:p>
          </p:txBody>
        </p:sp>
        <p:sp>
          <p:nvSpPr>
            <p:cNvPr id="12" name="Rectangle 11">
              <a:extLst>
                <a:ext uri="{FF2B5EF4-FFF2-40B4-BE49-F238E27FC236}">
                  <a16:creationId xmlns:a16="http://schemas.microsoft.com/office/drawing/2014/main" id="{546B1C12-FE43-4F61-0571-70E6F95D7C43}"/>
                </a:ext>
              </a:extLst>
            </p:cNvPr>
            <p:cNvSpPr/>
            <p:nvPr/>
          </p:nvSpPr>
          <p:spPr>
            <a:xfrm>
              <a:off x="1043608" y="5301208"/>
              <a:ext cx="360040"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
        <p:nvSpPr>
          <p:cNvPr id="2" name="Slide Number Placeholder 1">
            <a:extLst>
              <a:ext uri="{FF2B5EF4-FFF2-40B4-BE49-F238E27FC236}">
                <a16:creationId xmlns:a16="http://schemas.microsoft.com/office/drawing/2014/main" id="{026B0DE7-005B-4A26-0C4C-C146CE9AA748}"/>
              </a:ext>
            </a:extLst>
          </p:cNvPr>
          <p:cNvSpPr>
            <a:spLocks noGrp="1"/>
          </p:cNvSpPr>
          <p:nvPr>
            <p:ph type="sldNum" sz="quarter" idx="4294967295"/>
          </p:nvPr>
        </p:nvSpPr>
        <p:spPr>
          <a:xfrm>
            <a:off x="11430596" y="6017030"/>
            <a:ext cx="761404" cy="247650"/>
          </a:xfrm>
        </p:spPr>
        <p:txBody>
          <a:bodyPr/>
          <a:lstStyle/>
          <a:p>
            <a:pPr>
              <a:defRPr/>
            </a:pPr>
            <a:r>
              <a:rPr lang="en-GB"/>
              <a:t>Slide: </a:t>
            </a:r>
            <a:fld id="{8AE4F5B3-C86E-48F7-90B4-22A3CA5B476D}" type="slidenum">
              <a:rPr lang="en-GB" smtClean="0"/>
              <a:pPr>
                <a:defRPr/>
              </a:pPr>
              <a:t>11</a:t>
            </a:fld>
            <a:endParaRPr lang="en-GB" dirty="0"/>
          </a:p>
        </p:txBody>
      </p:sp>
      <p:sp>
        <p:nvSpPr>
          <p:cNvPr id="15" name="TextBox 14">
            <a:extLst>
              <a:ext uri="{FF2B5EF4-FFF2-40B4-BE49-F238E27FC236}">
                <a16:creationId xmlns:a16="http://schemas.microsoft.com/office/drawing/2014/main" id="{DD3BE5DA-74B8-4EE0-5544-A6416E4B8A0A}"/>
              </a:ext>
            </a:extLst>
          </p:cNvPr>
          <p:cNvSpPr txBox="1"/>
          <p:nvPr/>
        </p:nvSpPr>
        <p:spPr>
          <a:xfrm>
            <a:off x="479376" y="5095601"/>
            <a:ext cx="4089581" cy="369332"/>
          </a:xfrm>
          <a:prstGeom prst="rect">
            <a:avLst/>
          </a:prstGeom>
          <a:no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rPr>
              <a:t>Rows in pink </a:t>
            </a:r>
            <a:r>
              <a:rPr lang="en-CH" kern="0" dirty="0">
                <a:solidFill>
                  <a:prstClr val="black"/>
                </a:solidFill>
                <a:latin typeface="Calibri"/>
              </a:rPr>
              <a:t>=</a:t>
            </a:r>
            <a:r>
              <a:rPr kumimoji="0" lang="en-US" sz="1800" b="0" i="0" u="none" strike="noStrike" kern="0" cap="none" spc="0" normalizeH="0" baseline="0" noProof="0" dirty="0">
                <a:ln>
                  <a:noFill/>
                </a:ln>
                <a:solidFill>
                  <a:prstClr val="black"/>
                </a:solidFill>
                <a:effectLst/>
                <a:uLnTx/>
                <a:uFillTx/>
                <a:latin typeface="Calibri"/>
              </a:rPr>
              <a:t> CGMS baseline</a:t>
            </a:r>
            <a:r>
              <a:rPr kumimoji="0" lang="en-CH" sz="1800" b="0" i="0" u="none" strike="noStrike" kern="0" cap="none" spc="0" normalizeH="0" baseline="0" noProof="0" dirty="0">
                <a:ln>
                  <a:noFill/>
                </a:ln>
                <a:solidFill>
                  <a:prstClr val="black"/>
                </a:solidFill>
                <a:effectLst/>
                <a:uLnTx/>
                <a:uFillTx/>
                <a:latin typeface="Calibri"/>
              </a:rPr>
              <a:t> instrument</a:t>
            </a:r>
            <a:endParaRPr kumimoji="0" lang="en-US" sz="1800" b="0" i="0" u="none" strike="noStrike" kern="0" cap="none" spc="0" normalizeH="0" baseline="0" noProof="0" dirty="0">
              <a:ln>
                <a:noFill/>
              </a:ln>
              <a:solidFill>
                <a:prstClr val="black"/>
              </a:solidFill>
              <a:effectLst/>
              <a:uLnTx/>
              <a:uFillTx/>
              <a:latin typeface="Calibri"/>
            </a:endParaRPr>
          </a:p>
        </p:txBody>
      </p:sp>
      <p:grpSp>
        <p:nvGrpSpPr>
          <p:cNvPr id="3" name="Group 2">
            <a:extLst>
              <a:ext uri="{FF2B5EF4-FFF2-40B4-BE49-F238E27FC236}">
                <a16:creationId xmlns:a16="http://schemas.microsoft.com/office/drawing/2014/main" id="{AFC1FBF4-1025-3A5C-CEAD-535BC1EA2CE8}"/>
              </a:ext>
            </a:extLst>
          </p:cNvPr>
          <p:cNvGrpSpPr/>
          <p:nvPr/>
        </p:nvGrpSpPr>
        <p:grpSpPr>
          <a:xfrm>
            <a:off x="26154" y="1298857"/>
            <a:ext cx="12293624" cy="1504180"/>
            <a:chOff x="26154" y="1298857"/>
            <a:chExt cx="12293624" cy="1504180"/>
          </a:xfrm>
        </p:grpSpPr>
        <p:pic>
          <p:nvPicPr>
            <p:cNvPr id="4" name="Picture 3">
              <a:extLst>
                <a:ext uri="{FF2B5EF4-FFF2-40B4-BE49-F238E27FC236}">
                  <a16:creationId xmlns:a16="http://schemas.microsoft.com/office/drawing/2014/main" id="{F6ADB4F0-F7D9-BD20-A5C8-D098EE377B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154" y="1298857"/>
              <a:ext cx="12293624" cy="1504180"/>
            </a:xfrm>
            <a:prstGeom prst="rect">
              <a:avLst/>
            </a:prstGeom>
          </p:spPr>
        </p:pic>
        <p:sp>
          <p:nvSpPr>
            <p:cNvPr id="5" name="Rectangle 4">
              <a:extLst>
                <a:ext uri="{FF2B5EF4-FFF2-40B4-BE49-F238E27FC236}">
                  <a16:creationId xmlns:a16="http://schemas.microsoft.com/office/drawing/2014/main" id="{E25B4C58-5693-4C85-80FD-21F2E17353D5}"/>
                </a:ext>
              </a:extLst>
            </p:cNvPr>
            <p:cNvSpPr/>
            <p:nvPr/>
          </p:nvSpPr>
          <p:spPr>
            <a:xfrm>
              <a:off x="2999656" y="2306817"/>
              <a:ext cx="4176464" cy="15755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6" name="Rectangle 5">
              <a:extLst>
                <a:ext uri="{FF2B5EF4-FFF2-40B4-BE49-F238E27FC236}">
                  <a16:creationId xmlns:a16="http://schemas.microsoft.com/office/drawing/2014/main" id="{B7EEA088-D94D-8230-0C3D-4278B4CB6DEC}"/>
                </a:ext>
              </a:extLst>
            </p:cNvPr>
            <p:cNvSpPr/>
            <p:nvPr/>
          </p:nvSpPr>
          <p:spPr>
            <a:xfrm>
              <a:off x="5231904" y="2622665"/>
              <a:ext cx="1584176" cy="151403"/>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extLst>
      <p:ext uri="{BB962C8B-B14F-4D97-AF65-F5344CB8AC3E}">
        <p14:creationId xmlns:p14="http://schemas.microsoft.com/office/powerpoint/2010/main" val="31556391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C1C51-8924-6126-91BA-5CED44B83A22}"/>
              </a:ext>
            </a:extLst>
          </p:cNvPr>
          <p:cNvSpPr>
            <a:spLocks noGrp="1"/>
          </p:cNvSpPr>
          <p:nvPr>
            <p:ph type="title"/>
          </p:nvPr>
        </p:nvSpPr>
        <p:spPr/>
        <p:txBody>
          <a:bodyPr/>
          <a:lstStyle/>
          <a:p>
            <a:r>
              <a:rPr lang="fi-FI" dirty="0"/>
              <a:t>Day-night visible imagery</a:t>
            </a:r>
            <a:endParaRPr lang="en-CH" dirty="0"/>
          </a:p>
        </p:txBody>
      </p:sp>
      <p:sp>
        <p:nvSpPr>
          <p:cNvPr id="3" name="Content Placeholder 2">
            <a:extLst>
              <a:ext uri="{FF2B5EF4-FFF2-40B4-BE49-F238E27FC236}">
                <a16:creationId xmlns:a16="http://schemas.microsoft.com/office/drawing/2014/main" id="{E1D804B2-C092-EC51-42DF-334E8553255B}"/>
              </a:ext>
            </a:extLst>
          </p:cNvPr>
          <p:cNvSpPr>
            <a:spLocks noGrp="1"/>
          </p:cNvSpPr>
          <p:nvPr>
            <p:ph idx="1"/>
          </p:nvPr>
        </p:nvSpPr>
        <p:spPr>
          <a:xfrm>
            <a:off x="479376" y="1600200"/>
            <a:ext cx="9731424" cy="4277071"/>
          </a:xfrm>
        </p:spPr>
        <p:txBody>
          <a:bodyPr/>
          <a:lstStyle/>
          <a:p>
            <a:r>
              <a:rPr lang="en-CH" sz="2400" kern="100" dirty="0">
                <a:latin typeface="Calibri" panose="020F0502020204030204" pitchFamily="34" charset="0"/>
                <a:ea typeface="Calibri" panose="020F0502020204030204" pitchFamily="34" charset="0"/>
                <a:cs typeface="Times New Roman" panose="02020603050405020304" pitchFamily="18" charset="0"/>
              </a:rPr>
              <a:t>Satellites with a day-night visible channel capability are only in the early morning (FY-3) and early afternoon (NOAA) orbits </a:t>
            </a:r>
          </a:p>
          <a:p>
            <a:pPr marL="0" indent="0">
              <a:buNone/>
            </a:pPr>
            <a:endParaRPr lang="fi-FI" sz="2400" kern="100" dirty="0">
              <a:latin typeface="Calibri" panose="020F0502020204030204" pitchFamily="34" charset="0"/>
              <a:ea typeface="Calibri" panose="020F0502020204030204" pitchFamily="34" charset="0"/>
              <a:cs typeface="Times New Roman" panose="02020603050405020304" pitchFamily="18" charset="0"/>
            </a:endParaRPr>
          </a:p>
          <a:p>
            <a:r>
              <a:rPr lang="en-CH" sz="2400" kern="100" dirty="0">
                <a:latin typeface="Calibri" panose="020F0502020204030204" pitchFamily="34" charset="0"/>
                <a:ea typeface="Calibri" panose="020F0502020204030204" pitchFamily="34" charset="0"/>
                <a:cs typeface="Times New Roman" panose="02020603050405020304" pitchFamily="18" charset="0"/>
              </a:rPr>
              <a:t>There are no plans for day-night imagery in the late morning orbit</a:t>
            </a:r>
            <a:endParaRPr lang="fi-FI" sz="1800" kern="1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i-FI" sz="1800" kern="1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i-FI" sz="2000" i="1" kern="100" dirty="0">
                <a:latin typeface="Calibri" panose="020F0502020204030204" pitchFamily="34" charset="0"/>
                <a:ea typeface="Calibri" panose="020F0502020204030204" pitchFamily="34" charset="0"/>
                <a:cs typeface="Times New Roman" panose="02020603050405020304" pitchFamily="18" charset="0"/>
              </a:rPr>
              <a:t>CGMS Baseline</a:t>
            </a:r>
          </a:p>
          <a:p>
            <a:r>
              <a:rPr lang="en-US" sz="1800" b="0" i="1" u="none" strike="noStrike" baseline="0" dirty="0">
                <a:solidFill>
                  <a:srgbClr val="000000"/>
                </a:solidFill>
                <a:latin typeface="Calibri" panose="020F0502020204030204" pitchFamily="34" charset="0"/>
              </a:rPr>
              <a:t>LEO early morning and afternoon orbits</a:t>
            </a:r>
            <a:r>
              <a:rPr lang="en-US" sz="1800" b="0" i="0" u="none" strike="noStrike" baseline="0" dirty="0">
                <a:solidFill>
                  <a:srgbClr val="000000"/>
                </a:solidFill>
                <a:latin typeface="Calibri" panose="020F0502020204030204" pitchFamily="34" charset="0"/>
              </a:rPr>
              <a:t>	</a:t>
            </a:r>
          </a:p>
          <a:p>
            <a:pPr marL="0" indent="0">
              <a:buNone/>
            </a:pPr>
            <a:r>
              <a:rPr lang="fi-FI" sz="2000" i="1" kern="100" dirty="0">
                <a:latin typeface="Calibri" panose="020F0502020204030204" pitchFamily="34" charset="0"/>
                <a:ea typeface="Calibri" panose="020F0502020204030204" pitchFamily="34" charset="0"/>
                <a:cs typeface="Times New Roman" panose="02020603050405020304" pitchFamily="18" charset="0"/>
              </a:rPr>
              <a:t> </a:t>
            </a:r>
            <a:endParaRPr lang="en-CH" sz="2000" i="1" kern="1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CH" dirty="0"/>
          </a:p>
        </p:txBody>
      </p:sp>
      <p:sp>
        <p:nvSpPr>
          <p:cNvPr id="4" name="Slide Number Placeholder 3">
            <a:extLst>
              <a:ext uri="{FF2B5EF4-FFF2-40B4-BE49-F238E27FC236}">
                <a16:creationId xmlns:a16="http://schemas.microsoft.com/office/drawing/2014/main" id="{E59334BE-FAC5-8C29-D12C-BF9E7ED28252}"/>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12</a:t>
            </a:fld>
            <a:endParaRPr lang="en-GB" dirty="0"/>
          </a:p>
        </p:txBody>
      </p:sp>
      <p:grpSp>
        <p:nvGrpSpPr>
          <p:cNvPr id="5" name="Group 4">
            <a:extLst>
              <a:ext uri="{FF2B5EF4-FFF2-40B4-BE49-F238E27FC236}">
                <a16:creationId xmlns:a16="http://schemas.microsoft.com/office/drawing/2014/main" id="{BB074E85-B954-1898-E880-F86A0128823D}"/>
              </a:ext>
            </a:extLst>
          </p:cNvPr>
          <p:cNvGrpSpPr/>
          <p:nvPr/>
        </p:nvGrpSpPr>
        <p:grpSpPr>
          <a:xfrm>
            <a:off x="119336" y="5013176"/>
            <a:ext cx="11770390" cy="1440160"/>
            <a:chOff x="53468" y="4437111"/>
            <a:chExt cx="11770390" cy="1440160"/>
          </a:xfrm>
        </p:grpSpPr>
        <p:pic>
          <p:nvPicPr>
            <p:cNvPr id="6" name="Picture 5">
              <a:extLst>
                <a:ext uri="{FF2B5EF4-FFF2-40B4-BE49-F238E27FC236}">
                  <a16:creationId xmlns:a16="http://schemas.microsoft.com/office/drawing/2014/main" id="{7866F369-D02D-DA56-3B58-F293F5EB7A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68" y="4437111"/>
              <a:ext cx="11770390" cy="1440160"/>
            </a:xfrm>
            <a:prstGeom prst="rect">
              <a:avLst/>
            </a:prstGeom>
          </p:spPr>
        </p:pic>
        <p:sp>
          <p:nvSpPr>
            <p:cNvPr id="7" name="Rectangle 6">
              <a:extLst>
                <a:ext uri="{FF2B5EF4-FFF2-40B4-BE49-F238E27FC236}">
                  <a16:creationId xmlns:a16="http://schemas.microsoft.com/office/drawing/2014/main" id="{0CE78E1C-AC3F-DD5C-9B4E-967B907766F1}"/>
                </a:ext>
              </a:extLst>
            </p:cNvPr>
            <p:cNvSpPr/>
            <p:nvPr/>
          </p:nvSpPr>
          <p:spPr>
            <a:xfrm>
              <a:off x="2915066" y="5407478"/>
              <a:ext cx="3960440"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extLst>
      <p:ext uri="{BB962C8B-B14F-4D97-AF65-F5344CB8AC3E}">
        <p14:creationId xmlns:p14="http://schemas.microsoft.com/office/powerpoint/2010/main" val="2613046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21A17-6369-76EB-EE8B-8271AA4B5D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874C1E-5A9F-0410-8C75-1A0364F14B79}"/>
              </a:ext>
            </a:extLst>
          </p:cNvPr>
          <p:cNvSpPr>
            <a:spLocks noGrp="1"/>
          </p:cNvSpPr>
          <p:nvPr>
            <p:ph type="title"/>
          </p:nvPr>
        </p:nvSpPr>
        <p:spPr/>
        <p:txBody>
          <a:bodyPr/>
          <a:lstStyle/>
          <a:p>
            <a:r>
              <a:rPr lang="fi-FI" dirty="0" err="1"/>
              <a:t>Scatterometers</a:t>
            </a:r>
            <a:endParaRPr lang="en-CH" dirty="0"/>
          </a:p>
        </p:txBody>
      </p:sp>
      <p:sp>
        <p:nvSpPr>
          <p:cNvPr id="3" name="Content Placeholder 2">
            <a:extLst>
              <a:ext uri="{FF2B5EF4-FFF2-40B4-BE49-F238E27FC236}">
                <a16:creationId xmlns:a16="http://schemas.microsoft.com/office/drawing/2014/main" id="{27258CA0-B19F-0970-F2F8-679EB95064BE}"/>
              </a:ext>
            </a:extLst>
          </p:cNvPr>
          <p:cNvSpPr>
            <a:spLocks noGrp="1"/>
          </p:cNvSpPr>
          <p:nvPr>
            <p:ph idx="1"/>
          </p:nvPr>
        </p:nvSpPr>
        <p:spPr>
          <a:xfrm>
            <a:off x="479376" y="1600200"/>
            <a:ext cx="9731424" cy="4277071"/>
          </a:xfrm>
        </p:spPr>
        <p:txBody>
          <a:bodyPr/>
          <a:lstStyle/>
          <a:p>
            <a:r>
              <a:rPr lang="en-GB" sz="2400" kern="100" dirty="0">
                <a:latin typeface="Calibri" panose="020F0502020204030204" pitchFamily="34" charset="0"/>
                <a:ea typeface="Calibri" panose="020F0502020204030204" pitchFamily="34" charset="0"/>
                <a:cs typeface="Times New Roman" panose="02020603050405020304" pitchFamily="18" charset="0"/>
              </a:rPr>
              <a:t>Only 2 orbits are projected to be covered from 2032 to 2035 with </a:t>
            </a:r>
            <a:r>
              <a:rPr lang="en-GB" sz="2400" kern="100" dirty="0" err="1">
                <a:latin typeface="Calibri" panose="020F0502020204030204" pitchFamily="34" charset="0"/>
                <a:ea typeface="Calibri" panose="020F0502020204030204" pitchFamily="34" charset="0"/>
                <a:cs typeface="Times New Roman" panose="02020603050405020304" pitchFamily="18" charset="0"/>
              </a:rPr>
              <a:t>scatterometers</a:t>
            </a:r>
            <a:endParaRPr lang="fi-FI" sz="2400" kern="1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i-FI" sz="1800" kern="1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i-FI" sz="1800" kern="1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i-FI" sz="2000" i="1" kern="100" dirty="0">
                <a:latin typeface="Calibri" panose="020F0502020204030204" pitchFamily="34" charset="0"/>
                <a:ea typeface="Calibri" panose="020F0502020204030204" pitchFamily="34" charset="0"/>
                <a:cs typeface="Times New Roman" panose="02020603050405020304" pitchFamily="18" charset="0"/>
              </a:rPr>
              <a:t>CGMS Baseline</a:t>
            </a:r>
          </a:p>
          <a:p>
            <a:r>
              <a:rPr lang="en-GB" sz="1800" dirty="0"/>
              <a:t>LEO – 3 sun-synchronous orbits, early morning, mid-morning and afternoon orbits</a:t>
            </a:r>
            <a:endParaRPr lang="en-CH" dirty="0"/>
          </a:p>
        </p:txBody>
      </p:sp>
      <p:sp>
        <p:nvSpPr>
          <p:cNvPr id="4" name="Slide Number Placeholder 3">
            <a:extLst>
              <a:ext uri="{FF2B5EF4-FFF2-40B4-BE49-F238E27FC236}">
                <a16:creationId xmlns:a16="http://schemas.microsoft.com/office/drawing/2014/main" id="{75C88426-B1C4-88BF-D779-DF16873242A3}"/>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13</a:t>
            </a:fld>
            <a:endParaRPr lang="en-GB" dirty="0"/>
          </a:p>
        </p:txBody>
      </p:sp>
      <p:grpSp>
        <p:nvGrpSpPr>
          <p:cNvPr id="7" name="Group 6">
            <a:extLst>
              <a:ext uri="{FF2B5EF4-FFF2-40B4-BE49-F238E27FC236}">
                <a16:creationId xmlns:a16="http://schemas.microsoft.com/office/drawing/2014/main" id="{CBE4BDD0-31DD-861A-C6AE-8184247C6FDA}"/>
              </a:ext>
            </a:extLst>
          </p:cNvPr>
          <p:cNvGrpSpPr/>
          <p:nvPr/>
        </p:nvGrpSpPr>
        <p:grpSpPr>
          <a:xfrm>
            <a:off x="210805" y="5013176"/>
            <a:ext cx="11770390" cy="1440160"/>
            <a:chOff x="53468" y="4437111"/>
            <a:chExt cx="11770390" cy="1440160"/>
          </a:xfrm>
        </p:grpSpPr>
        <p:pic>
          <p:nvPicPr>
            <p:cNvPr id="6" name="Picture 5">
              <a:extLst>
                <a:ext uri="{FF2B5EF4-FFF2-40B4-BE49-F238E27FC236}">
                  <a16:creationId xmlns:a16="http://schemas.microsoft.com/office/drawing/2014/main" id="{13B2990F-897F-3F6E-98B5-1728FEE085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68" y="4437111"/>
              <a:ext cx="11770390" cy="1440160"/>
            </a:xfrm>
            <a:prstGeom prst="rect">
              <a:avLst/>
            </a:prstGeom>
          </p:spPr>
        </p:pic>
        <p:sp>
          <p:nvSpPr>
            <p:cNvPr id="5" name="Rectangle 4">
              <a:extLst>
                <a:ext uri="{FF2B5EF4-FFF2-40B4-BE49-F238E27FC236}">
                  <a16:creationId xmlns:a16="http://schemas.microsoft.com/office/drawing/2014/main" id="{2AD85D22-DD60-39E1-F186-2C55B35EA0E5}"/>
                </a:ext>
              </a:extLst>
            </p:cNvPr>
            <p:cNvSpPr/>
            <p:nvPr/>
          </p:nvSpPr>
          <p:spPr>
            <a:xfrm>
              <a:off x="5087888" y="5709486"/>
              <a:ext cx="1440160" cy="122309"/>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extLst>
      <p:ext uri="{BB962C8B-B14F-4D97-AF65-F5344CB8AC3E}">
        <p14:creationId xmlns:p14="http://schemas.microsoft.com/office/powerpoint/2010/main" val="1619190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519E2-450A-ADB3-73C3-EAE97E8FA3B0}"/>
              </a:ext>
            </a:extLst>
          </p:cNvPr>
          <p:cNvSpPr>
            <a:spLocks noGrp="1"/>
          </p:cNvSpPr>
          <p:nvPr>
            <p:ph type="title"/>
          </p:nvPr>
        </p:nvSpPr>
        <p:spPr/>
        <p:txBody>
          <a:bodyPr/>
          <a:lstStyle/>
          <a:p>
            <a:r>
              <a:rPr lang="en-GB" dirty="0"/>
              <a:t>Microwave Imagers on LEO</a:t>
            </a:r>
          </a:p>
        </p:txBody>
      </p:sp>
      <p:sp>
        <p:nvSpPr>
          <p:cNvPr id="3" name="Content Placeholder 2">
            <a:extLst>
              <a:ext uri="{FF2B5EF4-FFF2-40B4-BE49-F238E27FC236}">
                <a16:creationId xmlns:a16="http://schemas.microsoft.com/office/drawing/2014/main" id="{12F9EFC0-C6DB-6834-F05C-BF2F3AD7790E}"/>
              </a:ext>
            </a:extLst>
          </p:cNvPr>
          <p:cNvSpPr>
            <a:spLocks noGrp="1"/>
          </p:cNvSpPr>
          <p:nvPr>
            <p:ph idx="1"/>
          </p:nvPr>
        </p:nvSpPr>
        <p:spPr>
          <a:xfrm>
            <a:off x="583194" y="1218793"/>
            <a:ext cx="10776258" cy="3809243"/>
          </a:xfrm>
        </p:spPr>
        <p:txBody>
          <a:bodyPr>
            <a:normAutofit/>
          </a:bodyPr>
          <a:lstStyle/>
          <a:p>
            <a:r>
              <a:rPr lang="en-GB" sz="2000" dirty="0">
                <a:latin typeface="Calibri" panose="020F0502020204030204" pitchFamily="34" charset="0"/>
                <a:ea typeface="Calibri" panose="020F0502020204030204" pitchFamily="34" charset="0"/>
                <a:cs typeface="Times New Roman" panose="02020603050405020304" pitchFamily="18" charset="0"/>
              </a:rPr>
              <a:t>Within the next few years</a:t>
            </a:r>
            <a:r>
              <a:rPr lang="en-US" sz="2000" dirty="0">
                <a:latin typeface="Calibri" panose="020F0502020204030204" pitchFamily="34" charset="0"/>
                <a:ea typeface="Calibri" panose="020F0502020204030204" pitchFamily="34" charset="0"/>
                <a:cs typeface="Times New Roman" panose="02020603050405020304" pitchFamily="18" charset="0"/>
              </a:rPr>
              <a:t> the number of MW imagers are at risk to reduce with the retirement of the SSMIS instruments on the DMSP satellites</a:t>
            </a:r>
            <a:endParaRPr lang="en-CH" sz="2000" dirty="0">
              <a:latin typeface="Calibri" panose="020F0502020204030204" pitchFamily="34" charset="0"/>
              <a:ea typeface="Calibri" panose="020F0502020204030204" pitchFamily="34" charset="0"/>
              <a:cs typeface="Times New Roman" panose="02020603050405020304" pitchFamily="18" charset="0"/>
            </a:endParaRPr>
          </a:p>
          <a:p>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WSF-M1 is now in the early morning orbit (~05:00 LT) and could potentially replace SSMIS avoiding a gap followed by WSF-M2</a:t>
            </a:r>
          </a:p>
          <a:p>
            <a:pPr marL="0" indent="0">
              <a:buNone/>
            </a:pPr>
            <a:endParaRPr lang="en-CH" sz="2000" dirty="0">
              <a:latin typeface="Calibri" panose="020F0502020204030204" pitchFamily="34" charset="0"/>
              <a:ea typeface="Calibri" panose="020F0502020204030204" pitchFamily="34" charset="0"/>
              <a:cs typeface="Times New Roman" panose="02020603050405020304" pitchFamily="18" charset="0"/>
            </a:endParaRPr>
          </a:p>
          <a:p>
            <a:r>
              <a:rPr lang="en-GB" sz="2000" dirty="0"/>
              <a:t>CIMR will fill the 06:00 LT orbit in 2029</a:t>
            </a:r>
          </a:p>
          <a:p>
            <a:endParaRPr lang="en-GB" sz="1800" dirty="0"/>
          </a:p>
          <a:p>
            <a:pPr marL="0" indent="0">
              <a:buNone/>
            </a:pPr>
            <a:r>
              <a:rPr lang="en-GB" sz="1800" i="1" dirty="0"/>
              <a:t>CGMS Baseline</a:t>
            </a:r>
          </a:p>
          <a:p>
            <a:r>
              <a:rPr lang="en-US" sz="1800" i="1" dirty="0">
                <a:solidFill>
                  <a:srgbClr val="000000"/>
                </a:solidFill>
                <a:latin typeface="Calibri" panose="020F0502020204030204" pitchFamily="34" charset="0"/>
              </a:rPr>
              <a:t>LEO – 2 sun-synchronous orbits, nominally early morning, mid-morning, and afternoon</a:t>
            </a:r>
            <a:endParaRPr lang="en-CH" sz="1800" i="1" dirty="0"/>
          </a:p>
          <a:p>
            <a:pPr marL="0" indent="0">
              <a:buNone/>
            </a:pPr>
            <a:r>
              <a:rPr lang="en-US" sz="1800" i="1" dirty="0">
                <a:solidFill>
                  <a:srgbClr val="000000"/>
                </a:solidFill>
                <a:latin typeface="Calibri" panose="020F0502020204030204" pitchFamily="34" charset="0"/>
              </a:rPr>
              <a:t>	</a:t>
            </a:r>
          </a:p>
          <a:p>
            <a:pPr marL="457200" lvl="1" indent="0">
              <a:buNone/>
            </a:pPr>
            <a:endParaRPr lang="en-GB" sz="1400" dirty="0"/>
          </a:p>
          <a:p>
            <a:endParaRPr lang="en-CH"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C7272F1-EB93-2C31-088C-5E060EA6AD9A}"/>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14</a:t>
            </a:fld>
            <a:endParaRPr lang="en-GB" dirty="0"/>
          </a:p>
        </p:txBody>
      </p:sp>
      <p:grpSp>
        <p:nvGrpSpPr>
          <p:cNvPr id="9" name="Group 8">
            <a:extLst>
              <a:ext uri="{FF2B5EF4-FFF2-40B4-BE49-F238E27FC236}">
                <a16:creationId xmlns:a16="http://schemas.microsoft.com/office/drawing/2014/main" id="{2F6A56E1-1043-F826-8685-2B7936168616}"/>
              </a:ext>
            </a:extLst>
          </p:cNvPr>
          <p:cNvGrpSpPr/>
          <p:nvPr/>
        </p:nvGrpSpPr>
        <p:grpSpPr>
          <a:xfrm>
            <a:off x="263352" y="5028036"/>
            <a:ext cx="11770388" cy="1440160"/>
            <a:chOff x="263352" y="5028036"/>
            <a:chExt cx="11770388" cy="1440160"/>
          </a:xfrm>
        </p:grpSpPr>
        <p:pic>
          <p:nvPicPr>
            <p:cNvPr id="6" name="Picture 5">
              <a:extLst>
                <a:ext uri="{FF2B5EF4-FFF2-40B4-BE49-F238E27FC236}">
                  <a16:creationId xmlns:a16="http://schemas.microsoft.com/office/drawing/2014/main" id="{CBB314F0-6A2B-17DB-68F0-276183D1E9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352" y="5028036"/>
              <a:ext cx="11770388" cy="1440160"/>
            </a:xfrm>
            <a:prstGeom prst="rect">
              <a:avLst/>
            </a:prstGeom>
          </p:spPr>
        </p:pic>
        <p:sp>
          <p:nvSpPr>
            <p:cNvPr id="5" name="Rectangle 4">
              <a:extLst>
                <a:ext uri="{FF2B5EF4-FFF2-40B4-BE49-F238E27FC236}">
                  <a16:creationId xmlns:a16="http://schemas.microsoft.com/office/drawing/2014/main" id="{2C20566D-7F7D-6A8B-F9D3-BA3550BBD6B5}"/>
                </a:ext>
              </a:extLst>
            </p:cNvPr>
            <p:cNvSpPr/>
            <p:nvPr/>
          </p:nvSpPr>
          <p:spPr>
            <a:xfrm>
              <a:off x="3131090" y="6139473"/>
              <a:ext cx="3960440" cy="135351"/>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extLst>
      <p:ext uri="{BB962C8B-B14F-4D97-AF65-F5344CB8AC3E}">
        <p14:creationId xmlns:p14="http://schemas.microsoft.com/office/powerpoint/2010/main" val="28395483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CA04E21-457B-E2D6-293D-226F7DBD6938}"/>
              </a:ext>
            </a:extLst>
          </p:cNvPr>
          <p:cNvSpPr>
            <a:spLocks noGrp="1"/>
          </p:cNvSpPr>
          <p:nvPr>
            <p:ph type="title"/>
          </p:nvPr>
        </p:nvSpPr>
        <p:spPr>
          <a:xfrm>
            <a:off x="191344" y="274638"/>
            <a:ext cx="12025336" cy="813868"/>
          </a:xfrm>
        </p:spPr>
        <p:txBody>
          <a:bodyPr>
            <a:noAutofit/>
          </a:bodyPr>
          <a:lstStyle/>
          <a:p>
            <a:r>
              <a:rPr lang="fi-FI" sz="3200" dirty="0"/>
              <a:t>Instruments on other satellites in low-Earth orbit (Subcomponent 1)</a:t>
            </a:r>
            <a:endParaRPr lang="en-CH" sz="3200" dirty="0"/>
          </a:p>
        </p:txBody>
      </p:sp>
      <p:pic>
        <p:nvPicPr>
          <p:cNvPr id="10" name="Picture 9">
            <a:extLst>
              <a:ext uri="{FF2B5EF4-FFF2-40B4-BE49-F238E27FC236}">
                <a16:creationId xmlns:a16="http://schemas.microsoft.com/office/drawing/2014/main" id="{F688E1AA-814D-0097-8B4B-AD4ECFBBE493}"/>
              </a:ext>
            </a:extLst>
          </p:cNvPr>
          <p:cNvPicPr>
            <a:picLocks noChangeAspect="1"/>
          </p:cNvPicPr>
          <p:nvPr/>
        </p:nvPicPr>
        <p:blipFill>
          <a:blip r:embed="rId3"/>
          <a:stretch>
            <a:fillRect/>
          </a:stretch>
        </p:blipFill>
        <p:spPr>
          <a:xfrm>
            <a:off x="191344" y="4867180"/>
            <a:ext cx="2880320" cy="894378"/>
          </a:xfrm>
          <a:prstGeom prst="rect">
            <a:avLst/>
          </a:prstGeom>
          <a:solidFill>
            <a:schemeClr val="bg1"/>
          </a:solidFill>
        </p:spPr>
      </p:pic>
      <p:grpSp>
        <p:nvGrpSpPr>
          <p:cNvPr id="17" name="Group 16">
            <a:extLst>
              <a:ext uri="{FF2B5EF4-FFF2-40B4-BE49-F238E27FC236}">
                <a16:creationId xmlns:a16="http://schemas.microsoft.com/office/drawing/2014/main" id="{C792B213-DEE4-B300-5365-4B00E1103317}"/>
              </a:ext>
            </a:extLst>
          </p:cNvPr>
          <p:cNvGrpSpPr/>
          <p:nvPr/>
        </p:nvGrpSpPr>
        <p:grpSpPr>
          <a:xfrm>
            <a:off x="3575720" y="5395239"/>
            <a:ext cx="1211040" cy="369332"/>
            <a:chOff x="323530" y="5175389"/>
            <a:chExt cx="1211040" cy="369332"/>
          </a:xfrm>
        </p:grpSpPr>
        <p:sp>
          <p:nvSpPr>
            <p:cNvPr id="18" name="TextBox 17">
              <a:extLst>
                <a:ext uri="{FF2B5EF4-FFF2-40B4-BE49-F238E27FC236}">
                  <a16:creationId xmlns:a16="http://schemas.microsoft.com/office/drawing/2014/main" id="{9DE244BF-6CF5-E89D-B9AF-6C2AFD39DD73}"/>
                </a:ext>
              </a:extLst>
            </p:cNvPr>
            <p:cNvSpPr txBox="1"/>
            <p:nvPr/>
          </p:nvSpPr>
          <p:spPr>
            <a:xfrm>
              <a:off x="323530" y="5175389"/>
              <a:ext cx="1211040" cy="369332"/>
            </a:xfrm>
            <a:prstGeom prst="rect">
              <a:avLst/>
            </a:prstGeom>
            <a:noFill/>
          </p:spPr>
          <p:txBody>
            <a:bodyPr wrap="square" rtlCol="0">
              <a:spAutoFit/>
            </a:bodyPr>
            <a:lstStyle/>
            <a:p>
              <a:r>
                <a:rPr lang="fi-FI" dirty="0"/>
                <a:t>Gap = </a:t>
              </a:r>
              <a:endParaRPr lang="en-CH" dirty="0"/>
            </a:p>
          </p:txBody>
        </p:sp>
        <p:sp>
          <p:nvSpPr>
            <p:cNvPr id="19" name="Rectangle 18">
              <a:extLst>
                <a:ext uri="{FF2B5EF4-FFF2-40B4-BE49-F238E27FC236}">
                  <a16:creationId xmlns:a16="http://schemas.microsoft.com/office/drawing/2014/main" id="{34891A4B-847C-8D5B-611D-22A1D20AD304}"/>
                </a:ext>
              </a:extLst>
            </p:cNvPr>
            <p:cNvSpPr/>
            <p:nvPr/>
          </p:nvSpPr>
          <p:spPr>
            <a:xfrm>
              <a:off x="1043608" y="5301208"/>
              <a:ext cx="360040"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
        <p:nvSpPr>
          <p:cNvPr id="4" name="Slide Number Placeholder 3">
            <a:extLst>
              <a:ext uri="{FF2B5EF4-FFF2-40B4-BE49-F238E27FC236}">
                <a16:creationId xmlns:a16="http://schemas.microsoft.com/office/drawing/2014/main" id="{A87F611F-9B99-2C6C-2DEA-DDD7E78E3DF0}"/>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15</a:t>
            </a:fld>
            <a:endParaRPr lang="en-GB" dirty="0"/>
          </a:p>
        </p:txBody>
      </p:sp>
      <p:sp>
        <p:nvSpPr>
          <p:cNvPr id="9" name="TextBox 8">
            <a:extLst>
              <a:ext uri="{FF2B5EF4-FFF2-40B4-BE49-F238E27FC236}">
                <a16:creationId xmlns:a16="http://schemas.microsoft.com/office/drawing/2014/main" id="{C1F84383-819D-024A-2A6B-18B6E851CC65}"/>
              </a:ext>
            </a:extLst>
          </p:cNvPr>
          <p:cNvSpPr txBox="1"/>
          <p:nvPr/>
        </p:nvSpPr>
        <p:spPr>
          <a:xfrm>
            <a:off x="3332273" y="4867180"/>
            <a:ext cx="3495179" cy="307777"/>
          </a:xfrm>
          <a:prstGeom prst="rect">
            <a:avLst/>
          </a:prstGeom>
          <a:noFill/>
          <a:ln>
            <a:solidFill>
              <a:sysClr val="windowText" lastClr="00000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Calibri"/>
              </a:rPr>
              <a:t>Rows in pink </a:t>
            </a:r>
            <a:r>
              <a:rPr lang="en-CH" sz="1400" kern="0" dirty="0">
                <a:solidFill>
                  <a:prstClr val="black"/>
                </a:solidFill>
                <a:latin typeface="Calibri"/>
              </a:rPr>
              <a:t>=</a:t>
            </a:r>
            <a:r>
              <a:rPr kumimoji="0" lang="en-US" sz="1400" b="0" i="0" u="none" strike="noStrike" kern="0" cap="none" spc="0" normalizeH="0" baseline="0" noProof="0" dirty="0">
                <a:ln>
                  <a:noFill/>
                </a:ln>
                <a:solidFill>
                  <a:prstClr val="black"/>
                </a:solidFill>
                <a:effectLst/>
                <a:uLnTx/>
                <a:uFillTx/>
                <a:latin typeface="Calibri"/>
              </a:rPr>
              <a:t> CGMS baseline</a:t>
            </a:r>
            <a:r>
              <a:rPr kumimoji="0" lang="en-CH" sz="1400" b="0" i="0" u="none" strike="noStrike" kern="0" cap="none" spc="0" normalizeH="0" baseline="0" noProof="0" dirty="0">
                <a:ln>
                  <a:noFill/>
                </a:ln>
                <a:solidFill>
                  <a:prstClr val="black"/>
                </a:solidFill>
                <a:effectLst/>
                <a:uLnTx/>
                <a:uFillTx/>
                <a:latin typeface="Calibri"/>
              </a:rPr>
              <a:t> instrument</a:t>
            </a:r>
            <a:endParaRPr kumimoji="0" lang="en-US" sz="1400" b="0" i="0" u="none" strike="noStrike" kern="0" cap="none" spc="0" normalizeH="0" baseline="0" noProof="0" dirty="0">
              <a:ln>
                <a:noFill/>
              </a:ln>
              <a:solidFill>
                <a:prstClr val="black"/>
              </a:solidFill>
              <a:effectLst/>
              <a:uLnTx/>
              <a:uFillTx/>
              <a:latin typeface="Calibri"/>
            </a:endParaRPr>
          </a:p>
        </p:txBody>
      </p:sp>
      <p:sp>
        <p:nvSpPr>
          <p:cNvPr id="11" name="Rectangle 10">
            <a:extLst>
              <a:ext uri="{FF2B5EF4-FFF2-40B4-BE49-F238E27FC236}">
                <a16:creationId xmlns:a16="http://schemas.microsoft.com/office/drawing/2014/main" id="{F106492D-C32B-AB53-A9C2-A365D86F6967}"/>
              </a:ext>
            </a:extLst>
          </p:cNvPr>
          <p:cNvSpPr/>
          <p:nvPr/>
        </p:nvSpPr>
        <p:spPr>
          <a:xfrm>
            <a:off x="2964305" y="2780928"/>
            <a:ext cx="3767131"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nvGrpSpPr>
          <p:cNvPr id="15" name="Group 14">
            <a:extLst>
              <a:ext uri="{FF2B5EF4-FFF2-40B4-BE49-F238E27FC236}">
                <a16:creationId xmlns:a16="http://schemas.microsoft.com/office/drawing/2014/main" id="{3181B37D-7E3F-FCB1-1689-3AAB13B5ACD3}"/>
              </a:ext>
            </a:extLst>
          </p:cNvPr>
          <p:cNvGrpSpPr/>
          <p:nvPr/>
        </p:nvGrpSpPr>
        <p:grpSpPr>
          <a:xfrm>
            <a:off x="224880" y="1088506"/>
            <a:ext cx="11845805" cy="3243494"/>
            <a:chOff x="243159" y="1121610"/>
            <a:chExt cx="11845805" cy="3243494"/>
          </a:xfrm>
        </p:grpSpPr>
        <p:pic>
          <p:nvPicPr>
            <p:cNvPr id="3" name="Picture 2">
              <a:extLst>
                <a:ext uri="{FF2B5EF4-FFF2-40B4-BE49-F238E27FC236}">
                  <a16:creationId xmlns:a16="http://schemas.microsoft.com/office/drawing/2014/main" id="{A574EB91-67C3-E39C-34CC-DBC596F332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159" y="1121610"/>
              <a:ext cx="11845805" cy="3243494"/>
            </a:xfrm>
            <a:prstGeom prst="rect">
              <a:avLst/>
            </a:prstGeom>
          </p:spPr>
        </p:pic>
        <p:sp>
          <p:nvSpPr>
            <p:cNvPr id="7" name="Rectangle 6">
              <a:extLst>
                <a:ext uri="{FF2B5EF4-FFF2-40B4-BE49-F238E27FC236}">
                  <a16:creationId xmlns:a16="http://schemas.microsoft.com/office/drawing/2014/main" id="{D6085928-DF57-4C1F-5360-6E1BF1763D13}"/>
                </a:ext>
              </a:extLst>
            </p:cNvPr>
            <p:cNvSpPr/>
            <p:nvPr/>
          </p:nvSpPr>
          <p:spPr>
            <a:xfrm>
              <a:off x="2976941" y="2204864"/>
              <a:ext cx="3767131"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8" name="Rectangle 7">
              <a:extLst>
                <a:ext uri="{FF2B5EF4-FFF2-40B4-BE49-F238E27FC236}">
                  <a16:creationId xmlns:a16="http://schemas.microsoft.com/office/drawing/2014/main" id="{8FF6E040-EA14-2FEF-91F1-6EE1BB8F0272}"/>
                </a:ext>
              </a:extLst>
            </p:cNvPr>
            <p:cNvSpPr/>
            <p:nvPr/>
          </p:nvSpPr>
          <p:spPr>
            <a:xfrm>
              <a:off x="2964306" y="2636912"/>
              <a:ext cx="3767131"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2" name="Rectangle 11">
              <a:extLst>
                <a:ext uri="{FF2B5EF4-FFF2-40B4-BE49-F238E27FC236}">
                  <a16:creationId xmlns:a16="http://schemas.microsoft.com/office/drawing/2014/main" id="{95B0D589-F2A5-4CED-C08A-AD1FC79B3BCC}"/>
                </a:ext>
              </a:extLst>
            </p:cNvPr>
            <p:cNvSpPr/>
            <p:nvPr/>
          </p:nvSpPr>
          <p:spPr>
            <a:xfrm>
              <a:off x="2976940" y="3355012"/>
              <a:ext cx="3767131"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3" name="Rectangle 12">
              <a:extLst>
                <a:ext uri="{FF2B5EF4-FFF2-40B4-BE49-F238E27FC236}">
                  <a16:creationId xmlns:a16="http://schemas.microsoft.com/office/drawing/2014/main" id="{1731A2F6-12A0-4706-6088-2F70334C3365}"/>
                </a:ext>
              </a:extLst>
            </p:cNvPr>
            <p:cNvSpPr/>
            <p:nvPr/>
          </p:nvSpPr>
          <p:spPr>
            <a:xfrm>
              <a:off x="2976940" y="2925554"/>
              <a:ext cx="3767131"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4" name="Rectangle 13">
              <a:extLst>
                <a:ext uri="{FF2B5EF4-FFF2-40B4-BE49-F238E27FC236}">
                  <a16:creationId xmlns:a16="http://schemas.microsoft.com/office/drawing/2014/main" id="{9E66617A-A251-419F-D4B7-DD663297325E}"/>
                </a:ext>
              </a:extLst>
            </p:cNvPr>
            <p:cNvSpPr/>
            <p:nvPr/>
          </p:nvSpPr>
          <p:spPr>
            <a:xfrm>
              <a:off x="2964305" y="2488638"/>
              <a:ext cx="3767131"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extLst>
      <p:ext uri="{BB962C8B-B14F-4D97-AF65-F5344CB8AC3E}">
        <p14:creationId xmlns:p14="http://schemas.microsoft.com/office/powerpoint/2010/main" val="2414308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AAEF5-6E39-8FBD-E39D-BBBED57FA434}"/>
              </a:ext>
            </a:extLst>
          </p:cNvPr>
          <p:cNvSpPr>
            <a:spLocks noGrp="1"/>
          </p:cNvSpPr>
          <p:nvPr>
            <p:ph type="title"/>
          </p:nvPr>
        </p:nvSpPr>
        <p:spPr>
          <a:xfrm>
            <a:off x="335360" y="125761"/>
            <a:ext cx="11377264" cy="1143000"/>
          </a:xfrm>
        </p:spPr>
        <p:txBody>
          <a:bodyPr>
            <a:noAutofit/>
          </a:bodyPr>
          <a:lstStyle/>
          <a:p>
            <a:pPr algn="l"/>
            <a:r>
              <a:rPr lang="en-US" sz="3200" dirty="0"/>
              <a:t>UV/VIS Nadir and Limb Sounders for atmospheric chemistry</a:t>
            </a:r>
            <a:endParaRPr lang="en-GB" sz="3200" dirty="0"/>
          </a:p>
        </p:txBody>
      </p:sp>
      <p:sp>
        <p:nvSpPr>
          <p:cNvPr id="3" name="Content Placeholder 2">
            <a:extLst>
              <a:ext uri="{FF2B5EF4-FFF2-40B4-BE49-F238E27FC236}">
                <a16:creationId xmlns:a16="http://schemas.microsoft.com/office/drawing/2014/main" id="{88092096-B305-0D0D-A263-09459CBCE885}"/>
              </a:ext>
            </a:extLst>
          </p:cNvPr>
          <p:cNvSpPr>
            <a:spLocks noGrp="1"/>
          </p:cNvSpPr>
          <p:nvPr>
            <p:ph idx="1"/>
          </p:nvPr>
        </p:nvSpPr>
        <p:spPr>
          <a:xfrm>
            <a:off x="108911" y="1051554"/>
            <a:ext cx="11974177" cy="3961622"/>
          </a:xfrm>
        </p:spPr>
        <p:txBody>
          <a:bodyPr>
            <a:normAutofit/>
          </a:bodyPr>
          <a:lstStyle/>
          <a:p>
            <a:pPr lvl="0">
              <a:defRPr/>
            </a:pPr>
            <a:r>
              <a:rPr kumimoji="0" lang="en-GB" sz="18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For limb sounders (scanning or occultation views) the morning orbit in covered by OMS-Limb (FY-3F) out to 2032</a:t>
            </a:r>
            <a:r>
              <a:rPr lang="en-GB" sz="18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 and afternoon orbit by NOAA OMPS (up to 2041).</a:t>
            </a:r>
            <a:endParaRPr kumimoji="0" lang="en-GB" sz="18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None/>
              <a:tabLst/>
              <a:defRPr/>
            </a:pPr>
            <a:endParaRPr kumimoji="0" lang="en-GB" sz="18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18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Typical requirements for stratospheric chemistry are for 6 hr sampling time so a 2 polar orbiter system should be maintained.</a:t>
            </a:r>
          </a:p>
          <a:p>
            <a:pPr marL="0" marR="0" lvl="0" indent="0" algn="l" defTabSz="914400" rtl="0" eaLnBrk="1" fontAlgn="auto" latinLnBrk="0" hangingPunct="1">
              <a:lnSpc>
                <a:spcPct val="100000"/>
              </a:lnSpc>
              <a:spcBef>
                <a:spcPct val="20000"/>
              </a:spcBef>
              <a:spcAft>
                <a:spcPts val="0"/>
              </a:spcAft>
              <a:buClrTx/>
              <a:buSzTx/>
              <a:buNone/>
              <a:tabLst/>
              <a:defRPr/>
            </a:pPr>
            <a:endParaRPr kumimoji="0" lang="en-GB" sz="18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18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CGMS Baseline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LEO – 2 sun-synchronous orbits, mid-morning, afternoon </a:t>
            </a:r>
          </a:p>
          <a:p>
            <a:pPr marL="0" marR="0" lvl="0" indent="0" algn="l" defTabSz="914400" rtl="0" eaLnBrk="1" fontAlgn="auto" latinLnBrk="0" hangingPunct="1">
              <a:lnSpc>
                <a:spcPct val="100000"/>
              </a:lnSpc>
              <a:spcBef>
                <a:spcPct val="20000"/>
              </a:spcBef>
              <a:spcAft>
                <a:spcPts val="0"/>
              </a:spcAft>
              <a:buClrTx/>
              <a:buSz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18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HLPP</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1"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1.2.1 Work towards establishing optimum constellations for new observations introduced in CGMS Baseline: UV limb sounding spectrometry for profiles of Ozone and trace gases.</a:t>
            </a:r>
            <a:endParaRPr kumimoji="0" lang="en-CH" sz="1800" b="0" i="1"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5A87D40-8A3E-BE64-F26A-9F7E4A4CDBB9}"/>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16</a:t>
            </a:fld>
            <a:endParaRPr lang="en-GB" dirty="0"/>
          </a:p>
        </p:txBody>
      </p:sp>
      <p:grpSp>
        <p:nvGrpSpPr>
          <p:cNvPr id="11" name="Group 10">
            <a:extLst>
              <a:ext uri="{FF2B5EF4-FFF2-40B4-BE49-F238E27FC236}">
                <a16:creationId xmlns:a16="http://schemas.microsoft.com/office/drawing/2014/main" id="{9C551E49-676B-E9B0-C5A0-94094D4D572D}"/>
              </a:ext>
            </a:extLst>
          </p:cNvPr>
          <p:cNvGrpSpPr/>
          <p:nvPr/>
        </p:nvGrpSpPr>
        <p:grpSpPr>
          <a:xfrm>
            <a:off x="47328" y="5373216"/>
            <a:ext cx="12282040" cy="1008112"/>
            <a:chOff x="6816" y="4869160"/>
            <a:chExt cx="12282040" cy="1008112"/>
          </a:xfrm>
        </p:grpSpPr>
        <p:pic>
          <p:nvPicPr>
            <p:cNvPr id="6" name="Picture 5">
              <a:extLst>
                <a:ext uri="{FF2B5EF4-FFF2-40B4-BE49-F238E27FC236}">
                  <a16:creationId xmlns:a16="http://schemas.microsoft.com/office/drawing/2014/main" id="{D71F83AE-9519-E0F1-6B2A-7F35E81E5F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6" y="4869160"/>
              <a:ext cx="12282040" cy="1008112"/>
            </a:xfrm>
            <a:prstGeom prst="rect">
              <a:avLst/>
            </a:prstGeom>
          </p:spPr>
        </p:pic>
        <p:sp>
          <p:nvSpPr>
            <p:cNvPr id="7" name="Rectangle 6">
              <a:extLst>
                <a:ext uri="{FF2B5EF4-FFF2-40B4-BE49-F238E27FC236}">
                  <a16:creationId xmlns:a16="http://schemas.microsoft.com/office/drawing/2014/main" id="{D2A34FD4-AFEB-B8C3-1AE6-1D7C9C265828}"/>
                </a:ext>
              </a:extLst>
            </p:cNvPr>
            <p:cNvSpPr/>
            <p:nvPr/>
          </p:nvSpPr>
          <p:spPr>
            <a:xfrm>
              <a:off x="2843058" y="5410487"/>
              <a:ext cx="3901014" cy="15825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8" name="Rectangle 7">
              <a:extLst>
                <a:ext uri="{FF2B5EF4-FFF2-40B4-BE49-F238E27FC236}">
                  <a16:creationId xmlns:a16="http://schemas.microsoft.com/office/drawing/2014/main" id="{29171FAF-941C-A36E-0416-EE63E9067E42}"/>
                </a:ext>
              </a:extLst>
            </p:cNvPr>
            <p:cNvSpPr/>
            <p:nvPr/>
          </p:nvSpPr>
          <p:spPr>
            <a:xfrm>
              <a:off x="2843058" y="5719014"/>
              <a:ext cx="3901014" cy="15825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extLst>
      <p:ext uri="{BB962C8B-B14F-4D97-AF65-F5344CB8AC3E}">
        <p14:creationId xmlns:p14="http://schemas.microsoft.com/office/powerpoint/2010/main" val="619763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18647-5B13-FC0C-AA15-4BD274907EB9}"/>
              </a:ext>
            </a:extLst>
          </p:cNvPr>
          <p:cNvSpPr>
            <a:spLocks noGrp="1"/>
          </p:cNvSpPr>
          <p:nvPr>
            <p:ph type="title"/>
          </p:nvPr>
        </p:nvSpPr>
        <p:spPr>
          <a:xfrm>
            <a:off x="594923" y="188640"/>
            <a:ext cx="10820996" cy="1143000"/>
          </a:xfrm>
        </p:spPr>
        <p:txBody>
          <a:bodyPr>
            <a:normAutofit/>
          </a:bodyPr>
          <a:lstStyle/>
          <a:p>
            <a:r>
              <a:rPr lang="en-US" dirty="0"/>
              <a:t>Low frequency microwave imager on LEO</a:t>
            </a:r>
            <a:endParaRPr lang="en-GB" dirty="0"/>
          </a:p>
        </p:txBody>
      </p:sp>
      <p:sp>
        <p:nvSpPr>
          <p:cNvPr id="3" name="Content Placeholder 2">
            <a:extLst>
              <a:ext uri="{FF2B5EF4-FFF2-40B4-BE49-F238E27FC236}">
                <a16:creationId xmlns:a16="http://schemas.microsoft.com/office/drawing/2014/main" id="{EEB3AE0B-8169-1E28-3E92-DE9C0B919CCD}"/>
              </a:ext>
            </a:extLst>
          </p:cNvPr>
          <p:cNvSpPr>
            <a:spLocks noGrp="1"/>
          </p:cNvSpPr>
          <p:nvPr>
            <p:ph idx="1"/>
          </p:nvPr>
        </p:nvSpPr>
        <p:spPr>
          <a:xfrm>
            <a:off x="119336" y="1156267"/>
            <a:ext cx="11863887" cy="3640885"/>
          </a:xfrm>
        </p:spPr>
        <p:txBody>
          <a:bodyPr>
            <a:normAutofit fontScale="40000" lnSpcReduction="20000"/>
          </a:bodyPr>
          <a:lstStyle/>
          <a:p>
            <a:r>
              <a:rPr lang="en-GB" sz="4500" dirty="0">
                <a:latin typeface="Calibri" panose="020F0502020204030204" pitchFamily="34" charset="0"/>
                <a:ea typeface="Calibri" panose="020F0502020204030204" pitchFamily="34" charset="0"/>
                <a:cs typeface="Times New Roman" panose="02020603050405020304" pitchFamily="18" charset="0"/>
              </a:rPr>
              <a:t>Measuring the surface at the lower microwave frequencies (&lt;10 GHz) is important for SST, soil moisture and salinity</a:t>
            </a:r>
            <a:endParaRPr lang="en-CH" sz="45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4500" dirty="0">
              <a:latin typeface="Calibri" panose="020F0502020204030204" pitchFamily="34" charset="0"/>
              <a:ea typeface="Calibri" panose="020F0502020204030204" pitchFamily="34" charset="0"/>
              <a:cs typeface="Times New Roman" panose="02020603050405020304" pitchFamily="18" charset="0"/>
            </a:endParaRPr>
          </a:p>
          <a:p>
            <a:r>
              <a:rPr lang="en-GB" sz="4500" dirty="0">
                <a:latin typeface="Calibri" panose="020F0502020204030204" pitchFamily="34" charset="0"/>
                <a:ea typeface="Calibri" panose="020F0502020204030204" pitchFamily="34" charset="0"/>
                <a:cs typeface="Times New Roman" panose="02020603050405020304" pitchFamily="18" charset="0"/>
              </a:rPr>
              <a:t>The ESA proposal for CIMR </a:t>
            </a:r>
            <a:r>
              <a:rPr lang="en-CH" sz="4500" dirty="0">
                <a:latin typeface="Calibri" panose="020F0502020204030204" pitchFamily="34" charset="0"/>
                <a:ea typeface="Calibri" panose="020F0502020204030204" pitchFamily="34" charset="0"/>
                <a:cs typeface="Times New Roman" panose="02020603050405020304" pitchFamily="18" charset="0"/>
              </a:rPr>
              <a:t>(</a:t>
            </a:r>
            <a:r>
              <a:rPr lang="en-GB" sz="4500" dirty="0">
                <a:latin typeface="Calibri" panose="020F0502020204030204" pitchFamily="34" charset="0"/>
                <a:ea typeface="Calibri" panose="020F0502020204030204" pitchFamily="34" charset="0"/>
                <a:cs typeface="Times New Roman" panose="02020603050405020304" pitchFamily="18" charset="0"/>
              </a:rPr>
              <a:t>and Japanese AMSR-3 instruments</a:t>
            </a:r>
            <a:r>
              <a:rPr lang="en-CH" sz="4500" dirty="0">
                <a:latin typeface="Calibri" panose="020F0502020204030204" pitchFamily="34" charset="0"/>
                <a:ea typeface="Calibri" panose="020F0502020204030204" pitchFamily="34" charset="0"/>
                <a:cs typeface="Times New Roman" panose="02020603050405020304" pitchFamily="18" charset="0"/>
              </a:rPr>
              <a:t>)</a:t>
            </a:r>
            <a:r>
              <a:rPr lang="en-GB" sz="4500" dirty="0">
                <a:latin typeface="Calibri" panose="020F0502020204030204" pitchFamily="34" charset="0"/>
                <a:ea typeface="Calibri" panose="020F0502020204030204" pitchFamily="34" charset="0"/>
                <a:cs typeface="Times New Roman" panose="02020603050405020304" pitchFamily="18" charset="0"/>
              </a:rPr>
              <a:t> should ensure good coverage for the next decade</a:t>
            </a:r>
            <a:r>
              <a:rPr lang="en-CH" sz="4500" dirty="0">
                <a:latin typeface="Calibri" panose="020F0502020204030204" pitchFamily="34" charset="0"/>
                <a:ea typeface="Calibri" panose="020F0502020204030204" pitchFamily="34" charset="0"/>
                <a:cs typeface="Times New Roman" panose="02020603050405020304" pitchFamily="18" charset="0"/>
              </a:rPr>
              <a:t>, and HY-2 series provide</a:t>
            </a:r>
            <a:r>
              <a:rPr lang="en-GB" sz="4500" dirty="0">
                <a:latin typeface="Calibri" panose="020F0502020204030204" pitchFamily="34" charset="0"/>
                <a:ea typeface="Calibri" panose="020F0502020204030204" pitchFamily="34" charset="0"/>
                <a:cs typeface="Times New Roman" panose="02020603050405020304" pitchFamily="18" charset="0"/>
              </a:rPr>
              <a:t>s</a:t>
            </a:r>
            <a:r>
              <a:rPr lang="en-CH" sz="4500" dirty="0">
                <a:latin typeface="Calibri" panose="020F0502020204030204" pitchFamily="34" charset="0"/>
                <a:ea typeface="Calibri" panose="020F0502020204030204" pitchFamily="34" charset="0"/>
                <a:cs typeface="Times New Roman" panose="02020603050405020304" pitchFamily="18" charset="0"/>
              </a:rPr>
              <a:t> coverage in the early morning orbit prior to CIMR. </a:t>
            </a:r>
          </a:p>
          <a:p>
            <a:endParaRPr lang="en-CH" sz="4500" dirty="0">
              <a:latin typeface="Calibri" panose="020F0502020204030204" pitchFamily="34" charset="0"/>
              <a:ea typeface="Calibri" panose="020F0502020204030204" pitchFamily="34" charset="0"/>
              <a:cs typeface="Times New Roman" panose="02020603050405020304" pitchFamily="18" charset="0"/>
            </a:endParaRPr>
          </a:p>
          <a:p>
            <a:r>
              <a:rPr lang="en-GB" sz="4500" dirty="0">
                <a:latin typeface="Calibri" panose="020F0502020204030204" pitchFamily="34" charset="0"/>
                <a:ea typeface="Calibri" panose="020F0502020204030204" pitchFamily="34" charset="0"/>
                <a:cs typeface="Times New Roman" panose="02020603050405020304" pitchFamily="18" charset="0"/>
              </a:rPr>
              <a:t>Potential gap of &lt; 5GHz after SMOS/SMAP retires before CIMR-A launched which impacts soil moisture/salinity.</a:t>
            </a:r>
          </a:p>
          <a:p>
            <a:pPr marL="0" indent="0">
              <a:buNone/>
            </a:pPr>
            <a:endParaRPr lang="en-CH" sz="4500" dirty="0">
              <a:latin typeface="Calibri" panose="020F0502020204030204" pitchFamily="34" charset="0"/>
              <a:ea typeface="Calibri" panose="020F0502020204030204" pitchFamily="34" charset="0"/>
              <a:cs typeface="Times New Roman" panose="02020603050405020304" pitchFamily="18" charset="0"/>
            </a:endParaRPr>
          </a:p>
          <a:p>
            <a:r>
              <a:rPr lang="en-GB" sz="4500" dirty="0">
                <a:latin typeface="Calibri" panose="020F0502020204030204" pitchFamily="34" charset="0"/>
                <a:ea typeface="Calibri" panose="020F0502020204030204" pitchFamily="34" charset="0"/>
                <a:cs typeface="Times New Roman" panose="02020603050405020304" pitchFamily="18" charset="0"/>
              </a:rPr>
              <a:t>Plans for long term continuity of these measurements </a:t>
            </a:r>
            <a:r>
              <a:rPr lang="en-CH" sz="4500" dirty="0">
                <a:latin typeface="Calibri" panose="020F0502020204030204" pitchFamily="34" charset="0"/>
                <a:ea typeface="Calibri" panose="020F0502020204030204" pitchFamily="34" charset="0"/>
                <a:cs typeface="Times New Roman" panose="02020603050405020304" pitchFamily="18" charset="0"/>
              </a:rPr>
              <a:t>should</a:t>
            </a:r>
            <a:r>
              <a:rPr lang="en-GB" sz="4500" dirty="0">
                <a:latin typeface="Calibri" panose="020F0502020204030204" pitchFamily="34" charset="0"/>
                <a:ea typeface="Calibri" panose="020F0502020204030204" pitchFamily="34" charset="0"/>
                <a:cs typeface="Times New Roman" panose="02020603050405020304" pitchFamily="18" charset="0"/>
              </a:rPr>
              <a:t> be put in place.</a:t>
            </a:r>
          </a:p>
          <a:p>
            <a:endParaRPr lang="en-CH" sz="3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29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4500" i="1" dirty="0">
                <a:latin typeface="Calibri" panose="020F0502020204030204" pitchFamily="34" charset="0"/>
                <a:ea typeface="Calibri" panose="020F0502020204030204" pitchFamily="34" charset="0"/>
                <a:cs typeface="Times New Roman" panose="02020603050405020304" pitchFamily="18" charset="0"/>
              </a:rPr>
              <a:t>CGMS Baseline</a:t>
            </a:r>
          </a:p>
          <a:p>
            <a:r>
              <a:rPr lang="en-US" sz="4500" i="1" dirty="0">
                <a:latin typeface="Calibri" panose="020F0502020204030204" pitchFamily="34" charset="0"/>
                <a:ea typeface="Calibri" panose="020F0502020204030204" pitchFamily="34" charset="0"/>
                <a:cs typeface="Times New Roman" panose="02020603050405020304" pitchFamily="18" charset="0"/>
              </a:rPr>
              <a:t>Covered by general baseline for microwave imagers, no specific attributes for low-frequency instruments</a:t>
            </a:r>
          </a:p>
          <a:p>
            <a:pPr marL="0" indent="0">
              <a:buNone/>
            </a:pPr>
            <a:endParaRPr lang="en-CH"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5DF1257-E1AE-E2EE-215D-E327BCE04F84}"/>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17</a:t>
            </a:fld>
            <a:endParaRPr lang="en-GB" dirty="0"/>
          </a:p>
        </p:txBody>
      </p:sp>
      <p:pic>
        <p:nvPicPr>
          <p:cNvPr id="10" name="Picture 9">
            <a:extLst>
              <a:ext uri="{FF2B5EF4-FFF2-40B4-BE49-F238E27FC236}">
                <a16:creationId xmlns:a16="http://schemas.microsoft.com/office/drawing/2014/main" id="{0E70774F-E117-4096-9FEA-18141DD6CB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28" y="4897796"/>
            <a:ext cx="12144672" cy="694199"/>
          </a:xfrm>
          <a:prstGeom prst="rect">
            <a:avLst/>
          </a:prstGeom>
        </p:spPr>
      </p:pic>
    </p:spTree>
    <p:extLst>
      <p:ext uri="{BB962C8B-B14F-4D97-AF65-F5344CB8AC3E}">
        <p14:creationId xmlns:p14="http://schemas.microsoft.com/office/powerpoint/2010/main" val="238688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E51F-605A-7B20-6B09-2D85A73F807B}"/>
              </a:ext>
            </a:extLst>
          </p:cNvPr>
          <p:cNvSpPr>
            <a:spLocks noGrp="1"/>
          </p:cNvSpPr>
          <p:nvPr>
            <p:ph type="title"/>
          </p:nvPr>
        </p:nvSpPr>
        <p:spPr>
          <a:xfrm>
            <a:off x="1524000" y="274638"/>
            <a:ext cx="9036496" cy="1143000"/>
          </a:xfrm>
        </p:spPr>
        <p:txBody>
          <a:bodyPr>
            <a:normAutofit fontScale="90000"/>
          </a:bodyPr>
          <a:lstStyle/>
          <a:p>
            <a:r>
              <a:rPr lang="en-US" dirty="0"/>
              <a:t>Precipitation radar and cloud radar on LEO </a:t>
            </a:r>
            <a:endParaRPr lang="en-GB" dirty="0"/>
          </a:p>
        </p:txBody>
      </p:sp>
      <p:sp>
        <p:nvSpPr>
          <p:cNvPr id="3" name="Content Placeholder 2">
            <a:extLst>
              <a:ext uri="{FF2B5EF4-FFF2-40B4-BE49-F238E27FC236}">
                <a16:creationId xmlns:a16="http://schemas.microsoft.com/office/drawing/2014/main" id="{9E8D3329-0470-F4E8-F611-6AD565F3CCD3}"/>
              </a:ext>
            </a:extLst>
          </p:cNvPr>
          <p:cNvSpPr>
            <a:spLocks noGrp="1"/>
          </p:cNvSpPr>
          <p:nvPr>
            <p:ph idx="1"/>
          </p:nvPr>
        </p:nvSpPr>
        <p:spPr>
          <a:xfrm>
            <a:off x="407368" y="1196752"/>
            <a:ext cx="10837204" cy="4229901"/>
          </a:xfrm>
        </p:spPr>
        <p:txBody>
          <a:bodyPr>
            <a:normAutofit fontScale="77500" lnSpcReduction="20000"/>
          </a:bodyPr>
          <a:lstStyle/>
          <a:p>
            <a:pPr>
              <a:lnSpc>
                <a:spcPct val="120000"/>
              </a:lnSpc>
            </a:pPr>
            <a:r>
              <a:rPr lang="en-CH" sz="2600" dirty="0">
                <a:latin typeface="Calibri" panose="020F0502020204030204" pitchFamily="34" charset="0"/>
                <a:ea typeface="Calibri" panose="020F0502020204030204" pitchFamily="34" charset="0"/>
                <a:cs typeface="Times New Roman" panose="02020603050405020304" pitchFamily="18" charset="0"/>
              </a:rPr>
              <a:t>Precipitation radar: </a:t>
            </a:r>
          </a:p>
          <a:p>
            <a:pPr lvl="1">
              <a:lnSpc>
                <a:spcPct val="120000"/>
              </a:lnSpc>
            </a:pPr>
            <a:r>
              <a:rPr lang="en-GB" sz="2600" dirty="0">
                <a:latin typeface="Calibri" panose="020F0502020204030204" pitchFamily="34" charset="0"/>
                <a:cs typeface="Times New Roman" panose="02020603050405020304" pitchFamily="18" charset="0"/>
              </a:rPr>
              <a:t>The GPM-DPR will provide coverage for this decade now as its end of life is extended</a:t>
            </a:r>
            <a:endParaRPr lang="en-CH" sz="2600" dirty="0">
              <a:latin typeface="Calibri" panose="020F0502020204030204" pitchFamily="34" charset="0"/>
              <a:cs typeface="Times New Roman" panose="02020603050405020304" pitchFamily="18" charset="0"/>
            </a:endParaRPr>
          </a:p>
          <a:p>
            <a:pPr lvl="1">
              <a:lnSpc>
                <a:spcPct val="120000"/>
              </a:lnSpc>
            </a:pPr>
            <a:r>
              <a:rPr lang="en-GB" sz="2600" dirty="0">
                <a:latin typeface="Calibri" panose="020F0502020204030204" pitchFamily="34" charset="0"/>
                <a:ea typeface="Calibri" panose="020F0502020204030204" pitchFamily="34" charset="0"/>
                <a:cs typeface="Times New Roman" panose="02020603050405020304" pitchFamily="18" charset="0"/>
              </a:rPr>
              <a:t>FY-3 satellites (FY-3G/I) have a precipitation radar providing measurements into the next decade in a drifting orbit</a:t>
            </a:r>
            <a:r>
              <a:rPr lang="en-CH" sz="2600" dirty="0">
                <a:latin typeface="Calibri" panose="020F0502020204030204" pitchFamily="34" charset="0"/>
                <a:ea typeface="Calibri" panose="020F0502020204030204" pitchFamily="34" charset="0"/>
                <a:cs typeface="Times New Roman" panose="02020603050405020304" pitchFamily="18" charset="0"/>
              </a:rPr>
              <a:t> without redundancy. </a:t>
            </a:r>
            <a:endParaRPr lang="en-GB" sz="26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20000"/>
              </a:lnSpc>
              <a:buNone/>
            </a:pPr>
            <a:endParaRPr lang="en-GB" sz="2600" dirty="0">
              <a:latin typeface="Calibri" panose="020F0502020204030204" pitchFamily="34" charset="0"/>
              <a:ea typeface="Calibri" panose="020F0502020204030204" pitchFamily="34" charset="0"/>
              <a:cs typeface="Times New Roman" panose="02020603050405020304" pitchFamily="18" charset="0"/>
            </a:endParaRPr>
          </a:p>
          <a:p>
            <a:pPr>
              <a:lnSpc>
                <a:spcPct val="120000"/>
              </a:lnSpc>
            </a:pPr>
            <a:r>
              <a:rPr lang="en-CH" sz="2600" dirty="0">
                <a:latin typeface="Calibri" panose="020F0502020204030204" pitchFamily="34" charset="0"/>
                <a:ea typeface="Calibri" panose="020F0502020204030204" pitchFamily="34" charset="0"/>
                <a:cs typeface="Times New Roman" panose="02020603050405020304" pitchFamily="18" charset="0"/>
              </a:rPr>
              <a:t>Cloud radar:</a:t>
            </a:r>
          </a:p>
          <a:p>
            <a:pPr lvl="1">
              <a:lnSpc>
                <a:spcPct val="120000"/>
              </a:lnSpc>
            </a:pPr>
            <a:r>
              <a:rPr lang="en-GB" sz="2600" dirty="0" err="1">
                <a:latin typeface="Calibri" panose="020F0502020204030204" pitchFamily="34" charset="0"/>
                <a:cs typeface="Times New Roman" panose="02020603050405020304" pitchFamily="18" charset="0"/>
              </a:rPr>
              <a:t>EarthCARE</a:t>
            </a:r>
            <a:r>
              <a:rPr lang="en-GB" sz="2600" dirty="0">
                <a:latin typeface="Calibri" panose="020F0502020204030204" pitchFamily="34" charset="0"/>
                <a:cs typeface="Times New Roman" panose="02020603050405020304" pitchFamily="18" charset="0"/>
              </a:rPr>
              <a:t> is the only cloud radar planned for this decade</a:t>
            </a:r>
            <a:endParaRPr lang="en-CH" sz="2600" dirty="0">
              <a:latin typeface="Calibri" panose="020F0502020204030204" pitchFamily="34" charset="0"/>
              <a:cs typeface="Times New Roman" panose="02020603050405020304" pitchFamily="18" charset="0"/>
            </a:endParaRPr>
          </a:p>
          <a:p>
            <a:pPr lvl="1">
              <a:lnSpc>
                <a:spcPct val="120000"/>
              </a:lnSpc>
            </a:pPr>
            <a:r>
              <a:rPr lang="en-GB" sz="2600" dirty="0">
                <a:latin typeface="Calibri" panose="020F0502020204030204" pitchFamily="34" charset="0"/>
                <a:ea typeface="Calibri" panose="020F0502020204030204" pitchFamily="34" charset="0"/>
                <a:cs typeface="Times New Roman" panose="02020603050405020304" pitchFamily="18" charset="0"/>
              </a:rPr>
              <a:t>When </a:t>
            </a:r>
            <a:r>
              <a:rPr lang="en-GB" sz="2600" dirty="0" err="1">
                <a:latin typeface="Calibri" panose="020F0502020204030204" pitchFamily="34" charset="0"/>
                <a:ea typeface="Calibri" panose="020F0502020204030204" pitchFamily="34" charset="0"/>
                <a:cs typeface="Times New Roman" panose="02020603050405020304" pitchFamily="18" charset="0"/>
              </a:rPr>
              <a:t>EarthCARE</a:t>
            </a:r>
            <a:r>
              <a:rPr lang="en-GB" sz="2600" dirty="0">
                <a:latin typeface="Calibri" panose="020F0502020204030204" pitchFamily="34" charset="0"/>
                <a:ea typeface="Calibri" panose="020F0502020204030204" pitchFamily="34" charset="0"/>
                <a:cs typeface="Times New Roman" panose="02020603050405020304" pitchFamily="18" charset="0"/>
              </a:rPr>
              <a:t> retires there will be a gap until expected ESA WIVERN in mid 30’s. The user requirement for sampling is for 3 hourly or better.</a:t>
            </a:r>
            <a:endParaRPr lang="fi-FI" sz="26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CH" sz="26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300" i="1" dirty="0"/>
              <a:t>CGMS Baseline</a:t>
            </a:r>
          </a:p>
          <a:p>
            <a:r>
              <a:rPr lang="en-GB" sz="2300" i="1" dirty="0"/>
              <a:t>Precipitation radar: LEO – drifting orbit</a:t>
            </a:r>
            <a:r>
              <a:rPr lang="en-CH" sz="2300" i="1" dirty="0"/>
              <a:t>, nothing for cloud radar</a:t>
            </a:r>
            <a:endParaRPr lang="en-GB" sz="2300" i="1" dirty="0"/>
          </a:p>
          <a:p>
            <a:pPr marL="0" indent="0">
              <a:buNone/>
            </a:pPr>
            <a:endParaRPr lang="en-GB" dirty="0"/>
          </a:p>
        </p:txBody>
      </p:sp>
      <p:sp>
        <p:nvSpPr>
          <p:cNvPr id="4" name="Slide Number Placeholder 3">
            <a:extLst>
              <a:ext uri="{FF2B5EF4-FFF2-40B4-BE49-F238E27FC236}">
                <a16:creationId xmlns:a16="http://schemas.microsoft.com/office/drawing/2014/main" id="{4F307537-28D2-C9F3-5FC2-E0BB140AB1C7}"/>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18</a:t>
            </a:fld>
            <a:endParaRPr lang="en-GB" dirty="0"/>
          </a:p>
        </p:txBody>
      </p:sp>
      <p:pic>
        <p:nvPicPr>
          <p:cNvPr id="7" name="Picture 6">
            <a:extLst>
              <a:ext uri="{FF2B5EF4-FFF2-40B4-BE49-F238E27FC236}">
                <a16:creationId xmlns:a16="http://schemas.microsoft.com/office/drawing/2014/main" id="{B600F9D3-C330-B377-1BBD-45D939E176D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589240"/>
            <a:ext cx="12144672" cy="823367"/>
          </a:xfrm>
          <a:prstGeom prst="rect">
            <a:avLst/>
          </a:prstGeom>
        </p:spPr>
      </p:pic>
    </p:spTree>
    <p:extLst>
      <p:ext uri="{BB962C8B-B14F-4D97-AF65-F5344CB8AC3E}">
        <p14:creationId xmlns:p14="http://schemas.microsoft.com/office/powerpoint/2010/main" val="3750235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749B1-9925-C6E5-5EE8-E2AB5912A528}"/>
              </a:ext>
            </a:extLst>
          </p:cNvPr>
          <p:cNvSpPr>
            <a:spLocks noGrp="1"/>
          </p:cNvSpPr>
          <p:nvPr>
            <p:ph type="title"/>
          </p:nvPr>
        </p:nvSpPr>
        <p:spPr>
          <a:xfrm>
            <a:off x="1631504" y="274638"/>
            <a:ext cx="8856984" cy="1143000"/>
          </a:xfrm>
        </p:spPr>
        <p:txBody>
          <a:bodyPr>
            <a:normAutofit fontScale="90000"/>
          </a:bodyPr>
          <a:lstStyle/>
          <a:p>
            <a:r>
              <a:rPr lang="en-GB" dirty="0"/>
              <a:t>Total and spectral solar irradiance on LEO</a:t>
            </a:r>
          </a:p>
        </p:txBody>
      </p:sp>
      <p:sp>
        <p:nvSpPr>
          <p:cNvPr id="3" name="Content Placeholder 2">
            <a:extLst>
              <a:ext uri="{FF2B5EF4-FFF2-40B4-BE49-F238E27FC236}">
                <a16:creationId xmlns:a16="http://schemas.microsoft.com/office/drawing/2014/main" id="{C16A4AE7-36AB-7675-11B6-C4A00DED12F3}"/>
              </a:ext>
            </a:extLst>
          </p:cNvPr>
          <p:cNvSpPr>
            <a:spLocks noGrp="1"/>
          </p:cNvSpPr>
          <p:nvPr>
            <p:ph idx="1"/>
          </p:nvPr>
        </p:nvSpPr>
        <p:spPr>
          <a:xfrm>
            <a:off x="335360" y="1299754"/>
            <a:ext cx="11341260" cy="4057316"/>
          </a:xfrm>
        </p:spPr>
        <p:txBody>
          <a:bodyPr>
            <a:normAutofit/>
          </a:bodyPr>
          <a:lstStyle/>
          <a:p>
            <a:r>
              <a:rPr lang="en-CH" sz="2400" kern="100" dirty="0">
                <a:ea typeface="Calibri" panose="020F0502020204030204" pitchFamily="34" charset="0"/>
                <a:cs typeface="Times New Roman" panose="02020603050405020304" pitchFamily="18" charset="0"/>
              </a:rPr>
              <a:t>Continuity of total solar irradiance measurements in polar orbits are planned </a:t>
            </a:r>
            <a:r>
              <a:rPr lang="fi-FI" sz="2400" kern="100" dirty="0">
                <a:ea typeface="Calibri" panose="020F0502020204030204" pitchFamily="34" charset="0"/>
                <a:cs typeface="Times New Roman" panose="02020603050405020304" pitchFamily="18" charset="0"/>
              </a:rPr>
              <a:t>by</a:t>
            </a:r>
            <a:r>
              <a:rPr lang="en-CH" sz="2400" kern="100" dirty="0">
                <a:ea typeface="Calibri" panose="020F0502020204030204" pitchFamily="34" charset="0"/>
                <a:cs typeface="Times New Roman" panose="02020603050405020304" pitchFamily="18" charset="0"/>
              </a:rPr>
              <a:t> FY-3E/J</a:t>
            </a:r>
          </a:p>
          <a:p>
            <a:endParaRPr lang="en-CH" sz="2400" dirty="0">
              <a:latin typeface="Calibri" panose="020F0502020204030204" pitchFamily="34" charset="0"/>
              <a:ea typeface="Calibri" panose="020F0502020204030204" pitchFamily="34" charset="0"/>
              <a:cs typeface="Times New Roman" panose="02020603050405020304" pitchFamily="18" charset="0"/>
            </a:endParaRPr>
          </a:p>
          <a:p>
            <a:r>
              <a:rPr lang="en-GB" sz="2400" dirty="0">
                <a:latin typeface="Calibri" panose="020F0502020204030204" pitchFamily="34" charset="0"/>
                <a:ea typeface="Calibri" panose="020F0502020204030204" pitchFamily="34" charset="0"/>
                <a:cs typeface="Times New Roman" panose="02020603050405020304" pitchFamily="18" charset="0"/>
              </a:rPr>
              <a:t>The spectral solar irradiance observations will be </a:t>
            </a:r>
            <a:r>
              <a:rPr lang="en-CH" sz="2400" dirty="0">
                <a:latin typeface="Calibri" panose="020F0502020204030204" pitchFamily="34" charset="0"/>
                <a:ea typeface="Calibri" panose="020F0502020204030204" pitchFamily="34" charset="0"/>
                <a:cs typeface="Times New Roman" panose="02020603050405020304" pitchFamily="18" charset="0"/>
              </a:rPr>
              <a:t>reduced</a:t>
            </a:r>
            <a:r>
              <a:rPr lang="en-GB" sz="2400" dirty="0">
                <a:latin typeface="Calibri" panose="020F0502020204030204" pitchFamily="34" charset="0"/>
                <a:ea typeface="Calibri" panose="020F0502020204030204" pitchFamily="34" charset="0"/>
                <a:cs typeface="Times New Roman" panose="02020603050405020304" pitchFamily="18" charset="0"/>
              </a:rPr>
              <a:t> after 202</a:t>
            </a:r>
            <a:r>
              <a:rPr lang="en-CH" sz="2400" dirty="0">
                <a:latin typeface="Calibri" panose="020F0502020204030204" pitchFamily="34" charset="0"/>
                <a:ea typeface="Calibri" panose="020F0502020204030204" pitchFamily="34" charset="0"/>
                <a:cs typeface="Times New Roman" panose="02020603050405020304" pitchFamily="18" charset="0"/>
              </a:rPr>
              <a:t>8</a:t>
            </a:r>
            <a:r>
              <a:rPr lang="en-GB" sz="2400" dirty="0">
                <a:latin typeface="Calibri" panose="020F0502020204030204" pitchFamily="34" charset="0"/>
                <a:ea typeface="Calibri" panose="020F0502020204030204" pitchFamily="34" charset="0"/>
                <a:cs typeface="Times New Roman" panose="02020603050405020304" pitchFamily="18" charset="0"/>
              </a:rPr>
              <a:t> when ISS-TSIS-2 is retired,</a:t>
            </a:r>
            <a:r>
              <a:rPr lang="en-CH" sz="2400" dirty="0">
                <a:latin typeface="Calibri" panose="020F0502020204030204" pitchFamily="34" charset="0"/>
                <a:ea typeface="Calibri" panose="020F0502020204030204" pitchFamily="34" charset="0"/>
                <a:cs typeface="Times New Roman" panose="02020603050405020304" pitchFamily="18" charset="0"/>
              </a:rPr>
              <a:t> and after that</a:t>
            </a:r>
            <a:r>
              <a:rPr lang="en-GB" sz="2400" dirty="0">
                <a:latin typeface="Calibri" panose="020F0502020204030204" pitchFamily="34" charset="0"/>
                <a:ea typeface="Calibri" panose="020F0502020204030204" pitchFamily="34" charset="0"/>
                <a:cs typeface="Times New Roman" panose="02020603050405020304" pitchFamily="18" charset="0"/>
              </a:rPr>
              <a:t> FY-3E</a:t>
            </a:r>
            <a:r>
              <a:rPr lang="en-CH" sz="2400" dirty="0">
                <a:latin typeface="Calibri" panose="020F0502020204030204" pitchFamily="34" charset="0"/>
                <a:ea typeface="Calibri" panose="020F0502020204030204" pitchFamily="34" charset="0"/>
                <a:cs typeface="Times New Roman" panose="02020603050405020304" pitchFamily="18" charset="0"/>
              </a:rPr>
              <a:t>/F</a:t>
            </a:r>
            <a:r>
              <a:rPr lang="en-GB" sz="2400" dirty="0">
                <a:latin typeface="Calibri" panose="020F0502020204030204" pitchFamily="34" charset="0"/>
                <a:ea typeface="Calibri" panose="020F0502020204030204" pitchFamily="34" charset="0"/>
                <a:cs typeface="Times New Roman" panose="02020603050405020304" pitchFamily="18" charset="0"/>
              </a:rPr>
              <a:t>/J will provide continuity in the early morning o</a:t>
            </a:r>
            <a:r>
              <a:rPr lang="en-CH" sz="2400" dirty="0">
                <a:latin typeface="Calibri" panose="020F0502020204030204" pitchFamily="34" charset="0"/>
                <a:ea typeface="Calibri" panose="020F0502020204030204" pitchFamily="34" charset="0"/>
                <a:cs typeface="Times New Roman" panose="02020603050405020304" pitchFamily="18" charset="0"/>
              </a:rPr>
              <a:t>r</a:t>
            </a:r>
            <a:r>
              <a:rPr lang="en-GB" sz="2400" dirty="0">
                <a:latin typeface="Calibri" panose="020F0502020204030204" pitchFamily="34" charset="0"/>
                <a:ea typeface="Calibri" panose="020F0502020204030204" pitchFamily="34" charset="0"/>
                <a:cs typeface="Times New Roman" panose="02020603050405020304" pitchFamily="18" charset="0"/>
              </a:rPr>
              <a:t>bit.</a:t>
            </a:r>
            <a:r>
              <a:rPr lang="en-CH" sz="2400" dirty="0">
                <a:latin typeface="Calibri" panose="020F0502020204030204" pitchFamily="34" charset="0"/>
                <a:ea typeface="Calibri" panose="020F0502020204030204" pitchFamily="34" charset="0"/>
                <a:cs typeface="Times New Roman" panose="02020603050405020304" pitchFamily="18" charset="0"/>
              </a:rPr>
              <a:t> </a:t>
            </a:r>
          </a:p>
          <a:p>
            <a:pPr marL="0" indent="0">
              <a:buNone/>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000" i="1" dirty="0">
                <a:latin typeface="Calibri" panose="020F0502020204030204" pitchFamily="34" charset="0"/>
                <a:ea typeface="Calibri" panose="020F0502020204030204" pitchFamily="34" charset="0"/>
                <a:cs typeface="Times New Roman" panose="02020603050405020304" pitchFamily="18" charset="0"/>
              </a:rPr>
              <a:t>CGMS Baseline:</a:t>
            </a:r>
          </a:p>
          <a:p>
            <a:r>
              <a:rPr lang="en-GB" sz="2000" i="1" dirty="0">
                <a:latin typeface="Calibri" panose="020F0502020204030204" pitchFamily="34" charset="0"/>
                <a:ea typeface="Calibri" panose="020F0502020204030204" pitchFamily="34" charset="0"/>
                <a:cs typeface="Times New Roman" panose="02020603050405020304" pitchFamily="18" charset="0"/>
              </a:rPr>
              <a:t>Not included</a:t>
            </a:r>
          </a:p>
          <a:p>
            <a:pPr marL="0" indent="0">
              <a:buNone/>
            </a:pPr>
            <a:endParaRPr lang="en-CH"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AE5DBE7-385A-7254-7270-35A934EB0F6B}"/>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19</a:t>
            </a:fld>
            <a:endParaRPr lang="en-GB" dirty="0"/>
          </a:p>
        </p:txBody>
      </p:sp>
      <p:pic>
        <p:nvPicPr>
          <p:cNvPr id="6" name="Picture 5">
            <a:extLst>
              <a:ext uri="{FF2B5EF4-FFF2-40B4-BE49-F238E27FC236}">
                <a16:creationId xmlns:a16="http://schemas.microsoft.com/office/drawing/2014/main" id="{EDA8A3D1-1BE8-6391-ABB2-33F8D5196A73}"/>
              </a:ext>
            </a:extLst>
          </p:cNvPr>
          <p:cNvPicPr>
            <a:picLocks noChangeAspect="1"/>
          </p:cNvPicPr>
          <p:nvPr/>
        </p:nvPicPr>
        <p:blipFill>
          <a:blip r:embed="rId2"/>
          <a:srcRect b="16576"/>
          <a:stretch/>
        </p:blipFill>
        <p:spPr>
          <a:xfrm>
            <a:off x="0" y="5063465"/>
            <a:ext cx="12192000" cy="1519897"/>
          </a:xfrm>
          <a:prstGeom prst="rect">
            <a:avLst/>
          </a:prstGeom>
        </p:spPr>
      </p:pic>
      <p:sp>
        <p:nvSpPr>
          <p:cNvPr id="7" name="Rectangle 6">
            <a:extLst>
              <a:ext uri="{FF2B5EF4-FFF2-40B4-BE49-F238E27FC236}">
                <a16:creationId xmlns:a16="http://schemas.microsoft.com/office/drawing/2014/main" id="{B1114DF3-5B32-478B-4632-73724590322D}"/>
              </a:ext>
            </a:extLst>
          </p:cNvPr>
          <p:cNvSpPr/>
          <p:nvPr/>
        </p:nvSpPr>
        <p:spPr>
          <a:xfrm>
            <a:off x="2783632" y="5650674"/>
            <a:ext cx="3921130" cy="30597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Tree>
    <p:extLst>
      <p:ext uri="{BB962C8B-B14F-4D97-AF65-F5344CB8AC3E}">
        <p14:creationId xmlns:p14="http://schemas.microsoft.com/office/powerpoint/2010/main" val="2903192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3512" y="476672"/>
            <a:ext cx="5832648" cy="369332"/>
          </a:xfrm>
          <a:prstGeom prst="rect">
            <a:avLst/>
          </a:prstGeom>
          <a:solidFill>
            <a:schemeClr val="accent1">
              <a:lumMod val="75000"/>
            </a:schemeClr>
          </a:solidFill>
        </p:spPr>
        <p:txBody>
          <a:bodyPr wrap="square" rtlCol="0">
            <a:spAutoFit/>
          </a:bodyPr>
          <a:lstStyle/>
          <a:p>
            <a:r>
              <a:rPr lang="en-GB" b="1" dirty="0">
                <a:solidFill>
                  <a:schemeClr val="bg1"/>
                </a:solidFill>
              </a:rPr>
              <a:t>Executive summary of the WP</a:t>
            </a:r>
          </a:p>
        </p:txBody>
      </p:sp>
      <p:cxnSp>
        <p:nvCxnSpPr>
          <p:cNvPr id="295" name="Straight Connector 95"/>
          <p:cNvCxnSpPr>
            <a:cxnSpLocks noChangeShapeType="1"/>
          </p:cNvCxnSpPr>
          <p:nvPr/>
        </p:nvCxnSpPr>
        <p:spPr bwMode="auto">
          <a:xfrm rot="10800000" flipV="1">
            <a:off x="-720969" y="4722813"/>
            <a:ext cx="228600" cy="150812"/>
          </a:xfrm>
          <a:prstGeom prst="line">
            <a:avLst/>
          </a:prstGeom>
          <a:noFill/>
          <a:ln w="9525" algn="ctr">
            <a:noFill/>
            <a:round/>
            <a:headEnd/>
            <a:tailEnd/>
          </a:ln>
        </p:spPr>
      </p:cxnSp>
      <p:sp>
        <p:nvSpPr>
          <p:cNvPr id="102" name="TextBox 101"/>
          <p:cNvSpPr txBox="1"/>
          <p:nvPr/>
        </p:nvSpPr>
        <p:spPr>
          <a:xfrm>
            <a:off x="407368" y="875693"/>
            <a:ext cx="11521280" cy="5170646"/>
          </a:xfrm>
          <a:prstGeom prst="rect">
            <a:avLst/>
          </a:prstGeom>
          <a:noFill/>
        </p:spPr>
        <p:txBody>
          <a:bodyPr wrap="square" rtlCol="0">
            <a:spAutoFit/>
          </a:bodyPr>
          <a:lstStyle/>
          <a:p>
            <a:r>
              <a:rPr lang="en-US" sz="2400" dirty="0">
                <a:solidFill>
                  <a:schemeClr val="tx2"/>
                </a:solidFill>
              </a:rPr>
              <a:t>WMO gap analysis for Earth observation and space weather observation capabilities against the requirements presented in WMO Vision for WIGOS 2040 was provided. It compares space-based observation capabilities recorded in OSCAR/Space to the WMO WIGOS Vision for 2040 requirements for the period of next decade. In this working paper detailed descriptions of the missing observations capabilities related to the specific observation types in WIGOS subcomponent 1 and 2 were given. The work </a:t>
            </a:r>
            <a:r>
              <a:rPr lang="en-US" sz="2400" dirty="0" err="1">
                <a:solidFill>
                  <a:schemeClr val="tx2"/>
                </a:solidFill>
              </a:rPr>
              <a:t>summarises</a:t>
            </a:r>
            <a:r>
              <a:rPr lang="en-US" sz="2400" dirty="0">
                <a:solidFill>
                  <a:schemeClr val="tx2"/>
                </a:solidFill>
              </a:rPr>
              <a:t> totally 16 gaps for Earth observation types and </a:t>
            </a:r>
            <a:r>
              <a:rPr lang="en-GB" sz="2400" dirty="0">
                <a:solidFill>
                  <a:schemeClr val="tx2"/>
                </a:solidFill>
              </a:rPr>
              <a:t>5</a:t>
            </a:r>
            <a:r>
              <a:rPr lang="en-US" sz="2400" dirty="0">
                <a:solidFill>
                  <a:schemeClr val="tx2"/>
                </a:solidFill>
              </a:rPr>
              <a:t> gaps for space weather observation types as main concerns non-compliant with WIGOS Vision 2040 requirements. Out of these gaps </a:t>
            </a:r>
            <a:r>
              <a:rPr lang="en-CH" sz="2400" dirty="0">
                <a:solidFill>
                  <a:schemeClr val="tx2"/>
                </a:solidFill>
              </a:rPr>
              <a:t>many</a:t>
            </a:r>
            <a:r>
              <a:rPr lang="en-US" sz="2400" dirty="0">
                <a:solidFill>
                  <a:schemeClr val="tx2"/>
                </a:solidFill>
              </a:rPr>
              <a:t> are including periodic totally missing observation capabilities. These are for Earth observations: UV/VIS/NIR sounder, precipitation and cloud radars,</a:t>
            </a:r>
            <a:r>
              <a:rPr lang="en-CH" sz="2400" dirty="0">
                <a:solidFill>
                  <a:schemeClr val="tx2"/>
                </a:solidFill>
              </a:rPr>
              <a:t> backscatter </a:t>
            </a:r>
            <a:r>
              <a:rPr lang="fi-FI" sz="2400" dirty="0">
                <a:solidFill>
                  <a:schemeClr val="tx2"/>
                </a:solidFill>
              </a:rPr>
              <a:t>and </a:t>
            </a:r>
            <a:r>
              <a:rPr lang="en-CH" sz="2400" dirty="0">
                <a:solidFill>
                  <a:schemeClr val="tx2"/>
                </a:solidFill>
              </a:rPr>
              <a:t>dial lidar</a:t>
            </a:r>
            <a:r>
              <a:rPr lang="fi-FI" sz="2400" dirty="0">
                <a:solidFill>
                  <a:schemeClr val="tx2"/>
                </a:solidFill>
              </a:rPr>
              <a:t>s</a:t>
            </a:r>
            <a:r>
              <a:rPr lang="en-CH" sz="2400" dirty="0">
                <a:solidFill>
                  <a:schemeClr val="tx2"/>
                </a:solidFill>
              </a:rPr>
              <a:t>,</a:t>
            </a:r>
            <a:r>
              <a:rPr lang="en-US" sz="2400" dirty="0">
                <a:solidFill>
                  <a:schemeClr val="tx2"/>
                </a:solidFill>
              </a:rPr>
              <a:t> IR/MW and</a:t>
            </a:r>
            <a:r>
              <a:rPr lang="en-CH" sz="2400" dirty="0">
                <a:solidFill>
                  <a:schemeClr val="tx2"/>
                </a:solidFill>
              </a:rPr>
              <a:t> SW occultation limb sounder</a:t>
            </a:r>
            <a:r>
              <a:rPr lang="fi-FI" sz="2400" dirty="0">
                <a:solidFill>
                  <a:schemeClr val="tx2"/>
                </a:solidFill>
              </a:rPr>
              <a:t>s and SW occultation lidar</a:t>
            </a:r>
            <a:r>
              <a:rPr lang="en-US" sz="2400" dirty="0">
                <a:solidFill>
                  <a:schemeClr val="tx2"/>
                </a:solidFill>
              </a:rPr>
              <a:t>. </a:t>
            </a:r>
            <a:r>
              <a:rPr lang="en-CH" sz="2400" dirty="0">
                <a:solidFill>
                  <a:schemeClr val="tx2"/>
                </a:solidFill>
              </a:rPr>
              <a:t>Related to space weather it concludes gaps</a:t>
            </a:r>
            <a:r>
              <a:rPr lang="fi-FI" sz="2400" dirty="0">
                <a:solidFill>
                  <a:schemeClr val="tx2"/>
                </a:solidFill>
              </a:rPr>
              <a:t> w</a:t>
            </a:r>
            <a:r>
              <a:rPr lang="en-CH" sz="2400" dirty="0" err="1">
                <a:solidFill>
                  <a:schemeClr val="tx2"/>
                </a:solidFill>
              </a:rPr>
              <a:t>ith</a:t>
            </a:r>
            <a:r>
              <a:rPr lang="en-CH" sz="2400" dirty="0">
                <a:solidFill>
                  <a:schemeClr val="tx2"/>
                </a:solidFill>
              </a:rPr>
              <a:t> regards to</a:t>
            </a:r>
            <a:r>
              <a:rPr lang="fi-FI" sz="2400" dirty="0">
                <a:solidFill>
                  <a:schemeClr val="tx2"/>
                </a:solidFill>
              </a:rPr>
              <a:t> WIGOS subcomponents 1 and 2</a:t>
            </a:r>
            <a:r>
              <a:rPr lang="en-CH" sz="2400" dirty="0">
                <a:solidFill>
                  <a:schemeClr val="tx2"/>
                </a:solidFill>
              </a:rPr>
              <a:t> in m</a:t>
            </a:r>
            <a:r>
              <a:rPr lang="fi-FI" sz="2400" dirty="0">
                <a:solidFill>
                  <a:schemeClr val="tx2"/>
                </a:solidFill>
              </a:rPr>
              <a:t>agnetograph</a:t>
            </a:r>
            <a:r>
              <a:rPr lang="en-CH" sz="2400" dirty="0">
                <a:solidFill>
                  <a:schemeClr val="tx2"/>
                </a:solidFill>
              </a:rPr>
              <a:t>, r</a:t>
            </a:r>
            <a:r>
              <a:rPr lang="fi-FI" sz="2400" dirty="0">
                <a:solidFill>
                  <a:schemeClr val="tx2"/>
                </a:solidFill>
              </a:rPr>
              <a:t>adiospectrograph</a:t>
            </a:r>
            <a:r>
              <a:rPr lang="en-CH" sz="2400" dirty="0">
                <a:solidFill>
                  <a:schemeClr val="tx2"/>
                </a:solidFill>
              </a:rPr>
              <a:t>, </a:t>
            </a:r>
            <a:r>
              <a:rPr lang="fi-FI" sz="2400" dirty="0">
                <a:solidFill>
                  <a:schemeClr val="tx2"/>
                </a:solidFill>
              </a:rPr>
              <a:t>X-ray imager </a:t>
            </a:r>
            <a:r>
              <a:rPr lang="en-CH" sz="2400" dirty="0">
                <a:solidFill>
                  <a:schemeClr val="tx2"/>
                </a:solidFill>
              </a:rPr>
              <a:t>and</a:t>
            </a:r>
            <a:r>
              <a:rPr lang="fi-FI" sz="2400" dirty="0">
                <a:solidFill>
                  <a:schemeClr val="tx2"/>
                </a:solidFill>
              </a:rPr>
              <a:t> spectrometer</a:t>
            </a:r>
            <a:r>
              <a:rPr lang="en-CH" sz="2400" dirty="0">
                <a:solidFill>
                  <a:schemeClr val="tx2"/>
                </a:solidFill>
              </a:rPr>
              <a:t>.</a:t>
            </a:r>
            <a:endParaRPr lang="fi-FI" sz="2400" dirty="0">
              <a:solidFill>
                <a:schemeClr val="tx2"/>
              </a:solidFill>
            </a:endParaRPr>
          </a:p>
          <a:p>
            <a:endParaRPr lang="en-GB" dirty="0">
              <a:solidFill>
                <a:schemeClr val="tx2"/>
              </a:solidFill>
            </a:endParaRPr>
          </a:p>
        </p:txBody>
      </p:sp>
    </p:spTree>
    <p:extLst>
      <p:ext uri="{BB962C8B-B14F-4D97-AF65-F5344CB8AC3E}">
        <p14:creationId xmlns:p14="http://schemas.microsoft.com/office/powerpoint/2010/main" val="36228725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87B5B-533E-E548-3EBC-47A84BEC6B93}"/>
              </a:ext>
            </a:extLst>
          </p:cNvPr>
          <p:cNvSpPr>
            <a:spLocks noGrp="1"/>
          </p:cNvSpPr>
          <p:nvPr>
            <p:ph type="title"/>
          </p:nvPr>
        </p:nvSpPr>
        <p:spPr>
          <a:xfrm>
            <a:off x="213972" y="300741"/>
            <a:ext cx="11764056" cy="1143000"/>
          </a:xfrm>
        </p:spPr>
        <p:txBody>
          <a:bodyPr>
            <a:noAutofit/>
          </a:bodyPr>
          <a:lstStyle/>
          <a:p>
            <a:r>
              <a:rPr lang="en-US" sz="2400" dirty="0"/>
              <a:t>Backbone system with open orbit configuration and flexibility to optimize the implementation (Subcomponent 2)</a:t>
            </a:r>
            <a:endParaRPr lang="en-CH" sz="2400" dirty="0"/>
          </a:p>
        </p:txBody>
      </p:sp>
      <p:pic>
        <p:nvPicPr>
          <p:cNvPr id="6" name="Picture 5">
            <a:extLst>
              <a:ext uri="{FF2B5EF4-FFF2-40B4-BE49-F238E27FC236}">
                <a16:creationId xmlns:a16="http://schemas.microsoft.com/office/drawing/2014/main" id="{1595CE7B-C0D8-B1C8-6F5C-8DAB42852D61}"/>
              </a:ext>
            </a:extLst>
          </p:cNvPr>
          <p:cNvPicPr>
            <a:picLocks noChangeAspect="1"/>
          </p:cNvPicPr>
          <p:nvPr/>
        </p:nvPicPr>
        <p:blipFill>
          <a:blip r:embed="rId2"/>
          <a:stretch>
            <a:fillRect/>
          </a:stretch>
        </p:blipFill>
        <p:spPr>
          <a:xfrm>
            <a:off x="3778139" y="5481567"/>
            <a:ext cx="2880320" cy="894378"/>
          </a:xfrm>
          <a:prstGeom prst="rect">
            <a:avLst/>
          </a:prstGeom>
          <a:solidFill>
            <a:schemeClr val="bg1"/>
          </a:solidFill>
        </p:spPr>
      </p:pic>
      <p:sp>
        <p:nvSpPr>
          <p:cNvPr id="18" name="Slide Number Placeholder 17">
            <a:extLst>
              <a:ext uri="{FF2B5EF4-FFF2-40B4-BE49-F238E27FC236}">
                <a16:creationId xmlns:a16="http://schemas.microsoft.com/office/drawing/2014/main" id="{D8C5D9E9-CE13-30F5-60F5-6BA699120AB3}"/>
              </a:ext>
            </a:extLst>
          </p:cNvPr>
          <p:cNvSpPr>
            <a:spLocks noGrp="1"/>
          </p:cNvSpPr>
          <p:nvPr>
            <p:ph type="sldNum" sz="quarter" idx="4294967295"/>
          </p:nvPr>
        </p:nvSpPr>
        <p:spPr>
          <a:xfrm>
            <a:off x="11612252" y="6610350"/>
            <a:ext cx="761404" cy="247650"/>
          </a:xfrm>
        </p:spPr>
        <p:txBody>
          <a:bodyPr/>
          <a:lstStyle/>
          <a:p>
            <a:pPr>
              <a:defRPr/>
            </a:pPr>
            <a:r>
              <a:rPr lang="en-GB"/>
              <a:t>Slide: </a:t>
            </a:r>
            <a:fld id="{8AE4F5B3-C86E-48F7-90B4-22A3CA5B476D}" type="slidenum">
              <a:rPr lang="en-GB" smtClean="0"/>
              <a:pPr>
                <a:defRPr/>
              </a:pPr>
              <a:t>20</a:t>
            </a:fld>
            <a:endParaRPr lang="en-GB" dirty="0"/>
          </a:p>
        </p:txBody>
      </p:sp>
      <p:pic>
        <p:nvPicPr>
          <p:cNvPr id="5" name="Picture 4">
            <a:extLst>
              <a:ext uri="{FF2B5EF4-FFF2-40B4-BE49-F238E27FC236}">
                <a16:creationId xmlns:a16="http://schemas.microsoft.com/office/drawing/2014/main" id="{3FDFECC1-407C-FE93-4B91-1B58FECE2C5E}"/>
              </a:ext>
            </a:extLst>
          </p:cNvPr>
          <p:cNvPicPr>
            <a:picLocks noChangeAspect="1"/>
          </p:cNvPicPr>
          <p:nvPr/>
        </p:nvPicPr>
        <p:blipFill>
          <a:blip r:embed="rId3"/>
          <a:stretch>
            <a:fillRect/>
          </a:stretch>
        </p:blipFill>
        <p:spPr>
          <a:xfrm>
            <a:off x="0" y="1467527"/>
            <a:ext cx="12192000" cy="2763687"/>
          </a:xfrm>
          <a:prstGeom prst="rect">
            <a:avLst/>
          </a:prstGeom>
        </p:spPr>
      </p:pic>
    </p:spTree>
    <p:extLst>
      <p:ext uri="{BB962C8B-B14F-4D97-AF65-F5344CB8AC3E}">
        <p14:creationId xmlns:p14="http://schemas.microsoft.com/office/powerpoint/2010/main" val="2695197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4AFAD-E59F-3ACB-8165-8855444D435F}"/>
              </a:ext>
            </a:extLst>
          </p:cNvPr>
          <p:cNvSpPr>
            <a:spLocks noGrp="1"/>
          </p:cNvSpPr>
          <p:nvPr>
            <p:ph type="ctrTitle"/>
          </p:nvPr>
        </p:nvSpPr>
        <p:spPr>
          <a:xfrm>
            <a:off x="24680" y="-71919"/>
            <a:ext cx="12192000" cy="1470025"/>
          </a:xfrm>
        </p:spPr>
        <p:txBody>
          <a:bodyPr>
            <a:normAutofit/>
          </a:bodyPr>
          <a:lstStyle/>
          <a:p>
            <a:r>
              <a:rPr lang="en-GB" sz="4000" dirty="0"/>
              <a:t>Doppler Wind Lidar and backscatter lidar on LEO/Drift</a:t>
            </a:r>
            <a:endParaRPr lang="en-US" sz="4000" dirty="0"/>
          </a:p>
        </p:txBody>
      </p:sp>
      <p:sp>
        <p:nvSpPr>
          <p:cNvPr id="5" name="Content Placeholder 2">
            <a:extLst>
              <a:ext uri="{FF2B5EF4-FFF2-40B4-BE49-F238E27FC236}">
                <a16:creationId xmlns:a16="http://schemas.microsoft.com/office/drawing/2014/main" id="{C29B148E-1F1F-FF6F-D799-B3FEA532DD98}"/>
              </a:ext>
            </a:extLst>
          </p:cNvPr>
          <p:cNvSpPr txBox="1">
            <a:spLocks/>
          </p:cNvSpPr>
          <p:nvPr/>
        </p:nvSpPr>
        <p:spPr>
          <a:xfrm>
            <a:off x="407368" y="1196752"/>
            <a:ext cx="11233248" cy="3847157"/>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3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After the retirement of Aeolus there is now a gap in coverage until the planned launch of EPS-Aeolus in 2034</a:t>
            </a:r>
            <a:endParaRPr kumimoji="0" lang="en-CH" sz="23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a:defRPr/>
            </a:pPr>
            <a:endParaRPr kumimoji="0" lang="en-GB" sz="23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a:defRPr/>
            </a:pPr>
            <a:r>
              <a:rPr kumimoji="0" lang="en-GB" sz="23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Doppler wind lidars should be considered on a more operational basis as the technology improves</a:t>
            </a:r>
          </a:p>
          <a:p>
            <a:pPr marL="0" indent="0">
              <a:buNone/>
              <a:defRPr/>
            </a:pPr>
            <a:r>
              <a:rPr kumimoji="0" lang="en-GB" sz="23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Backscatter and DIAL lidar relies on </a:t>
            </a:r>
            <a:r>
              <a:rPr kumimoji="0" lang="en-GB" sz="2300" b="0" i="0" u="none" strike="noStrike" kern="1200" cap="none" spc="0" normalizeH="0" baseline="0" noProof="0" dirty="0" err="1">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EarthCARE</a:t>
            </a:r>
            <a:r>
              <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/MERLIN and DQ-1/2. No plans for longer term.</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Altimeter lidar capability also not clear in next decade. </a:t>
            </a:r>
            <a:endParaRPr kumimoji="0" lang="en-CH"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2300" b="0" i="0" u="none" strike="noStrike" kern="1200" cap="none" spc="0" normalizeH="0" baseline="0" noProof="0" dirty="0">
              <a:ln>
                <a:noFill/>
              </a:ln>
              <a:solidFill>
                <a:sysClr val="windowText" lastClr="000000"/>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300" b="0" i="0" u="none" strike="noStrike" kern="1200" cap="none" spc="0" normalizeH="0" baseline="0" noProof="0" dirty="0">
                <a:ln>
                  <a:noFill/>
                </a:ln>
                <a:solidFill>
                  <a:sysClr val="windowText" lastClr="000000"/>
                </a:solidFill>
                <a:effectLst/>
                <a:uLnTx/>
                <a:uFillTx/>
                <a:latin typeface="Calibri"/>
                <a:ea typeface="+mn-ea"/>
                <a:cs typeface="+mn-cs"/>
              </a:rPr>
              <a:t>CGMS Baseline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300" b="0" i="0" u="none" strike="noStrike" kern="1200" cap="none" spc="0" normalizeH="0" baseline="0" noProof="0" dirty="0">
                <a:ln>
                  <a:noFill/>
                </a:ln>
                <a:solidFill>
                  <a:sysClr val="windowText" lastClr="000000"/>
                </a:solidFill>
                <a:effectLst/>
                <a:uLnTx/>
                <a:uFillTx/>
                <a:latin typeface="Calibri"/>
                <a:ea typeface="+mn-ea"/>
                <a:cs typeface="+mn-cs"/>
              </a:rPr>
              <a:t>Not specified at present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2300" b="0" i="0" u="none" strike="noStrike" kern="1200" cap="none" spc="0" normalizeH="0" baseline="0" noProof="0" dirty="0">
              <a:ln>
                <a:noFill/>
              </a:ln>
              <a:solidFill>
                <a:sysClr val="windowText" lastClr="000000"/>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300" b="0" i="0" u="none" strike="noStrike" kern="1200" cap="none" spc="0" normalizeH="0" baseline="0" noProof="0" dirty="0">
                <a:ln>
                  <a:noFill/>
                </a:ln>
                <a:solidFill>
                  <a:sysClr val="windowText" lastClr="000000"/>
                </a:solidFill>
                <a:effectLst/>
                <a:uLnTx/>
                <a:uFillTx/>
                <a:latin typeface="Calibri"/>
                <a:ea typeface="+mn-ea"/>
                <a:cs typeface="+mn-cs"/>
              </a:rPr>
              <a:t>HLPP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300" b="0" i="1" u="none" strike="noStrike" kern="1200" cap="none" spc="0" normalizeH="0" baseline="0" noProof="0" dirty="0">
                <a:ln>
                  <a:noFill/>
                </a:ln>
                <a:solidFill>
                  <a:sysClr val="windowText" lastClr="000000"/>
                </a:solidFill>
                <a:effectLst/>
                <a:uLnTx/>
                <a:uFillTx/>
                <a:latin typeface="Calibri"/>
                <a:ea typeface="+mn-ea"/>
                <a:cs typeface="+mn-cs"/>
              </a:rPr>
              <a:t>1.2.7 Work towards operational 3D wind profile observations from space-based lidar</a:t>
            </a:r>
            <a:endParaRPr kumimoji="0" lang="en-GB" sz="2300" b="0" i="1" u="none" strike="noStrike" kern="1200" cap="none" spc="0" normalizeH="0" baseline="0" noProof="0" dirty="0">
              <a:ln>
                <a:noFill/>
              </a:ln>
              <a:solidFill>
                <a:sysClr val="windowText" lastClr="000000"/>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2300" b="0" i="0" u="none" strike="noStrike" kern="1200" cap="none" spc="0" normalizeH="0" baseline="0" noProof="0" dirty="0">
              <a:ln>
                <a:noFill/>
              </a:ln>
              <a:solidFill>
                <a:sysClr val="windowText" lastClr="000000"/>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32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C1D19FB2-28CF-A6F4-4F98-788ACFAB744F}"/>
              </a:ext>
            </a:extLst>
          </p:cNvPr>
          <p:cNvSpPr/>
          <p:nvPr/>
        </p:nvSpPr>
        <p:spPr>
          <a:xfrm>
            <a:off x="2783632" y="5753521"/>
            <a:ext cx="3921130"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pic>
        <p:nvPicPr>
          <p:cNvPr id="7" name="Picture 6">
            <a:extLst>
              <a:ext uri="{FF2B5EF4-FFF2-40B4-BE49-F238E27FC236}">
                <a16:creationId xmlns:a16="http://schemas.microsoft.com/office/drawing/2014/main" id="{C0886EF3-D1AE-5B5B-EF64-EC05B3F8EE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52" y="5229200"/>
            <a:ext cx="11976895" cy="1230729"/>
          </a:xfrm>
          <a:prstGeom prst="rect">
            <a:avLst/>
          </a:prstGeom>
        </p:spPr>
      </p:pic>
    </p:spTree>
    <p:extLst>
      <p:ext uri="{BB962C8B-B14F-4D97-AF65-F5344CB8AC3E}">
        <p14:creationId xmlns:p14="http://schemas.microsoft.com/office/powerpoint/2010/main" val="17788495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CE35C-0791-B8D9-4192-FA8152555973}"/>
              </a:ext>
            </a:extLst>
          </p:cNvPr>
          <p:cNvSpPr>
            <a:spLocks noGrp="1"/>
          </p:cNvSpPr>
          <p:nvPr>
            <p:ph type="ctrTitle"/>
          </p:nvPr>
        </p:nvSpPr>
        <p:spPr>
          <a:xfrm>
            <a:off x="612053" y="-109380"/>
            <a:ext cx="11281025" cy="1470025"/>
          </a:xfrm>
        </p:spPr>
        <p:txBody>
          <a:bodyPr/>
          <a:lstStyle/>
          <a:p>
            <a:r>
              <a:rPr lang="en-US" dirty="0"/>
              <a:t>Limb sounder in IR and MW on LEO/Drift</a:t>
            </a:r>
          </a:p>
        </p:txBody>
      </p:sp>
      <p:sp>
        <p:nvSpPr>
          <p:cNvPr id="5" name="Content Placeholder 2">
            <a:extLst>
              <a:ext uri="{FF2B5EF4-FFF2-40B4-BE49-F238E27FC236}">
                <a16:creationId xmlns:a16="http://schemas.microsoft.com/office/drawing/2014/main" id="{DDAEDECD-573B-59B7-95E0-6C7C35D660F3}"/>
              </a:ext>
            </a:extLst>
          </p:cNvPr>
          <p:cNvSpPr txBox="1">
            <a:spLocks/>
          </p:cNvSpPr>
          <p:nvPr/>
        </p:nvSpPr>
        <p:spPr>
          <a:xfrm>
            <a:off x="298922" y="1196752"/>
            <a:ext cx="10657184" cy="43726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After Aura/MLS and Odin </a:t>
            </a:r>
            <a:r>
              <a:rPr lang="en-GB" sz="24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are</a:t>
            </a: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retired shortly, no limb sounders will be operating in the IR and MW </a:t>
            </a: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At present there are no planned successors to MLS leading to a loss of valuable information on stratospheric chemistry and a discontinuity in any climate data records from these measurements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800" b="0" i="1" u="none" strike="noStrike" kern="1200" cap="none" spc="0" normalizeH="0" baseline="0" noProof="0" dirty="0">
              <a:ln>
                <a:noFill/>
              </a:ln>
              <a:solidFill>
                <a:sysClr val="windowText" lastClr="000000"/>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000" b="0" i="1" u="none" strike="noStrike" kern="1200" cap="none" spc="0" normalizeH="0" baseline="0" noProof="0" dirty="0">
                <a:ln>
                  <a:noFill/>
                </a:ln>
                <a:solidFill>
                  <a:sysClr val="windowText" lastClr="000000"/>
                </a:solidFill>
                <a:effectLst/>
                <a:uLnTx/>
                <a:uFillTx/>
                <a:latin typeface="Calibri"/>
                <a:ea typeface="+mn-ea"/>
                <a:cs typeface="+mn-cs"/>
              </a:rPr>
              <a:t>CGMS Baseline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sz="2000" i="1" dirty="0">
                <a:solidFill>
                  <a:sysClr val="windowText" lastClr="000000"/>
                </a:solidFill>
                <a:latin typeface="Calibri"/>
              </a:rPr>
              <a:t>Not specified</a:t>
            </a:r>
            <a:endParaRPr kumimoji="0" lang="en-GB" sz="2000" b="0" i="1" u="none" strike="noStrike" kern="1200" cap="none" spc="0" normalizeH="0" baseline="0" noProof="0" dirty="0">
              <a:ln>
                <a:noFill/>
              </a:ln>
              <a:solidFill>
                <a:sysClr val="windowText" lastClr="000000"/>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000" b="0" i="1" u="none" strike="noStrike" kern="1200" cap="none" spc="0" normalizeH="0" baseline="0" noProof="0" dirty="0">
                <a:ln>
                  <a:noFill/>
                </a:ln>
                <a:solidFill>
                  <a:sysClr val="windowText" lastClr="000000"/>
                </a:solidFill>
                <a:effectLst/>
                <a:uLnTx/>
                <a:uFillTx/>
                <a:latin typeface="Calibri"/>
                <a:ea typeface="+mn-ea"/>
                <a:cs typeface="+mn-cs"/>
              </a:rPr>
              <a:t>HLPP</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1" u="none" strike="noStrike" kern="1200" cap="none" spc="0" normalizeH="0" baseline="0" noProof="0" dirty="0">
                <a:ln>
                  <a:noFill/>
                </a:ln>
                <a:solidFill>
                  <a:sysClr val="windowText" lastClr="000000"/>
                </a:solidFill>
                <a:effectLst/>
                <a:uLnTx/>
                <a:uFillTx/>
                <a:latin typeface="Calibri"/>
                <a:ea typeface="+mn-ea"/>
                <a:cs typeface="+mn-cs"/>
              </a:rPr>
              <a:t>1.2.8 Work towards operational infrared/µwave limb sounding for climate monitoring and NWP applications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1400" b="0" i="1"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88AA039B-EFC9-8D14-1F60-5EC474CD15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369" y="5877272"/>
            <a:ext cx="11885262" cy="473748"/>
          </a:xfrm>
          <a:prstGeom prst="rect">
            <a:avLst/>
          </a:prstGeom>
        </p:spPr>
      </p:pic>
    </p:spTree>
    <p:extLst>
      <p:ext uri="{BB962C8B-B14F-4D97-AF65-F5344CB8AC3E}">
        <p14:creationId xmlns:p14="http://schemas.microsoft.com/office/powerpoint/2010/main" val="3304611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8E8EE-508F-6EB4-A789-F926A769172A}"/>
              </a:ext>
            </a:extLst>
          </p:cNvPr>
          <p:cNvSpPr>
            <a:spLocks noGrp="1"/>
          </p:cNvSpPr>
          <p:nvPr>
            <p:ph type="ctrTitle"/>
          </p:nvPr>
        </p:nvSpPr>
        <p:spPr>
          <a:xfrm>
            <a:off x="770562" y="-99066"/>
            <a:ext cx="10363200" cy="1470025"/>
          </a:xfrm>
        </p:spPr>
        <p:txBody>
          <a:bodyPr/>
          <a:lstStyle/>
          <a:p>
            <a:r>
              <a:rPr lang="fi-FI" sz="4400" dirty="0" err="1"/>
              <a:t>Greenhouse</a:t>
            </a:r>
            <a:r>
              <a:rPr lang="fi-FI" sz="4400" dirty="0"/>
              <a:t> </a:t>
            </a:r>
            <a:r>
              <a:rPr lang="fi-FI" sz="4400" dirty="0" err="1"/>
              <a:t>gas</a:t>
            </a:r>
            <a:r>
              <a:rPr lang="fi-FI" sz="4400" dirty="0"/>
              <a:t> </a:t>
            </a:r>
            <a:r>
              <a:rPr lang="fi-FI" sz="4400" dirty="0" err="1"/>
              <a:t>measurements</a:t>
            </a:r>
            <a:endParaRPr lang="en-US" dirty="0"/>
          </a:p>
        </p:txBody>
      </p:sp>
      <p:sp>
        <p:nvSpPr>
          <p:cNvPr id="5" name="Content Placeholder 2">
            <a:extLst>
              <a:ext uri="{FF2B5EF4-FFF2-40B4-BE49-F238E27FC236}">
                <a16:creationId xmlns:a16="http://schemas.microsoft.com/office/drawing/2014/main" id="{BE956F3B-0A6C-979D-9764-5EF394527108}"/>
              </a:ext>
            </a:extLst>
          </p:cNvPr>
          <p:cNvSpPr txBox="1">
            <a:spLocks/>
          </p:cNvSpPr>
          <p:nvPr/>
        </p:nvSpPr>
        <p:spPr>
          <a:xfrm>
            <a:off x="191344" y="1196752"/>
            <a:ext cx="9649072" cy="4197718"/>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128"/>
              </a:spcBef>
            </a:pPr>
            <a:r>
              <a:rPr lang="en-GB" sz="2200" dirty="0">
                <a:latin typeface="Calibri" panose="020F0502020204030204" pitchFamily="34" charset="0"/>
                <a:ea typeface="Calibri" panose="020F0502020204030204" pitchFamily="34" charset="0"/>
                <a:cs typeface="Times New Roman" panose="02020603050405020304" pitchFamily="18" charset="0"/>
              </a:rPr>
              <a:t>To monitor greenhouse gases </a:t>
            </a:r>
            <a:r>
              <a:rPr lang="en-GB" sz="2200" dirty="0" err="1">
                <a:latin typeface="Calibri" panose="020F0502020204030204" pitchFamily="34" charset="0"/>
                <a:ea typeface="Calibri" panose="020F0502020204030204" pitchFamily="34" charset="0"/>
                <a:cs typeface="Times New Roman" panose="02020603050405020304" pitchFamily="18" charset="0"/>
              </a:rPr>
              <a:t>Microcarb</a:t>
            </a:r>
            <a:r>
              <a:rPr lang="en-GB" sz="2200" dirty="0">
                <a:latin typeface="Calibri" panose="020F0502020204030204" pitchFamily="34" charset="0"/>
                <a:ea typeface="Calibri" panose="020F0502020204030204" pitchFamily="34" charset="0"/>
                <a:cs typeface="Times New Roman" panose="02020603050405020304" pitchFamily="18" charset="0"/>
              </a:rPr>
              <a:t> and CO2M will provide continuity of measurements for UV/VIS/NIR spectrum at high spectral resolution through this decade and most of next decade.</a:t>
            </a:r>
          </a:p>
          <a:p>
            <a:pPr>
              <a:spcBef>
                <a:spcPts val="1128"/>
              </a:spcBef>
            </a:pPr>
            <a:r>
              <a:rPr lang="en-GB" sz="2200" dirty="0">
                <a:latin typeface="Calibri" panose="020F0502020204030204" pitchFamily="34" charset="0"/>
                <a:ea typeface="Calibri" panose="020F0502020204030204" pitchFamily="34" charset="0"/>
                <a:cs typeface="Times New Roman" panose="02020603050405020304" pitchFamily="18" charset="0"/>
              </a:rPr>
              <a:t>Many small research satellites will provide observations in short term.</a:t>
            </a:r>
          </a:p>
          <a:p>
            <a:pPr>
              <a:spcBef>
                <a:spcPts val="1128"/>
              </a:spcBef>
            </a:pPr>
            <a:r>
              <a:rPr lang="en-GB" sz="2200" dirty="0">
                <a:latin typeface="Calibri" panose="020F0502020204030204" pitchFamily="34" charset="0"/>
                <a:ea typeface="Calibri" panose="020F0502020204030204" pitchFamily="34" charset="0"/>
                <a:cs typeface="Times New Roman" panose="02020603050405020304" pitchFamily="18" charset="0"/>
              </a:rPr>
              <a:t>There is a strong requirement to continue these measurements to monitor greenhouse gas concentrations, but there are no firm plans for operational long-term monitoring beyond 2035 in 2 orbits </a:t>
            </a:r>
          </a:p>
          <a:p>
            <a:pPr>
              <a:spcBef>
                <a:spcPts val="1128"/>
              </a:spcBef>
            </a:pPr>
            <a:r>
              <a:rPr lang="en-GB" sz="2200" dirty="0">
                <a:latin typeface="Calibri" panose="020F0502020204030204" pitchFamily="34" charset="0"/>
                <a:ea typeface="Calibri" panose="020F0502020204030204" pitchFamily="34" charset="0"/>
                <a:cs typeface="Times New Roman" panose="02020603050405020304" pitchFamily="18" charset="0"/>
              </a:rPr>
              <a:t>Only planned long-term mission is Sentinel-5 on </a:t>
            </a:r>
            <a:r>
              <a:rPr lang="en-GB" sz="2200" dirty="0" err="1">
                <a:latin typeface="Calibri" panose="020F0502020204030204" pitchFamily="34" charset="0"/>
                <a:ea typeface="Calibri" panose="020F0502020204030204" pitchFamily="34" charset="0"/>
                <a:cs typeface="Times New Roman" panose="02020603050405020304" pitchFamily="18" charset="0"/>
              </a:rPr>
              <a:t>Metop</a:t>
            </a:r>
            <a:r>
              <a:rPr lang="en-GB" sz="2200" dirty="0">
                <a:latin typeface="Calibri" panose="020F0502020204030204" pitchFamily="34" charset="0"/>
                <a:ea typeface="Calibri" panose="020F0502020204030204" pitchFamily="34" charset="0"/>
                <a:cs typeface="Times New Roman" panose="02020603050405020304" pitchFamily="18" charset="0"/>
              </a:rPr>
              <a:t>-SG but it does not monitor CO</a:t>
            </a:r>
            <a:r>
              <a:rPr lang="en-GB" sz="2200" baseline="-25000" dirty="0">
                <a:latin typeface="Calibri" panose="020F0502020204030204" pitchFamily="34" charset="0"/>
                <a:ea typeface="Calibri" panose="020F0502020204030204" pitchFamily="34" charset="0"/>
                <a:cs typeface="Times New Roman" panose="02020603050405020304" pitchFamily="18" charset="0"/>
              </a:rPr>
              <a:t>2</a:t>
            </a:r>
          </a:p>
          <a:p>
            <a:pPr marL="0" indent="0">
              <a:buFont typeface="Arial" pitchFamily="34" charset="0"/>
              <a:buNone/>
            </a:pPr>
            <a:endParaRPr lang="fi-FI" sz="18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000" i="1" u="none" strike="noStrike" kern="1200" cap="none" spc="0" normalizeH="0" baseline="0" noProof="0" dirty="0">
                <a:ln>
                  <a:noFill/>
                </a:ln>
                <a:solidFill>
                  <a:sysClr val="windowText" lastClr="000000"/>
                </a:solidFill>
                <a:effectLst/>
                <a:uLnTx/>
                <a:uFillTx/>
                <a:latin typeface="Calibri"/>
                <a:ea typeface="+mn-ea"/>
                <a:cs typeface="+mn-cs"/>
              </a:rPr>
              <a:t>CGMS Baseline</a:t>
            </a:r>
          </a:p>
          <a:p>
            <a:r>
              <a:rPr lang="fi-FI" sz="2000" i="1" dirty="0">
                <a:solidFill>
                  <a:srgbClr val="000000"/>
                </a:solidFill>
                <a:latin typeface="Calibri" panose="020F0502020204030204" pitchFamily="34" charset="0"/>
              </a:rPr>
              <a:t>SWIR </a:t>
            </a:r>
            <a:r>
              <a:rPr lang="fi-FI" sz="2000" i="1" dirty="0" err="1">
                <a:solidFill>
                  <a:srgbClr val="000000"/>
                </a:solidFill>
                <a:latin typeface="Calibri" panose="020F0502020204030204" pitchFamily="34" charset="0"/>
              </a:rPr>
              <a:t>imaging</a:t>
            </a:r>
            <a:r>
              <a:rPr lang="fi-FI" sz="2000" i="1" dirty="0">
                <a:solidFill>
                  <a:srgbClr val="000000"/>
                </a:solidFill>
                <a:latin typeface="Calibri" panose="020F0502020204030204" pitchFamily="34" charset="0"/>
              </a:rPr>
              <a:t> </a:t>
            </a:r>
            <a:r>
              <a:rPr lang="fi-FI" sz="2000" i="1" dirty="0" err="1">
                <a:solidFill>
                  <a:srgbClr val="000000"/>
                </a:solidFill>
                <a:latin typeface="Calibri" panose="020F0502020204030204" pitchFamily="34" charset="0"/>
              </a:rPr>
              <a:t>spectrometer</a:t>
            </a:r>
            <a:r>
              <a:rPr lang="fi-FI" sz="2000" i="1" dirty="0">
                <a:solidFill>
                  <a:srgbClr val="000000"/>
                </a:solidFill>
                <a:latin typeface="Calibri" panose="020F0502020204030204" pitchFamily="34" charset="0"/>
              </a:rPr>
              <a:t> in </a:t>
            </a:r>
            <a:r>
              <a:rPr lang="en-US" sz="2000" i="1" dirty="0">
                <a:solidFill>
                  <a:srgbClr val="000000"/>
                </a:solidFill>
                <a:latin typeface="Calibri" panose="020F0502020204030204" pitchFamily="34" charset="0"/>
              </a:rPr>
              <a:t>2 sun-synchronous orbits late morning and afternoon 	</a:t>
            </a:r>
          </a:p>
        </p:txBody>
      </p:sp>
      <p:grpSp>
        <p:nvGrpSpPr>
          <p:cNvPr id="10" name="Group 9">
            <a:extLst>
              <a:ext uri="{FF2B5EF4-FFF2-40B4-BE49-F238E27FC236}">
                <a16:creationId xmlns:a16="http://schemas.microsoft.com/office/drawing/2014/main" id="{B6EFCD54-D05A-8D12-6F6D-5AEABF2EEF68}"/>
              </a:ext>
            </a:extLst>
          </p:cNvPr>
          <p:cNvGrpSpPr/>
          <p:nvPr/>
        </p:nvGrpSpPr>
        <p:grpSpPr>
          <a:xfrm>
            <a:off x="4996" y="5629162"/>
            <a:ext cx="12192000" cy="845428"/>
            <a:chOff x="262645" y="5589240"/>
            <a:chExt cx="12192000" cy="845428"/>
          </a:xfrm>
        </p:grpSpPr>
        <p:pic>
          <p:nvPicPr>
            <p:cNvPr id="6" name="Picture 5">
              <a:extLst>
                <a:ext uri="{FF2B5EF4-FFF2-40B4-BE49-F238E27FC236}">
                  <a16:creationId xmlns:a16="http://schemas.microsoft.com/office/drawing/2014/main" id="{B334746A-8D7A-3661-8285-3144232B4575}"/>
                </a:ext>
              </a:extLst>
            </p:cNvPr>
            <p:cNvPicPr>
              <a:picLocks noChangeAspect="1"/>
            </p:cNvPicPr>
            <p:nvPr/>
          </p:nvPicPr>
          <p:blipFill>
            <a:blip r:embed="rId2"/>
            <a:stretch>
              <a:fillRect/>
            </a:stretch>
          </p:blipFill>
          <p:spPr>
            <a:xfrm>
              <a:off x="262645" y="6309619"/>
              <a:ext cx="12192000" cy="125049"/>
            </a:xfrm>
            <a:prstGeom prst="rect">
              <a:avLst/>
            </a:prstGeom>
          </p:spPr>
        </p:pic>
        <p:pic>
          <p:nvPicPr>
            <p:cNvPr id="9" name="Picture 8">
              <a:extLst>
                <a:ext uri="{FF2B5EF4-FFF2-40B4-BE49-F238E27FC236}">
                  <a16:creationId xmlns:a16="http://schemas.microsoft.com/office/drawing/2014/main" id="{8C39DC79-575B-5B2A-140E-B9D213A6DB1F}"/>
                </a:ext>
              </a:extLst>
            </p:cNvPr>
            <p:cNvPicPr>
              <a:picLocks noChangeAspect="1"/>
            </p:cNvPicPr>
            <p:nvPr/>
          </p:nvPicPr>
          <p:blipFill>
            <a:blip r:embed="rId3"/>
            <a:stretch>
              <a:fillRect/>
            </a:stretch>
          </p:blipFill>
          <p:spPr>
            <a:xfrm>
              <a:off x="262645" y="5589240"/>
              <a:ext cx="12192000" cy="720379"/>
            </a:xfrm>
            <a:prstGeom prst="rect">
              <a:avLst/>
            </a:prstGeom>
          </p:spPr>
        </p:pic>
      </p:grpSp>
      <p:graphicFrame>
        <p:nvGraphicFramePr>
          <p:cNvPr id="12" name="Table 11">
            <a:extLst>
              <a:ext uri="{FF2B5EF4-FFF2-40B4-BE49-F238E27FC236}">
                <a16:creationId xmlns:a16="http://schemas.microsoft.com/office/drawing/2014/main" id="{374DF5C6-3579-434E-C76C-EAC8B3E97DC3}"/>
              </a:ext>
            </a:extLst>
          </p:cNvPr>
          <p:cNvGraphicFramePr>
            <a:graphicFrameLocks noGrp="1"/>
          </p:cNvGraphicFramePr>
          <p:nvPr>
            <p:extLst>
              <p:ext uri="{D42A27DB-BD31-4B8C-83A1-F6EECF244321}">
                <p14:modId xmlns:p14="http://schemas.microsoft.com/office/powerpoint/2010/main" val="3969511981"/>
              </p:ext>
            </p:extLst>
          </p:nvPr>
        </p:nvGraphicFramePr>
        <p:xfrm>
          <a:off x="9840416" y="2637755"/>
          <a:ext cx="2232248" cy="2971800"/>
        </p:xfrm>
        <a:graphic>
          <a:graphicData uri="http://schemas.openxmlformats.org/drawingml/2006/table">
            <a:tbl>
              <a:tblPr>
                <a:tableStyleId>{5C22544A-7EE6-4342-B048-85BDC9FD1C3A}</a:tableStyleId>
              </a:tblPr>
              <a:tblGrid>
                <a:gridCol w="1238839">
                  <a:extLst>
                    <a:ext uri="{9D8B030D-6E8A-4147-A177-3AD203B41FA5}">
                      <a16:colId xmlns:a16="http://schemas.microsoft.com/office/drawing/2014/main" val="3961013298"/>
                    </a:ext>
                  </a:extLst>
                </a:gridCol>
                <a:gridCol w="993409">
                  <a:extLst>
                    <a:ext uri="{9D8B030D-6E8A-4147-A177-3AD203B41FA5}">
                      <a16:colId xmlns:a16="http://schemas.microsoft.com/office/drawing/2014/main" val="400048275"/>
                    </a:ext>
                  </a:extLst>
                </a:gridCol>
              </a:tblGrid>
              <a:tr h="0">
                <a:tc>
                  <a:txBody>
                    <a:bodyPr/>
                    <a:lstStyle/>
                    <a:p>
                      <a:pPr algn="l" fontAlgn="t"/>
                      <a:r>
                        <a:rPr lang="en-GB" sz="1000" b="1" u="none" strike="noStrike" dirty="0">
                          <a:effectLst/>
                        </a:rPr>
                        <a:t>Instrument</a:t>
                      </a:r>
                      <a:endParaRPr lang="en-GB" sz="1000" b="1" i="0" u="none" strike="noStrike" dirty="0">
                        <a:solidFill>
                          <a:srgbClr val="003366"/>
                        </a:solidFill>
                        <a:effectLst/>
                        <a:latin typeface="Arial" panose="020B0604020202020204" pitchFamily="34" charset="0"/>
                      </a:endParaRPr>
                    </a:p>
                  </a:txBody>
                  <a:tcPr marL="6350" marR="6350" marT="6350" marB="0"/>
                </a:tc>
                <a:tc>
                  <a:txBody>
                    <a:bodyPr/>
                    <a:lstStyle/>
                    <a:p>
                      <a:pPr algn="ctr" fontAlgn="t"/>
                      <a:r>
                        <a:rPr lang="en-GB" sz="1000" b="1" u="none" strike="noStrike" dirty="0">
                          <a:effectLst/>
                        </a:rPr>
                        <a:t>Satellite</a:t>
                      </a:r>
                      <a:endParaRPr lang="en-GB" sz="1000" b="1" i="0" u="none" strike="noStrike" dirty="0">
                        <a:solidFill>
                          <a:srgbClr val="003366"/>
                        </a:solidFill>
                        <a:effectLst/>
                        <a:latin typeface="Arial" panose="020B0604020202020204" pitchFamily="34" charset="0"/>
                      </a:endParaRPr>
                    </a:p>
                  </a:txBody>
                  <a:tcPr marL="6350" marR="6350" marT="6350" marB="0"/>
                </a:tc>
                <a:extLst>
                  <a:ext uri="{0D108BD9-81ED-4DB2-BD59-A6C34878D82A}">
                    <a16:rowId xmlns:a16="http://schemas.microsoft.com/office/drawing/2014/main" val="2069546886"/>
                  </a:ext>
                </a:extLst>
              </a:tr>
              <a:tr h="0">
                <a:tc>
                  <a:txBody>
                    <a:bodyPr/>
                    <a:lstStyle/>
                    <a:p>
                      <a:pPr marL="0" algn="l" defTabSz="914400" rtl="0" eaLnBrk="1" fontAlgn="b" latinLnBrk="0" hangingPunct="1"/>
                      <a:r>
                        <a:rPr lang="en-GB" sz="1000" u="none" strike="noStrike" kern="1200" dirty="0">
                          <a:solidFill>
                            <a:schemeClr val="dk1"/>
                          </a:solidFill>
                          <a:effectLst/>
                          <a:latin typeface="+mn-lt"/>
                          <a:ea typeface="+mn-ea"/>
                          <a:cs typeface="+mn-cs"/>
                        </a:rPr>
                        <a:t>CO2I and NO2I</a:t>
                      </a:r>
                    </a:p>
                  </a:txBody>
                  <a:tcPr marL="6350" marR="6350" marT="6350" marB="0"/>
                </a:tc>
                <a:tc>
                  <a:txBody>
                    <a:bodyPr/>
                    <a:lstStyle/>
                    <a:p>
                      <a:pPr marL="0" algn="l" defTabSz="914400" rtl="0" eaLnBrk="1" fontAlgn="b" latinLnBrk="0" hangingPunct="1"/>
                      <a:r>
                        <a:rPr lang="en-GB" sz="1000" u="none" strike="noStrike" kern="1200" dirty="0">
                          <a:solidFill>
                            <a:schemeClr val="dk1"/>
                          </a:solidFill>
                          <a:effectLst/>
                          <a:latin typeface="+mn-lt"/>
                          <a:ea typeface="+mn-ea"/>
                          <a:cs typeface="+mn-cs"/>
                        </a:rPr>
                        <a:t>CO2M</a:t>
                      </a:r>
                    </a:p>
                  </a:txBody>
                  <a:tcPr marL="6350" marR="6350" marT="6350" marB="0"/>
                </a:tc>
                <a:extLst>
                  <a:ext uri="{0D108BD9-81ED-4DB2-BD59-A6C34878D82A}">
                    <a16:rowId xmlns:a16="http://schemas.microsoft.com/office/drawing/2014/main" val="4268263663"/>
                  </a:ext>
                </a:extLst>
              </a:tr>
              <a:tr h="62847">
                <a:tc>
                  <a:txBody>
                    <a:bodyPr/>
                    <a:lstStyle/>
                    <a:p>
                      <a:pPr algn="l" fontAlgn="b"/>
                      <a:r>
                        <a:rPr lang="en-GB" sz="1000" u="none" strike="noStrike">
                          <a:effectLst/>
                        </a:rPr>
                        <a:t>IASI-NG</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Metop-SG-A1</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238206225"/>
                  </a:ext>
                </a:extLst>
              </a:tr>
              <a:tr h="165100">
                <a:tc>
                  <a:txBody>
                    <a:bodyPr/>
                    <a:lstStyle/>
                    <a:p>
                      <a:pPr algn="l" fontAlgn="b"/>
                      <a:r>
                        <a:rPr lang="en-GB" sz="1000" u="none" strike="noStrike" dirty="0">
                          <a:effectLst/>
                        </a:rPr>
                        <a:t>Sentinel-5</a:t>
                      </a:r>
                      <a:endParaRPr lang="en-GB" sz="1000" b="0" i="0" u="none" strike="noStrike" dirty="0">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Metop-SG-A1</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1475736943"/>
                  </a:ext>
                </a:extLst>
              </a:tr>
              <a:tr h="165100">
                <a:tc>
                  <a:txBody>
                    <a:bodyPr/>
                    <a:lstStyle/>
                    <a:p>
                      <a:pPr algn="l" fontAlgn="b"/>
                      <a:r>
                        <a:rPr lang="en-GB" sz="1000" u="none" strike="noStrike" dirty="0">
                          <a:effectLst/>
                        </a:rPr>
                        <a:t>IASI</a:t>
                      </a:r>
                      <a:endParaRPr lang="en-GB" sz="1000" b="0" i="0" u="none" strike="noStrike" dirty="0">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Metop-B</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333902961"/>
                  </a:ext>
                </a:extLst>
              </a:tr>
              <a:tr h="165100">
                <a:tc>
                  <a:txBody>
                    <a:bodyPr/>
                    <a:lstStyle/>
                    <a:p>
                      <a:pPr algn="l" fontAlgn="b"/>
                      <a:r>
                        <a:rPr lang="en-GB" sz="1000" u="none" strike="noStrike">
                          <a:effectLst/>
                        </a:rPr>
                        <a:t>IASI</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Metop-C</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1932316464"/>
                  </a:ext>
                </a:extLst>
              </a:tr>
              <a:tr h="165100">
                <a:tc>
                  <a:txBody>
                    <a:bodyPr/>
                    <a:lstStyle/>
                    <a:p>
                      <a:pPr algn="l" fontAlgn="b"/>
                      <a:r>
                        <a:rPr lang="en-GB" sz="1000" u="none" strike="noStrike">
                          <a:effectLst/>
                        </a:rPr>
                        <a:t>MicroCarb</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MicroCarb</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3098083747"/>
                  </a:ext>
                </a:extLst>
              </a:tr>
              <a:tr h="165100">
                <a:tc>
                  <a:txBody>
                    <a:bodyPr/>
                    <a:lstStyle/>
                    <a:p>
                      <a:pPr algn="l" fontAlgn="b"/>
                      <a:r>
                        <a:rPr lang="en-GB" sz="1000" u="none" strike="noStrike">
                          <a:effectLst/>
                        </a:rPr>
                        <a:t>Carbon Mapper</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Tanager-1</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869588010"/>
                  </a:ext>
                </a:extLst>
              </a:tr>
              <a:tr h="171450">
                <a:tc>
                  <a:txBody>
                    <a:bodyPr/>
                    <a:lstStyle/>
                    <a:p>
                      <a:pPr algn="l" fontAlgn="b"/>
                      <a:r>
                        <a:rPr lang="en-GB" sz="1000" u="none" strike="noStrike">
                          <a:effectLst/>
                        </a:rPr>
                        <a:t>Carbon Mapper</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Tanager-2</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2369433639"/>
                  </a:ext>
                </a:extLst>
              </a:tr>
              <a:tr h="165100">
                <a:tc>
                  <a:txBody>
                    <a:bodyPr/>
                    <a:lstStyle/>
                    <a:p>
                      <a:pPr algn="l" fontAlgn="b"/>
                      <a:r>
                        <a:rPr lang="en-GB" sz="1000" u="none" strike="noStrike">
                          <a:effectLst/>
                        </a:rPr>
                        <a:t>TANSO-3</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GOSAT-GW</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497269159"/>
                  </a:ext>
                </a:extLst>
              </a:tr>
              <a:tr h="165100">
                <a:tc>
                  <a:txBody>
                    <a:bodyPr/>
                    <a:lstStyle/>
                    <a:p>
                      <a:pPr algn="l" fontAlgn="b"/>
                      <a:r>
                        <a:rPr lang="en-GB" sz="1000" u="none" strike="noStrike">
                          <a:effectLst/>
                        </a:rPr>
                        <a:t>GMI (GF-5)</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GF-5-02</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1164934577"/>
                  </a:ext>
                </a:extLst>
              </a:tr>
              <a:tr h="165100">
                <a:tc>
                  <a:txBody>
                    <a:bodyPr/>
                    <a:lstStyle/>
                    <a:p>
                      <a:pPr algn="l" fontAlgn="b"/>
                      <a:r>
                        <a:rPr lang="en-GB" sz="1000" u="none" strike="noStrike">
                          <a:effectLst/>
                        </a:rPr>
                        <a:t>GMI (GF-5)</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GF-5-01A</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1467861425"/>
                  </a:ext>
                </a:extLst>
              </a:tr>
              <a:tr h="165100">
                <a:tc>
                  <a:txBody>
                    <a:bodyPr/>
                    <a:lstStyle/>
                    <a:p>
                      <a:pPr algn="l" fontAlgn="b"/>
                      <a:r>
                        <a:rPr lang="en-GB" sz="1000" u="none" strike="noStrike">
                          <a:effectLst/>
                        </a:rPr>
                        <a:t>OCO </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OCO-2</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2967019155"/>
                  </a:ext>
                </a:extLst>
              </a:tr>
              <a:tr h="171450">
                <a:tc>
                  <a:txBody>
                    <a:bodyPr/>
                    <a:lstStyle/>
                    <a:p>
                      <a:pPr algn="l" fontAlgn="b"/>
                      <a:r>
                        <a:rPr lang="en-GB" sz="1000" u="none" strike="noStrike">
                          <a:effectLst/>
                        </a:rPr>
                        <a:t>GAS-2</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FY-3H</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4294024500"/>
                  </a:ext>
                </a:extLst>
              </a:tr>
              <a:tr h="165100">
                <a:tc>
                  <a:txBody>
                    <a:bodyPr/>
                    <a:lstStyle/>
                    <a:p>
                      <a:pPr algn="l" fontAlgn="b"/>
                      <a:r>
                        <a:rPr lang="en-GB" sz="1000" u="none" strike="noStrike">
                          <a:effectLst/>
                        </a:rPr>
                        <a:t>OCO (ISS)</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ISS OCO-3</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2830059372"/>
                  </a:ext>
                </a:extLst>
              </a:tr>
              <a:tr h="171450">
                <a:tc>
                  <a:txBody>
                    <a:bodyPr/>
                    <a:lstStyle/>
                    <a:p>
                      <a:pPr algn="l" fontAlgn="b"/>
                      <a:r>
                        <a:rPr lang="en-GB" sz="1000" u="none" strike="noStrike">
                          <a:effectLst/>
                        </a:rPr>
                        <a:t>GHGSat-Spectrometer</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GHGSat</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4138134823"/>
                  </a:ext>
                </a:extLst>
              </a:tr>
              <a:tr h="165100">
                <a:tc>
                  <a:txBody>
                    <a:bodyPr/>
                    <a:lstStyle/>
                    <a:p>
                      <a:pPr algn="l" fontAlgn="b"/>
                      <a:r>
                        <a:rPr lang="en-GB" sz="1000" u="none" strike="noStrike">
                          <a:effectLst/>
                        </a:rPr>
                        <a:t>ACDL</a:t>
                      </a:r>
                      <a:endParaRPr lang="en-GB" sz="1000" b="0" i="0" u="none" strike="noStrike">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a:effectLst/>
                        </a:rPr>
                        <a:t>DQ-1</a:t>
                      </a:r>
                      <a:endParaRPr lang="en-GB" sz="1000" b="0" i="0" u="none" strike="noStrike">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3019983993"/>
                  </a:ext>
                </a:extLst>
              </a:tr>
              <a:tr h="165100">
                <a:tc>
                  <a:txBody>
                    <a:bodyPr/>
                    <a:lstStyle/>
                    <a:p>
                      <a:pPr algn="l" fontAlgn="b"/>
                      <a:r>
                        <a:rPr lang="en-GB" sz="1000" u="none" strike="noStrike" dirty="0">
                          <a:effectLst/>
                        </a:rPr>
                        <a:t>ACDL</a:t>
                      </a:r>
                      <a:endParaRPr lang="en-GB" sz="1000" b="0" i="0" u="none" strike="noStrike" dirty="0">
                        <a:solidFill>
                          <a:srgbClr val="000000"/>
                        </a:solidFill>
                        <a:effectLst/>
                        <a:latin typeface="Arial" panose="020B0604020202020204" pitchFamily="34" charset="0"/>
                      </a:endParaRPr>
                    </a:p>
                  </a:txBody>
                  <a:tcPr marL="6350" marR="6350" marT="6350" marB="0" anchor="b"/>
                </a:tc>
                <a:tc>
                  <a:txBody>
                    <a:bodyPr/>
                    <a:lstStyle/>
                    <a:p>
                      <a:pPr algn="l" fontAlgn="b"/>
                      <a:r>
                        <a:rPr lang="en-GB" sz="1000" u="none" strike="noStrike" dirty="0">
                          <a:effectLst/>
                        </a:rPr>
                        <a:t>DQ-2</a:t>
                      </a:r>
                      <a:endParaRPr lang="en-GB" sz="1000" b="0" i="0" u="none" strike="noStrike" dirty="0">
                        <a:solidFill>
                          <a:srgbClr val="000000"/>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3830611532"/>
                  </a:ext>
                </a:extLst>
              </a:tr>
            </a:tbl>
          </a:graphicData>
        </a:graphic>
      </p:graphicFrame>
      <p:sp>
        <p:nvSpPr>
          <p:cNvPr id="13" name="TextBox 12">
            <a:extLst>
              <a:ext uri="{FF2B5EF4-FFF2-40B4-BE49-F238E27FC236}">
                <a16:creationId xmlns:a16="http://schemas.microsoft.com/office/drawing/2014/main" id="{546AE10C-7495-27E4-898D-85E840AB07E5}"/>
              </a:ext>
            </a:extLst>
          </p:cNvPr>
          <p:cNvSpPr txBox="1"/>
          <p:nvPr/>
        </p:nvSpPr>
        <p:spPr>
          <a:xfrm>
            <a:off x="9768408" y="2284170"/>
            <a:ext cx="2088232" cy="276999"/>
          </a:xfrm>
          <a:prstGeom prst="rect">
            <a:avLst/>
          </a:prstGeom>
          <a:noFill/>
        </p:spPr>
        <p:txBody>
          <a:bodyPr wrap="square" rtlCol="0">
            <a:spAutoFit/>
          </a:bodyPr>
          <a:lstStyle/>
          <a:p>
            <a:r>
              <a:rPr lang="fi-FI" sz="1200" dirty="0"/>
              <a:t>GHG measurements 2026:</a:t>
            </a:r>
            <a:endParaRPr lang="LID4096" sz="1200" dirty="0"/>
          </a:p>
        </p:txBody>
      </p:sp>
    </p:spTree>
    <p:extLst>
      <p:ext uri="{BB962C8B-B14F-4D97-AF65-F5344CB8AC3E}">
        <p14:creationId xmlns:p14="http://schemas.microsoft.com/office/powerpoint/2010/main" val="6746085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FDFE3-8747-10BB-2F4A-9DC4942BF3D3}"/>
              </a:ext>
            </a:extLst>
          </p:cNvPr>
          <p:cNvSpPr>
            <a:spLocks noGrp="1"/>
          </p:cNvSpPr>
          <p:nvPr>
            <p:ph type="ctrTitle"/>
          </p:nvPr>
        </p:nvSpPr>
        <p:spPr>
          <a:xfrm>
            <a:off x="243988" y="-36095"/>
            <a:ext cx="11578975" cy="1470025"/>
          </a:xfrm>
        </p:spPr>
        <p:txBody>
          <a:bodyPr/>
          <a:lstStyle/>
          <a:p>
            <a:r>
              <a:rPr lang="en-US" dirty="0"/>
              <a:t>High Temporal MW Sounders on LEO/Drift</a:t>
            </a:r>
          </a:p>
        </p:txBody>
      </p:sp>
      <p:sp>
        <p:nvSpPr>
          <p:cNvPr id="5" name="Content Placeholder 2">
            <a:extLst>
              <a:ext uri="{FF2B5EF4-FFF2-40B4-BE49-F238E27FC236}">
                <a16:creationId xmlns:a16="http://schemas.microsoft.com/office/drawing/2014/main" id="{B4D30BE0-7832-2277-4892-AE1E2A2EA4A0}"/>
              </a:ext>
            </a:extLst>
          </p:cNvPr>
          <p:cNvSpPr txBox="1">
            <a:spLocks/>
          </p:cNvSpPr>
          <p:nvPr/>
        </p:nvSpPr>
        <p:spPr>
          <a:xfrm>
            <a:off x="152102" y="980728"/>
            <a:ext cx="11762745" cy="4824536"/>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300"/>
              </a:spcBef>
              <a:spcAft>
                <a:spcPts val="0"/>
              </a:spcAft>
              <a:buClrTx/>
              <a:buSzTx/>
              <a:buNone/>
              <a:tabLst/>
              <a:defRPr/>
            </a:pPr>
            <a:endPar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NOAA-15/18/19 MW sounders and TROPICS are retired, so the operational MW sounders are now only in 3 orbits.</a:t>
            </a:r>
          </a:p>
          <a:p>
            <a:pPr marL="0" marR="0" lvl="0" indent="0" algn="l" defTabSz="914400" rtl="0" eaLnBrk="1" fontAlgn="auto" latinLnBrk="0" hangingPunct="1">
              <a:lnSpc>
                <a:spcPct val="100000"/>
              </a:lnSpc>
              <a:spcBef>
                <a:spcPts val="300"/>
              </a:spcBef>
              <a:spcAft>
                <a:spcPts val="0"/>
              </a:spcAft>
              <a:buClrTx/>
              <a:buSzTx/>
              <a:buNone/>
              <a:tabLst/>
              <a:defRPr/>
            </a:pPr>
            <a:endParaRPr kumimoji="0" lang="en-CH"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300"/>
              </a:spcBef>
              <a:spcAft>
                <a:spcPts val="0"/>
              </a:spcAft>
              <a:buClrTx/>
              <a:buSzTx/>
              <a:buFont typeface="Arial" pitchFamily="34" charset="0"/>
              <a:buChar char="•"/>
              <a:tabLst/>
              <a:defRPr/>
            </a:pPr>
            <a:r>
              <a:rPr lang="en-GB" sz="23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T</a:t>
            </a:r>
            <a:r>
              <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he </a:t>
            </a:r>
            <a:r>
              <a:rPr lang="en-GB" sz="23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approved</a:t>
            </a:r>
            <a:r>
              <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EPS-Sterna programme will mitigate this with several complimentary orbits</a:t>
            </a:r>
          </a:p>
          <a:p>
            <a:pPr marL="342900" marR="0" lvl="0" indent="-342900" algn="l" defTabSz="914400" rtl="0" eaLnBrk="1" fontAlgn="auto" latinLnBrk="0" hangingPunct="1">
              <a:lnSpc>
                <a:spcPct val="100000"/>
              </a:lnSpc>
              <a:spcBef>
                <a:spcPts val="300"/>
              </a:spcBef>
              <a:spcAft>
                <a:spcPts val="0"/>
              </a:spcAft>
              <a:buClrTx/>
              <a:buSzTx/>
              <a:buFont typeface="Arial" pitchFamily="34" charset="0"/>
              <a:buChar char="•"/>
              <a:tabLst/>
              <a:defRPr/>
            </a:pPr>
            <a:endParaRPr kumimoji="0" lang="en-CH"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Future commercial satellite constellations in orbit (Tomorrow-IO-S1</a:t>
            </a:r>
            <a:r>
              <a:rPr lang="en-GB" sz="23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a:t>
            </a:r>
            <a:r>
              <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S11) and others in planning may also contribute</a:t>
            </a:r>
          </a:p>
          <a:p>
            <a:pPr marL="342900" marR="0" lvl="0" indent="-342900" algn="l" defTabSz="914400" rtl="0" eaLnBrk="1" fontAlgn="auto" latinLnBrk="0" hangingPunct="1">
              <a:lnSpc>
                <a:spcPct val="100000"/>
              </a:lnSpc>
              <a:spcBef>
                <a:spcPts val="300"/>
              </a:spcBef>
              <a:spcAft>
                <a:spcPts val="0"/>
              </a:spcAft>
              <a:buClrTx/>
              <a:buSzTx/>
              <a:buFont typeface="Arial" pitchFamily="34" charset="0"/>
              <a:buChar char="•"/>
              <a:tabLst/>
              <a:defRPr/>
            </a:pPr>
            <a:endParaRPr kumimoji="0" lang="en-CH"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300"/>
              </a:spcBef>
              <a:spcAft>
                <a:spcPts val="0"/>
              </a:spcAft>
              <a:buClrTx/>
              <a:buSzTx/>
              <a:buFont typeface="Arial" pitchFamily="34" charset="0"/>
              <a:buChar char="•"/>
              <a:tabLst/>
              <a:defRPr/>
            </a:pPr>
            <a:r>
              <a:rPr lang="en-GB" sz="23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P</a:t>
            </a:r>
            <a:r>
              <a:rPr kumimoji="0" lang="en-GB" sz="2300" b="0" i="0" u="none" strike="noStrike" kern="1200" cap="none" spc="0" normalizeH="0" baseline="0" noProof="0" dirty="0" err="1">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otential</a:t>
            </a:r>
            <a:r>
              <a:rPr kumimoji="0" lang="en-GB" sz="23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decrease in MW sounder coverage in short term.</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7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1700" b="0" i="1"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CGMS Baseline: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7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3 sun-synchronous orbits, nominally early morning, mid-morning and afternoon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1700" b="0" i="1"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HLPP:</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7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1.2.5 Establish observational requirements for microwave observations (sounder and imager) for NWP and precipitation and perform gap analysis against CGMS baseline; </a:t>
            </a:r>
            <a:endParaRPr kumimoji="0" lang="en-CH" sz="1700" b="0" i="1"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32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374774AA-9F04-53F5-348B-72A153B78744}"/>
              </a:ext>
            </a:extLst>
          </p:cNvPr>
          <p:cNvPicPr>
            <a:picLocks noChangeAspect="1"/>
          </p:cNvPicPr>
          <p:nvPr/>
        </p:nvPicPr>
        <p:blipFill>
          <a:blip r:embed="rId3"/>
          <a:stretch>
            <a:fillRect/>
          </a:stretch>
        </p:blipFill>
        <p:spPr>
          <a:xfrm>
            <a:off x="0" y="5877272"/>
            <a:ext cx="12192000" cy="590543"/>
          </a:xfrm>
          <a:prstGeom prst="rect">
            <a:avLst/>
          </a:prstGeom>
        </p:spPr>
      </p:pic>
    </p:spTree>
    <p:extLst>
      <p:ext uri="{BB962C8B-B14F-4D97-AF65-F5344CB8AC3E}">
        <p14:creationId xmlns:p14="http://schemas.microsoft.com/office/powerpoint/2010/main" val="34677057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A2D42A9-0E77-307A-C878-1A40AC44A9A2}"/>
              </a:ext>
            </a:extLst>
          </p:cNvPr>
          <p:cNvSpPr>
            <a:spLocks noGrp="1"/>
          </p:cNvSpPr>
          <p:nvPr>
            <p:ph type="ctrTitle"/>
          </p:nvPr>
        </p:nvSpPr>
        <p:spPr>
          <a:xfrm>
            <a:off x="996593" y="250255"/>
            <a:ext cx="10363200" cy="1470025"/>
          </a:xfrm>
        </p:spPr>
        <p:txBody>
          <a:bodyPr/>
          <a:lstStyle/>
          <a:p>
            <a:r>
              <a:rPr lang="en-GB" dirty="0"/>
              <a:t>GNSS Reflectometry on LEO/Drift</a:t>
            </a:r>
          </a:p>
        </p:txBody>
      </p:sp>
      <p:sp>
        <p:nvSpPr>
          <p:cNvPr id="6" name="Content Placeholder 2">
            <a:extLst>
              <a:ext uri="{FF2B5EF4-FFF2-40B4-BE49-F238E27FC236}">
                <a16:creationId xmlns:a16="http://schemas.microsoft.com/office/drawing/2014/main" id="{BB479CCB-7743-5C3B-E2E2-4614782CEC10}"/>
              </a:ext>
            </a:extLst>
          </p:cNvPr>
          <p:cNvSpPr txBox="1">
            <a:spLocks/>
          </p:cNvSpPr>
          <p:nvPr/>
        </p:nvSpPr>
        <p:spPr>
          <a:xfrm>
            <a:off x="263352" y="1484784"/>
            <a:ext cx="11521280" cy="464137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000" dirty="0">
                <a:latin typeface="Calibri" panose="020F0502020204030204" pitchFamily="34" charset="0"/>
                <a:ea typeface="Calibri" panose="020F0502020204030204" pitchFamily="34" charset="0"/>
                <a:cs typeface="Times New Roman" panose="02020603050405020304" pitchFamily="18" charset="0"/>
              </a:rPr>
              <a:t>The coverage of the GNSS reflectometry capability degrades into the next decade with only the FY-3 satellites providing it </a:t>
            </a:r>
          </a:p>
          <a:p>
            <a:pPr marL="0" indent="0">
              <a:buNone/>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r>
              <a:rPr lang="en-GB" sz="2000" dirty="0">
                <a:latin typeface="Calibri" panose="020F0502020204030204" pitchFamily="34" charset="0"/>
                <a:ea typeface="Calibri" panose="020F0502020204030204" pitchFamily="34" charset="0"/>
                <a:cs typeface="Times New Roman" panose="02020603050405020304" pitchFamily="18" charset="0"/>
              </a:rPr>
              <a:t>Currently there are research missions and some private sector plans to demonstrate the benefits of this type of measurement </a:t>
            </a:r>
          </a:p>
          <a:p>
            <a:pPr marL="0" indent="0">
              <a:buFont typeface="Arial" pitchFamily="34" charset="0"/>
              <a:buNone/>
            </a:pP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itchFamily="34" charset="0"/>
              <a:buNone/>
            </a:pPr>
            <a:r>
              <a:rPr lang="en-GB" sz="2000" i="1" dirty="0">
                <a:latin typeface="Calibri" panose="020F0502020204030204" pitchFamily="34" charset="0"/>
                <a:ea typeface="Calibri" panose="020F0502020204030204" pitchFamily="34" charset="0"/>
                <a:cs typeface="Times New Roman" panose="02020603050405020304" pitchFamily="18" charset="0"/>
              </a:rPr>
              <a:t>CGMS Baseline</a:t>
            </a:r>
          </a:p>
          <a:p>
            <a:r>
              <a:rPr lang="en-US" sz="2000" i="1" dirty="0">
                <a:solidFill>
                  <a:srgbClr val="000000"/>
                </a:solidFill>
                <a:latin typeface="Calibri" panose="020F0502020204030204" pitchFamily="34" charset="0"/>
              </a:rPr>
              <a:t>Soil moisture is mentioned, but not specifically GNSS reflectometry sensor type.</a:t>
            </a:r>
          </a:p>
          <a:p>
            <a:pPr marL="0" indent="0">
              <a:buFont typeface="Arial" pitchFamily="34" charset="0"/>
              <a:buNone/>
            </a:pPr>
            <a:endParaRPr lang="en-US" sz="2400" dirty="0">
              <a:solidFill>
                <a:srgbClr val="000000"/>
              </a:solidFill>
              <a:latin typeface="Calibri" panose="020F0502020204030204" pitchFamily="34" charset="0"/>
            </a:endParaRPr>
          </a:p>
          <a:p>
            <a:pPr marL="0" indent="0">
              <a:buFont typeface="Arial" pitchFamily="34" charset="0"/>
              <a:buNone/>
            </a:pPr>
            <a:r>
              <a:rPr lang="en-US" sz="2400" dirty="0">
                <a:solidFill>
                  <a:srgbClr val="000000"/>
                </a:solidFill>
                <a:latin typeface="Calibri" panose="020F0502020204030204" pitchFamily="34" charset="0"/>
              </a:rPr>
              <a:t>	</a:t>
            </a:r>
          </a:p>
        </p:txBody>
      </p:sp>
      <p:pic>
        <p:nvPicPr>
          <p:cNvPr id="3" name="Picture 2">
            <a:extLst>
              <a:ext uri="{FF2B5EF4-FFF2-40B4-BE49-F238E27FC236}">
                <a16:creationId xmlns:a16="http://schemas.microsoft.com/office/drawing/2014/main" id="{BB102F6C-18E7-F02D-C9E0-CC3BA2F3C6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20" y="5237191"/>
            <a:ext cx="12079359" cy="628601"/>
          </a:xfrm>
          <a:prstGeom prst="rect">
            <a:avLst/>
          </a:prstGeom>
        </p:spPr>
      </p:pic>
    </p:spTree>
    <p:extLst>
      <p:ext uri="{BB962C8B-B14F-4D97-AF65-F5344CB8AC3E}">
        <p14:creationId xmlns:p14="http://schemas.microsoft.com/office/powerpoint/2010/main" val="8359426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63C72-09E1-2B76-9B6D-FDBE7A57994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0A84E86-B8B3-BE53-D5DD-72A8965FE291}"/>
              </a:ext>
            </a:extLst>
          </p:cNvPr>
          <p:cNvSpPr>
            <a:spLocks noGrp="1"/>
          </p:cNvSpPr>
          <p:nvPr>
            <p:ph type="ctrTitle"/>
          </p:nvPr>
        </p:nvSpPr>
        <p:spPr>
          <a:xfrm>
            <a:off x="996593" y="250255"/>
            <a:ext cx="10363200" cy="1470025"/>
          </a:xfrm>
        </p:spPr>
        <p:txBody>
          <a:bodyPr/>
          <a:lstStyle/>
          <a:p>
            <a:r>
              <a:rPr lang="en-GB" dirty="0"/>
              <a:t>SW occultation limb sounding</a:t>
            </a:r>
          </a:p>
        </p:txBody>
      </p:sp>
      <p:sp>
        <p:nvSpPr>
          <p:cNvPr id="6" name="Content Placeholder 2">
            <a:extLst>
              <a:ext uri="{FF2B5EF4-FFF2-40B4-BE49-F238E27FC236}">
                <a16:creationId xmlns:a16="http://schemas.microsoft.com/office/drawing/2014/main" id="{8A4789D1-429F-3592-B289-60C02C7FD943}"/>
              </a:ext>
            </a:extLst>
          </p:cNvPr>
          <p:cNvSpPr txBox="1">
            <a:spLocks/>
          </p:cNvSpPr>
          <p:nvPr/>
        </p:nvSpPr>
        <p:spPr>
          <a:xfrm>
            <a:off x="417553" y="1620809"/>
            <a:ext cx="11521280" cy="464137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a:latin typeface="Calibri" panose="020F0502020204030204" pitchFamily="34" charset="0"/>
                <a:ea typeface="Calibri" panose="020F0502020204030204" pitchFamily="34" charset="0"/>
                <a:cs typeface="Times New Roman" panose="02020603050405020304" pitchFamily="18" charset="0"/>
              </a:rPr>
              <a:t>Altius providing current observations but </a:t>
            </a:r>
            <a:r>
              <a:rPr lang="en-GB" sz="2400" dirty="0" err="1">
                <a:latin typeface="Calibri" panose="020F0502020204030204" pitchFamily="34" charset="0"/>
                <a:ea typeface="Calibri" panose="020F0502020204030204" pitchFamily="34" charset="0"/>
                <a:cs typeface="Times New Roman" panose="02020603050405020304" pitchFamily="18" charset="0"/>
              </a:rPr>
              <a:t>EoL</a:t>
            </a:r>
            <a:r>
              <a:rPr lang="en-GB" sz="2400" dirty="0">
                <a:latin typeface="Calibri" panose="020F0502020204030204" pitchFamily="34" charset="0"/>
                <a:ea typeface="Calibri" panose="020F0502020204030204" pitchFamily="34" charset="0"/>
                <a:cs typeface="Times New Roman" panose="02020603050405020304" pitchFamily="18" charset="0"/>
              </a:rPr>
              <a:t> is 2030. No plans for next decade.</a:t>
            </a:r>
          </a:p>
          <a:p>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itchFamily="34" charset="0"/>
              <a:buNone/>
            </a:pPr>
            <a:r>
              <a:rPr lang="en-GB" sz="2000" i="1" dirty="0">
                <a:latin typeface="Calibri" panose="020F0502020204030204" pitchFamily="34" charset="0"/>
                <a:ea typeface="Calibri" panose="020F0502020204030204" pitchFamily="34" charset="0"/>
                <a:cs typeface="Times New Roman" panose="02020603050405020304" pitchFamily="18" charset="0"/>
              </a:rPr>
              <a:t>CGMS Baseline</a:t>
            </a:r>
          </a:p>
          <a:p>
            <a:pPr lvl="0">
              <a:defRPr/>
            </a:pPr>
            <a:r>
              <a:rPr lang="en-GB" sz="2000" i="1" dirty="0">
                <a:solidFill>
                  <a:sysClr val="windowText" lastClr="000000"/>
                </a:solidFill>
              </a:rPr>
              <a:t>Not specified</a:t>
            </a:r>
          </a:p>
          <a:p>
            <a:pPr marL="0" indent="0">
              <a:buFont typeface="Arial" pitchFamily="34" charset="0"/>
              <a:buNone/>
            </a:pPr>
            <a:endParaRPr lang="en-US" sz="2400" dirty="0">
              <a:solidFill>
                <a:srgbClr val="000000"/>
              </a:solidFill>
              <a:latin typeface="Calibri" panose="020F0502020204030204" pitchFamily="34" charset="0"/>
            </a:endParaRPr>
          </a:p>
          <a:p>
            <a:pPr marL="0" indent="0">
              <a:buFont typeface="Arial" pitchFamily="34" charset="0"/>
              <a:buNone/>
            </a:pPr>
            <a:r>
              <a:rPr lang="en-US" sz="2400" dirty="0">
                <a:solidFill>
                  <a:srgbClr val="000000"/>
                </a:solidFill>
                <a:latin typeface="Calibri" panose="020F0502020204030204" pitchFamily="34" charset="0"/>
              </a:rPr>
              <a:t>	</a:t>
            </a:r>
          </a:p>
        </p:txBody>
      </p:sp>
      <p:pic>
        <p:nvPicPr>
          <p:cNvPr id="3" name="Picture 2">
            <a:extLst>
              <a:ext uri="{FF2B5EF4-FFF2-40B4-BE49-F238E27FC236}">
                <a16:creationId xmlns:a16="http://schemas.microsoft.com/office/drawing/2014/main" id="{4B4B695C-D409-D113-5E3D-EC2C00AA6F14}"/>
              </a:ext>
            </a:extLst>
          </p:cNvPr>
          <p:cNvPicPr>
            <a:picLocks noChangeAspect="1"/>
          </p:cNvPicPr>
          <p:nvPr/>
        </p:nvPicPr>
        <p:blipFill>
          <a:blip r:embed="rId2"/>
          <a:srcRect r="23267"/>
          <a:stretch/>
        </p:blipFill>
        <p:spPr>
          <a:xfrm>
            <a:off x="253166" y="5129028"/>
            <a:ext cx="11677905" cy="532220"/>
          </a:xfrm>
          <a:prstGeom prst="rect">
            <a:avLst/>
          </a:prstGeom>
        </p:spPr>
      </p:pic>
    </p:spTree>
    <p:extLst>
      <p:ext uri="{BB962C8B-B14F-4D97-AF65-F5344CB8AC3E}">
        <p14:creationId xmlns:p14="http://schemas.microsoft.com/office/powerpoint/2010/main" val="34670735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1136C-DF8F-8F16-46F6-4C4E7F92AFC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A1BB622-0691-0F5C-152B-DC16A8051360}"/>
              </a:ext>
            </a:extLst>
          </p:cNvPr>
          <p:cNvSpPr>
            <a:spLocks noGrp="1"/>
          </p:cNvSpPr>
          <p:nvPr>
            <p:ph type="ctrTitle"/>
          </p:nvPr>
        </p:nvSpPr>
        <p:spPr>
          <a:xfrm>
            <a:off x="996593" y="250255"/>
            <a:ext cx="10363200" cy="1470025"/>
          </a:xfrm>
        </p:spPr>
        <p:txBody>
          <a:bodyPr/>
          <a:lstStyle/>
          <a:p>
            <a:r>
              <a:rPr lang="en-GB" dirty="0"/>
              <a:t>MW sounding on GEO</a:t>
            </a:r>
          </a:p>
        </p:txBody>
      </p:sp>
      <p:sp>
        <p:nvSpPr>
          <p:cNvPr id="6" name="Content Placeholder 2">
            <a:extLst>
              <a:ext uri="{FF2B5EF4-FFF2-40B4-BE49-F238E27FC236}">
                <a16:creationId xmlns:a16="http://schemas.microsoft.com/office/drawing/2014/main" id="{2EC66706-8469-25C7-60CA-698D1519E020}"/>
              </a:ext>
            </a:extLst>
          </p:cNvPr>
          <p:cNvSpPr txBox="1">
            <a:spLocks/>
          </p:cNvSpPr>
          <p:nvPr/>
        </p:nvSpPr>
        <p:spPr>
          <a:xfrm>
            <a:off x="417553" y="1620809"/>
            <a:ext cx="11521280" cy="464137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a:latin typeface="Calibri" panose="020F0502020204030204" pitchFamily="34" charset="0"/>
                <a:ea typeface="Calibri" panose="020F0502020204030204" pitchFamily="34" charset="0"/>
                <a:cs typeface="Times New Roman" panose="02020603050405020304" pitchFamily="18" charset="0"/>
              </a:rPr>
              <a:t>Only the CMA FY-4 GEO satellite is planning to fly a prototype instrument in the near future. </a:t>
            </a:r>
          </a:p>
          <a:p>
            <a:pPr marL="0" indent="0">
              <a:buFont typeface="Arial" pitchFamily="34" charset="0"/>
              <a:buNone/>
            </a:pP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itchFamily="34" charset="0"/>
              <a:buNone/>
            </a:pPr>
            <a:r>
              <a:rPr lang="en-GB" sz="2000" i="1" dirty="0">
                <a:latin typeface="Calibri" panose="020F0502020204030204" pitchFamily="34" charset="0"/>
                <a:ea typeface="Calibri" panose="020F0502020204030204" pitchFamily="34" charset="0"/>
                <a:cs typeface="Times New Roman" panose="02020603050405020304" pitchFamily="18" charset="0"/>
              </a:rPr>
              <a:t>CGMS Baseline</a:t>
            </a:r>
          </a:p>
          <a:p>
            <a:pPr lvl="0">
              <a:defRPr/>
            </a:pPr>
            <a:r>
              <a:rPr lang="en-GB" sz="2000" i="1" dirty="0">
                <a:solidFill>
                  <a:sysClr val="windowText" lastClr="000000"/>
                </a:solidFill>
              </a:rPr>
              <a:t>Not specified</a:t>
            </a:r>
          </a:p>
          <a:p>
            <a:pPr marL="0" indent="0">
              <a:buFont typeface="Arial" pitchFamily="34" charset="0"/>
              <a:buNone/>
            </a:pPr>
            <a:endParaRPr lang="en-US" sz="2400" dirty="0">
              <a:solidFill>
                <a:srgbClr val="000000"/>
              </a:solidFill>
              <a:latin typeface="Calibri" panose="020F0502020204030204" pitchFamily="34" charset="0"/>
            </a:endParaRPr>
          </a:p>
          <a:p>
            <a:pPr marL="0" indent="0">
              <a:buFont typeface="Arial" pitchFamily="34" charset="0"/>
              <a:buNone/>
            </a:pPr>
            <a:r>
              <a:rPr lang="en-US" sz="2400" dirty="0">
                <a:solidFill>
                  <a:srgbClr val="000000"/>
                </a:solidFill>
                <a:latin typeface="Calibri" panose="020F0502020204030204" pitchFamily="34" charset="0"/>
              </a:rPr>
              <a:t>	</a:t>
            </a:r>
          </a:p>
        </p:txBody>
      </p:sp>
      <p:pic>
        <p:nvPicPr>
          <p:cNvPr id="3" name="Picture 2">
            <a:extLst>
              <a:ext uri="{FF2B5EF4-FFF2-40B4-BE49-F238E27FC236}">
                <a16:creationId xmlns:a16="http://schemas.microsoft.com/office/drawing/2014/main" id="{93E14B2D-BD61-5A3E-D1ED-EE920CDC3E33}"/>
              </a:ext>
            </a:extLst>
          </p:cNvPr>
          <p:cNvPicPr>
            <a:picLocks noChangeAspect="1"/>
          </p:cNvPicPr>
          <p:nvPr/>
        </p:nvPicPr>
        <p:blipFill>
          <a:blip r:embed="rId2"/>
          <a:srcRect r="21717"/>
          <a:stretch/>
        </p:blipFill>
        <p:spPr>
          <a:xfrm>
            <a:off x="119336" y="5373216"/>
            <a:ext cx="11953328" cy="556593"/>
          </a:xfrm>
          <a:prstGeom prst="rect">
            <a:avLst/>
          </a:prstGeom>
        </p:spPr>
      </p:pic>
    </p:spTree>
    <p:extLst>
      <p:ext uri="{BB962C8B-B14F-4D97-AF65-F5344CB8AC3E}">
        <p14:creationId xmlns:p14="http://schemas.microsoft.com/office/powerpoint/2010/main" val="32435071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367AF-C7D0-6122-5B88-17423E4C8B32}"/>
              </a:ext>
            </a:extLst>
          </p:cNvPr>
          <p:cNvSpPr>
            <a:spLocks noGrp="1"/>
          </p:cNvSpPr>
          <p:nvPr>
            <p:ph type="title"/>
          </p:nvPr>
        </p:nvSpPr>
        <p:spPr/>
        <p:txBody>
          <a:bodyPr/>
          <a:lstStyle/>
          <a:p>
            <a:r>
              <a:rPr lang="en-CH" dirty="0"/>
              <a:t>The most </a:t>
            </a:r>
            <a:r>
              <a:rPr lang="en-CH"/>
              <a:t>critical </a:t>
            </a:r>
            <a:r>
              <a:rPr lang="en-GB" dirty="0"/>
              <a:t>EO </a:t>
            </a:r>
            <a:r>
              <a:rPr lang="en-CH"/>
              <a:t>gaps </a:t>
            </a:r>
            <a:r>
              <a:rPr lang="en-GB" dirty="0"/>
              <a:t>for the next 10 years</a:t>
            </a:r>
            <a:endParaRPr lang="en-CH" dirty="0"/>
          </a:p>
        </p:txBody>
      </p:sp>
      <p:sp>
        <p:nvSpPr>
          <p:cNvPr id="3" name="Content Placeholder 2">
            <a:extLst>
              <a:ext uri="{FF2B5EF4-FFF2-40B4-BE49-F238E27FC236}">
                <a16:creationId xmlns:a16="http://schemas.microsoft.com/office/drawing/2014/main" id="{51E09272-C015-F89D-BDEF-55899EFD393E}"/>
              </a:ext>
            </a:extLst>
          </p:cNvPr>
          <p:cNvSpPr>
            <a:spLocks noGrp="1"/>
          </p:cNvSpPr>
          <p:nvPr>
            <p:ph idx="1"/>
          </p:nvPr>
        </p:nvSpPr>
        <p:spPr/>
        <p:txBody>
          <a:bodyPr/>
          <a:lstStyle/>
          <a:p>
            <a:r>
              <a:rPr lang="en-GB" dirty="0"/>
              <a:t>UV/VIS/NIR Sounders on GEO</a:t>
            </a:r>
          </a:p>
          <a:p>
            <a:r>
              <a:rPr lang="en-GB" dirty="0"/>
              <a:t>Doppler Wind Lidar on LEO/Drift</a:t>
            </a:r>
          </a:p>
          <a:p>
            <a:r>
              <a:rPr lang="en-GB" dirty="0"/>
              <a:t>Only 2 orbits covered with </a:t>
            </a:r>
            <a:r>
              <a:rPr lang="en-GB" dirty="0" err="1"/>
              <a:t>scatterometer</a:t>
            </a:r>
            <a:r>
              <a:rPr lang="en-GB" dirty="0"/>
              <a:t> from 2032-2035</a:t>
            </a:r>
          </a:p>
          <a:p>
            <a:r>
              <a:rPr lang="en-GB" sz="3200" dirty="0"/>
              <a:t>Backscatter and DIAL lidars </a:t>
            </a:r>
            <a:r>
              <a:rPr lang="en-GB" dirty="0"/>
              <a:t>have no firm plans for next decade</a:t>
            </a:r>
            <a:endParaRPr lang="fi-FI" sz="3200" dirty="0"/>
          </a:p>
          <a:p>
            <a:r>
              <a:rPr lang="en-US" dirty="0"/>
              <a:t>Limb sounders in IR and MW on LEO/Drift</a:t>
            </a:r>
          </a:p>
          <a:p>
            <a:r>
              <a:rPr lang="en-US" dirty="0"/>
              <a:t>Reducing precipitation radar coverage and gap in cloud radar</a:t>
            </a:r>
          </a:p>
          <a:p>
            <a:r>
              <a:rPr lang="en-US" dirty="0"/>
              <a:t>No SW occultation lidars in next decade</a:t>
            </a:r>
          </a:p>
          <a:p>
            <a:endParaRPr lang="en-US" dirty="0"/>
          </a:p>
          <a:p>
            <a:endParaRPr lang="en-US" dirty="0"/>
          </a:p>
          <a:p>
            <a:endParaRPr lang="en-US" dirty="0">
              <a:solidFill>
                <a:srgbClr val="FF0000"/>
              </a:solidFill>
            </a:endParaRPr>
          </a:p>
          <a:p>
            <a:endParaRPr lang="en-US" dirty="0">
              <a:solidFill>
                <a:srgbClr val="FF0000"/>
              </a:solidFill>
            </a:endParaRPr>
          </a:p>
          <a:p>
            <a:endParaRPr lang="en-CH" dirty="0">
              <a:solidFill>
                <a:srgbClr val="FF0000"/>
              </a:solidFill>
            </a:endParaRPr>
          </a:p>
          <a:p>
            <a:pPr marL="0" indent="0">
              <a:buNone/>
            </a:pPr>
            <a:endParaRPr lang="en-CH" dirty="0"/>
          </a:p>
        </p:txBody>
      </p:sp>
    </p:spTree>
    <p:extLst>
      <p:ext uri="{BB962C8B-B14F-4D97-AF65-F5344CB8AC3E}">
        <p14:creationId xmlns:p14="http://schemas.microsoft.com/office/powerpoint/2010/main" val="17961952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AC35ADC-B1DF-7563-CC30-9332C9C9FE2F}"/>
              </a:ext>
            </a:extLst>
          </p:cNvPr>
          <p:cNvPicPr>
            <a:picLocks noChangeAspect="1"/>
          </p:cNvPicPr>
          <p:nvPr/>
        </p:nvPicPr>
        <p:blipFill rotWithShape="1">
          <a:blip r:embed="rId2"/>
          <a:srcRect b="36229"/>
          <a:stretch/>
        </p:blipFill>
        <p:spPr>
          <a:xfrm>
            <a:off x="4295800" y="5373216"/>
            <a:ext cx="3117808" cy="904511"/>
          </a:xfrm>
          <a:prstGeom prst="rect">
            <a:avLst/>
          </a:prstGeom>
          <a:solidFill>
            <a:sysClr val="window" lastClr="FFFFFF"/>
          </a:solidFill>
        </p:spPr>
      </p:pic>
      <p:sp>
        <p:nvSpPr>
          <p:cNvPr id="9" name="Shape 79">
            <a:extLst>
              <a:ext uri="{FF2B5EF4-FFF2-40B4-BE49-F238E27FC236}">
                <a16:creationId xmlns:a16="http://schemas.microsoft.com/office/drawing/2014/main" id="{6FD28EE7-0C35-6883-3CD0-25FB43DE25CC}"/>
              </a:ext>
            </a:extLst>
          </p:cNvPr>
          <p:cNvSpPr/>
          <p:nvPr/>
        </p:nvSpPr>
        <p:spPr>
          <a:xfrm>
            <a:off x="263352" y="332656"/>
            <a:ext cx="12071307" cy="677108"/>
          </a:xfrm>
          <a:prstGeom prst="rect">
            <a:avLst/>
          </a:prstGeom>
          <a:extLst>
            <a:ext uri="{C572A759-6A51-4108-AA02-DFA0A04FC94B}">
              <ma14:wrappingTextBoxFlag xmlns="" xmlns:ma14="http://schemas.microsoft.com/office/mac/drawingml/2011/main" val="1"/>
            </a:ext>
          </a:extLst>
        </p:spPr>
        <p:txBody>
          <a:bodyPr vert="horz" lIns="91440" tIns="45720" rIns="91440" bIns="45720" rtlCol="0" anchor="ctr">
            <a:normAutofit fontScale="92500" lnSpcReduction="10000"/>
          </a:bodyPr>
          <a:lstStyle/>
          <a:p>
            <a:pPr algn="ctr">
              <a:spcBef>
                <a:spcPct val="0"/>
              </a:spcBef>
            </a:pPr>
            <a:r>
              <a:rPr lang="en-US" sz="4400" dirty="0">
                <a:latin typeface="+mj-lt"/>
                <a:ea typeface="+mj-ea"/>
                <a:cs typeface="+mj-cs"/>
              </a:rPr>
              <a:t>Gaps against WIGOS Vision for Earth Observation</a:t>
            </a:r>
          </a:p>
        </p:txBody>
      </p:sp>
      <p:pic>
        <p:nvPicPr>
          <p:cNvPr id="4" name="Picture 3">
            <a:extLst>
              <a:ext uri="{FF2B5EF4-FFF2-40B4-BE49-F238E27FC236}">
                <a16:creationId xmlns:a16="http://schemas.microsoft.com/office/drawing/2014/main" id="{82B76E52-E2BF-6B3D-13C7-DAAB06AC73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383" y="1196752"/>
            <a:ext cx="11188939" cy="3960440"/>
          </a:xfrm>
          <a:prstGeom prst="rect">
            <a:avLst/>
          </a:prstGeom>
        </p:spPr>
      </p:pic>
    </p:spTree>
    <p:extLst>
      <p:ext uri="{BB962C8B-B14F-4D97-AF65-F5344CB8AC3E}">
        <p14:creationId xmlns:p14="http://schemas.microsoft.com/office/powerpoint/2010/main" val="1610288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27190-242A-44E5-B767-93A0BC69FD0F}"/>
              </a:ext>
            </a:extLst>
          </p:cNvPr>
          <p:cNvSpPr>
            <a:spLocks noGrp="1"/>
          </p:cNvSpPr>
          <p:nvPr>
            <p:ph type="title"/>
          </p:nvPr>
        </p:nvSpPr>
        <p:spPr>
          <a:xfrm>
            <a:off x="1631504" y="452933"/>
            <a:ext cx="8928992" cy="1143000"/>
          </a:xfrm>
        </p:spPr>
        <p:txBody>
          <a:bodyPr>
            <a:noAutofit/>
          </a:bodyPr>
          <a:lstStyle/>
          <a:p>
            <a:r>
              <a:rPr lang="en-US" sz="3600" dirty="0"/>
              <a:t>WMO Gap Analysis of the space-based observation system capabilities </a:t>
            </a:r>
            <a:endParaRPr lang="en-CH" sz="3600" dirty="0"/>
          </a:p>
        </p:txBody>
      </p:sp>
      <p:graphicFrame>
        <p:nvGraphicFramePr>
          <p:cNvPr id="5" name="Content Placeholder 4">
            <a:extLst>
              <a:ext uri="{FF2B5EF4-FFF2-40B4-BE49-F238E27FC236}">
                <a16:creationId xmlns:a16="http://schemas.microsoft.com/office/drawing/2014/main" id="{F4CE7198-CF6C-4BB5-BDA5-04BEE48BC6F3}"/>
              </a:ext>
            </a:extLst>
          </p:cNvPr>
          <p:cNvGraphicFramePr>
            <a:graphicFrameLocks noGrp="1"/>
          </p:cNvGraphicFramePr>
          <p:nvPr>
            <p:ph idx="1"/>
          </p:nvPr>
        </p:nvGraphicFramePr>
        <p:xfrm>
          <a:off x="5303912" y="1988841"/>
          <a:ext cx="6233864" cy="3201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Inhaltsplatzhalter 7">
            <a:extLst>
              <a:ext uri="{FF2B5EF4-FFF2-40B4-BE49-F238E27FC236}">
                <a16:creationId xmlns:a16="http://schemas.microsoft.com/office/drawing/2014/main" id="{643F21CC-784C-448F-BC92-D2E9415B9B99}"/>
              </a:ext>
            </a:extLst>
          </p:cNvPr>
          <p:cNvSpPr txBox="1">
            <a:spLocks/>
          </p:cNvSpPr>
          <p:nvPr/>
        </p:nvSpPr>
        <p:spPr>
          <a:xfrm>
            <a:off x="1313724" y="1772817"/>
            <a:ext cx="4926292" cy="4530231"/>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500" dirty="0"/>
              <a:t>CGMS Baseline (CGMS Risk Assessment) </a:t>
            </a:r>
          </a:p>
          <a:p>
            <a:pPr lvl="2"/>
            <a:r>
              <a:rPr lang="en-US" sz="2100" dirty="0"/>
              <a:t>CGMS member and observers are committed to for at least the next decade;</a:t>
            </a:r>
          </a:p>
          <a:p>
            <a:pPr lvl="1"/>
            <a:r>
              <a:rPr lang="en-US" sz="2500" dirty="0"/>
              <a:t>WMO User Requirements</a:t>
            </a:r>
          </a:p>
          <a:p>
            <a:pPr lvl="2"/>
            <a:r>
              <a:rPr lang="en-US" sz="2100" dirty="0"/>
              <a:t>The needs expressed by the users reviewing the status of observing technologies (Rolling Requirements Review, RRR);</a:t>
            </a:r>
          </a:p>
          <a:p>
            <a:pPr lvl="1"/>
            <a:r>
              <a:rPr lang="en-US" sz="2500" dirty="0"/>
              <a:t>The WIGOS Vision</a:t>
            </a:r>
          </a:p>
          <a:p>
            <a:pPr lvl="2"/>
            <a:r>
              <a:rPr lang="en-US" sz="2100" dirty="0"/>
              <a:t>The projected developments of the WMO Integrated Global Observing Systems to meet long-term objectives of the RRR.</a:t>
            </a:r>
          </a:p>
          <a:p>
            <a:pPr marL="0" indent="0">
              <a:buNone/>
            </a:pPr>
            <a:endParaRPr lang="en-GB" sz="1600" dirty="0"/>
          </a:p>
        </p:txBody>
      </p:sp>
      <p:sp>
        <p:nvSpPr>
          <p:cNvPr id="3" name="Rectangle 2">
            <a:extLst>
              <a:ext uri="{FF2B5EF4-FFF2-40B4-BE49-F238E27FC236}">
                <a16:creationId xmlns:a16="http://schemas.microsoft.com/office/drawing/2014/main" id="{6C6BDCBD-A0DA-F331-04F1-B43EEDB65923}"/>
              </a:ext>
            </a:extLst>
          </p:cNvPr>
          <p:cNvSpPr/>
          <p:nvPr/>
        </p:nvSpPr>
        <p:spPr>
          <a:xfrm>
            <a:off x="1642795" y="4476254"/>
            <a:ext cx="4536504" cy="147302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4" name="Rectangle 3">
            <a:extLst>
              <a:ext uri="{FF2B5EF4-FFF2-40B4-BE49-F238E27FC236}">
                <a16:creationId xmlns:a16="http://schemas.microsoft.com/office/drawing/2014/main" id="{BB44C1A9-C628-1790-50DA-1E9033E1AE02}"/>
              </a:ext>
            </a:extLst>
          </p:cNvPr>
          <p:cNvSpPr/>
          <p:nvPr/>
        </p:nvSpPr>
        <p:spPr>
          <a:xfrm>
            <a:off x="1642795" y="1667942"/>
            <a:ext cx="4536504" cy="147302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9" name="Inhaltsplatzhalter 7">
            <a:extLst>
              <a:ext uri="{FF2B5EF4-FFF2-40B4-BE49-F238E27FC236}">
                <a16:creationId xmlns:a16="http://schemas.microsoft.com/office/drawing/2014/main" id="{C851610C-F567-B143-669B-960187DD5EED}"/>
              </a:ext>
            </a:extLst>
          </p:cNvPr>
          <p:cNvSpPr txBox="1">
            <a:spLocks/>
          </p:cNvSpPr>
          <p:nvPr/>
        </p:nvSpPr>
        <p:spPr>
          <a:xfrm>
            <a:off x="1631504" y="3212978"/>
            <a:ext cx="4608512" cy="1238874"/>
          </a:xfrm>
          <a:prstGeom prst="rect">
            <a:avLst/>
          </a:prstGeom>
          <a:solidFill>
            <a:schemeClr val="bg1"/>
          </a:solidFill>
        </p:spPr>
        <p:txBody>
          <a:bodyPr vert="horz" lIns="91440" tIns="45720" rIns="91440" bIns="45720" rtlCol="0" anchor="b">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None/>
            </a:pPr>
            <a:r>
              <a:rPr lang="en-US" sz="2000" dirty="0">
                <a:solidFill>
                  <a:srgbClr val="FF0000"/>
                </a:solidFill>
              </a:rPr>
              <a:t>The WMO Gap analysis compares the WIGOS Vision with </a:t>
            </a:r>
            <a:r>
              <a:rPr lang="en-CH" sz="2000" dirty="0">
                <a:solidFill>
                  <a:srgbClr val="FF0000"/>
                </a:solidFill>
              </a:rPr>
              <a:t>existing and </a:t>
            </a:r>
            <a:r>
              <a:rPr lang="en-US" sz="2000" dirty="0">
                <a:solidFill>
                  <a:srgbClr val="FF0000"/>
                </a:solidFill>
              </a:rPr>
              <a:t>planned satellite </a:t>
            </a:r>
            <a:r>
              <a:rPr lang="en-US" sz="2000" dirty="0" err="1">
                <a:solidFill>
                  <a:srgbClr val="FF0000"/>
                </a:solidFill>
              </a:rPr>
              <a:t>programmes</a:t>
            </a:r>
            <a:r>
              <a:rPr lang="en-US" sz="2000" dirty="0">
                <a:solidFill>
                  <a:srgbClr val="FF0000"/>
                </a:solidFill>
              </a:rPr>
              <a:t>.</a:t>
            </a:r>
            <a:endParaRPr lang="en-US" sz="1800" dirty="0">
              <a:solidFill>
                <a:srgbClr val="FF0000"/>
              </a:solidFill>
            </a:endParaRPr>
          </a:p>
          <a:p>
            <a:pPr marL="0" indent="0">
              <a:buNone/>
            </a:pPr>
            <a:endParaRPr lang="en-GB" sz="1600" dirty="0"/>
          </a:p>
        </p:txBody>
      </p:sp>
    </p:spTree>
    <p:extLst>
      <p:ext uri="{BB962C8B-B14F-4D97-AF65-F5344CB8AC3E}">
        <p14:creationId xmlns:p14="http://schemas.microsoft.com/office/powerpoint/2010/main" val="401253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5A0E-1732-225B-5E42-04E621D865C3}"/>
              </a:ext>
            </a:extLst>
          </p:cNvPr>
          <p:cNvSpPr>
            <a:spLocks noGrp="1"/>
          </p:cNvSpPr>
          <p:nvPr>
            <p:ph type="title"/>
          </p:nvPr>
        </p:nvSpPr>
        <p:spPr>
          <a:xfrm>
            <a:off x="1775520" y="2564904"/>
            <a:ext cx="8229600" cy="1143000"/>
          </a:xfrm>
        </p:spPr>
        <p:txBody>
          <a:bodyPr>
            <a:noAutofit/>
          </a:bodyPr>
          <a:lstStyle/>
          <a:p>
            <a:r>
              <a:rPr lang="fi-FI" sz="6000" dirty="0"/>
              <a:t>Space weather</a:t>
            </a:r>
            <a:br>
              <a:rPr lang="fi-FI" sz="6000" dirty="0"/>
            </a:br>
            <a:endParaRPr lang="en-CH" sz="6000" dirty="0">
              <a:highlight>
                <a:srgbClr val="FF0000"/>
              </a:highlight>
            </a:endParaRPr>
          </a:p>
        </p:txBody>
      </p:sp>
      <p:sp>
        <p:nvSpPr>
          <p:cNvPr id="3" name="Slide Number Placeholder 2">
            <a:extLst>
              <a:ext uri="{FF2B5EF4-FFF2-40B4-BE49-F238E27FC236}">
                <a16:creationId xmlns:a16="http://schemas.microsoft.com/office/drawing/2014/main" id="{B8095E15-BE0C-B627-7328-D25FC2D38BC2}"/>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30</a:t>
            </a:fld>
            <a:endParaRPr lang="en-GB" dirty="0"/>
          </a:p>
        </p:txBody>
      </p:sp>
    </p:spTree>
    <p:extLst>
      <p:ext uri="{BB962C8B-B14F-4D97-AF65-F5344CB8AC3E}">
        <p14:creationId xmlns:p14="http://schemas.microsoft.com/office/powerpoint/2010/main" val="13996249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EF65C6F-3101-0290-A18E-62636B8B0AD6}"/>
              </a:ext>
            </a:extLst>
          </p:cNvPr>
          <p:cNvSpPr>
            <a:spLocks noGrp="1"/>
          </p:cNvSpPr>
          <p:nvPr>
            <p:ph type="subTitle" idx="1"/>
          </p:nvPr>
        </p:nvSpPr>
        <p:spPr>
          <a:xfrm>
            <a:off x="1828800" y="337301"/>
            <a:ext cx="8534400" cy="788542"/>
          </a:xfrm>
        </p:spPr>
        <p:txBody>
          <a:bodyPr/>
          <a:lstStyle/>
          <a:p>
            <a:r>
              <a:rPr lang="en-US" dirty="0">
                <a:solidFill>
                  <a:schemeClr val="tx1"/>
                </a:solidFill>
              </a:rPr>
              <a:t>Solar Remote Sensing Observations</a:t>
            </a:r>
          </a:p>
        </p:txBody>
      </p:sp>
      <p:sp>
        <p:nvSpPr>
          <p:cNvPr id="7" name="TextBox 6">
            <a:extLst>
              <a:ext uri="{FF2B5EF4-FFF2-40B4-BE49-F238E27FC236}">
                <a16:creationId xmlns:a16="http://schemas.microsoft.com/office/drawing/2014/main" id="{26A17D58-9301-2B68-92F1-E222A5927028}"/>
              </a:ext>
            </a:extLst>
          </p:cNvPr>
          <p:cNvSpPr txBox="1"/>
          <p:nvPr/>
        </p:nvSpPr>
        <p:spPr>
          <a:xfrm>
            <a:off x="4655840" y="5788360"/>
            <a:ext cx="3926075" cy="646331"/>
          </a:xfrm>
          <a:prstGeom prst="rect">
            <a:avLst/>
          </a:prstGeom>
          <a:no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rPr>
              <a:t>Rows in pink are part of CGMS baseline </a:t>
            </a:r>
          </a:p>
          <a:p>
            <a:pPr marL="0" marR="0" lvl="0" indent="0" defTabSz="914400" eaLnBrk="1" fontAlgn="auto" latinLnBrk="0" hangingPunct="1">
              <a:lnSpc>
                <a:spcPct val="100000"/>
              </a:lnSpc>
              <a:spcBef>
                <a:spcPts val="0"/>
              </a:spcBef>
              <a:spcAft>
                <a:spcPts val="0"/>
              </a:spcAft>
              <a:buClrTx/>
              <a:buSzTx/>
              <a:buFontTx/>
              <a:buNone/>
              <a:tabLst/>
              <a:defRPr/>
            </a:pPr>
            <a:r>
              <a:rPr lang="en-US" kern="0" dirty="0">
                <a:solidFill>
                  <a:prstClr val="black"/>
                </a:solidFill>
                <a:latin typeface="Calibri"/>
              </a:rPr>
              <a:t>and can be linked to a specific orbit</a:t>
            </a:r>
            <a:endParaRPr kumimoji="0" lang="en-US" sz="1800" b="0" i="0" u="none" strike="noStrike" kern="0" cap="none" spc="0" normalizeH="0" baseline="0" noProof="0" dirty="0">
              <a:ln>
                <a:noFill/>
              </a:ln>
              <a:solidFill>
                <a:prstClr val="black"/>
              </a:solidFill>
              <a:effectLst/>
              <a:uLnTx/>
              <a:uFillTx/>
              <a:latin typeface="Calibri"/>
            </a:endParaRPr>
          </a:p>
        </p:txBody>
      </p:sp>
      <p:pic>
        <p:nvPicPr>
          <p:cNvPr id="10" name="Picture 9">
            <a:extLst>
              <a:ext uri="{FF2B5EF4-FFF2-40B4-BE49-F238E27FC236}">
                <a16:creationId xmlns:a16="http://schemas.microsoft.com/office/drawing/2014/main" id="{C0FC1A4B-2AFB-E52F-808A-86BBB279C79A}"/>
              </a:ext>
            </a:extLst>
          </p:cNvPr>
          <p:cNvPicPr>
            <a:picLocks noChangeAspect="1"/>
          </p:cNvPicPr>
          <p:nvPr/>
        </p:nvPicPr>
        <p:blipFill>
          <a:blip r:embed="rId3"/>
          <a:stretch>
            <a:fillRect/>
          </a:stretch>
        </p:blipFill>
        <p:spPr>
          <a:xfrm>
            <a:off x="167709" y="5730178"/>
            <a:ext cx="3860416" cy="762696"/>
          </a:xfrm>
          <a:prstGeom prst="rect">
            <a:avLst/>
          </a:prstGeom>
        </p:spPr>
      </p:pic>
      <p:pic>
        <p:nvPicPr>
          <p:cNvPr id="5" name="Picture 4">
            <a:extLst>
              <a:ext uri="{FF2B5EF4-FFF2-40B4-BE49-F238E27FC236}">
                <a16:creationId xmlns:a16="http://schemas.microsoft.com/office/drawing/2014/main" id="{DC1E155F-DAB0-72DE-5A5B-7AE8111C47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708" y="908720"/>
            <a:ext cx="11734317" cy="4248472"/>
          </a:xfrm>
          <a:prstGeom prst="rect">
            <a:avLst/>
          </a:prstGeom>
        </p:spPr>
      </p:pic>
    </p:spTree>
    <p:extLst>
      <p:ext uri="{BB962C8B-B14F-4D97-AF65-F5344CB8AC3E}">
        <p14:creationId xmlns:p14="http://schemas.microsoft.com/office/powerpoint/2010/main" val="34021852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B7805-ACFF-AD42-5265-58F3A7634138}"/>
              </a:ext>
            </a:extLst>
          </p:cNvPr>
          <p:cNvSpPr>
            <a:spLocks noGrp="1"/>
          </p:cNvSpPr>
          <p:nvPr>
            <p:ph type="ctrTitle"/>
          </p:nvPr>
        </p:nvSpPr>
        <p:spPr>
          <a:xfrm>
            <a:off x="1109103" y="-98083"/>
            <a:ext cx="10363200" cy="1470025"/>
          </a:xfrm>
        </p:spPr>
        <p:txBody>
          <a:bodyPr/>
          <a:lstStyle/>
          <a:p>
            <a:r>
              <a:rPr lang="en-US" dirty="0"/>
              <a:t>Gaps against WIGOS Vision</a:t>
            </a:r>
          </a:p>
        </p:txBody>
      </p:sp>
      <p:sp>
        <p:nvSpPr>
          <p:cNvPr id="3" name="Subtitle 2">
            <a:extLst>
              <a:ext uri="{FF2B5EF4-FFF2-40B4-BE49-F238E27FC236}">
                <a16:creationId xmlns:a16="http://schemas.microsoft.com/office/drawing/2014/main" id="{9EF65C6F-3101-0290-A18E-62636B8B0AD6}"/>
              </a:ext>
            </a:extLst>
          </p:cNvPr>
          <p:cNvSpPr>
            <a:spLocks noGrp="1"/>
          </p:cNvSpPr>
          <p:nvPr>
            <p:ph type="subTitle" idx="1"/>
          </p:nvPr>
        </p:nvSpPr>
        <p:spPr>
          <a:xfrm>
            <a:off x="1772174" y="834201"/>
            <a:ext cx="8534400" cy="788542"/>
          </a:xfrm>
        </p:spPr>
        <p:txBody>
          <a:bodyPr/>
          <a:lstStyle/>
          <a:p>
            <a:r>
              <a:rPr lang="en-US" dirty="0">
                <a:solidFill>
                  <a:schemeClr val="tx1"/>
                </a:solidFill>
              </a:rPr>
              <a:t>Interplanetary solar wind and magnetic field</a:t>
            </a:r>
          </a:p>
        </p:txBody>
      </p:sp>
      <p:sp>
        <p:nvSpPr>
          <p:cNvPr id="7" name="TextBox 6">
            <a:extLst>
              <a:ext uri="{FF2B5EF4-FFF2-40B4-BE49-F238E27FC236}">
                <a16:creationId xmlns:a16="http://schemas.microsoft.com/office/drawing/2014/main" id="{26A17D58-9301-2B68-92F1-E222A5927028}"/>
              </a:ext>
            </a:extLst>
          </p:cNvPr>
          <p:cNvSpPr txBox="1"/>
          <p:nvPr/>
        </p:nvSpPr>
        <p:spPr>
          <a:xfrm>
            <a:off x="4682566" y="6290853"/>
            <a:ext cx="3933069" cy="307777"/>
          </a:xfrm>
          <a:prstGeom prst="rect">
            <a:avLst/>
          </a:prstGeom>
          <a:noFill/>
          <a:ln>
            <a:solidFill>
              <a:sysClr val="windowText" lastClr="00000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Calibri"/>
              </a:rPr>
              <a:t>Rows in pink are part of CGMS baseline</a:t>
            </a:r>
          </a:p>
        </p:txBody>
      </p:sp>
      <p:sp>
        <p:nvSpPr>
          <p:cNvPr id="8" name="Subtitle 2">
            <a:extLst>
              <a:ext uri="{FF2B5EF4-FFF2-40B4-BE49-F238E27FC236}">
                <a16:creationId xmlns:a16="http://schemas.microsoft.com/office/drawing/2014/main" id="{D1BD152A-D426-D397-E7D4-9A62E12E6CBE}"/>
              </a:ext>
            </a:extLst>
          </p:cNvPr>
          <p:cNvSpPr txBox="1">
            <a:spLocks/>
          </p:cNvSpPr>
          <p:nvPr/>
        </p:nvSpPr>
        <p:spPr>
          <a:xfrm>
            <a:off x="1271464" y="2455357"/>
            <a:ext cx="8534400" cy="788542"/>
          </a:xfr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tint val="75000"/>
                  </a:schemeClr>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r>
              <a:rPr lang="en-US" dirty="0">
                <a:solidFill>
                  <a:schemeClr val="tx1"/>
                </a:solidFill>
              </a:rPr>
              <a:t>Magnetosphere</a:t>
            </a:r>
          </a:p>
        </p:txBody>
      </p:sp>
      <p:sp>
        <p:nvSpPr>
          <p:cNvPr id="12" name="Subtitle 2">
            <a:extLst>
              <a:ext uri="{FF2B5EF4-FFF2-40B4-BE49-F238E27FC236}">
                <a16:creationId xmlns:a16="http://schemas.microsoft.com/office/drawing/2014/main" id="{3138C42E-21B8-8460-6944-DD4DB3ADDC71}"/>
              </a:ext>
            </a:extLst>
          </p:cNvPr>
          <p:cNvSpPr txBox="1">
            <a:spLocks/>
          </p:cNvSpPr>
          <p:nvPr/>
        </p:nvSpPr>
        <p:spPr>
          <a:xfrm>
            <a:off x="1772174" y="3951390"/>
            <a:ext cx="8534400" cy="788542"/>
          </a:xfr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tint val="75000"/>
                  </a:schemeClr>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r>
              <a:rPr lang="en-US" dirty="0">
                <a:solidFill>
                  <a:schemeClr val="tx1"/>
                </a:solidFill>
              </a:rPr>
              <a:t>Ionosphere and Thermosphere</a:t>
            </a:r>
          </a:p>
        </p:txBody>
      </p:sp>
      <p:pic>
        <p:nvPicPr>
          <p:cNvPr id="9" name="Picture 8">
            <a:extLst>
              <a:ext uri="{FF2B5EF4-FFF2-40B4-BE49-F238E27FC236}">
                <a16:creationId xmlns:a16="http://schemas.microsoft.com/office/drawing/2014/main" id="{24A91E99-A72C-2A8F-1673-59B5FC93AC8E}"/>
              </a:ext>
            </a:extLst>
          </p:cNvPr>
          <p:cNvPicPr>
            <a:picLocks noChangeAspect="1"/>
          </p:cNvPicPr>
          <p:nvPr/>
        </p:nvPicPr>
        <p:blipFill>
          <a:blip r:embed="rId2"/>
          <a:stretch>
            <a:fillRect/>
          </a:stretch>
        </p:blipFill>
        <p:spPr>
          <a:xfrm>
            <a:off x="0" y="1489817"/>
            <a:ext cx="12192000" cy="895640"/>
          </a:xfrm>
          <a:prstGeom prst="rect">
            <a:avLst/>
          </a:prstGeom>
        </p:spPr>
      </p:pic>
      <p:pic>
        <p:nvPicPr>
          <p:cNvPr id="25" name="Picture 24">
            <a:extLst>
              <a:ext uri="{FF2B5EF4-FFF2-40B4-BE49-F238E27FC236}">
                <a16:creationId xmlns:a16="http://schemas.microsoft.com/office/drawing/2014/main" id="{2952ED14-1B5B-4A81-19BA-7648513B6EEF}"/>
              </a:ext>
            </a:extLst>
          </p:cNvPr>
          <p:cNvPicPr>
            <a:picLocks noChangeAspect="1"/>
          </p:cNvPicPr>
          <p:nvPr/>
        </p:nvPicPr>
        <p:blipFill>
          <a:blip r:embed="rId3"/>
          <a:srcRect l="998"/>
          <a:stretch/>
        </p:blipFill>
        <p:spPr>
          <a:xfrm>
            <a:off x="47328" y="5589240"/>
            <a:ext cx="4696784" cy="943107"/>
          </a:xfrm>
          <a:prstGeom prst="rect">
            <a:avLst/>
          </a:prstGeom>
        </p:spPr>
      </p:pic>
      <p:pic>
        <p:nvPicPr>
          <p:cNvPr id="29" name="Picture 28">
            <a:extLst>
              <a:ext uri="{FF2B5EF4-FFF2-40B4-BE49-F238E27FC236}">
                <a16:creationId xmlns:a16="http://schemas.microsoft.com/office/drawing/2014/main" id="{ACDE89B0-D0C1-99A6-B9B8-7A084020C248}"/>
              </a:ext>
            </a:extLst>
          </p:cNvPr>
          <p:cNvPicPr>
            <a:picLocks noChangeAspect="1"/>
          </p:cNvPicPr>
          <p:nvPr/>
        </p:nvPicPr>
        <p:blipFill>
          <a:blip r:embed="rId4"/>
          <a:stretch>
            <a:fillRect/>
          </a:stretch>
        </p:blipFill>
        <p:spPr>
          <a:xfrm>
            <a:off x="4719366" y="5595587"/>
            <a:ext cx="3896269" cy="724001"/>
          </a:xfrm>
          <a:prstGeom prst="rect">
            <a:avLst/>
          </a:prstGeom>
        </p:spPr>
      </p:pic>
      <p:pic>
        <p:nvPicPr>
          <p:cNvPr id="6" name="Picture 5">
            <a:extLst>
              <a:ext uri="{FF2B5EF4-FFF2-40B4-BE49-F238E27FC236}">
                <a16:creationId xmlns:a16="http://schemas.microsoft.com/office/drawing/2014/main" id="{32BBDBE3-6012-3545-1587-26BA276873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971673"/>
            <a:ext cx="12192000" cy="914651"/>
          </a:xfrm>
          <a:prstGeom prst="rect">
            <a:avLst/>
          </a:prstGeom>
        </p:spPr>
      </p:pic>
      <p:pic>
        <p:nvPicPr>
          <p:cNvPr id="11" name="Picture 10">
            <a:extLst>
              <a:ext uri="{FF2B5EF4-FFF2-40B4-BE49-F238E27FC236}">
                <a16:creationId xmlns:a16="http://schemas.microsoft.com/office/drawing/2014/main" id="{4DDDB870-B575-3687-33D1-91BF1E50BB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472540"/>
            <a:ext cx="12688233" cy="1053172"/>
          </a:xfrm>
          <a:prstGeom prst="rect">
            <a:avLst/>
          </a:prstGeom>
        </p:spPr>
      </p:pic>
    </p:spTree>
    <p:extLst>
      <p:ext uri="{BB962C8B-B14F-4D97-AF65-F5344CB8AC3E}">
        <p14:creationId xmlns:p14="http://schemas.microsoft.com/office/powerpoint/2010/main" val="3852895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BA235-23A3-3A39-6F91-1A19342C62D0}"/>
              </a:ext>
            </a:extLst>
          </p:cNvPr>
          <p:cNvSpPr>
            <a:spLocks noGrp="1"/>
          </p:cNvSpPr>
          <p:nvPr>
            <p:ph type="ctrTitle"/>
          </p:nvPr>
        </p:nvSpPr>
        <p:spPr>
          <a:xfrm>
            <a:off x="1055440" y="48270"/>
            <a:ext cx="10363200" cy="1470025"/>
          </a:xfrm>
        </p:spPr>
        <p:txBody>
          <a:bodyPr/>
          <a:lstStyle/>
          <a:p>
            <a:r>
              <a:rPr lang="en-US" sz="4400" dirty="0"/>
              <a:t>Solar EUV spectrometers and imagers</a:t>
            </a:r>
            <a:endParaRPr lang="en-US" dirty="0"/>
          </a:p>
        </p:txBody>
      </p:sp>
      <p:sp>
        <p:nvSpPr>
          <p:cNvPr id="5" name="Content Placeholder 2">
            <a:extLst>
              <a:ext uri="{FF2B5EF4-FFF2-40B4-BE49-F238E27FC236}">
                <a16:creationId xmlns:a16="http://schemas.microsoft.com/office/drawing/2014/main" id="{84B94FA7-8E53-64EA-4455-C6539F4C7E44}"/>
              </a:ext>
            </a:extLst>
          </p:cNvPr>
          <p:cNvSpPr txBox="1">
            <a:spLocks/>
          </p:cNvSpPr>
          <p:nvPr/>
        </p:nvSpPr>
        <p:spPr>
          <a:xfrm>
            <a:off x="773360" y="1166019"/>
            <a:ext cx="11083280" cy="406318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7000"/>
              </a:lnSpc>
              <a:spcBef>
                <a:spcPts val="0"/>
              </a:spcBef>
              <a:spcAft>
                <a:spcPts val="800"/>
              </a:spcAft>
              <a:buClrTx/>
              <a:buSzTx/>
              <a:buFont typeface="Arial" pitchFamily="34" charset="0"/>
              <a:buChar char="•"/>
              <a:tabLst/>
              <a:defRPr/>
            </a:pPr>
            <a:r>
              <a:rPr kumimoji="0" lang="en-GB" sz="22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For the </a:t>
            </a:r>
            <a:r>
              <a:rPr lang="en-GB" sz="22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S</a:t>
            </a:r>
            <a:r>
              <a:rPr kumimoji="0" lang="en-GB" sz="22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un-Earth line once IMAP retires around 2029 there will be no EUV spectrometer or imager measurements from L1 but many from GEO/LEO orbits</a:t>
            </a:r>
          </a:p>
          <a:p>
            <a:pPr marL="342900" marR="0" lvl="0" indent="-342900" algn="l" defTabSz="914400" rtl="0" eaLnBrk="1" fontAlgn="auto" latinLnBrk="0" hangingPunct="1">
              <a:lnSpc>
                <a:spcPct val="107000"/>
              </a:lnSpc>
              <a:spcBef>
                <a:spcPts val="0"/>
              </a:spcBef>
              <a:spcAft>
                <a:spcPts val="800"/>
              </a:spcAft>
              <a:buClrTx/>
              <a:buSzTx/>
              <a:buFont typeface="Arial" pitchFamily="34" charset="0"/>
              <a:buChar char="•"/>
              <a:tabLst/>
              <a:defRPr/>
            </a:pPr>
            <a:r>
              <a:rPr kumimoji="0" lang="en-GB"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The Solar Orbiter platform </a:t>
            </a:r>
            <a:r>
              <a:rPr lang="en-GB" sz="2200" dirty="0">
                <a:solidFill>
                  <a:srgbClr val="000000"/>
                </a:solidFill>
                <a:latin typeface="Calibri" panose="020F0502020204030204" pitchFamily="34" charset="0"/>
                <a:ea typeface="Calibri" panose="020F0502020204030204" pitchFamily="34" charset="0"/>
                <a:cs typeface="Calibri" panose="020F0502020204030204" pitchFamily="34" charset="0"/>
              </a:rPr>
              <a:t>has an EUV spectrometer </a:t>
            </a:r>
            <a:r>
              <a:rPr kumimoji="0" lang="en-GB"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out to the end of this decade</a:t>
            </a:r>
          </a:p>
          <a:p>
            <a:pPr marL="342900" marR="0" lvl="0" indent="-342900" algn="l" defTabSz="914400" rtl="0" eaLnBrk="1" fontAlgn="auto" latinLnBrk="0" hangingPunct="1">
              <a:lnSpc>
                <a:spcPct val="107000"/>
              </a:lnSpc>
              <a:spcBef>
                <a:spcPts val="0"/>
              </a:spcBef>
              <a:spcAft>
                <a:spcPts val="800"/>
              </a:spcAft>
              <a:buClrTx/>
              <a:buSzTx/>
              <a:buFont typeface="Arial" pitchFamily="34" charset="0"/>
              <a:buChar char="•"/>
              <a:tabLst/>
              <a:defRPr/>
            </a:pPr>
            <a:r>
              <a:rPr kumimoji="0" lang="en-GB"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ESA Vigil-L5 mission will provide EUV imagery from 2031-2038 for off-Sun-Earth line</a:t>
            </a:r>
          </a:p>
          <a:p>
            <a:pPr marL="342900" marR="0" lvl="0" indent="-342900" algn="l" defTabSz="914400" rtl="0" eaLnBrk="1" fontAlgn="auto" latinLnBrk="0" hangingPunct="1">
              <a:lnSpc>
                <a:spcPct val="107000"/>
              </a:lnSpc>
              <a:spcBef>
                <a:spcPts val="0"/>
              </a:spcBef>
              <a:spcAft>
                <a:spcPts val="800"/>
              </a:spcAft>
              <a:buClrTx/>
              <a:buSzTx/>
              <a:buFont typeface="Arial" pitchFamily="34" charset="0"/>
              <a:buChar char="•"/>
              <a:tabLst/>
              <a:defRPr/>
            </a:pPr>
            <a:r>
              <a:rPr kumimoji="0" lang="en-GB"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 mission to continue EUV measurements at L1 for the next decade could be considered but not in current baseline </a:t>
            </a:r>
            <a:endParaRPr kumimoji="0" lang="en-CH" sz="22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000" b="0" i="1" u="none" strike="noStrike" kern="1200" cap="none" spc="0" normalizeH="0" baseline="0" noProof="0" dirty="0">
                <a:ln>
                  <a:noFill/>
                </a:ln>
                <a:solidFill>
                  <a:sysClr val="windowText" lastClr="000000"/>
                </a:solidFill>
                <a:effectLst/>
                <a:uLnTx/>
                <a:uFillTx/>
                <a:latin typeface="Calibri"/>
                <a:ea typeface="+mn-ea"/>
                <a:cs typeface="+mn-cs"/>
              </a:rPr>
              <a:t>CGMS Baseline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000" b="0" i="1" u="none" strike="noStrike" kern="1200" cap="none" spc="0" normalizeH="0" baseline="0" noProof="0" dirty="0">
                <a:ln>
                  <a:noFill/>
                </a:ln>
                <a:solidFill>
                  <a:sysClr val="windowText" lastClr="000000"/>
                </a:solidFill>
                <a:effectLst/>
                <a:uLnTx/>
                <a:uFillTx/>
                <a:latin typeface="Calibri"/>
                <a:ea typeface="+mn-ea"/>
                <a:cs typeface="+mn-cs"/>
              </a:rPr>
              <a:t>GEO 2 slots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000" b="0" i="1" u="none" strike="noStrike" kern="1200" cap="none" spc="0" normalizeH="0" baseline="0" noProof="0" dirty="0">
                <a:ln>
                  <a:noFill/>
                </a:ln>
                <a:solidFill>
                  <a:sysClr val="windowText" lastClr="000000"/>
                </a:solidFill>
                <a:effectLst/>
                <a:uLnTx/>
                <a:uFillTx/>
                <a:latin typeface="Calibri"/>
                <a:ea typeface="+mn-ea"/>
                <a:cs typeface="+mn-cs"/>
              </a:rPr>
              <a:t>LEO 1 orbit</a:t>
            </a:r>
          </a:p>
        </p:txBody>
      </p:sp>
      <p:pic>
        <p:nvPicPr>
          <p:cNvPr id="4" name="Picture 3">
            <a:extLst>
              <a:ext uri="{FF2B5EF4-FFF2-40B4-BE49-F238E27FC236}">
                <a16:creationId xmlns:a16="http://schemas.microsoft.com/office/drawing/2014/main" id="{4E061566-F1A7-5863-EC5A-0C580A9E74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28" y="4941168"/>
            <a:ext cx="12107462" cy="576064"/>
          </a:xfrm>
          <a:prstGeom prst="rect">
            <a:avLst/>
          </a:prstGeom>
        </p:spPr>
      </p:pic>
    </p:spTree>
    <p:extLst>
      <p:ext uri="{BB962C8B-B14F-4D97-AF65-F5344CB8AC3E}">
        <p14:creationId xmlns:p14="http://schemas.microsoft.com/office/powerpoint/2010/main" val="41707708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DE0B7-DD6A-2FF5-8104-E2256EE46168}"/>
              </a:ext>
            </a:extLst>
          </p:cNvPr>
          <p:cNvSpPr>
            <a:spLocks noGrp="1"/>
          </p:cNvSpPr>
          <p:nvPr>
            <p:ph type="ctrTitle"/>
          </p:nvPr>
        </p:nvSpPr>
        <p:spPr>
          <a:xfrm>
            <a:off x="191344" y="240876"/>
            <a:ext cx="11640620" cy="1470025"/>
          </a:xfrm>
        </p:spPr>
        <p:txBody>
          <a:bodyPr>
            <a:normAutofit/>
          </a:bodyPr>
          <a:lstStyle/>
          <a:p>
            <a:r>
              <a:rPr lang="en-US" sz="4400" dirty="0"/>
              <a:t>Interplanetary solar wind and magnetic field observations from L1 and L5 orbits (L1/L5)</a:t>
            </a:r>
            <a:endParaRPr lang="en-US" dirty="0"/>
          </a:p>
        </p:txBody>
      </p:sp>
      <p:sp>
        <p:nvSpPr>
          <p:cNvPr id="5" name="Content Placeholder 2">
            <a:extLst>
              <a:ext uri="{FF2B5EF4-FFF2-40B4-BE49-F238E27FC236}">
                <a16:creationId xmlns:a16="http://schemas.microsoft.com/office/drawing/2014/main" id="{8E788695-07B9-F941-9214-C847045DE3F6}"/>
              </a:ext>
            </a:extLst>
          </p:cNvPr>
          <p:cNvSpPr txBox="1">
            <a:spLocks/>
          </p:cNvSpPr>
          <p:nvPr/>
        </p:nvSpPr>
        <p:spPr>
          <a:xfrm>
            <a:off x="1046667" y="1691299"/>
            <a:ext cx="9929974"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Measurements of the solar wind (including magnetic field) from L1 will rely on ACE, SWFO-L1, DSCOVR and IMAP to cover to the end of this decade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sz="24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Only</a:t>
            </a: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SWNext-L1A/</a:t>
            </a:r>
            <a:r>
              <a:rPr lang="en-GB" sz="24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B</a:t>
            </a: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planned for next decade after which there are no approved missions to L1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Vigil will cover the L5 position for magnetic field into the next decade but these measurements don’t replace those from L1.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1"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CGMS Baseline: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4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Plasma Analyser</a:t>
            </a:r>
            <a:r>
              <a:rPr kumimoji="0" lang="en-CH" sz="24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 particle sensor + magnetometer</a:t>
            </a:r>
            <a:r>
              <a:rPr kumimoji="0" lang="en-GB" sz="24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in L1 as in-situ measurement </a:t>
            </a:r>
            <a:r>
              <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p>
        </p:txBody>
      </p:sp>
      <p:pic>
        <p:nvPicPr>
          <p:cNvPr id="6" name="Picture 5">
            <a:extLst>
              <a:ext uri="{FF2B5EF4-FFF2-40B4-BE49-F238E27FC236}">
                <a16:creationId xmlns:a16="http://schemas.microsoft.com/office/drawing/2014/main" id="{E8FB168E-E68A-D003-22E9-10F0EA38C66C}"/>
              </a:ext>
            </a:extLst>
          </p:cNvPr>
          <p:cNvPicPr>
            <a:picLocks noChangeAspect="1"/>
          </p:cNvPicPr>
          <p:nvPr/>
        </p:nvPicPr>
        <p:blipFill>
          <a:blip r:embed="rId2"/>
          <a:stretch>
            <a:fillRect/>
          </a:stretch>
        </p:blipFill>
        <p:spPr>
          <a:xfrm>
            <a:off x="0" y="5373216"/>
            <a:ext cx="12192000" cy="900685"/>
          </a:xfrm>
          <a:prstGeom prst="rect">
            <a:avLst/>
          </a:prstGeom>
        </p:spPr>
      </p:pic>
    </p:spTree>
    <p:extLst>
      <p:ext uri="{BB962C8B-B14F-4D97-AF65-F5344CB8AC3E}">
        <p14:creationId xmlns:p14="http://schemas.microsoft.com/office/powerpoint/2010/main" val="10159374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67360-4F38-780C-BFE3-4EDCB626A7CD}"/>
              </a:ext>
            </a:extLst>
          </p:cNvPr>
          <p:cNvSpPr>
            <a:spLocks noGrp="1"/>
          </p:cNvSpPr>
          <p:nvPr>
            <p:ph type="ctrTitle"/>
          </p:nvPr>
        </p:nvSpPr>
        <p:spPr>
          <a:xfrm>
            <a:off x="623392" y="-1144"/>
            <a:ext cx="10363200" cy="1470025"/>
          </a:xfrm>
        </p:spPr>
        <p:txBody>
          <a:bodyPr/>
          <a:lstStyle/>
          <a:p>
            <a:r>
              <a:rPr lang="en-US" sz="4400" dirty="0"/>
              <a:t>Solar coronagraphs</a:t>
            </a:r>
            <a:endParaRPr lang="en-US" dirty="0"/>
          </a:p>
        </p:txBody>
      </p:sp>
      <p:sp>
        <p:nvSpPr>
          <p:cNvPr id="7" name="Content Placeholder 2">
            <a:extLst>
              <a:ext uri="{FF2B5EF4-FFF2-40B4-BE49-F238E27FC236}">
                <a16:creationId xmlns:a16="http://schemas.microsoft.com/office/drawing/2014/main" id="{9B4FA307-3AF8-5A7F-0891-721AA8D9CEFF}"/>
              </a:ext>
            </a:extLst>
          </p:cNvPr>
          <p:cNvSpPr txBox="1">
            <a:spLocks/>
          </p:cNvSpPr>
          <p:nvPr/>
        </p:nvSpPr>
        <p:spPr>
          <a:xfrm>
            <a:off x="1045395" y="1166018"/>
            <a:ext cx="10101209"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a:latin typeface="Calibri" panose="020F0502020204030204" pitchFamily="34" charset="0"/>
                <a:ea typeface="Calibri" panose="020F0502020204030204" pitchFamily="34" charset="0"/>
                <a:cs typeface="Times New Roman" panose="02020603050405020304" pitchFamily="18" charset="0"/>
              </a:rPr>
              <a:t>For solar coronagraph observations at L1 SWFO-L1 and </a:t>
            </a:r>
            <a:r>
              <a:rPr lang="en-GB" sz="2800" dirty="0" err="1">
                <a:latin typeface="Calibri" panose="020F0502020204030204" pitchFamily="34" charset="0"/>
                <a:ea typeface="Calibri" panose="020F0502020204030204" pitchFamily="34" charset="0"/>
                <a:cs typeface="Times New Roman" panose="02020603050405020304" pitchFamily="18" charset="0"/>
              </a:rPr>
              <a:t>SWNext</a:t>
            </a:r>
            <a:r>
              <a:rPr lang="en-GB" sz="2800" dirty="0">
                <a:latin typeface="Calibri" panose="020F0502020204030204" pitchFamily="34" charset="0"/>
                <a:ea typeface="Calibri" panose="020F0502020204030204" pitchFamily="34" charset="0"/>
                <a:cs typeface="Times New Roman" panose="02020603050405020304" pitchFamily="18" charset="0"/>
              </a:rPr>
              <a:t>-SOL-A/B planned</a:t>
            </a:r>
          </a:p>
          <a:p>
            <a:r>
              <a:rPr lang="en-GB" sz="2800" dirty="0">
                <a:latin typeface="Calibri" panose="020F0502020204030204" pitchFamily="34" charset="0"/>
                <a:ea typeface="Calibri" panose="020F0502020204030204" pitchFamily="34" charset="0"/>
                <a:cs typeface="Times New Roman" panose="02020603050405020304" pitchFamily="18" charset="0"/>
              </a:rPr>
              <a:t>Several other coronagraph observations from GEO/LEO orbits</a:t>
            </a:r>
          </a:p>
          <a:p>
            <a:r>
              <a:rPr lang="en-GB" sz="2800" dirty="0">
                <a:latin typeface="Calibri" panose="020F0502020204030204" pitchFamily="34" charset="0"/>
                <a:ea typeface="Calibri" panose="020F0502020204030204" pitchFamily="34" charset="0"/>
                <a:cs typeface="Times New Roman" panose="02020603050405020304" pitchFamily="18" charset="0"/>
              </a:rPr>
              <a:t>Vigil will provide coronographic imagery at L5 from 2031</a:t>
            </a:r>
          </a:p>
          <a:p>
            <a:r>
              <a:rPr lang="en-GB" sz="2800" dirty="0">
                <a:latin typeface="Calibri" panose="020F0502020204030204" pitchFamily="34" charset="0"/>
                <a:ea typeface="Calibri" panose="020F0502020204030204" pitchFamily="34" charset="0"/>
                <a:cs typeface="Times New Roman" panose="02020603050405020304" pitchFamily="18" charset="0"/>
              </a:rPr>
              <a:t>Plans are needed for long term continuity from L1 and L5</a:t>
            </a:r>
            <a:endParaRPr lang="en-CH"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F23373BA-04C5-4B33-3149-859DA8CF18E9}"/>
              </a:ext>
            </a:extLst>
          </p:cNvPr>
          <p:cNvSpPr txBox="1"/>
          <p:nvPr/>
        </p:nvSpPr>
        <p:spPr>
          <a:xfrm>
            <a:off x="1491238" y="3783979"/>
            <a:ext cx="8135082" cy="904863"/>
          </a:xfrm>
          <a:prstGeom prst="rect">
            <a:avLst/>
          </a:prstGeom>
          <a:noFill/>
        </p:spPr>
        <p:txBody>
          <a:bodyPr wrap="square">
            <a:sp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1"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CGMS Baseline: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4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Sun-Earth line (From GEO 1 slot and L1)</a:t>
            </a:r>
          </a:p>
        </p:txBody>
      </p:sp>
      <p:pic>
        <p:nvPicPr>
          <p:cNvPr id="5" name="Picture 4">
            <a:extLst>
              <a:ext uri="{FF2B5EF4-FFF2-40B4-BE49-F238E27FC236}">
                <a16:creationId xmlns:a16="http://schemas.microsoft.com/office/drawing/2014/main" id="{F6742130-95B0-A421-C4B6-FC4D6AC74C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44" y="4660181"/>
            <a:ext cx="12186785" cy="904863"/>
          </a:xfrm>
          <a:prstGeom prst="rect">
            <a:avLst/>
          </a:prstGeom>
        </p:spPr>
      </p:pic>
    </p:spTree>
    <p:extLst>
      <p:ext uri="{BB962C8B-B14F-4D97-AF65-F5344CB8AC3E}">
        <p14:creationId xmlns:p14="http://schemas.microsoft.com/office/powerpoint/2010/main" val="12360996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6964-177D-C7B6-5974-525FF9265D9B}"/>
              </a:ext>
            </a:extLst>
          </p:cNvPr>
          <p:cNvSpPr>
            <a:spLocks noGrp="1"/>
          </p:cNvSpPr>
          <p:nvPr>
            <p:ph type="ctrTitle"/>
          </p:nvPr>
        </p:nvSpPr>
        <p:spPr>
          <a:xfrm>
            <a:off x="914400" y="27899"/>
            <a:ext cx="10363200" cy="1470025"/>
          </a:xfrm>
        </p:spPr>
        <p:txBody>
          <a:bodyPr/>
          <a:lstStyle/>
          <a:p>
            <a:r>
              <a:rPr lang="en-US" sz="4400" dirty="0"/>
              <a:t>In-situ observations </a:t>
            </a:r>
            <a:r>
              <a:rPr lang="en-US" dirty="0"/>
              <a:t>in</a:t>
            </a:r>
            <a:r>
              <a:rPr lang="en-US" sz="4400" dirty="0"/>
              <a:t> Magnetosphere</a:t>
            </a:r>
            <a:endParaRPr lang="en-US" dirty="0"/>
          </a:p>
        </p:txBody>
      </p:sp>
      <p:sp>
        <p:nvSpPr>
          <p:cNvPr id="5" name="Content Placeholder 2">
            <a:extLst>
              <a:ext uri="{FF2B5EF4-FFF2-40B4-BE49-F238E27FC236}">
                <a16:creationId xmlns:a16="http://schemas.microsoft.com/office/drawing/2014/main" id="{94CAD3C2-CE00-3117-44CE-860B38E866DE}"/>
              </a:ext>
            </a:extLst>
          </p:cNvPr>
          <p:cNvSpPr txBox="1">
            <a:spLocks/>
          </p:cNvSpPr>
          <p:nvPr/>
        </p:nvSpPr>
        <p:spPr>
          <a:xfrm>
            <a:off x="551384" y="1166018"/>
            <a:ext cx="1116124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7000"/>
              </a:lnSpc>
              <a:spcBef>
                <a:spcPts val="400"/>
              </a:spcBef>
              <a:spcAft>
                <a:spcPts val="200"/>
              </a:spcAft>
              <a:buClrTx/>
              <a:buSzTx/>
              <a:buFont typeface="Arial" pitchFamily="34" charset="0"/>
              <a:buChar char="•"/>
              <a:tabLst/>
              <a:defRPr/>
            </a:pP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The space particle environment is measured in all 6 baseline geostationary orbits out to 2033</a:t>
            </a:r>
          </a:p>
          <a:p>
            <a:pPr>
              <a:lnSpc>
                <a:spcPct val="107000"/>
              </a:lnSpc>
              <a:spcBef>
                <a:spcPts val="400"/>
              </a:spcBef>
              <a:spcAft>
                <a:spcPts val="200"/>
              </a:spcAft>
              <a:defRPr/>
            </a:pP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The Russian LEO </a:t>
            </a:r>
            <a:r>
              <a:rPr kumimoji="0" lang="en-GB" sz="2400" b="0" i="0" u="none" strike="noStrike" kern="1200" cap="none" spc="0" normalizeH="0" baseline="0" noProof="0" dirty="0" err="1">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Ionosfera</a:t>
            </a: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satellites can contribute to space particle measurements lower down up to 2032 and the Arctica satellites are in </a:t>
            </a:r>
            <a:r>
              <a:rPr kumimoji="0" lang="en-GB" sz="2400" b="0" i="0" u="none" strike="noStrike" kern="1200" cap="none" spc="0" normalizeH="0" baseline="0" noProof="0" dirty="0" err="1">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Molnya</a:t>
            </a: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orbits.</a:t>
            </a:r>
          </a:p>
          <a:p>
            <a:pPr marL="342900" marR="0" lvl="0" indent="-342900" algn="l" defTabSz="914400" rtl="0" eaLnBrk="1" fontAlgn="auto" latinLnBrk="0" hangingPunct="1">
              <a:lnSpc>
                <a:spcPct val="107000"/>
              </a:lnSpc>
              <a:spcBef>
                <a:spcPts val="400"/>
              </a:spcBef>
              <a:spcAft>
                <a:spcPts val="200"/>
              </a:spcAft>
              <a:buClrTx/>
              <a:buSzTx/>
              <a:buFont typeface="Arial" pitchFamily="34" charset="0"/>
              <a:buChar char="•"/>
              <a:tabLst/>
              <a:defRPr/>
            </a:pP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The geomagnetic field is nominally measured </a:t>
            </a:r>
            <a:r>
              <a:rPr lang="en-GB" sz="24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in 5 geostationary orbits out to 2035 but from only 1 LEO orbit (</a:t>
            </a:r>
            <a:r>
              <a:rPr kumimoji="0" lang="en-GB"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FY-3) in the Ionosphere by the mid 30’s</a:t>
            </a:r>
            <a:endParaRPr kumimoji="0" lang="en-CH" sz="24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41DF780F-EC5B-BD33-0B9C-F0394B2ADAD0}"/>
              </a:ext>
            </a:extLst>
          </p:cNvPr>
          <p:cNvSpPr txBox="1"/>
          <p:nvPr/>
        </p:nvSpPr>
        <p:spPr>
          <a:xfrm>
            <a:off x="1559496" y="3740935"/>
            <a:ext cx="6097464" cy="1138773"/>
          </a:xfrm>
          <a:prstGeom prst="rect">
            <a:avLst/>
          </a:prstGeom>
          <a:noFill/>
        </p:spPr>
        <p:txBody>
          <a:bodyPr wrap="square">
            <a:sp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000" b="0" i="1"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CGMS Baseline:</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GB" sz="2000" i="1"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4 GEO slots for magnetometer</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GB" sz="2000" b="0" i="1"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2-3 GEO slots for in-situ particles</a:t>
            </a:r>
          </a:p>
        </p:txBody>
      </p:sp>
      <p:pic>
        <p:nvPicPr>
          <p:cNvPr id="9" name="Picture 8">
            <a:extLst>
              <a:ext uri="{FF2B5EF4-FFF2-40B4-BE49-F238E27FC236}">
                <a16:creationId xmlns:a16="http://schemas.microsoft.com/office/drawing/2014/main" id="{EC31C8DA-3973-831B-B63E-6FCB4D4207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498" y="4879708"/>
            <a:ext cx="11435003" cy="812273"/>
          </a:xfrm>
          <a:prstGeom prst="rect">
            <a:avLst/>
          </a:prstGeom>
        </p:spPr>
      </p:pic>
    </p:spTree>
    <p:extLst>
      <p:ext uri="{BB962C8B-B14F-4D97-AF65-F5344CB8AC3E}">
        <p14:creationId xmlns:p14="http://schemas.microsoft.com/office/powerpoint/2010/main" val="33836879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CB751-DFCA-921F-4CCE-F9C282763D4E}"/>
              </a:ext>
            </a:extLst>
          </p:cNvPr>
          <p:cNvSpPr>
            <a:spLocks noGrp="1"/>
          </p:cNvSpPr>
          <p:nvPr>
            <p:ph type="title"/>
          </p:nvPr>
        </p:nvSpPr>
        <p:spPr>
          <a:xfrm>
            <a:off x="0" y="274638"/>
            <a:ext cx="12072664" cy="1143000"/>
          </a:xfrm>
        </p:spPr>
        <p:txBody>
          <a:bodyPr>
            <a:noAutofit/>
          </a:bodyPr>
          <a:lstStyle/>
          <a:p>
            <a:r>
              <a:rPr lang="en-GB" sz="3600" dirty="0"/>
              <a:t>Summary chart of Space Weather observations in 2032-2036</a:t>
            </a:r>
            <a:endParaRPr lang="LID4096" sz="3600" dirty="0"/>
          </a:p>
        </p:txBody>
      </p:sp>
      <p:pic>
        <p:nvPicPr>
          <p:cNvPr id="6" name="Picture 5" descr="A screenshot of a chart&#10;&#10;AI-generated content may be incorrect.">
            <a:extLst>
              <a:ext uri="{FF2B5EF4-FFF2-40B4-BE49-F238E27FC236}">
                <a16:creationId xmlns:a16="http://schemas.microsoft.com/office/drawing/2014/main" id="{DBBCF3EA-2466-D179-7BB0-7E88CAF796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405" y="1417638"/>
            <a:ext cx="11881320" cy="4959259"/>
          </a:xfrm>
          <a:prstGeom prst="rect">
            <a:avLst/>
          </a:prstGeom>
        </p:spPr>
      </p:pic>
    </p:spTree>
    <p:extLst>
      <p:ext uri="{BB962C8B-B14F-4D97-AF65-F5344CB8AC3E}">
        <p14:creationId xmlns:p14="http://schemas.microsoft.com/office/powerpoint/2010/main" val="1866814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E75D0-CA03-737B-5BDB-E150025AE9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B20F8A-066E-428C-FB3C-2544FB4EE2C4}"/>
              </a:ext>
            </a:extLst>
          </p:cNvPr>
          <p:cNvSpPr>
            <a:spLocks noGrp="1"/>
          </p:cNvSpPr>
          <p:nvPr>
            <p:ph type="title"/>
          </p:nvPr>
        </p:nvSpPr>
        <p:spPr>
          <a:xfrm>
            <a:off x="407368" y="409228"/>
            <a:ext cx="11521280" cy="1143000"/>
          </a:xfrm>
        </p:spPr>
        <p:txBody>
          <a:bodyPr>
            <a:normAutofit fontScale="90000"/>
          </a:bodyPr>
          <a:lstStyle/>
          <a:p>
            <a:r>
              <a:rPr lang="en-GB" b="1" dirty="0"/>
              <a:t>Space Weather </a:t>
            </a:r>
            <a:r>
              <a:rPr lang="en-CH" b="1"/>
              <a:t>gaps </a:t>
            </a:r>
            <a:r>
              <a:rPr lang="en-GB" b="1" dirty="0"/>
              <a:t>to consider for the next 10 years</a:t>
            </a:r>
            <a:endParaRPr lang="en-CH" b="1" dirty="0"/>
          </a:p>
        </p:txBody>
      </p:sp>
      <p:sp>
        <p:nvSpPr>
          <p:cNvPr id="3" name="Content Placeholder 2">
            <a:extLst>
              <a:ext uri="{FF2B5EF4-FFF2-40B4-BE49-F238E27FC236}">
                <a16:creationId xmlns:a16="http://schemas.microsoft.com/office/drawing/2014/main" id="{80A14DC9-4428-4E52-D33F-AA74E2CF9676}"/>
              </a:ext>
            </a:extLst>
          </p:cNvPr>
          <p:cNvSpPr>
            <a:spLocks noGrp="1"/>
          </p:cNvSpPr>
          <p:nvPr>
            <p:ph idx="1"/>
          </p:nvPr>
        </p:nvSpPr>
        <p:spPr>
          <a:xfrm>
            <a:off x="695400" y="1772816"/>
            <a:ext cx="11233248" cy="4277071"/>
          </a:xfrm>
        </p:spPr>
        <p:txBody>
          <a:bodyPr/>
          <a:lstStyle/>
          <a:p>
            <a:r>
              <a:rPr lang="en-GB" dirty="0"/>
              <a:t>Only 1 coronograph in GEO orbit from 2031 and only 1 at L1</a:t>
            </a:r>
          </a:p>
          <a:p>
            <a:r>
              <a:rPr lang="en-GB" dirty="0"/>
              <a:t>Only 1 satellite measuring solar wind and magnetic field at L1 from 2034</a:t>
            </a:r>
          </a:p>
          <a:p>
            <a:r>
              <a:rPr lang="en-GB" dirty="0"/>
              <a:t>No solar magnetograph at L1 from 2029</a:t>
            </a:r>
          </a:p>
          <a:p>
            <a:r>
              <a:rPr lang="en-GB" dirty="0"/>
              <a:t>No radio waves measured at L1 from 2031</a:t>
            </a:r>
          </a:p>
          <a:p>
            <a:r>
              <a:rPr lang="en-GB"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rPr>
              <a:t>No EUV spectrometer or imager measurements at L1 from 2030</a:t>
            </a:r>
          </a:p>
          <a:p>
            <a:endParaRPr lang="en-GB" dirty="0"/>
          </a:p>
          <a:p>
            <a:endParaRPr lang="en-GB" dirty="0"/>
          </a:p>
          <a:p>
            <a:endParaRPr lang="en-GB" dirty="0"/>
          </a:p>
          <a:p>
            <a:endParaRPr lang="en-GB" dirty="0"/>
          </a:p>
          <a:p>
            <a:endParaRPr lang="en-US" dirty="0"/>
          </a:p>
          <a:p>
            <a:endParaRPr lang="en-US" dirty="0"/>
          </a:p>
          <a:p>
            <a:endParaRPr lang="en-US" dirty="0">
              <a:solidFill>
                <a:srgbClr val="FF0000"/>
              </a:solidFill>
            </a:endParaRPr>
          </a:p>
          <a:p>
            <a:endParaRPr lang="en-US" dirty="0">
              <a:solidFill>
                <a:srgbClr val="FF0000"/>
              </a:solidFill>
            </a:endParaRPr>
          </a:p>
          <a:p>
            <a:endParaRPr lang="en-CH" dirty="0">
              <a:solidFill>
                <a:srgbClr val="FF0000"/>
              </a:solidFill>
            </a:endParaRPr>
          </a:p>
          <a:p>
            <a:pPr marL="0" indent="0">
              <a:buNone/>
            </a:pPr>
            <a:endParaRPr lang="en-CH" dirty="0"/>
          </a:p>
        </p:txBody>
      </p:sp>
    </p:spTree>
    <p:extLst>
      <p:ext uri="{BB962C8B-B14F-4D97-AF65-F5344CB8AC3E}">
        <p14:creationId xmlns:p14="http://schemas.microsoft.com/office/powerpoint/2010/main" val="20041617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151BB-BC3A-6F74-2CCF-69C8939A572C}"/>
              </a:ext>
            </a:extLst>
          </p:cNvPr>
          <p:cNvSpPr>
            <a:spLocks noGrp="1"/>
          </p:cNvSpPr>
          <p:nvPr>
            <p:ph type="title"/>
          </p:nvPr>
        </p:nvSpPr>
        <p:spPr>
          <a:xfrm>
            <a:off x="-312712" y="2060848"/>
            <a:ext cx="10972800" cy="1143000"/>
          </a:xfrm>
        </p:spPr>
        <p:txBody>
          <a:bodyPr>
            <a:normAutofit/>
          </a:bodyPr>
          <a:lstStyle/>
          <a:p>
            <a:r>
              <a:rPr lang="en-US" sz="6600" dirty="0"/>
              <a:t>Questions?</a:t>
            </a:r>
          </a:p>
        </p:txBody>
      </p:sp>
    </p:spTree>
    <p:extLst>
      <p:ext uri="{BB962C8B-B14F-4D97-AF65-F5344CB8AC3E}">
        <p14:creationId xmlns:p14="http://schemas.microsoft.com/office/powerpoint/2010/main" val="153968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39600-40FA-9AC2-4981-41F703C37334}"/>
              </a:ext>
            </a:extLst>
          </p:cNvPr>
          <p:cNvSpPr>
            <a:spLocks noGrp="1"/>
          </p:cNvSpPr>
          <p:nvPr>
            <p:ph type="title"/>
          </p:nvPr>
        </p:nvSpPr>
        <p:spPr/>
        <p:txBody>
          <a:bodyPr>
            <a:normAutofit/>
          </a:bodyPr>
          <a:lstStyle/>
          <a:p>
            <a:r>
              <a:rPr lang="en-US" dirty="0"/>
              <a:t>OSCAR/Space gap analysis </a:t>
            </a:r>
            <a:r>
              <a:rPr lang="en-CH" dirty="0"/>
              <a:t>2025</a:t>
            </a:r>
          </a:p>
        </p:txBody>
      </p:sp>
      <p:sp>
        <p:nvSpPr>
          <p:cNvPr id="3" name="Content Placeholder 2">
            <a:extLst>
              <a:ext uri="{FF2B5EF4-FFF2-40B4-BE49-F238E27FC236}">
                <a16:creationId xmlns:a16="http://schemas.microsoft.com/office/drawing/2014/main" id="{B547990D-C363-D755-CD35-E5779603E2CE}"/>
              </a:ext>
            </a:extLst>
          </p:cNvPr>
          <p:cNvSpPr>
            <a:spLocks noGrp="1"/>
          </p:cNvSpPr>
          <p:nvPr>
            <p:ph idx="1"/>
          </p:nvPr>
        </p:nvSpPr>
        <p:spPr>
          <a:xfrm>
            <a:off x="191344" y="1290464"/>
            <a:ext cx="7848872" cy="4658816"/>
          </a:xfrm>
        </p:spPr>
        <p:txBody>
          <a:bodyPr>
            <a:normAutofit fontScale="47500" lnSpcReduction="20000"/>
          </a:bodyPr>
          <a:lstStyle/>
          <a:p>
            <a:r>
              <a:rPr lang="en-CH" sz="4000" dirty="0"/>
              <a:t>Compares </a:t>
            </a:r>
            <a:r>
              <a:rPr lang="en-US" sz="4000" dirty="0"/>
              <a:t>the satellite information recorded in OSCAR/Space to the </a:t>
            </a:r>
            <a:r>
              <a:rPr lang="en-CH" sz="4000" dirty="0"/>
              <a:t>instrument capabilities in </a:t>
            </a:r>
            <a:r>
              <a:rPr lang="en-US" sz="4000" dirty="0"/>
              <a:t>the </a:t>
            </a:r>
            <a:r>
              <a:rPr lang="en-CH" sz="4000" dirty="0"/>
              <a:t>WIGOS </a:t>
            </a:r>
            <a:r>
              <a:rPr lang="en-US" sz="4000" dirty="0"/>
              <a:t>Vision 2040</a:t>
            </a:r>
            <a:endParaRPr lang="en-CH" sz="4000" dirty="0"/>
          </a:p>
          <a:p>
            <a:pPr marL="0" indent="0">
              <a:buNone/>
            </a:pPr>
            <a:r>
              <a:rPr lang="en-US" sz="4000" dirty="0"/>
              <a:t> </a:t>
            </a:r>
          </a:p>
          <a:p>
            <a:r>
              <a:rPr lang="en-US" sz="4000" dirty="0"/>
              <a:t>The considered period is the 2026-2036 to support the CGMS WG III Risk Assessment based on </a:t>
            </a:r>
            <a:r>
              <a:rPr lang="en-CH" sz="4000" dirty="0"/>
              <a:t>space </a:t>
            </a:r>
            <a:r>
              <a:rPr lang="en-US" sz="4000" dirty="0"/>
              <a:t>agency plans </a:t>
            </a:r>
            <a:r>
              <a:rPr lang="en-CH" sz="4000" dirty="0"/>
              <a:t>as </a:t>
            </a:r>
            <a:r>
              <a:rPr lang="en-US" sz="4000" dirty="0"/>
              <a:t>in Dec 2025</a:t>
            </a:r>
            <a:endParaRPr lang="en-CH" sz="4000" dirty="0"/>
          </a:p>
          <a:p>
            <a:endParaRPr lang="en-CH" sz="4000" dirty="0"/>
          </a:p>
          <a:p>
            <a:r>
              <a:rPr lang="en-US" sz="4000" dirty="0"/>
              <a:t>The WMO Gap Analysis includes a wider range of satellites than the risk assessment e.g. those that are close to approval but not confirmed and some research missions. It does not include commercial missions.</a:t>
            </a:r>
            <a:endParaRPr lang="en-CH" sz="4000" dirty="0"/>
          </a:p>
          <a:p>
            <a:endParaRPr lang="en-CH" sz="4000" dirty="0"/>
          </a:p>
          <a:p>
            <a:r>
              <a:rPr lang="en-US" sz="4000" dirty="0"/>
              <a:t>The WMO Gap Analysis categorizes instruments according to the WIGOS satellite </a:t>
            </a:r>
            <a:r>
              <a:rPr lang="en-CH" sz="4000" dirty="0"/>
              <a:t>instruments</a:t>
            </a:r>
            <a:r>
              <a:rPr lang="en-US" sz="4000" dirty="0"/>
              <a:t>.</a:t>
            </a:r>
          </a:p>
          <a:p>
            <a:endParaRPr lang="en-CH" sz="4000" dirty="0"/>
          </a:p>
          <a:p>
            <a:r>
              <a:rPr lang="en-US" sz="4000" dirty="0"/>
              <a:t>Both Earth Observation and Space Weather gap analyses have been done</a:t>
            </a:r>
          </a:p>
          <a:p>
            <a:endParaRPr lang="en-CH" sz="4000" dirty="0"/>
          </a:p>
          <a:p>
            <a:r>
              <a:rPr lang="en-US" sz="4000" dirty="0"/>
              <a:t>The complete gap analysis extends to 2050 to assist in new vision for 2050 (not presented here)</a:t>
            </a:r>
          </a:p>
          <a:p>
            <a:endParaRPr lang="en-CH" dirty="0"/>
          </a:p>
        </p:txBody>
      </p:sp>
      <p:pic>
        <p:nvPicPr>
          <p:cNvPr id="4" name="Picture 3">
            <a:extLst>
              <a:ext uri="{FF2B5EF4-FFF2-40B4-BE49-F238E27FC236}">
                <a16:creationId xmlns:a16="http://schemas.microsoft.com/office/drawing/2014/main" id="{A4280AFC-B835-215D-C51A-771D4969AC82}"/>
              </a:ext>
            </a:extLst>
          </p:cNvPr>
          <p:cNvPicPr>
            <a:picLocks noChangeAspect="1"/>
          </p:cNvPicPr>
          <p:nvPr/>
        </p:nvPicPr>
        <p:blipFill>
          <a:blip r:embed="rId2"/>
          <a:stretch>
            <a:fillRect/>
          </a:stretch>
        </p:blipFill>
        <p:spPr>
          <a:xfrm>
            <a:off x="8400256" y="1417638"/>
            <a:ext cx="6166541" cy="2943398"/>
          </a:xfrm>
          <a:prstGeom prst="rect">
            <a:avLst/>
          </a:prstGeom>
        </p:spPr>
      </p:pic>
    </p:spTree>
    <p:extLst>
      <p:ext uri="{BB962C8B-B14F-4D97-AF65-F5344CB8AC3E}">
        <p14:creationId xmlns:p14="http://schemas.microsoft.com/office/powerpoint/2010/main" val="2259998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E701C-C798-3D72-20F4-EF60B39F2EB0}"/>
              </a:ext>
            </a:extLst>
          </p:cNvPr>
          <p:cNvSpPr>
            <a:spLocks noGrp="1"/>
          </p:cNvSpPr>
          <p:nvPr>
            <p:ph type="title"/>
          </p:nvPr>
        </p:nvSpPr>
        <p:spPr>
          <a:xfrm>
            <a:off x="191344" y="274638"/>
            <a:ext cx="11809312" cy="1143000"/>
          </a:xfrm>
        </p:spPr>
        <p:txBody>
          <a:bodyPr>
            <a:normAutofit/>
          </a:bodyPr>
          <a:lstStyle/>
          <a:p>
            <a:r>
              <a:rPr lang="en-CH" sz="4400" dirty="0">
                <a:ea typeface="Helvetica Neue" panose="02000503000000020004" pitchFamily="2" charset="0"/>
                <a:cs typeface="Helvetica Neue" panose="02000503000000020004" pitchFamily="2" charset="0"/>
              </a:rPr>
              <a:t>Information </a:t>
            </a:r>
            <a:r>
              <a:rPr lang="en-GB" sz="4400" dirty="0">
                <a:ea typeface="Helvetica Neue" panose="02000503000000020004" pitchFamily="2" charset="0"/>
                <a:cs typeface="Helvetica Neue" panose="02000503000000020004" pitchFamily="2" charset="0"/>
              </a:rPr>
              <a:t>sources used to update OSCAR/Space</a:t>
            </a:r>
            <a:endParaRPr lang="en-CH" dirty="0"/>
          </a:p>
        </p:txBody>
      </p:sp>
      <p:sp>
        <p:nvSpPr>
          <p:cNvPr id="3" name="Content Placeholder 2">
            <a:extLst>
              <a:ext uri="{FF2B5EF4-FFF2-40B4-BE49-F238E27FC236}">
                <a16:creationId xmlns:a16="http://schemas.microsoft.com/office/drawing/2014/main" id="{AA764F97-B4E9-40C8-004A-CBE083DEF43D}"/>
              </a:ext>
            </a:extLst>
          </p:cNvPr>
          <p:cNvSpPr>
            <a:spLocks noGrp="1"/>
          </p:cNvSpPr>
          <p:nvPr>
            <p:ph idx="1"/>
          </p:nvPr>
        </p:nvSpPr>
        <p:spPr>
          <a:xfrm>
            <a:off x="263352" y="1600201"/>
            <a:ext cx="6480720" cy="4277071"/>
          </a:xfrm>
        </p:spPr>
        <p:txBody>
          <a:bodyPr>
            <a:normAutofit/>
          </a:bodyPr>
          <a:lstStyle/>
          <a:p>
            <a:r>
              <a:rPr lang="en-CH" sz="2400" dirty="0"/>
              <a:t>U</a:t>
            </a:r>
            <a:r>
              <a:rPr lang="fi-FI" sz="2400" dirty="0"/>
              <a:t>pdates from space agencies</a:t>
            </a:r>
            <a:r>
              <a:rPr lang="en-CH" sz="2400" dirty="0"/>
              <a:t> via OSCAR/Space Support Team (O/SST) Members</a:t>
            </a:r>
          </a:p>
          <a:p>
            <a:pPr marL="0" indent="0">
              <a:buNone/>
            </a:pPr>
            <a:endParaRPr lang="en-CH" sz="2400" dirty="0"/>
          </a:p>
          <a:p>
            <a:pPr lvl="1"/>
            <a:r>
              <a:rPr lang="fi-FI" sz="2000" dirty="0"/>
              <a:t>O</a:t>
            </a:r>
            <a:r>
              <a:rPr lang="en-CH" sz="2000" dirty="0"/>
              <a:t>nly </a:t>
            </a:r>
            <a:r>
              <a:rPr lang="en-GB" sz="2000" dirty="0"/>
              <a:t>7</a:t>
            </a:r>
            <a:r>
              <a:rPr lang="en-CH" sz="2000" dirty="0"/>
              <a:t> out of 17 responded to the last update request</a:t>
            </a:r>
          </a:p>
          <a:p>
            <a:pPr lvl="2"/>
            <a:r>
              <a:rPr lang="en-GB" sz="2000" dirty="0">
                <a:solidFill>
                  <a:srgbClr val="000000"/>
                </a:solidFill>
                <a:latin typeface="Calibri" panose="020F0502020204030204" pitchFamily="34" charset="0"/>
              </a:rPr>
              <a:t>CMA</a:t>
            </a:r>
            <a:r>
              <a:rPr lang="en-CH" sz="2000" dirty="0">
                <a:solidFill>
                  <a:srgbClr val="000000"/>
                </a:solidFill>
                <a:latin typeface="Calibri" panose="020F0502020204030204" pitchFamily="34" charset="0"/>
              </a:rPr>
              <a:t>, </a:t>
            </a:r>
            <a:r>
              <a:rPr lang="en-GB" sz="2000" dirty="0">
                <a:solidFill>
                  <a:srgbClr val="000000"/>
                </a:solidFill>
                <a:latin typeface="Calibri" panose="020F0502020204030204" pitchFamily="34" charset="0"/>
              </a:rPr>
              <a:t>GISTDA</a:t>
            </a:r>
            <a:r>
              <a:rPr lang="en-CH" sz="2000" dirty="0">
                <a:solidFill>
                  <a:srgbClr val="000000"/>
                </a:solidFill>
                <a:latin typeface="Calibri" panose="020F0502020204030204" pitchFamily="34" charset="0"/>
              </a:rPr>
              <a:t>,</a:t>
            </a:r>
            <a:r>
              <a:rPr lang="en-GB" sz="2000" dirty="0">
                <a:solidFill>
                  <a:srgbClr val="000000"/>
                </a:solidFill>
                <a:latin typeface="Calibri" panose="020F0502020204030204" pitchFamily="34" charset="0"/>
              </a:rPr>
              <a:t> JAXA, JMA</a:t>
            </a:r>
            <a:r>
              <a:rPr lang="en-CH" sz="2000" dirty="0">
                <a:solidFill>
                  <a:srgbClr val="000000"/>
                </a:solidFill>
                <a:latin typeface="Calibri" panose="020F0502020204030204" pitchFamily="34" charset="0"/>
              </a:rPr>
              <a:t>,</a:t>
            </a:r>
            <a:r>
              <a:rPr lang="en-GB" sz="2000" dirty="0">
                <a:solidFill>
                  <a:srgbClr val="000000"/>
                </a:solidFill>
                <a:latin typeface="Calibri" panose="020F0502020204030204" pitchFamily="34" charset="0"/>
              </a:rPr>
              <a:t> CSA, IMD, NSOAS</a:t>
            </a:r>
            <a:endParaRPr lang="en-CH" sz="2000" dirty="0">
              <a:solidFill>
                <a:srgbClr val="000000"/>
              </a:solidFill>
              <a:latin typeface="Calibri" panose="020F0502020204030204" pitchFamily="34" charset="0"/>
            </a:endParaRPr>
          </a:p>
          <a:p>
            <a:pPr marL="914400" lvl="2" indent="0">
              <a:buNone/>
            </a:pPr>
            <a:endParaRPr lang="en-CH" sz="2000" dirty="0">
              <a:solidFill>
                <a:srgbClr val="000000"/>
              </a:solidFill>
              <a:latin typeface="Calibri" panose="020F0502020204030204" pitchFamily="34" charset="0"/>
            </a:endParaRPr>
          </a:p>
          <a:p>
            <a:r>
              <a:rPr lang="fi-FI" sz="2400" dirty="0" err="1">
                <a:solidFill>
                  <a:srgbClr val="000000"/>
                </a:solidFill>
                <a:latin typeface="Calibri" panose="020F0502020204030204" pitchFamily="34" charset="0"/>
              </a:rPr>
              <a:t>Presentations</a:t>
            </a:r>
            <a:r>
              <a:rPr lang="fi-FI" sz="2400" dirty="0">
                <a:solidFill>
                  <a:srgbClr val="000000"/>
                </a:solidFill>
                <a:latin typeface="Calibri" panose="020F0502020204030204" pitchFamily="34" charset="0"/>
              </a:rPr>
              <a:t> </a:t>
            </a:r>
            <a:r>
              <a:rPr lang="fi-FI" sz="2400" dirty="0" err="1">
                <a:solidFill>
                  <a:srgbClr val="000000"/>
                </a:solidFill>
                <a:latin typeface="Calibri" panose="020F0502020204030204" pitchFamily="34" charset="0"/>
              </a:rPr>
              <a:t>from</a:t>
            </a:r>
            <a:r>
              <a:rPr lang="fi-FI" sz="2400" dirty="0">
                <a:solidFill>
                  <a:srgbClr val="000000"/>
                </a:solidFill>
                <a:latin typeface="Calibri" panose="020F0502020204030204" pitchFamily="34" charset="0"/>
              </a:rPr>
              <a:t> </a:t>
            </a:r>
            <a:r>
              <a:rPr lang="fi-FI" sz="2400" dirty="0" err="1">
                <a:solidFill>
                  <a:srgbClr val="000000"/>
                </a:solidFill>
                <a:latin typeface="Calibri" panose="020F0502020204030204" pitchFamily="34" charset="0"/>
              </a:rPr>
              <a:t>the</a:t>
            </a:r>
            <a:r>
              <a:rPr lang="fi-FI" sz="2400" dirty="0">
                <a:solidFill>
                  <a:srgbClr val="000000"/>
                </a:solidFill>
                <a:latin typeface="Calibri" panose="020F0502020204030204" pitchFamily="34" charset="0"/>
              </a:rPr>
              <a:t> </a:t>
            </a:r>
            <a:r>
              <a:rPr lang="fi-FI" sz="2400" dirty="0" err="1">
                <a:solidFill>
                  <a:srgbClr val="000000"/>
                </a:solidFill>
                <a:latin typeface="Calibri" panose="020F0502020204030204" pitchFamily="34" charset="0"/>
              </a:rPr>
              <a:t>space</a:t>
            </a:r>
            <a:r>
              <a:rPr lang="fi-FI" sz="2400" dirty="0">
                <a:solidFill>
                  <a:srgbClr val="000000"/>
                </a:solidFill>
                <a:latin typeface="Calibri" panose="020F0502020204030204" pitchFamily="34" charset="0"/>
              </a:rPr>
              <a:t> </a:t>
            </a:r>
            <a:r>
              <a:rPr lang="fi-FI" sz="2400" dirty="0" err="1">
                <a:solidFill>
                  <a:srgbClr val="000000"/>
                </a:solidFill>
                <a:latin typeface="Calibri" panose="020F0502020204030204" pitchFamily="34" charset="0"/>
              </a:rPr>
              <a:t>agencies</a:t>
            </a:r>
            <a:r>
              <a:rPr lang="fi-FI" sz="2400" dirty="0">
                <a:solidFill>
                  <a:srgbClr val="000000"/>
                </a:solidFill>
                <a:latin typeface="Calibri" panose="020F0502020204030204" pitchFamily="34" charset="0"/>
              </a:rPr>
              <a:t> </a:t>
            </a:r>
            <a:r>
              <a:rPr lang="en-CH" sz="2400" dirty="0">
                <a:solidFill>
                  <a:srgbClr val="000000"/>
                </a:solidFill>
                <a:latin typeface="Calibri" panose="020F0502020204030204" pitchFamily="34" charset="0"/>
              </a:rPr>
              <a:t>in the</a:t>
            </a:r>
            <a:r>
              <a:rPr lang="fi-FI" sz="2400" dirty="0">
                <a:solidFill>
                  <a:srgbClr val="000000"/>
                </a:solidFill>
                <a:latin typeface="Calibri" panose="020F0502020204030204" pitchFamily="34" charset="0"/>
              </a:rPr>
              <a:t> CGMS meetings</a:t>
            </a:r>
          </a:p>
          <a:p>
            <a:pPr marL="457200" lvl="1" indent="0">
              <a:buNone/>
            </a:pPr>
            <a:endParaRPr lang="en-CH" dirty="0"/>
          </a:p>
          <a:p>
            <a:pPr lvl="1"/>
            <a:endParaRPr lang="en-CH" dirty="0"/>
          </a:p>
          <a:p>
            <a:pPr lvl="1"/>
            <a:endParaRPr lang="en-CH" dirty="0"/>
          </a:p>
          <a:p>
            <a:endParaRPr lang="en-CH" dirty="0"/>
          </a:p>
          <a:p>
            <a:endParaRPr lang="en-CH" dirty="0"/>
          </a:p>
          <a:p>
            <a:endParaRPr lang="fi-FI" dirty="0"/>
          </a:p>
          <a:p>
            <a:endParaRPr lang="en-CH" dirty="0"/>
          </a:p>
        </p:txBody>
      </p:sp>
      <p:sp>
        <p:nvSpPr>
          <p:cNvPr id="4" name="Content Placeholder 2">
            <a:extLst>
              <a:ext uri="{FF2B5EF4-FFF2-40B4-BE49-F238E27FC236}">
                <a16:creationId xmlns:a16="http://schemas.microsoft.com/office/drawing/2014/main" id="{FC93E2A1-BFA2-B032-84AF-57389E4833E7}"/>
              </a:ext>
            </a:extLst>
          </p:cNvPr>
          <p:cNvSpPr txBox="1">
            <a:spLocks/>
          </p:cNvSpPr>
          <p:nvPr/>
        </p:nvSpPr>
        <p:spPr>
          <a:xfrm>
            <a:off x="7104112" y="1603950"/>
            <a:ext cx="4694312" cy="427707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i-FI" sz="2000" dirty="0"/>
              <a:t>Gunter’s space page (monitored daily)</a:t>
            </a:r>
          </a:p>
          <a:p>
            <a:r>
              <a:rPr lang="fi-FI" sz="2000" dirty="0"/>
              <a:t>CEOS quarterly reports</a:t>
            </a:r>
          </a:p>
          <a:p>
            <a:r>
              <a:rPr lang="fi-FI" sz="2000" dirty="0"/>
              <a:t>Spaceflight Now/ Space News &amp; other news sites</a:t>
            </a:r>
          </a:p>
          <a:p>
            <a:r>
              <a:rPr lang="fi-FI" sz="2000" dirty="0"/>
              <a:t>Live real time tracking of satellites for orbit information</a:t>
            </a:r>
          </a:p>
          <a:p>
            <a:r>
              <a:rPr lang="fi-FI" sz="2000" dirty="0"/>
              <a:t>Jonathan’s space report</a:t>
            </a:r>
          </a:p>
          <a:p>
            <a:r>
              <a:rPr lang="fi-FI" sz="2000" dirty="0"/>
              <a:t>NWP SAF monitoring</a:t>
            </a:r>
          </a:p>
          <a:p>
            <a:r>
              <a:rPr lang="fi-FI" sz="2000" dirty="0" err="1"/>
              <a:t>Bluesky</a:t>
            </a:r>
            <a:r>
              <a:rPr lang="fi-FI" sz="2000" dirty="0"/>
              <a:t> </a:t>
            </a:r>
            <a:r>
              <a:rPr lang="fi-FI" sz="2000" dirty="0" err="1"/>
              <a:t>messages</a:t>
            </a:r>
            <a:endParaRPr lang="fi-FI" sz="2000" dirty="0"/>
          </a:p>
          <a:p>
            <a:endParaRPr lang="en-CH" dirty="0"/>
          </a:p>
        </p:txBody>
      </p:sp>
    </p:spTree>
    <p:extLst>
      <p:ext uri="{BB962C8B-B14F-4D97-AF65-F5344CB8AC3E}">
        <p14:creationId xmlns:p14="http://schemas.microsoft.com/office/powerpoint/2010/main" val="1539431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57E136-19BB-6358-66EE-5860A38C5F96}"/>
              </a:ext>
            </a:extLst>
          </p:cNvPr>
          <p:cNvSpPr>
            <a:spLocks noGrp="1"/>
          </p:cNvSpPr>
          <p:nvPr>
            <p:ph type="ctrTitle"/>
          </p:nvPr>
        </p:nvSpPr>
        <p:spPr>
          <a:xfrm>
            <a:off x="2209800" y="2130426"/>
            <a:ext cx="7772400" cy="1470025"/>
          </a:xfrm>
        </p:spPr>
        <p:txBody>
          <a:bodyPr anchor="ctr">
            <a:normAutofit fontScale="90000"/>
          </a:bodyPr>
          <a:lstStyle/>
          <a:p>
            <a:r>
              <a:rPr lang="en-US" dirty="0"/>
              <a:t>Earth Observations for geostationary orbits</a:t>
            </a:r>
            <a:br>
              <a:rPr lang="en-US" dirty="0"/>
            </a:br>
            <a:endParaRPr lang="en-GB" dirty="0">
              <a:solidFill>
                <a:srgbClr val="FF0000"/>
              </a:solidFill>
            </a:endParaRPr>
          </a:p>
        </p:txBody>
      </p:sp>
      <p:sp>
        <p:nvSpPr>
          <p:cNvPr id="2" name="Slide Number Placeholder 1">
            <a:extLst>
              <a:ext uri="{FF2B5EF4-FFF2-40B4-BE49-F238E27FC236}">
                <a16:creationId xmlns:a16="http://schemas.microsoft.com/office/drawing/2014/main" id="{4D3F33F6-11F2-92B6-FE15-18E1C41C0F68}"/>
              </a:ext>
            </a:extLst>
          </p:cNvPr>
          <p:cNvSpPr>
            <a:spLocks noGrp="1"/>
          </p:cNvSpPr>
          <p:nvPr>
            <p:ph type="sldNum" sz="quarter" idx="4294967295"/>
          </p:nvPr>
        </p:nvSpPr>
        <p:spPr>
          <a:xfrm>
            <a:off x="11430587" y="6610350"/>
            <a:ext cx="761404" cy="247650"/>
          </a:xfrm>
        </p:spPr>
        <p:txBody>
          <a:bodyPr/>
          <a:lstStyle/>
          <a:p>
            <a:pPr>
              <a:defRPr/>
            </a:pPr>
            <a:r>
              <a:rPr lang="en-GB"/>
              <a:t>Slide: </a:t>
            </a:r>
            <a:fld id="{8AE4F5B3-C86E-48F7-90B4-22A3CA5B476D}" type="slidenum">
              <a:rPr lang="en-GB" smtClean="0"/>
              <a:pPr>
                <a:defRPr/>
              </a:pPr>
              <a:t>6</a:t>
            </a:fld>
            <a:endParaRPr lang="en-GB" dirty="0"/>
          </a:p>
        </p:txBody>
      </p:sp>
    </p:spTree>
    <p:extLst>
      <p:ext uri="{BB962C8B-B14F-4D97-AF65-F5344CB8AC3E}">
        <p14:creationId xmlns:p14="http://schemas.microsoft.com/office/powerpoint/2010/main" val="1483870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8966DD57-BC72-4B7C-B79F-B600FA794786}"/>
              </a:ext>
            </a:extLst>
          </p:cNvPr>
          <p:cNvSpPr>
            <a:spLocks noGrp="1"/>
          </p:cNvSpPr>
          <p:nvPr>
            <p:ph type="title"/>
          </p:nvPr>
        </p:nvSpPr>
        <p:spPr/>
        <p:txBody>
          <a:bodyPr>
            <a:noAutofit/>
          </a:bodyPr>
          <a:lstStyle/>
          <a:p>
            <a:r>
              <a:rPr lang="fi-FI" sz="3600" dirty="0"/>
              <a:t>Geostationary core constellation (Subcomponent 1)</a:t>
            </a:r>
            <a:endParaRPr lang="en-CH" sz="3600" dirty="0"/>
          </a:p>
        </p:txBody>
      </p:sp>
      <p:pic>
        <p:nvPicPr>
          <p:cNvPr id="41" name="Picture 40">
            <a:extLst>
              <a:ext uri="{FF2B5EF4-FFF2-40B4-BE49-F238E27FC236}">
                <a16:creationId xmlns:a16="http://schemas.microsoft.com/office/drawing/2014/main" id="{02037E44-F7EA-D214-55FF-02098D8F4948}"/>
              </a:ext>
            </a:extLst>
          </p:cNvPr>
          <p:cNvPicPr>
            <a:picLocks noChangeAspect="1"/>
          </p:cNvPicPr>
          <p:nvPr/>
        </p:nvPicPr>
        <p:blipFill>
          <a:blip r:embed="rId2"/>
          <a:stretch>
            <a:fillRect/>
          </a:stretch>
        </p:blipFill>
        <p:spPr>
          <a:xfrm>
            <a:off x="263352" y="3467583"/>
            <a:ext cx="2952328" cy="916738"/>
          </a:xfrm>
          <a:prstGeom prst="rect">
            <a:avLst/>
          </a:prstGeom>
        </p:spPr>
      </p:pic>
      <p:sp>
        <p:nvSpPr>
          <p:cNvPr id="6" name="Slide Number Placeholder 5">
            <a:extLst>
              <a:ext uri="{FF2B5EF4-FFF2-40B4-BE49-F238E27FC236}">
                <a16:creationId xmlns:a16="http://schemas.microsoft.com/office/drawing/2014/main" id="{A53D6E1B-F2E9-0570-BE42-645C7EFA8033}"/>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7</a:t>
            </a:fld>
            <a:endParaRPr lang="en-GB" dirty="0"/>
          </a:p>
        </p:txBody>
      </p:sp>
      <p:sp>
        <p:nvSpPr>
          <p:cNvPr id="9" name="TextBox 8">
            <a:extLst>
              <a:ext uri="{FF2B5EF4-FFF2-40B4-BE49-F238E27FC236}">
                <a16:creationId xmlns:a16="http://schemas.microsoft.com/office/drawing/2014/main" id="{73DA044E-63B4-04AF-4B6A-9118AC40B3D9}"/>
              </a:ext>
            </a:extLst>
          </p:cNvPr>
          <p:cNvSpPr txBox="1"/>
          <p:nvPr/>
        </p:nvSpPr>
        <p:spPr>
          <a:xfrm>
            <a:off x="263352" y="5224464"/>
            <a:ext cx="4089581" cy="369332"/>
          </a:xfrm>
          <a:prstGeom prst="rect">
            <a:avLst/>
          </a:prstGeom>
          <a:no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rPr>
              <a:t>Rows in pink </a:t>
            </a:r>
            <a:r>
              <a:rPr lang="en-CH" kern="0" dirty="0">
                <a:solidFill>
                  <a:prstClr val="black"/>
                </a:solidFill>
                <a:latin typeface="Calibri"/>
              </a:rPr>
              <a:t>=</a:t>
            </a:r>
            <a:r>
              <a:rPr kumimoji="0" lang="en-US" sz="1800" b="0" i="0" u="none" strike="noStrike" kern="0" cap="none" spc="0" normalizeH="0" baseline="0" noProof="0" dirty="0">
                <a:ln>
                  <a:noFill/>
                </a:ln>
                <a:solidFill>
                  <a:prstClr val="black"/>
                </a:solidFill>
                <a:effectLst/>
                <a:uLnTx/>
                <a:uFillTx/>
                <a:latin typeface="Calibri"/>
              </a:rPr>
              <a:t> CGMS baseline</a:t>
            </a:r>
            <a:r>
              <a:rPr kumimoji="0" lang="en-CH" sz="1800" b="0" i="0" u="none" strike="noStrike" kern="0" cap="none" spc="0" normalizeH="0" baseline="0" noProof="0" dirty="0">
                <a:ln>
                  <a:noFill/>
                </a:ln>
                <a:solidFill>
                  <a:prstClr val="black"/>
                </a:solidFill>
                <a:effectLst/>
                <a:uLnTx/>
                <a:uFillTx/>
                <a:latin typeface="Calibri"/>
              </a:rPr>
              <a:t> instrument</a:t>
            </a:r>
            <a:endParaRPr kumimoji="0" lang="en-US" sz="1800" b="0" i="0" u="none" strike="noStrike" kern="0" cap="none" spc="0" normalizeH="0" baseline="0" noProof="0" dirty="0">
              <a:ln>
                <a:noFill/>
              </a:ln>
              <a:solidFill>
                <a:prstClr val="black"/>
              </a:solidFill>
              <a:effectLst/>
              <a:uLnTx/>
              <a:uFillTx/>
              <a:latin typeface="Calibri"/>
            </a:endParaRPr>
          </a:p>
        </p:txBody>
      </p:sp>
      <p:pic>
        <p:nvPicPr>
          <p:cNvPr id="7" name="Picture 6">
            <a:extLst>
              <a:ext uri="{FF2B5EF4-FFF2-40B4-BE49-F238E27FC236}">
                <a16:creationId xmlns:a16="http://schemas.microsoft.com/office/drawing/2014/main" id="{397B720A-E68B-EF8D-2A1A-C0F1A0A639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36" y="1492195"/>
            <a:ext cx="12356757" cy="1143000"/>
          </a:xfrm>
          <a:prstGeom prst="rect">
            <a:avLst/>
          </a:prstGeom>
        </p:spPr>
      </p:pic>
      <p:sp>
        <p:nvSpPr>
          <p:cNvPr id="2" name="Rectangle 1">
            <a:extLst>
              <a:ext uri="{FF2B5EF4-FFF2-40B4-BE49-F238E27FC236}">
                <a16:creationId xmlns:a16="http://schemas.microsoft.com/office/drawing/2014/main" id="{369CF30E-F03E-FA34-332D-5BC82A818A5D}"/>
              </a:ext>
            </a:extLst>
          </p:cNvPr>
          <p:cNvSpPr/>
          <p:nvPr/>
        </p:nvSpPr>
        <p:spPr>
          <a:xfrm>
            <a:off x="2936036" y="2158020"/>
            <a:ext cx="3960440" cy="13274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3" name="Rectangle 2">
            <a:extLst>
              <a:ext uri="{FF2B5EF4-FFF2-40B4-BE49-F238E27FC236}">
                <a16:creationId xmlns:a16="http://schemas.microsoft.com/office/drawing/2014/main" id="{EFF0F516-A015-1B25-ECC7-57FFD5452646}"/>
              </a:ext>
            </a:extLst>
          </p:cNvPr>
          <p:cNvSpPr/>
          <p:nvPr/>
        </p:nvSpPr>
        <p:spPr>
          <a:xfrm>
            <a:off x="2940230" y="2462224"/>
            <a:ext cx="3960440" cy="13274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nvGrpSpPr>
          <p:cNvPr id="5" name="Group 4">
            <a:extLst>
              <a:ext uri="{FF2B5EF4-FFF2-40B4-BE49-F238E27FC236}">
                <a16:creationId xmlns:a16="http://schemas.microsoft.com/office/drawing/2014/main" id="{AEE716A6-7270-0F21-B063-0F2E3F263C43}"/>
              </a:ext>
            </a:extLst>
          </p:cNvPr>
          <p:cNvGrpSpPr/>
          <p:nvPr/>
        </p:nvGrpSpPr>
        <p:grpSpPr>
          <a:xfrm>
            <a:off x="263352" y="4509120"/>
            <a:ext cx="1211040" cy="369332"/>
            <a:chOff x="323530" y="5175389"/>
            <a:chExt cx="1211040" cy="369332"/>
          </a:xfrm>
        </p:grpSpPr>
        <p:sp>
          <p:nvSpPr>
            <p:cNvPr id="8" name="TextBox 7">
              <a:extLst>
                <a:ext uri="{FF2B5EF4-FFF2-40B4-BE49-F238E27FC236}">
                  <a16:creationId xmlns:a16="http://schemas.microsoft.com/office/drawing/2014/main" id="{0EB49597-86CE-A3FD-571E-6F45AB083FBE}"/>
                </a:ext>
              </a:extLst>
            </p:cNvPr>
            <p:cNvSpPr txBox="1"/>
            <p:nvPr/>
          </p:nvSpPr>
          <p:spPr>
            <a:xfrm>
              <a:off x="323530" y="5175389"/>
              <a:ext cx="1211040" cy="369332"/>
            </a:xfrm>
            <a:prstGeom prst="rect">
              <a:avLst/>
            </a:prstGeom>
            <a:noFill/>
          </p:spPr>
          <p:txBody>
            <a:bodyPr wrap="square" rtlCol="0">
              <a:spAutoFit/>
            </a:bodyPr>
            <a:lstStyle/>
            <a:p>
              <a:r>
                <a:rPr lang="fi-FI" dirty="0"/>
                <a:t>Gap = </a:t>
              </a:r>
              <a:endParaRPr lang="en-CH" dirty="0"/>
            </a:p>
          </p:txBody>
        </p:sp>
        <p:sp>
          <p:nvSpPr>
            <p:cNvPr id="10" name="Rectangle 9">
              <a:extLst>
                <a:ext uri="{FF2B5EF4-FFF2-40B4-BE49-F238E27FC236}">
                  <a16:creationId xmlns:a16="http://schemas.microsoft.com/office/drawing/2014/main" id="{54B5D9F3-151F-1FC8-DADE-F00614BD57D6}"/>
                </a:ext>
              </a:extLst>
            </p:cNvPr>
            <p:cNvSpPr/>
            <p:nvPr/>
          </p:nvSpPr>
          <p:spPr>
            <a:xfrm>
              <a:off x="1043608" y="5301208"/>
              <a:ext cx="360040"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extLst>
      <p:ext uri="{BB962C8B-B14F-4D97-AF65-F5344CB8AC3E}">
        <p14:creationId xmlns:p14="http://schemas.microsoft.com/office/powerpoint/2010/main" val="1691045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E48AA5-502C-592E-2504-52A0ED4D6998}"/>
              </a:ext>
            </a:extLst>
          </p:cNvPr>
          <p:cNvSpPr>
            <a:spLocks noGrp="1"/>
          </p:cNvSpPr>
          <p:nvPr>
            <p:ph type="title"/>
          </p:nvPr>
        </p:nvSpPr>
        <p:spPr/>
        <p:txBody>
          <a:bodyPr/>
          <a:lstStyle/>
          <a:p>
            <a:r>
              <a:rPr lang="en-GB" dirty="0"/>
              <a:t>Hyperspectral IR sounders on GEO</a:t>
            </a:r>
          </a:p>
        </p:txBody>
      </p:sp>
      <p:sp>
        <p:nvSpPr>
          <p:cNvPr id="4" name="Content Placeholder 3">
            <a:extLst>
              <a:ext uri="{FF2B5EF4-FFF2-40B4-BE49-F238E27FC236}">
                <a16:creationId xmlns:a16="http://schemas.microsoft.com/office/drawing/2014/main" id="{1AA1CD90-838C-EE60-48A9-F163CC36A4BB}"/>
              </a:ext>
            </a:extLst>
          </p:cNvPr>
          <p:cNvSpPr>
            <a:spLocks noGrp="1"/>
          </p:cNvSpPr>
          <p:nvPr>
            <p:ph idx="1"/>
          </p:nvPr>
        </p:nvSpPr>
        <p:spPr>
          <a:xfrm>
            <a:off x="639366" y="1417639"/>
            <a:ext cx="10972800" cy="3595537"/>
          </a:xfrm>
        </p:spPr>
        <p:txBody>
          <a:bodyPr>
            <a:normAutofit lnSpcReduction="10000"/>
          </a:bodyPr>
          <a:lstStyle/>
          <a:p>
            <a:pPr>
              <a:spcBef>
                <a:spcPts val="0"/>
              </a:spcBef>
            </a:pPr>
            <a:r>
              <a:rPr lang="en-GB" sz="2000" dirty="0">
                <a:latin typeface="Calibri" panose="020F0502020204030204" pitchFamily="34" charset="0"/>
                <a:ea typeface="Calibri" panose="020F0502020204030204" pitchFamily="34" charset="0"/>
                <a:cs typeface="Times New Roman" panose="02020603050405020304" pitchFamily="18" charset="0"/>
              </a:rPr>
              <a:t>FY-4 series and MTG-S host hyperspectral IR sounders</a:t>
            </a:r>
          </a:p>
          <a:p>
            <a:pPr>
              <a:spcBef>
                <a:spcPts val="0"/>
              </a:spcBef>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en-GB" sz="2000" dirty="0">
                <a:latin typeface="Calibri" panose="020F0502020204030204" pitchFamily="34" charset="0"/>
                <a:ea typeface="Calibri" panose="020F0502020204030204" pitchFamily="34" charset="0"/>
                <a:cs typeface="Times New Roman" panose="02020603050405020304" pitchFamily="18" charset="0"/>
              </a:rPr>
              <a:t>Himawari-10 is planned to include a hyperspectral sounder from 2030</a:t>
            </a:r>
          </a:p>
          <a:p>
            <a:pPr>
              <a:spcBef>
                <a:spcPts val="0"/>
              </a:spcBef>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en-GB" sz="2000" dirty="0">
                <a:latin typeface="Calibri" panose="020F0502020204030204" pitchFamily="34" charset="0"/>
                <a:ea typeface="Calibri" panose="020F0502020204030204" pitchFamily="34" charset="0"/>
                <a:cs typeface="Times New Roman" panose="02020603050405020304" pitchFamily="18" charset="0"/>
              </a:rPr>
              <a:t>NOAA have plans with GEO-XO to cover the US from 2033</a:t>
            </a:r>
          </a:p>
          <a:p>
            <a:pPr>
              <a:spcBef>
                <a:spcPts val="0"/>
              </a:spcBef>
            </a:pPr>
            <a:endParaRPr lang="fi-FI" sz="20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en-CH" sz="2000" dirty="0">
                <a:latin typeface="Calibri" panose="020F0502020204030204" pitchFamily="34" charset="0"/>
                <a:ea typeface="Calibri" panose="020F0502020204030204" pitchFamily="34" charset="0"/>
                <a:cs typeface="Times New Roman" panose="02020603050405020304" pitchFamily="18" charset="0"/>
              </a:rPr>
              <a:t>There are g</a:t>
            </a:r>
            <a:r>
              <a:rPr lang="en-GB" sz="2000" dirty="0">
                <a:latin typeface="Calibri" panose="020F0502020204030204" pitchFamily="34" charset="0"/>
                <a:ea typeface="Calibri" panose="020F0502020204030204" pitchFamily="34" charset="0"/>
                <a:cs typeface="Times New Roman" panose="02020603050405020304" pitchFamily="18" charset="0"/>
              </a:rPr>
              <a:t>aps over the West Atlantic, Indian and East Pacific oceans</a:t>
            </a:r>
            <a:r>
              <a:rPr lang="en-CH" sz="2000" dirty="0">
                <a:latin typeface="Calibri" panose="020F0502020204030204" pitchFamily="34" charset="0"/>
                <a:ea typeface="Calibri" panose="020F0502020204030204" pitchFamily="34" charset="0"/>
                <a:cs typeface="Times New Roman" panose="02020603050405020304" pitchFamily="18" charset="0"/>
              </a:rPr>
              <a:t> without</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CH" sz="2000" dirty="0">
                <a:latin typeface="Calibri" panose="020F0502020204030204" pitchFamily="34" charset="0"/>
                <a:ea typeface="Calibri" panose="020F0502020204030204" pitchFamily="34" charset="0"/>
                <a:cs typeface="Times New Roman" panose="02020603050405020304" pitchFamily="18" charset="0"/>
              </a:rPr>
              <a:t>confirmed</a:t>
            </a:r>
            <a:r>
              <a:rPr lang="en-GB" sz="2000" dirty="0">
                <a:latin typeface="Calibri" panose="020F0502020204030204" pitchFamily="34" charset="0"/>
                <a:ea typeface="Calibri" panose="020F0502020204030204" pitchFamily="34" charset="0"/>
                <a:cs typeface="Times New Roman" panose="02020603050405020304" pitchFamily="18" charset="0"/>
              </a:rPr>
              <a:t> plans in the next decade</a:t>
            </a:r>
          </a:p>
          <a:p>
            <a:pPr>
              <a:spcBef>
                <a:spcPts val="0"/>
              </a:spcBef>
            </a:pPr>
            <a:endParaRPr lang="en-CH" sz="2000" dirty="0">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endParaRPr lang="en-GB" sz="1800" dirty="0"/>
          </a:p>
          <a:p>
            <a:pPr marL="0" indent="0">
              <a:spcBef>
                <a:spcPts val="0"/>
              </a:spcBef>
              <a:buNone/>
            </a:pPr>
            <a:r>
              <a:rPr lang="en-GB" sz="2000" i="1" dirty="0"/>
              <a:t>CGMS baseline:</a:t>
            </a:r>
          </a:p>
          <a:p>
            <a:pPr>
              <a:spcBef>
                <a:spcPts val="0"/>
              </a:spcBef>
            </a:pPr>
            <a:r>
              <a:rPr lang="en-GB" sz="1800" i="1" dirty="0">
                <a:solidFill>
                  <a:srgbClr val="000000"/>
                </a:solidFill>
                <a:latin typeface="Calibri" panose="020F0502020204030204" pitchFamily="34" charset="0"/>
              </a:rPr>
              <a:t>GEO – 3 slots: 79°-140°E range and 0°</a:t>
            </a:r>
            <a:r>
              <a:rPr lang="en-US" sz="1600" dirty="0">
                <a:solidFill>
                  <a:srgbClr val="000000"/>
                </a:solidFill>
                <a:latin typeface="Calibri" panose="020F0502020204030204" pitchFamily="34" charset="0"/>
              </a:rPr>
              <a:t>	</a:t>
            </a:r>
          </a:p>
        </p:txBody>
      </p:sp>
      <p:sp>
        <p:nvSpPr>
          <p:cNvPr id="2" name="Slide Number Placeholder 1">
            <a:extLst>
              <a:ext uri="{FF2B5EF4-FFF2-40B4-BE49-F238E27FC236}">
                <a16:creationId xmlns:a16="http://schemas.microsoft.com/office/drawing/2014/main" id="{D301E09F-AB88-A996-BE7D-AE16E8BF0E29}"/>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8</a:t>
            </a:fld>
            <a:endParaRPr lang="en-GB" dirty="0"/>
          </a:p>
        </p:txBody>
      </p:sp>
      <p:grpSp>
        <p:nvGrpSpPr>
          <p:cNvPr id="9" name="Group 8">
            <a:extLst>
              <a:ext uri="{FF2B5EF4-FFF2-40B4-BE49-F238E27FC236}">
                <a16:creationId xmlns:a16="http://schemas.microsoft.com/office/drawing/2014/main" id="{554F5FE5-DAE0-4CEE-4252-4E1728A122BE}"/>
              </a:ext>
            </a:extLst>
          </p:cNvPr>
          <p:cNvGrpSpPr/>
          <p:nvPr/>
        </p:nvGrpSpPr>
        <p:grpSpPr>
          <a:xfrm>
            <a:off x="124994" y="5440361"/>
            <a:ext cx="11942011" cy="1104636"/>
            <a:chOff x="124994" y="5440361"/>
            <a:chExt cx="11942011" cy="1104636"/>
          </a:xfrm>
        </p:grpSpPr>
        <p:pic>
          <p:nvPicPr>
            <p:cNvPr id="5" name="Picture 4">
              <a:extLst>
                <a:ext uri="{FF2B5EF4-FFF2-40B4-BE49-F238E27FC236}">
                  <a16:creationId xmlns:a16="http://schemas.microsoft.com/office/drawing/2014/main" id="{2F88AE05-C07B-0079-4BB5-7543F36488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994" y="5440361"/>
              <a:ext cx="11942011" cy="1104636"/>
            </a:xfrm>
            <a:prstGeom prst="rect">
              <a:avLst/>
            </a:prstGeom>
          </p:spPr>
        </p:pic>
        <p:sp>
          <p:nvSpPr>
            <p:cNvPr id="8" name="Rectangle 7">
              <a:extLst>
                <a:ext uri="{FF2B5EF4-FFF2-40B4-BE49-F238E27FC236}">
                  <a16:creationId xmlns:a16="http://schemas.microsoft.com/office/drawing/2014/main" id="{47686B8E-C558-2E24-7610-D2525CD2B4F0}"/>
                </a:ext>
              </a:extLst>
            </p:cNvPr>
            <p:cNvSpPr/>
            <p:nvPr/>
          </p:nvSpPr>
          <p:spPr>
            <a:xfrm>
              <a:off x="2855640" y="6093296"/>
              <a:ext cx="3816424"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extLst>
      <p:ext uri="{BB962C8B-B14F-4D97-AF65-F5344CB8AC3E}">
        <p14:creationId xmlns:p14="http://schemas.microsoft.com/office/powerpoint/2010/main" val="3087033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2FE5C-6174-78F5-38A0-ECD9F419E4DC}"/>
              </a:ext>
            </a:extLst>
          </p:cNvPr>
          <p:cNvSpPr>
            <a:spLocks noGrp="1"/>
          </p:cNvSpPr>
          <p:nvPr>
            <p:ph type="title"/>
          </p:nvPr>
        </p:nvSpPr>
        <p:spPr/>
        <p:txBody>
          <a:bodyPr/>
          <a:lstStyle/>
          <a:p>
            <a:r>
              <a:rPr lang="en-GB" dirty="0"/>
              <a:t>UV/VIS/NIR sounders on GEO</a:t>
            </a:r>
          </a:p>
        </p:txBody>
      </p:sp>
      <p:sp>
        <p:nvSpPr>
          <p:cNvPr id="3" name="Content Placeholder 2">
            <a:extLst>
              <a:ext uri="{FF2B5EF4-FFF2-40B4-BE49-F238E27FC236}">
                <a16:creationId xmlns:a16="http://schemas.microsoft.com/office/drawing/2014/main" id="{BC75AA3E-9220-8485-6F76-B8E472B13933}"/>
              </a:ext>
            </a:extLst>
          </p:cNvPr>
          <p:cNvSpPr>
            <a:spLocks noGrp="1"/>
          </p:cNvSpPr>
          <p:nvPr>
            <p:ph idx="1"/>
          </p:nvPr>
        </p:nvSpPr>
        <p:spPr>
          <a:xfrm>
            <a:off x="479376" y="1350811"/>
            <a:ext cx="11305256" cy="3662365"/>
          </a:xfrm>
        </p:spPr>
        <p:txBody>
          <a:bodyPr>
            <a:normAutofit/>
          </a:bodyPr>
          <a:lstStyle/>
          <a:p>
            <a:pPr>
              <a:spcBef>
                <a:spcPts val="0"/>
              </a:spcBef>
            </a:pPr>
            <a:r>
              <a:rPr lang="en-GB" sz="2000" dirty="0">
                <a:latin typeface="Calibri" panose="020F0502020204030204" pitchFamily="34" charset="0"/>
                <a:ea typeface="Calibri" panose="020F0502020204030204" pitchFamily="34" charset="0"/>
                <a:cs typeface="Times New Roman" panose="02020603050405020304" pitchFamily="18" charset="0"/>
              </a:rPr>
              <a:t>Sounding of the atmosphere using reflected solar radiation at UV and visible wavelengths is very limited at present</a:t>
            </a:r>
            <a:endParaRPr lang="en-CH" sz="20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en-GB" sz="2000" dirty="0">
                <a:latin typeface="Calibri" panose="020F0502020204030204" pitchFamily="34" charset="0"/>
                <a:ea typeface="Calibri" panose="020F0502020204030204" pitchFamily="34" charset="0"/>
                <a:cs typeface="Times New Roman" panose="02020603050405020304" pitchFamily="18" charset="0"/>
              </a:rPr>
              <a:t>GEO-KOMPSAT-2B and TEMPO have such an instrument in orbit</a:t>
            </a:r>
            <a:endParaRPr lang="en-CH" sz="20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endParaRPr lang="en-CH" sz="20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en-GB" sz="2000" dirty="0">
                <a:latin typeface="Calibri" panose="020F0502020204030204" pitchFamily="34" charset="0"/>
                <a:ea typeface="Calibri" panose="020F0502020204030204" pitchFamily="34" charset="0"/>
                <a:cs typeface="Times New Roman" panose="02020603050405020304" pitchFamily="18" charset="0"/>
              </a:rPr>
              <a:t>MTG with Sentinel-4 enhances the coverage over Europe from 2026</a:t>
            </a:r>
            <a:endParaRPr lang="en-CH" sz="20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en-GB" sz="2000" dirty="0">
                <a:latin typeface="Calibri" panose="020F0502020204030204" pitchFamily="34" charset="0"/>
                <a:ea typeface="Calibri" panose="020F0502020204030204" pitchFamily="34" charset="0"/>
                <a:cs typeface="Times New Roman" panose="02020603050405020304" pitchFamily="18" charset="0"/>
              </a:rPr>
              <a:t>This leaves gaps over America, W. Atlantic</a:t>
            </a:r>
            <a:r>
              <a:rPr lang="en-CH" sz="2000" dirty="0">
                <a:latin typeface="Calibri" panose="020F0502020204030204" pitchFamily="34" charset="0"/>
                <a:ea typeface="Calibri" panose="020F0502020204030204" pitchFamily="34" charset="0"/>
                <a:cs typeface="Times New Roman" panose="02020603050405020304" pitchFamily="18" charset="0"/>
              </a:rPr>
              <a:t>, Asia</a:t>
            </a:r>
            <a:r>
              <a:rPr lang="en-GB" sz="2000" dirty="0">
                <a:latin typeface="Calibri" panose="020F0502020204030204" pitchFamily="34" charset="0"/>
                <a:ea typeface="Calibri" panose="020F0502020204030204" pitchFamily="34" charset="0"/>
                <a:cs typeface="Times New Roman" panose="02020603050405020304" pitchFamily="18" charset="0"/>
              </a:rPr>
              <a:t> and the Pacific in the next decade, which is a significant gap in the planned observing system </a:t>
            </a:r>
          </a:p>
          <a:p>
            <a:pPr>
              <a:spcBef>
                <a:spcPts val="0"/>
              </a:spcBef>
            </a:pPr>
            <a:endParaRPr lang="en-GB" sz="1800" dirty="0">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r>
              <a:rPr lang="en-GB" sz="1800" i="1" dirty="0">
                <a:latin typeface="Calibri" panose="020F0502020204030204" pitchFamily="34" charset="0"/>
                <a:ea typeface="Calibri" panose="020F0502020204030204" pitchFamily="34" charset="0"/>
                <a:cs typeface="Times New Roman" panose="02020603050405020304" pitchFamily="18" charset="0"/>
              </a:rPr>
              <a:t>CGMS Baseline:</a:t>
            </a:r>
          </a:p>
          <a:p>
            <a:pPr>
              <a:spcBef>
                <a:spcPts val="0"/>
              </a:spcBef>
            </a:pPr>
            <a:r>
              <a:rPr lang="en-US" sz="1800" i="1" dirty="0">
                <a:solidFill>
                  <a:srgbClr val="000000"/>
                </a:solidFill>
                <a:latin typeface="Calibri" panose="020F0502020204030204" pitchFamily="34" charset="0"/>
              </a:rPr>
              <a:t>GEO – 1 slots at 0°	</a:t>
            </a:r>
            <a:endParaRPr lang="en-GB" sz="1800" dirty="0">
              <a:latin typeface="Calibri" panose="020F0502020204030204" pitchFamily="34" charset="0"/>
              <a:ea typeface="Calibri" panose="020F0502020204030204" pitchFamily="34" charset="0"/>
              <a:cs typeface="Times New Roman" panose="02020603050405020304" pitchFamily="18" charset="0"/>
            </a:endParaRPr>
          </a:p>
          <a:p>
            <a:endParaRPr lang="en-GB" sz="18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CH" sz="1800" dirty="0">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5138BC67-4EC0-E315-5525-3672F4315CEC}"/>
              </a:ext>
            </a:extLst>
          </p:cNvPr>
          <p:cNvSpPr>
            <a:spLocks noGrp="1"/>
          </p:cNvSpPr>
          <p:nvPr>
            <p:ph type="sldNum" sz="quarter" idx="4294967295"/>
          </p:nvPr>
        </p:nvSpPr>
        <p:spPr>
          <a:xfrm>
            <a:off x="11430596" y="6610350"/>
            <a:ext cx="761404" cy="247650"/>
          </a:xfrm>
        </p:spPr>
        <p:txBody>
          <a:bodyPr/>
          <a:lstStyle/>
          <a:p>
            <a:pPr>
              <a:defRPr/>
            </a:pPr>
            <a:r>
              <a:rPr lang="en-GB"/>
              <a:t>Slide: </a:t>
            </a:r>
            <a:fld id="{8AE4F5B3-C86E-48F7-90B4-22A3CA5B476D}" type="slidenum">
              <a:rPr lang="en-GB" smtClean="0"/>
              <a:pPr>
                <a:defRPr/>
              </a:pPr>
              <a:t>9</a:t>
            </a:fld>
            <a:endParaRPr lang="en-GB" dirty="0"/>
          </a:p>
        </p:txBody>
      </p:sp>
      <p:grpSp>
        <p:nvGrpSpPr>
          <p:cNvPr id="6" name="Group 5">
            <a:extLst>
              <a:ext uri="{FF2B5EF4-FFF2-40B4-BE49-F238E27FC236}">
                <a16:creationId xmlns:a16="http://schemas.microsoft.com/office/drawing/2014/main" id="{5E147DFB-ADBA-7730-4EE8-EF82C056DEEC}"/>
              </a:ext>
            </a:extLst>
          </p:cNvPr>
          <p:cNvGrpSpPr/>
          <p:nvPr/>
        </p:nvGrpSpPr>
        <p:grpSpPr>
          <a:xfrm>
            <a:off x="47328" y="5373216"/>
            <a:ext cx="11942011" cy="1104636"/>
            <a:chOff x="47328" y="5373216"/>
            <a:chExt cx="11942011" cy="1104636"/>
          </a:xfrm>
        </p:grpSpPr>
        <p:pic>
          <p:nvPicPr>
            <p:cNvPr id="8" name="Picture 7">
              <a:extLst>
                <a:ext uri="{FF2B5EF4-FFF2-40B4-BE49-F238E27FC236}">
                  <a16:creationId xmlns:a16="http://schemas.microsoft.com/office/drawing/2014/main" id="{F89DC07E-B9C9-13D0-2C67-7880488DC6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28" y="5373216"/>
              <a:ext cx="11942011" cy="1104636"/>
            </a:xfrm>
            <a:prstGeom prst="rect">
              <a:avLst/>
            </a:prstGeom>
          </p:spPr>
        </p:pic>
        <p:sp>
          <p:nvSpPr>
            <p:cNvPr id="5" name="Rectangle 4">
              <a:extLst>
                <a:ext uri="{FF2B5EF4-FFF2-40B4-BE49-F238E27FC236}">
                  <a16:creationId xmlns:a16="http://schemas.microsoft.com/office/drawing/2014/main" id="{429FA14F-3A1C-E0D8-B514-3C5A66EBA927}"/>
                </a:ext>
              </a:extLst>
            </p:cNvPr>
            <p:cNvSpPr/>
            <p:nvPr/>
          </p:nvSpPr>
          <p:spPr>
            <a:xfrm>
              <a:off x="2783632" y="6309320"/>
              <a:ext cx="3816424" cy="144016"/>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extLst>
      <p:ext uri="{BB962C8B-B14F-4D97-AF65-F5344CB8AC3E}">
        <p14:creationId xmlns:p14="http://schemas.microsoft.com/office/powerpoint/2010/main" val="6717678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e962d134-526b-49fe-8fc7-dd80537250d0}" enabled="1" method="Standard" siteId="{eaa6be54-4687-40c4-9827-c044bd8e8d3c}" removed="0"/>
</clbl:labelList>
</file>

<file path=docProps/app.xml><?xml version="1.0" encoding="utf-8"?>
<Properties xmlns="http://schemas.openxmlformats.org/officeDocument/2006/extended-properties" xmlns:vt="http://schemas.openxmlformats.org/officeDocument/2006/docPropsVTypes">
  <TotalTime>2506</TotalTime>
  <Words>2440</Words>
  <Application>Microsoft Office PowerPoint</Application>
  <PresentationFormat>Widescreen</PresentationFormat>
  <Paragraphs>337</Paragraphs>
  <Slides>39</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Calibri</vt:lpstr>
      <vt:lpstr>Helvetica Neue</vt:lpstr>
      <vt:lpstr>Office Theme</vt:lpstr>
      <vt:lpstr>WMO Gap Analysis  8th CGMS WGIII Risk Assessment Workshop</vt:lpstr>
      <vt:lpstr>PowerPoint Presentation</vt:lpstr>
      <vt:lpstr>WMO Gap Analysis of the space-based observation system capabilities </vt:lpstr>
      <vt:lpstr>OSCAR/Space gap analysis 2025</vt:lpstr>
      <vt:lpstr>Information sources used to update OSCAR/Space</vt:lpstr>
      <vt:lpstr>Earth Observations for geostationary orbits </vt:lpstr>
      <vt:lpstr>Geostationary core constellation (Subcomponent 1)</vt:lpstr>
      <vt:lpstr>Hyperspectral IR sounders on GEO</vt:lpstr>
      <vt:lpstr>UV/VIS/NIR sounders on GEO</vt:lpstr>
      <vt:lpstr>Earth Observations for polar orbits</vt:lpstr>
      <vt:lpstr>Sun-synchronous core constellation satellites in three orbital planes (morning, afternoon, early morning) and additional scatterometers on drifting orbit (Subcomponent 1)</vt:lpstr>
      <vt:lpstr>Day-night visible imagery</vt:lpstr>
      <vt:lpstr>Scatterometers</vt:lpstr>
      <vt:lpstr>Microwave Imagers on LEO</vt:lpstr>
      <vt:lpstr>Instruments on other satellites in low-Earth orbit (Subcomponent 1)</vt:lpstr>
      <vt:lpstr>UV/VIS Nadir and Limb Sounders for atmospheric chemistry</vt:lpstr>
      <vt:lpstr>Low frequency microwave imager on LEO</vt:lpstr>
      <vt:lpstr>Precipitation radar and cloud radar on LEO </vt:lpstr>
      <vt:lpstr>Total and spectral solar irradiance on LEO</vt:lpstr>
      <vt:lpstr>Backbone system with open orbit configuration and flexibility to optimize the implementation (Subcomponent 2)</vt:lpstr>
      <vt:lpstr>Doppler Wind Lidar and backscatter lidar on LEO/Drift</vt:lpstr>
      <vt:lpstr>Limb sounder in IR and MW on LEO/Drift</vt:lpstr>
      <vt:lpstr>Greenhouse gas measurements</vt:lpstr>
      <vt:lpstr>High Temporal MW Sounders on LEO/Drift</vt:lpstr>
      <vt:lpstr>GNSS Reflectometry on LEO/Drift</vt:lpstr>
      <vt:lpstr>SW occultation limb sounding</vt:lpstr>
      <vt:lpstr>MW sounding on GEO</vt:lpstr>
      <vt:lpstr>The most critical EO gaps for the next 10 years</vt:lpstr>
      <vt:lpstr>PowerPoint Presentation</vt:lpstr>
      <vt:lpstr>Space weather </vt:lpstr>
      <vt:lpstr>PowerPoint Presentation</vt:lpstr>
      <vt:lpstr>Gaps against WIGOS Vision</vt:lpstr>
      <vt:lpstr>Solar EUV spectrometers and imagers</vt:lpstr>
      <vt:lpstr>Interplanetary solar wind and magnetic field observations from L1 and L5 orbits (L1/L5)</vt:lpstr>
      <vt:lpstr>Solar coronagraphs</vt:lpstr>
      <vt:lpstr>In-situ observations in Magnetosphere</vt:lpstr>
      <vt:lpstr>Summary chart of Space Weather observations in 2032-2036</vt:lpstr>
      <vt:lpstr>Space Weather gaps to consider for the next 10 years</vt:lpstr>
      <vt:lpstr>Questions?</vt:lpstr>
    </vt:vector>
  </TitlesOfParts>
  <Company>EUMETSAT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Anne Taube</dc:creator>
  <cp:lastModifiedBy>Heikki Pohjola</cp:lastModifiedBy>
  <cp:revision>89</cp:revision>
  <dcterms:created xsi:type="dcterms:W3CDTF">2012-07-10T09:16:32Z</dcterms:created>
  <dcterms:modified xsi:type="dcterms:W3CDTF">2026-02-04T14:51:02Z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M_DOCNUM">
    <vt:lpwstr>743908</vt:lpwstr>
  </property>
  <property fmtid="{D5CDD505-2E9C-101B-9397-08002B2CF9AE}" pid="3" name="DM_DOCNAME">
    <vt:lpwstr>TEMPLATE - CGMS (generic)_viewgraph</vt:lpwstr>
  </property>
  <property fmtid="{D5CDD505-2E9C-101B-9397-08002B2CF9AE}" pid="4" name="DM_AUTHOR">
    <vt:lpwstr>Anne Taube</vt:lpwstr>
  </property>
  <property fmtid="{D5CDD505-2E9C-101B-9397-08002B2CF9AE}" pid="5" name="DM_E_DOC_NO">
    <vt:lpwstr>EUM/CGMS/TEM/19/743908</vt:lpwstr>
  </property>
  <property fmtid="{D5CDD505-2E9C-101B-9397-08002B2CF9AE}" pid="6" name="DM_E_VER_NO">
    <vt:lpwstr>1C Draft</vt:lpwstr>
  </property>
  <property fmtid="{D5CDD505-2E9C-101B-9397-08002B2CF9AE}" pid="7" name="DM_E_ISS_DATE">
    <vt:lpwstr>9 December 2022</vt:lpwstr>
  </property>
  <property fmtid="{D5CDD505-2E9C-101B-9397-08002B2CF9AE}" pid="8" name="DM_E_FROM_PERS2">
    <vt:lpwstr/>
  </property>
  <property fmtid="{D5CDD505-2E9C-101B-9397-08002B2CF9AE}" pid="9" name="DM_E_CONFID">
    <vt:lpwstr/>
  </property>
  <property fmtid="{D5CDD505-2E9C-101B-9397-08002B2CF9AE}" pid="10" name="DM_E_WBS_CODE">
    <vt:lpwstr/>
  </property>
  <property fmtid="{D5CDD505-2E9C-101B-9397-08002B2CF9AE}" pid="11" name="DM_E_DISTRIB">
    <vt:lpwstr>CGMS web site</vt:lpwstr>
  </property>
  <property fmtid="{D5CDD505-2E9C-101B-9397-08002B2CF9AE}" pid="12" name="DIGITAL_SIGNATURE">
    <vt:lpwstr/>
  </property>
</Properties>
</file>