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6"/>
    <p:sldMasterId id="2147483660" r:id="rId7"/>
    <p:sldMasterId id="2147483672" r:id="rId8"/>
    <p:sldMasterId id="2147483682" r:id="rId9"/>
  </p:sldMasterIdLst>
  <p:notesMasterIdLst>
    <p:notesMasterId r:id="rId22"/>
  </p:notesMasterIdLst>
  <p:sldIdLst>
    <p:sldId id="256" r:id="rId10"/>
    <p:sldId id="257" r:id="rId11"/>
    <p:sldId id="1333" r:id="rId12"/>
    <p:sldId id="8675" r:id="rId13"/>
    <p:sldId id="8676" r:id="rId14"/>
    <p:sldId id="11362" r:id="rId15"/>
    <p:sldId id="264" r:id="rId16"/>
    <p:sldId id="11369" r:id="rId17"/>
    <p:sldId id="286" r:id="rId18"/>
    <p:sldId id="265" r:id="rId19"/>
    <p:sldId id="11370" r:id="rId20"/>
    <p:sldId id="11363" r:id="rId21"/>
  </p:sldIdLst>
  <p:sldSz cx="12192000" cy="6858000"/>
  <p:notesSz cx="6858000" cy="9144000"/>
  <p:defaultTextStyle>
    <a:defPPr>
      <a:defRPr lang="en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81A405-4445-4C10-A370-0825DDB6D3D6}" v="6" dt="2026-02-04T10:38:56.2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52" d="100"/>
          <a:sy n="152" d="100"/>
        </p:scale>
        <p:origin x="6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5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ikki Pohjola" userId="27fbb711-d50c-4456-8821-de8cc1c219c6" providerId="ADAL" clId="{34D4DA9A-08F2-4771-9C50-8DC4B7A9E409}"/>
    <pc:docChg chg="undo custSel modSld sldOrd">
      <pc:chgData name="Heikki Pohjola" userId="27fbb711-d50c-4456-8821-de8cc1c219c6" providerId="ADAL" clId="{34D4DA9A-08F2-4771-9C50-8DC4B7A9E409}" dt="2026-02-04T11:57:04.434" v="457" actId="20577"/>
      <pc:docMkLst>
        <pc:docMk/>
      </pc:docMkLst>
      <pc:sldChg chg="modSp mod">
        <pc:chgData name="Heikki Pohjola" userId="27fbb711-d50c-4456-8821-de8cc1c219c6" providerId="ADAL" clId="{34D4DA9A-08F2-4771-9C50-8DC4B7A9E409}" dt="2026-02-04T11:57:04.434" v="457" actId="20577"/>
        <pc:sldMkLst>
          <pc:docMk/>
          <pc:sldMk cId="2835597141" sldId="256"/>
        </pc:sldMkLst>
        <pc:spChg chg="mod">
          <ac:chgData name="Heikki Pohjola" userId="27fbb711-d50c-4456-8821-de8cc1c219c6" providerId="ADAL" clId="{34D4DA9A-08F2-4771-9C50-8DC4B7A9E409}" dt="2026-02-04T11:57:04.434" v="457" actId="20577"/>
          <ac:spMkLst>
            <pc:docMk/>
            <pc:sldMk cId="2835597141" sldId="256"/>
            <ac:spMk id="3" creationId="{F0563E35-7C2F-CF05-8A9D-C2464ECD6E94}"/>
          </ac:spMkLst>
        </pc:spChg>
      </pc:sldChg>
      <pc:sldChg chg="modSp mod">
        <pc:chgData name="Heikki Pohjola" userId="27fbb711-d50c-4456-8821-de8cc1c219c6" providerId="ADAL" clId="{34D4DA9A-08F2-4771-9C50-8DC4B7A9E409}" dt="2026-02-04T10:15:22.059" v="39" actId="20577"/>
        <pc:sldMkLst>
          <pc:docMk/>
          <pc:sldMk cId="864476102" sldId="264"/>
        </pc:sldMkLst>
        <pc:spChg chg="mod">
          <ac:chgData name="Heikki Pohjola" userId="27fbb711-d50c-4456-8821-de8cc1c219c6" providerId="ADAL" clId="{34D4DA9A-08F2-4771-9C50-8DC4B7A9E409}" dt="2026-02-04T10:15:22.059" v="39" actId="20577"/>
          <ac:spMkLst>
            <pc:docMk/>
            <pc:sldMk cId="864476102" sldId="264"/>
            <ac:spMk id="3" creationId="{DF85A110-860B-B456-F54A-5825A66F122F}"/>
          </ac:spMkLst>
        </pc:spChg>
      </pc:sldChg>
      <pc:sldChg chg="modSp mod">
        <pc:chgData name="Heikki Pohjola" userId="27fbb711-d50c-4456-8821-de8cc1c219c6" providerId="ADAL" clId="{34D4DA9A-08F2-4771-9C50-8DC4B7A9E409}" dt="2026-02-04T10:40:58.206" v="412" actId="6549"/>
        <pc:sldMkLst>
          <pc:docMk/>
          <pc:sldMk cId="0" sldId="286"/>
        </pc:sldMkLst>
        <pc:spChg chg="mod">
          <ac:chgData name="Heikki Pohjola" userId="27fbb711-d50c-4456-8821-de8cc1c219c6" providerId="ADAL" clId="{34D4DA9A-08F2-4771-9C50-8DC4B7A9E409}" dt="2026-02-04T10:25:53.348" v="159" actId="1076"/>
          <ac:spMkLst>
            <pc:docMk/>
            <pc:sldMk cId="0" sldId="286"/>
            <ac:spMk id="4" creationId="{D0094E19-0868-2F54-EBB6-2DE6E7D745E2}"/>
          </ac:spMkLst>
        </pc:spChg>
        <pc:spChg chg="mod">
          <ac:chgData name="Heikki Pohjola" userId="27fbb711-d50c-4456-8821-de8cc1c219c6" providerId="ADAL" clId="{34D4DA9A-08F2-4771-9C50-8DC4B7A9E409}" dt="2026-02-04T10:40:58.206" v="412" actId="6549"/>
          <ac:spMkLst>
            <pc:docMk/>
            <pc:sldMk cId="0" sldId="286"/>
            <ac:spMk id="165" creationId="{00000000-0000-0000-0000-000000000000}"/>
          </ac:spMkLst>
        </pc:spChg>
      </pc:sldChg>
      <pc:sldChg chg="modSp mod ord">
        <pc:chgData name="Heikki Pohjola" userId="27fbb711-d50c-4456-8821-de8cc1c219c6" providerId="ADAL" clId="{34D4DA9A-08F2-4771-9C50-8DC4B7A9E409}" dt="2026-02-04T10:39:40.208" v="373" actId="108"/>
        <pc:sldMkLst>
          <pc:docMk/>
          <pc:sldMk cId="3411289437" sldId="11369"/>
        </pc:sldMkLst>
        <pc:spChg chg="mod">
          <ac:chgData name="Heikki Pohjola" userId="27fbb711-d50c-4456-8821-de8cc1c219c6" providerId="ADAL" clId="{34D4DA9A-08F2-4771-9C50-8DC4B7A9E409}" dt="2026-02-04T10:39:40.208" v="373" actId="108"/>
          <ac:spMkLst>
            <pc:docMk/>
            <pc:sldMk cId="3411289437" sldId="11369"/>
            <ac:spMk id="2" creationId="{319D6B0D-EB13-0B9B-5241-BA1C90271FA2}"/>
          </ac:spMkLst>
        </pc:spChg>
      </pc:sldChg>
      <pc:sldChg chg="modSp mod">
        <pc:chgData name="Heikki Pohjola" userId="27fbb711-d50c-4456-8821-de8cc1c219c6" providerId="ADAL" clId="{34D4DA9A-08F2-4771-9C50-8DC4B7A9E409}" dt="2026-02-04T10:45:33.435" v="442" actId="1076"/>
        <pc:sldMkLst>
          <pc:docMk/>
          <pc:sldMk cId="0" sldId="11370"/>
        </pc:sldMkLst>
        <pc:spChg chg="mod">
          <ac:chgData name="Heikki Pohjola" userId="27fbb711-d50c-4456-8821-de8cc1c219c6" providerId="ADAL" clId="{34D4DA9A-08F2-4771-9C50-8DC4B7A9E409}" dt="2026-02-04T10:45:33.435" v="442" actId="1076"/>
          <ac:spMkLst>
            <pc:docMk/>
            <pc:sldMk cId="0" sldId="11370"/>
            <ac:spMk id="146" creationId="{00000000-0000-0000-0000-000000000000}"/>
          </ac:spMkLst>
        </pc:spChg>
        <pc:spChg chg="mod">
          <ac:chgData name="Heikki Pohjola" userId="27fbb711-d50c-4456-8821-de8cc1c219c6" providerId="ADAL" clId="{34D4DA9A-08F2-4771-9C50-8DC4B7A9E409}" dt="2026-02-04T10:45:06.292" v="439" actId="1076"/>
          <ac:spMkLst>
            <pc:docMk/>
            <pc:sldMk cId="0" sldId="11370"/>
            <ac:spMk id="14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8B1C0-2108-4FFF-92A2-7DE6C1F7B545}" type="datetimeFigureOut">
              <a:rPr lang="fr-CH" smtClean="0"/>
              <a:t>04.02.2026</a:t>
            </a:fld>
            <a:endParaRPr lang="fr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38E6FC-587B-47DE-8FEC-AB5D0CAE15E5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79647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defRPr/>
            </a:pPr>
            <a:endParaRPr lang="en-US" b="0" i="0" dirty="0">
              <a:solidFill>
                <a:srgbClr val="000000"/>
              </a:solidFill>
              <a:effectLst/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D579A-8D39-48B6-99CA-77074C672008}" type="slidenum">
              <a:rPr lang="fr-CH" smtClean="0"/>
              <a:t>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56814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56E656-7BCA-47BA-932F-B9CCCDF33D5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4361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defRPr/>
            </a:pPr>
            <a:endParaRPr lang="en-US" b="0" i="0" dirty="0">
              <a:solidFill>
                <a:srgbClr val="000000"/>
              </a:solidFill>
              <a:effectLst/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D579A-8D39-48B6-99CA-77074C672008}" type="slidenum">
              <a:rPr lang="fr-CH" smtClean="0"/>
              <a:t>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93623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e786f3eca7_0_1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2" name="Google Shape;162;g2e786f3eca7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0c772e4033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g30c772e4033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1B796776-E13E-EE70-1024-61D0E548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554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Cover – Insert title</a:t>
            </a:r>
            <a:endParaRPr lang="en-FR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3A33BDE-5827-B978-8782-68D8565EB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604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  <a:lvl2pPr algn="ctr">
              <a:defRPr sz="2800">
                <a:solidFill>
                  <a:schemeClr val="bg1"/>
                </a:solidFill>
              </a:defRPr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44701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bullet poi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84C69AE-3299-1F59-997F-1709C1DD7A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60902"/>
            <a:ext cx="10515600" cy="1325563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GB" dirty="0"/>
              <a:t>Lorem Ipsum</a:t>
            </a:r>
            <a:endParaRPr lang="en-FR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EDA0CF7-60D6-4B86-6F50-ECF55C6DBF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9558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3963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ientific Slide with Graph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3AAD9ED-75F1-0289-7EF5-74AB2DFDDA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50112" y="1059400"/>
            <a:ext cx="5664915" cy="45609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FR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32C05C5-F63A-53B8-E6BB-6E73E6E74904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85197" y="1460093"/>
            <a:ext cx="5240250" cy="8356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4400" b="1">
                <a:solidFill>
                  <a:srgbClr val="005BA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759AFEE7-E5E4-8C50-6361-BB9205652A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5197" y="2434976"/>
            <a:ext cx="5240250" cy="3185418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7126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17684-9640-7B9F-691F-3B5A26663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5BAA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45FF9C-C20C-490B-6F06-81BD2D8FB7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569EF0-726B-80A7-9DCD-6896F352D9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200"/>
            </a:lvl1pPr>
            <a:lvl2pPr marL="457200" indent="0" algn="l">
              <a:buNone/>
              <a:defRPr sz="2200"/>
            </a:lvl2pPr>
            <a:lvl3pPr marL="914400" indent="0" algn="l">
              <a:buNone/>
              <a:defRPr sz="2200"/>
            </a:lvl3pPr>
            <a:lvl4pPr marL="1371600" indent="0" algn="l">
              <a:buNone/>
              <a:defRPr sz="2200"/>
            </a:lvl4pPr>
            <a:lvl5pPr marL="1828800" indent="0" algn="l">
              <a:buNone/>
              <a:defRPr sz="22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4901CD-B4D9-4C0A-A8C1-D42233A2E2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05A26A-1F4A-80E3-3CF1-B5AF98EE4D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200"/>
            </a:lvl1pPr>
            <a:lvl2pPr marL="457200" indent="0" algn="l">
              <a:buNone/>
              <a:defRPr sz="2200"/>
            </a:lvl2pPr>
            <a:lvl3pPr marL="914400" indent="0" algn="l">
              <a:buNone/>
              <a:defRPr sz="2200"/>
            </a:lvl3pPr>
            <a:lvl4pPr marL="1371600" indent="0" algn="l">
              <a:buNone/>
              <a:defRPr sz="2200"/>
            </a:lvl4pPr>
            <a:lvl5pPr marL="1828800" indent="0" algn="l">
              <a:buNone/>
              <a:defRPr sz="22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6854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C3EAE96-DCE0-88A1-D4B1-3E38DC1986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03437"/>
            <a:ext cx="121920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5BAA"/>
                </a:solidFill>
              </a:defRPr>
            </a:lvl1pPr>
          </a:lstStyle>
          <a:p>
            <a:r>
              <a:rPr lang="en-GB" dirty="0"/>
              <a:t>Thank you.</a:t>
            </a:r>
            <a:endParaRPr lang="en-FR" dirty="0"/>
          </a:p>
        </p:txBody>
      </p:sp>
      <p:sp>
        <p:nvSpPr>
          <p:cNvPr id="9" name="CuadroTexto 3">
            <a:extLst>
              <a:ext uri="{FF2B5EF4-FFF2-40B4-BE49-F238E27FC236}">
                <a16:creationId xmlns:a16="http://schemas.microsoft.com/office/drawing/2014/main" id="{002E4A1E-1EB0-0593-1C8D-3884AC9BB310}"/>
              </a:ext>
            </a:extLst>
          </p:cNvPr>
          <p:cNvSpPr txBox="1"/>
          <p:nvPr userDrawn="1"/>
        </p:nvSpPr>
        <p:spPr>
          <a:xfrm>
            <a:off x="3824879" y="4572080"/>
            <a:ext cx="4542242" cy="523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3200" b="0" i="0" u="none" strike="noStrike" baseline="30000" dirty="0">
                <a:solidFill>
                  <a:srgbClr val="005BA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wmo.int</a:t>
            </a:r>
          </a:p>
        </p:txBody>
      </p:sp>
    </p:spTree>
    <p:extLst>
      <p:ext uri="{BB962C8B-B14F-4D97-AF65-F5344CB8AC3E}">
        <p14:creationId xmlns:p14="http://schemas.microsoft.com/office/powerpoint/2010/main" val="2375781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9389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6AD252D8-47A9-4F50-0A77-F7F2B5C75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554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Cover – Insert title</a:t>
            </a:r>
            <a:endParaRPr lang="en-FR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54E0E61-AEC0-9130-9970-54CD0B1FE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604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defRPr sz="2800"/>
            </a:lvl1pPr>
            <a:lvl2pPr algn="ctr">
              <a:defRPr sz="2800"/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535933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F1E8E-B63B-2812-4914-7B39E38C71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685172"/>
          </a:xfrm>
        </p:spPr>
        <p:txBody>
          <a:bodyPr anchor="b">
            <a:noAutofit/>
          </a:bodyPr>
          <a:lstStyle>
            <a:lvl1pPr algn="l">
              <a:defRPr sz="4400">
                <a:solidFill>
                  <a:srgbClr val="005BAA"/>
                </a:solidFill>
              </a:defRPr>
            </a:lvl1pPr>
          </a:lstStyle>
          <a:p>
            <a:r>
              <a:rPr lang="en-GB" dirty="0"/>
              <a:t>Content</a:t>
            </a:r>
            <a:endParaRPr lang="en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C65A07-4D49-E8EF-40E0-498B3F03B7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1451"/>
            <a:ext cx="9144000" cy="322698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3071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bullet poi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4CE9B65-7C16-AD40-4E8F-376EFB31D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60902"/>
            <a:ext cx="1051560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GB" dirty="0"/>
              <a:t>Lorem Ipsum</a:t>
            </a:r>
            <a:endParaRPr lang="en-FR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CEF2646-4A29-9DC6-94A1-9C78C840C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9558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27135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ientific Slide with Graph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3CBA443-1DB4-591B-10FB-89F19A331B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884739"/>
            <a:ext cx="5664915" cy="45609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FR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DF71B37-838A-25F4-2891-96F126B3BD4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431085" y="1285432"/>
            <a:ext cx="5240250" cy="8356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4400" b="1">
                <a:solidFill>
                  <a:srgbClr val="005BA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1F64250E-B7FE-5C77-8772-835E1D3B09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1085" y="2260315"/>
            <a:ext cx="5240250" cy="3185418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9793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551E2-0AA8-B538-88F2-E8FEE737F0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 dirty="0"/>
              <a:t>Comparison Slide</a:t>
            </a:r>
            <a:endParaRPr lang="en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1FE506-04E4-4D79-51C0-DE1A5396B8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EEB5BD-B42E-8768-14F6-DA6AD364E3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F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B263CD-AEDB-2834-CF69-D950F370BD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A0949F-23D7-43BC-86B5-A59EEC23A3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843105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73637AC-ADC8-93B9-85DF-F33A355184C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685172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Content</a:t>
            </a:r>
            <a:endParaRPr lang="en-FR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7BA7D7FA-A6C1-15E9-248F-222403659F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1451"/>
            <a:ext cx="9144000" cy="322698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67457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EBD8F-B49C-E9AF-967A-FE2625C117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03437"/>
            <a:ext cx="12192000" cy="1325563"/>
          </a:xfrm>
        </p:spPr>
        <p:txBody>
          <a:bodyPr/>
          <a:lstStyle>
            <a:lvl1pPr>
              <a:defRPr>
                <a:solidFill>
                  <a:srgbClr val="005BAA"/>
                </a:solidFill>
              </a:defRPr>
            </a:lvl1pPr>
          </a:lstStyle>
          <a:p>
            <a:r>
              <a:rPr lang="en-GB" dirty="0"/>
              <a:t>Thank you.</a:t>
            </a:r>
            <a:endParaRPr lang="en-FR" dirty="0"/>
          </a:p>
        </p:txBody>
      </p:sp>
      <p:sp>
        <p:nvSpPr>
          <p:cNvPr id="10" name="CuadroTexto 3">
            <a:extLst>
              <a:ext uri="{FF2B5EF4-FFF2-40B4-BE49-F238E27FC236}">
                <a16:creationId xmlns:a16="http://schemas.microsoft.com/office/drawing/2014/main" id="{9CC6D77E-AF65-470D-B774-7812FAD3C4A3}"/>
              </a:ext>
            </a:extLst>
          </p:cNvPr>
          <p:cNvSpPr txBox="1"/>
          <p:nvPr userDrawn="1"/>
        </p:nvSpPr>
        <p:spPr>
          <a:xfrm>
            <a:off x="3824879" y="5024143"/>
            <a:ext cx="4542242" cy="523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3200" b="0" i="0" u="none" strike="noStrike" baseline="30000" dirty="0">
                <a:solidFill>
                  <a:srgbClr val="005BA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wmo.int</a:t>
            </a:r>
          </a:p>
        </p:txBody>
      </p:sp>
    </p:spTree>
    <p:extLst>
      <p:ext uri="{BB962C8B-B14F-4D97-AF65-F5344CB8AC3E}">
        <p14:creationId xmlns:p14="http://schemas.microsoft.com/office/powerpoint/2010/main" val="1516502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821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2569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860"/>
              </a:lnSpc>
            </a:pPr>
            <a:r>
              <a:rPr lang="en-US"/>
              <a:t>Japan</a:t>
            </a:r>
            <a:r>
              <a:rPr lang="en-US" spc="-10"/>
              <a:t> Meteorological Agency</a:t>
            </a:r>
            <a:r>
              <a:rPr lang="en-US" spc="-5"/>
              <a:t> </a:t>
            </a:r>
            <a:r>
              <a:rPr lang="en-US"/>
              <a:t>,</a:t>
            </a:r>
            <a:r>
              <a:rPr lang="en-US" spc="-10"/>
              <a:t> version </a:t>
            </a:r>
            <a:r>
              <a:rPr lang="en-US"/>
              <a:t>1,</a:t>
            </a:r>
            <a:r>
              <a:rPr lang="en-US" spc="-5"/>
              <a:t> </a:t>
            </a:r>
            <a:r>
              <a:rPr lang="en-US"/>
              <a:t>23</a:t>
            </a:r>
            <a:r>
              <a:rPr lang="en-US" spc="-10"/>
              <a:t> </a:t>
            </a:r>
            <a:r>
              <a:rPr lang="en-US"/>
              <a:t>April</a:t>
            </a:r>
            <a:r>
              <a:rPr lang="en-US" spc="-10"/>
              <a:t> </a:t>
            </a:r>
            <a:r>
              <a:rPr lang="en-US" spc="-20"/>
              <a:t>2024</a:t>
            </a:r>
            <a:endParaRPr lang="en-US" spc="-2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2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860"/>
              </a:lnSpc>
            </a:pPr>
            <a:r>
              <a:rPr lang="fr-CH"/>
              <a:t>Slide:</a:t>
            </a:r>
            <a:r>
              <a:rPr lang="fr-CH" spc="-45"/>
              <a:t> </a:t>
            </a:r>
            <a:fld id="{81D60167-4931-47E6-BA6A-407CBD079E47}" type="slidenum">
              <a:rPr spc="-50" smtClean="0"/>
              <a:pPr marL="12700">
                <a:lnSpc>
                  <a:spcPts val="860"/>
                </a:lnSpc>
              </a:pPr>
              <a:t>‹#›</a:t>
            </a:fld>
            <a:endParaRPr spc="-50" dirty="0"/>
          </a:p>
        </p:txBody>
      </p:sp>
    </p:spTree>
    <p:extLst>
      <p:ext uri="{BB962C8B-B14F-4D97-AF65-F5344CB8AC3E}">
        <p14:creationId xmlns:p14="http://schemas.microsoft.com/office/powerpoint/2010/main" val="3709664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g30c772e4033_0_86"/>
          <p:cNvSpPr txBox="1">
            <a:spLocks noGrp="1"/>
          </p:cNvSpPr>
          <p:nvPr>
            <p:ph type="title"/>
          </p:nvPr>
        </p:nvSpPr>
        <p:spPr>
          <a:xfrm>
            <a:off x="609600" y="366184"/>
            <a:ext cx="10972800" cy="7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g30c772e4033_0_86"/>
          <p:cNvSpPr txBox="1">
            <a:spLocks noGrp="1"/>
          </p:cNvSpPr>
          <p:nvPr>
            <p:ph type="subTitle" idx="1"/>
          </p:nvPr>
        </p:nvSpPr>
        <p:spPr>
          <a:xfrm>
            <a:off x="2881400" y="1070000"/>
            <a:ext cx="6429200" cy="3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0">
                <a:solidFill>
                  <a:schemeClr val="accent1"/>
                </a:solidFill>
              </a:defRPr>
            </a:lvl1pPr>
            <a:lvl2pPr lvl="1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3987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19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21209f5f3f5_0_132"/>
          <p:cNvSpPr txBox="1">
            <a:spLocks noGrp="1"/>
          </p:cNvSpPr>
          <p:nvPr>
            <p:ph type="title"/>
          </p:nvPr>
        </p:nvSpPr>
        <p:spPr>
          <a:xfrm>
            <a:off x="639828" y="219471"/>
            <a:ext cx="7521200" cy="3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800" b="1" i="0" u="none" strike="noStrike" cap="none">
                <a:solidFill>
                  <a:srgbClr val="2E619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g21209f5f3f5_0_132"/>
          <p:cNvSpPr txBox="1">
            <a:spLocks noGrp="1"/>
          </p:cNvSpPr>
          <p:nvPr>
            <p:ph type="body" idx="1"/>
          </p:nvPr>
        </p:nvSpPr>
        <p:spPr>
          <a:xfrm>
            <a:off x="369455" y="999839"/>
            <a:ext cx="11074400" cy="45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609585" lvl="0" indent="-482588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SzPts val="2100"/>
              <a:buChar char="•"/>
              <a:defRPr sz="2400">
                <a:latin typeface="Calibri"/>
                <a:ea typeface="Calibri"/>
                <a:cs typeface="Calibri"/>
                <a:sym typeface="Calibri"/>
              </a:defRPr>
            </a:lvl1pPr>
            <a:lvl2pPr marL="1219170" lvl="1" indent="-457189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800"/>
              <a:buChar char="–"/>
              <a:defRPr sz="2133">
                <a:latin typeface="Calibri"/>
                <a:ea typeface="Calibri"/>
                <a:cs typeface="Calibri"/>
                <a:sym typeface="Calibri"/>
              </a:defRPr>
            </a:lvl2pPr>
            <a:lvl3pPr marL="1828754" lvl="2" indent="-431789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500"/>
              <a:buChar char="o"/>
              <a:defRPr sz="1867">
                <a:latin typeface="Calibri"/>
                <a:ea typeface="Calibri"/>
                <a:cs typeface="Calibri"/>
                <a:sym typeface="Calibri"/>
              </a:defRPr>
            </a:lvl3pPr>
            <a:lvl4pPr marL="2438339" lvl="3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Char char="•"/>
              <a:defRPr sz="1600">
                <a:latin typeface="Calibri"/>
                <a:ea typeface="Calibri"/>
                <a:cs typeface="Calibri"/>
                <a:sym typeface="Calibri"/>
              </a:defRPr>
            </a:lvl4pPr>
            <a:lvl5pPr marL="3047924" lvl="4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Char char="•"/>
              <a:defRPr sz="1600">
                <a:latin typeface="Calibri"/>
                <a:ea typeface="Calibri"/>
                <a:cs typeface="Calibri"/>
                <a:sym typeface="Calibri"/>
              </a:defRPr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Char char="•"/>
              <a:defRPr sz="1800"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Char char="•"/>
              <a:defRPr sz="1800"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Char char="•"/>
              <a:defRPr sz="1800"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Char char="•"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500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Title Text</a:t>
            </a:r>
          </a:p>
        </p:txBody>
      </p:sp>
      <p:sp>
        <p:nvSpPr>
          <p:cNvPr id="68" name="Shape 6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 marL="447675" indent="0">
              <a:defRPr/>
            </a:lvl2pPr>
            <a:lvl3pPr marL="895350" indent="0">
              <a:defRPr/>
            </a:lvl3pPr>
            <a:lvl4pPr marL="1254125" indent="0">
              <a:defRPr/>
            </a:lvl4pPr>
            <a:lvl5pPr marL="1789113" indent="0">
              <a:defRPr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4064297653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ge to Edge Photo 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63ED7F9-AC2F-AB90-E59E-6D3DCE7D9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8078" y="1013439"/>
            <a:ext cx="4274474" cy="1600200"/>
          </a:xfrm>
        </p:spPr>
        <p:txBody>
          <a:bodyPr anchor="b"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FR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B6C12E21-29DC-AD1F-41A5-AE890AAD2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90053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FR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84530C31-AD13-5759-E472-94A0E49161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8078" y="2941814"/>
            <a:ext cx="4274474" cy="2667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1068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bullet poi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3590D3C-988E-2567-60EB-0A4602CD3C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60902"/>
            <a:ext cx="10515600" cy="1325563"/>
          </a:xfrm>
          <a:prstGeom prst="rect">
            <a:avLst/>
          </a:prstGeom>
        </p:spPr>
        <p:txBody>
          <a:bodyPr/>
          <a:lstStyle>
            <a:lvl1pPr algn="l">
              <a:defRPr b="1"/>
            </a:lvl1pPr>
          </a:lstStyle>
          <a:p>
            <a:r>
              <a:rPr lang="en-GB" dirty="0"/>
              <a:t>Lorem Ipsum</a:t>
            </a:r>
            <a:endParaRPr lang="en-FR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0E4EEFA-0995-9CCD-6D7F-70B9EBD45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95584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9114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ientific Slide with Graph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BCD4D1A9-9F6B-C561-7AC4-05C86FF1A4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50112" y="1059400"/>
            <a:ext cx="5664915" cy="45609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FR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7FCF368-AB64-5FEB-A4ED-1837EE8E806B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85197" y="1460093"/>
            <a:ext cx="5240250" cy="8356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4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33C1AC0-3A73-603A-A859-24A89A5E39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5197" y="2434976"/>
            <a:ext cx="5240250" cy="3185418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5126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D452C-9105-195E-DD50-B85571BF7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GB" dirty="0"/>
              <a:t>Click to edit Master title style</a:t>
            </a:r>
            <a:endParaRPr lang="en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CA40B-4ECB-51F3-7BA4-D0C43996D6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BCB4D9-3A4B-1F8B-5219-5EE058F878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200"/>
            </a:lvl1pPr>
            <a:lvl2pPr marL="457200" indent="0" algn="l">
              <a:buNone/>
              <a:defRPr sz="2200"/>
            </a:lvl2pPr>
            <a:lvl3pPr marL="914400" indent="0" algn="l">
              <a:buNone/>
              <a:defRPr sz="2200"/>
            </a:lvl3pPr>
            <a:lvl4pPr marL="1371600" indent="0" algn="l">
              <a:buNone/>
              <a:defRPr sz="2200"/>
            </a:lvl4pPr>
            <a:lvl5pPr marL="1828800" indent="0" algn="l">
              <a:buNone/>
              <a:defRPr sz="22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B03604-72C3-D5CE-C09C-E05C72BFC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A53E66-3D7A-FC9C-DAAB-7750C48125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edit Master text styles</a:t>
            </a:r>
          </a:p>
          <a:p>
            <a:pPr lvl="0"/>
            <a:endParaRPr lang="en-FR" dirty="0"/>
          </a:p>
        </p:txBody>
      </p:sp>
    </p:spTree>
    <p:extLst>
      <p:ext uri="{BB962C8B-B14F-4D97-AF65-F5344CB8AC3E}">
        <p14:creationId xmlns:p14="http://schemas.microsoft.com/office/powerpoint/2010/main" val="2208314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BC293F6-E8B6-92CA-8DD3-F46267F226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564" y="2103437"/>
            <a:ext cx="121920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Thank you.</a:t>
            </a:r>
            <a:endParaRPr lang="en-FR" dirty="0"/>
          </a:p>
        </p:txBody>
      </p:sp>
      <p:sp>
        <p:nvSpPr>
          <p:cNvPr id="8" name="CuadroTexto 3">
            <a:extLst>
              <a:ext uri="{FF2B5EF4-FFF2-40B4-BE49-F238E27FC236}">
                <a16:creationId xmlns:a16="http://schemas.microsoft.com/office/drawing/2014/main" id="{85E8BFE3-BE3F-06D0-2E51-B1A3E835A55D}"/>
              </a:ext>
            </a:extLst>
          </p:cNvPr>
          <p:cNvSpPr txBox="1"/>
          <p:nvPr userDrawn="1"/>
        </p:nvSpPr>
        <p:spPr>
          <a:xfrm>
            <a:off x="3958443" y="4346049"/>
            <a:ext cx="4542242" cy="523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3200" b="0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wmo.int</a:t>
            </a:r>
          </a:p>
        </p:txBody>
      </p:sp>
    </p:spTree>
    <p:extLst>
      <p:ext uri="{BB962C8B-B14F-4D97-AF65-F5344CB8AC3E}">
        <p14:creationId xmlns:p14="http://schemas.microsoft.com/office/powerpoint/2010/main" val="583930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122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C09337-932E-DF18-5552-8A10A7DDC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554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rgbClr val="005BAA"/>
                </a:solidFill>
              </a:defRPr>
            </a:lvl1pPr>
          </a:lstStyle>
          <a:p>
            <a:r>
              <a:rPr lang="en-GB" dirty="0"/>
              <a:t>Cover – Insert title</a:t>
            </a:r>
            <a:endParaRPr lang="en-FR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0165C1A-53B3-D986-E0E9-DDD54523D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604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defRPr sz="2800"/>
            </a:lvl1pPr>
            <a:lvl2pPr algn="ctr">
              <a:defRPr sz="2800"/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2264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23C0AB1-DC1A-370D-2DBC-7F636C925F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685172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4400">
                <a:solidFill>
                  <a:srgbClr val="005BAA"/>
                </a:solidFill>
              </a:defRPr>
            </a:lvl1pPr>
          </a:lstStyle>
          <a:p>
            <a:r>
              <a:rPr lang="en-GB" dirty="0"/>
              <a:t>Content</a:t>
            </a:r>
            <a:endParaRPr lang="en-FR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E4AFEC8-D7E6-FB46-B2C8-3E1FF5184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1451"/>
            <a:ext cx="9144000" cy="322698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0064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43E974-FF92-2065-59B5-7198AC9AFE00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/>
          <a:stretch/>
        </p:blipFill>
        <p:spPr>
          <a:xfrm>
            <a:off x="337" y="0"/>
            <a:ext cx="12474857" cy="7017488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1AAFC96D-DE28-DCBB-6A7D-6E7FC08F8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90" y="220419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WMO PPT Style #1</a:t>
            </a:r>
            <a:endParaRPr lang="en-FR" dirty="0"/>
          </a:p>
        </p:txBody>
      </p:sp>
    </p:spTree>
    <p:extLst>
      <p:ext uri="{BB962C8B-B14F-4D97-AF65-F5344CB8AC3E}">
        <p14:creationId xmlns:p14="http://schemas.microsoft.com/office/powerpoint/2010/main" val="2580343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7" r:id="rId3"/>
    <p:sldLayoutId id="2147483652" r:id="rId4"/>
    <p:sldLayoutId id="2147483653" r:id="rId5"/>
    <p:sldLayoutId id="2147483658" r:id="rId6"/>
    <p:sldLayoutId id="2147483659" r:id="rId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6C007C7-A317-B3BD-4F67-1F0F9741F8A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/>
          <a:stretch/>
        </p:blipFill>
        <p:spPr>
          <a:xfrm>
            <a:off x="0" y="3477952"/>
            <a:ext cx="12192000" cy="3380048"/>
          </a:xfrm>
          <a:prstGeom prst="rect">
            <a:avLst/>
          </a:prstGeom>
        </p:spPr>
      </p:pic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B8A9C213-3E26-B848-BF1A-9E6EC69BD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90" y="220419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WMO PPT Style #2</a:t>
            </a:r>
            <a:endParaRPr lang="en-FR" dirty="0"/>
          </a:p>
        </p:txBody>
      </p:sp>
    </p:spTree>
    <p:extLst>
      <p:ext uri="{BB962C8B-B14F-4D97-AF65-F5344CB8AC3E}">
        <p14:creationId xmlns:p14="http://schemas.microsoft.com/office/powerpoint/2010/main" val="1933180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9" r:id="rId3"/>
    <p:sldLayoutId id="2147483670" r:id="rId4"/>
    <p:sldLayoutId id="2147483665" r:id="rId5"/>
    <p:sldLayoutId id="2147483671" r:id="rId6"/>
    <p:sldLayoutId id="2147483681" r:id="rId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05BA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E8A25AD-8EE8-C80F-37B6-E5BC4C2CBA5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0" y="5776713"/>
            <a:ext cx="12195019" cy="108128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DCF8C2-75E9-6016-486F-1EAB50245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90" y="220419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WMO PPT Style #3</a:t>
            </a:r>
            <a:endParaRPr lang="en-FR" dirty="0"/>
          </a:p>
        </p:txBody>
      </p:sp>
    </p:spTree>
    <p:extLst>
      <p:ext uri="{BB962C8B-B14F-4D97-AF65-F5344CB8AC3E}">
        <p14:creationId xmlns:p14="http://schemas.microsoft.com/office/powerpoint/2010/main" val="403081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3" r:id="rId2"/>
    <p:sldLayoutId id="2147483675" r:id="rId3"/>
    <p:sldLayoutId id="2147483676" r:id="rId4"/>
    <p:sldLayoutId id="2147483679" r:id="rId5"/>
    <p:sldLayoutId id="2147483677" r:id="rId6"/>
    <p:sldLayoutId id="2147483678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05BA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91F7C8-B977-11A8-F895-8D99CAC03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Photography Slides</a:t>
            </a:r>
            <a:endParaRPr lang="en-FR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4FDA4F3-78CD-1AB6-C649-9A0EF319DC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31" y="0"/>
            <a:ext cx="121913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64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space.oscar.wmo.int/applicationareas/view/2_3_nowcasting_very_short_range_forecasting" TargetMode="Externa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mo.int/media/update/infcom-3-assesses-core-satellite-data-needs" TargetMode="External"/><Relationship Id="rId2" Type="http://schemas.openxmlformats.org/officeDocument/2006/relationships/hyperlink" Target="https://community.wmo.int/en/meetings/2023-wmo-core-satellite-data-workshop" TargetMode="Externa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ur01.safelinks.protection.outlook.com/?url=https%3A%2F%2Flibrary.wmo.int%2Fviewer%2F55063%2F%3Foffset%3D%23page%3D94%26viewer%3Dpicture%26o%3Dbookmark%26n%3D0%26q%3D&amp;data=05%7C02%7Czandreeva%40wmo.int%7Cc4b3a7d1d383483cfb8308dd93d1d1e2%7Ceaa6be54468740c49827c044bd8e8d3c%7C0%7C0%7C638829251560613796%7CUnknown%7CTWFpbGZsb3d8eyJFbXB0eU1hcGkiOnRydWUsIlYiOiIwLjAuMDAwMCIsIlAiOiJXaW4zMiIsIkFOIjoiTWFpbCIsIldUIjoyfQ%3D%3D%7C0%7C%7C%7C&amp;sdata=oYpeJxQ0X%2BSGeQcAJj3wCgTI09k5soqUnX%2FmDzllfzI%3D&amp;reserved=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hyperlink" Target="https://wmoomm.sharepoint.com/:b:/s/wmocpdb/EY1OcSXXkZ1JppFaUR6kjIEBgBevmvxDetP_pz3vf7L9hQ?e=pgeSdg&amp;xsdata=MDV8MDJ8emFuZHJlZXZhQHdtby5pbnR8YzRiM2E3ZDFkMzgzNDgzY2ZiODMwOGRkOTNkMWQxZTJ8ZWFhNmJlNTQ0Njg3NDBjNDk4MjdjMDQ0YmQ4ZThkM2N8MHwwfDYzODgyOTI1MTU2MDYyODA1NHxVbmtub3dufFRXRnBiR1pzYjNkOGV5SkZiWEIwZVUxaGNHa2lPblJ5ZFdVc0lsWWlPaUl3TGpBdU1EQXdNQ0lzSWxBaU9pSlhhVzR6TWlJc0lrRk9Jam9pVFdGcGJDSXNJbGRVSWpveWZRPT18MHx8fA%3d%3d&amp;sdata=UUVZVGtuaytMRU5BeVV1THhMV2VxdWd5K0l5ZUdJa1NGSFoxVHR4OEFTaz0%3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moomm.sharepoint.com/:w:/s/wmocpdb/EWg4ya_73dREo0gzvZ5zMmgBCPd2gYHDsKScDLIjlB3NTQ?e=yIxS2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wmo.int/events/virtual-wmo-workshop-core-satellite-data-nowcastin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library.wmo.int/viewer/57028/?offset=#page=25&amp;viewer=picture&amp;o=bookmark&amp;n=0&amp;q=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mo.int/events/virtual-wmo-workshop-core-satellite-data-hydrology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F41481-C6BF-C213-3477-846899AA2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267" y="921797"/>
            <a:ext cx="11929533" cy="1325563"/>
          </a:xfrm>
        </p:spPr>
        <p:txBody>
          <a:bodyPr>
            <a:normAutofit fontScale="90000"/>
          </a:bodyPr>
          <a:lstStyle/>
          <a:p>
            <a:r>
              <a:rPr lang="en-US" sz="5000" dirty="0"/>
              <a:t>Update on WMO Efforts to Establish Core </a:t>
            </a:r>
            <a:r>
              <a:rPr lang="en-CH" sz="5000" dirty="0"/>
              <a:t>and Recommended Satellite </a:t>
            </a:r>
            <a:r>
              <a:rPr lang="en-US" sz="5000" dirty="0"/>
              <a:t>Data</a:t>
            </a:r>
            <a:endParaRPr lang="fr-FR" sz="5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563E35-7C2F-CF05-8A9D-C2464ECD6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38451"/>
            <a:ext cx="10515600" cy="1741234"/>
          </a:xfrm>
        </p:spPr>
        <p:txBody>
          <a:bodyPr/>
          <a:lstStyle/>
          <a:p>
            <a:pPr marL="0" indent="0">
              <a:buNone/>
            </a:pPr>
            <a:r>
              <a:rPr lang="fi-FI" dirty="0"/>
              <a:t>8th CGMS WGIII Risk Assessment Workshop</a:t>
            </a:r>
          </a:p>
          <a:p>
            <a:pPr marL="0" indent="0">
              <a:buNone/>
            </a:pPr>
            <a:r>
              <a:rPr lang="fi-FI" dirty="0"/>
              <a:t>Heikki Pohjola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5597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61625-410F-A827-806E-439086512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011" y="0"/>
            <a:ext cx="10515600" cy="1325563"/>
          </a:xfrm>
        </p:spPr>
        <p:txBody>
          <a:bodyPr/>
          <a:lstStyle/>
          <a:p>
            <a:r>
              <a:rPr lang="fi-FI" dirty="0"/>
              <a:t>One table approach in WIGOS manual</a:t>
            </a:r>
            <a:endParaRPr lang="en-C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69B5D7-FA3C-4455-6D91-7F4FBA961F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360" y="1105769"/>
            <a:ext cx="5872640" cy="5260767"/>
          </a:xfrm>
        </p:spPr>
        <p:txBody>
          <a:bodyPr lIns="91440" tIns="45720" rIns="91440" bIns="45720" anchor="t"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i-FI" dirty="0">
                <a:latin typeface="+mn-lt"/>
              </a:rPr>
              <a:t>The goal is to have in WIGOS Manual one table approach, which is clear to members and satellite operators.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i-FI" sz="2200" dirty="0">
                <a:latin typeface="+mn-lt"/>
              </a:rPr>
              <a:t>In the working version applications separated to see where the requirement originates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i-FI" dirty="0">
                <a:latin typeface="+mn-lt"/>
                <a:cs typeface="Arial"/>
              </a:rPr>
              <a:t>Reflecting </a:t>
            </a:r>
            <a:r>
              <a:rPr lang="fi-FI" b="1" dirty="0">
                <a:latin typeface="+mn-lt"/>
                <a:cs typeface="Arial"/>
              </a:rPr>
              <a:t>operational need </a:t>
            </a:r>
            <a:r>
              <a:rPr lang="fi-FI" dirty="0">
                <a:latin typeface="+mn-lt"/>
                <a:cs typeface="Arial"/>
              </a:rPr>
              <a:t>with one Core data table having attributes linked to application areas: NWP, NWC, hydrology, climate...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i-FI" dirty="0">
                <a:latin typeface="+mn-lt"/>
              </a:rPr>
              <a:t>Attributes are also related to </a:t>
            </a:r>
            <a:r>
              <a:rPr lang="fi-FI" dirty="0">
                <a:latin typeface="+mn-lt"/>
                <a:hlinkClick r:id="rId2"/>
              </a:rPr>
              <a:t>Rolling Review of Requirements </a:t>
            </a:r>
            <a:r>
              <a:rPr lang="fi-FI" dirty="0">
                <a:latin typeface="+mn-lt"/>
              </a:rPr>
              <a:t>(technology free).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9CF41B0-CC23-1998-0EAE-FEC73BD76DCB}"/>
              </a:ext>
            </a:extLst>
          </p:cNvPr>
          <p:cNvGraphicFramePr>
            <a:graphicFrameLocks noGrp="1"/>
          </p:cNvGraphicFramePr>
          <p:nvPr/>
        </p:nvGraphicFramePr>
        <p:xfrm>
          <a:off x="6153151" y="923727"/>
          <a:ext cx="6038849" cy="578503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081384">
                  <a:extLst>
                    <a:ext uri="{9D8B030D-6E8A-4147-A177-3AD203B41FA5}">
                      <a16:colId xmlns:a16="http://schemas.microsoft.com/office/drawing/2014/main" val="2346445000"/>
                    </a:ext>
                  </a:extLst>
                </a:gridCol>
                <a:gridCol w="2116954">
                  <a:extLst>
                    <a:ext uri="{9D8B030D-6E8A-4147-A177-3AD203B41FA5}">
                      <a16:colId xmlns:a16="http://schemas.microsoft.com/office/drawing/2014/main" val="3837658128"/>
                    </a:ext>
                  </a:extLst>
                </a:gridCol>
                <a:gridCol w="886986">
                  <a:extLst>
                    <a:ext uri="{9D8B030D-6E8A-4147-A177-3AD203B41FA5}">
                      <a16:colId xmlns:a16="http://schemas.microsoft.com/office/drawing/2014/main" val="3090358669"/>
                    </a:ext>
                  </a:extLst>
                </a:gridCol>
                <a:gridCol w="953525">
                  <a:extLst>
                    <a:ext uri="{9D8B030D-6E8A-4147-A177-3AD203B41FA5}">
                      <a16:colId xmlns:a16="http://schemas.microsoft.com/office/drawing/2014/main" val="1282516043"/>
                    </a:ext>
                  </a:extLst>
                </a:gridCol>
              </a:tblGrid>
              <a:tr h="248110">
                <a:tc>
                  <a:txBody>
                    <a:bodyPr/>
                    <a:lstStyle/>
                    <a:p>
                      <a:pPr rtl="0" fontAlgn="base">
                        <a:lnSpc>
                          <a:spcPts val="1725"/>
                        </a:lnSpc>
                      </a:pPr>
                      <a:r>
                        <a:rPr lang="fr-CH" sz="1050" b="1">
                          <a:effectLst/>
                        </a:rPr>
                        <a:t>Type of satellite </a:t>
                      </a:r>
                      <a:r>
                        <a:rPr lang="fr-CH" sz="1050" b="1" err="1">
                          <a:effectLst/>
                        </a:rPr>
                        <a:t>sensors</a:t>
                      </a:r>
                      <a:r>
                        <a:rPr lang="fr-CH" sz="1050">
                          <a:effectLst/>
                        </a:rPr>
                        <a:t> </a:t>
                      </a: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725"/>
                        </a:lnSpc>
                      </a:pPr>
                      <a:r>
                        <a:rPr lang="fr-CH" sz="1050" b="1" err="1">
                          <a:effectLst/>
                        </a:rPr>
                        <a:t>Products</a:t>
                      </a:r>
                      <a:r>
                        <a:rPr lang="fr-CH" sz="1050">
                          <a:effectLst/>
                        </a:rPr>
                        <a:t> </a:t>
                      </a: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725"/>
                        </a:lnSpc>
                      </a:pPr>
                      <a:r>
                        <a:rPr lang="fr-CH" sz="1050" b="1">
                          <a:effectLst/>
                        </a:rPr>
                        <a:t>NWP</a:t>
                      </a:r>
                      <a:r>
                        <a:rPr lang="fr-CH" sz="1050">
                          <a:effectLst/>
                        </a:rPr>
                        <a:t> </a:t>
                      </a: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725"/>
                        </a:lnSpc>
                      </a:pPr>
                      <a:r>
                        <a:rPr lang="fr-CH" sz="1050" b="1" err="1">
                          <a:effectLst/>
                        </a:rPr>
                        <a:t>Nowcasting</a:t>
                      </a:r>
                      <a:r>
                        <a:rPr lang="fr-CH" sz="1050">
                          <a:effectLst/>
                        </a:rPr>
                        <a:t> </a:t>
                      </a: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1819200670"/>
                  </a:ext>
                </a:extLst>
              </a:tr>
              <a:tr h="226282">
                <a:tc rowSpan="13"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1050">
                          <a:effectLst/>
                        </a:rPr>
                        <a:t>Multi-spectral VIS/IR imager, incl. with rapid repeat cycles</a:t>
                      </a:r>
                      <a:r>
                        <a:rPr lang="en-US" sz="900" baseline="30000">
                          <a:effectLst/>
                        </a:rPr>
                        <a:t>1</a:t>
                      </a: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6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1: Radiances 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380961542"/>
                  </a:ext>
                </a:extLst>
              </a:tr>
              <a:tr h="396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1: Visible/</a:t>
                      </a:r>
                      <a:r>
                        <a:rPr lang="en-US" sz="800">
                          <a:effectLst/>
                        </a:rPr>
                        <a:t> </a:t>
                      </a:r>
                      <a:r>
                        <a:rPr lang="en-US" sz="900">
                          <a:effectLst/>
                        </a:rPr>
                        <a:t>Infrared/Water Vapor Imagery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2757298588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 err="1">
                          <a:effectLst/>
                        </a:rPr>
                        <a:t>Level</a:t>
                      </a:r>
                      <a:r>
                        <a:rPr lang="fr-CH" sz="900">
                          <a:effectLst/>
                        </a:rPr>
                        <a:t> 1: RGB </a:t>
                      </a:r>
                      <a:r>
                        <a:rPr lang="fr-CH" sz="900" err="1">
                          <a:effectLst/>
                        </a:rPr>
                        <a:t>Imagery</a:t>
                      </a:r>
                      <a:r>
                        <a:rPr lang="fr-CH" sz="900">
                          <a:effectLst/>
                        </a:rPr>
                        <a:t>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58432842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Clear Sky Radiances (CSR)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2803194190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All Sky Radiances (ASR) 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1500605330"/>
                  </a:ext>
                </a:extLst>
              </a:tr>
              <a:tr h="396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Atmospheric Motion Vectors (AMVs)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2380076566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Aerosol Optical Depth (AOD)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729966588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Sea Surface Temperature (SST)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3741520018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Land Surface Temperature (LST)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3860349546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 err="1">
                          <a:effectLst/>
                        </a:rPr>
                        <a:t>Level</a:t>
                      </a:r>
                      <a:r>
                        <a:rPr lang="fr-CH" sz="900">
                          <a:effectLst/>
                        </a:rPr>
                        <a:t> 2: Cloud Products</a:t>
                      </a:r>
                      <a:r>
                        <a:rPr lang="fr-CH" sz="700" baseline="30000">
                          <a:effectLst/>
                        </a:rPr>
                        <a:t>2</a:t>
                      </a:r>
                      <a:r>
                        <a:rPr lang="fr-CH" sz="900">
                          <a:effectLst/>
                        </a:rPr>
                        <a:t>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4083697935"/>
                  </a:ext>
                </a:extLst>
              </a:tr>
              <a:tr h="396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Precipitation/Convective (Rain) Rate 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41857245"/>
                  </a:ext>
                </a:extLst>
              </a:tr>
              <a:tr h="396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Convection Initiation and Monitoring Products</a:t>
                      </a:r>
                      <a:r>
                        <a:rPr lang="en-US" sz="700" baseline="30000">
                          <a:effectLst/>
                        </a:rPr>
                        <a:t>3</a:t>
                      </a: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3610810590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 err="1">
                          <a:effectLst/>
                        </a:rPr>
                        <a:t>Level</a:t>
                      </a:r>
                      <a:r>
                        <a:rPr lang="fr-CH" sz="900">
                          <a:effectLst/>
                        </a:rPr>
                        <a:t> 2: </a:t>
                      </a:r>
                      <a:r>
                        <a:rPr lang="fr-CH" sz="900" err="1">
                          <a:effectLst/>
                        </a:rPr>
                        <a:t>Instability</a:t>
                      </a:r>
                      <a:r>
                        <a:rPr lang="fr-CH" sz="900">
                          <a:effectLst/>
                        </a:rPr>
                        <a:t> </a:t>
                      </a:r>
                      <a:r>
                        <a:rPr lang="fr-CH" sz="900" err="1">
                          <a:effectLst/>
                        </a:rPr>
                        <a:t>Products</a:t>
                      </a:r>
                      <a:r>
                        <a:rPr lang="fr-CH" sz="900">
                          <a:effectLst/>
                        </a:rPr>
                        <a:t>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4289851685"/>
                  </a:ext>
                </a:extLst>
              </a:tr>
              <a:tr h="226282">
                <a:tc rowSpan="4"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1050">
                          <a:effectLst/>
                        </a:rPr>
                        <a:t>Hyperspectral </a:t>
                      </a:r>
                      <a:r>
                        <a:rPr lang="fr-CH" sz="1050" err="1">
                          <a:effectLst/>
                        </a:rPr>
                        <a:t>Infrared</a:t>
                      </a:r>
                      <a:r>
                        <a:rPr lang="fr-CH" sz="1050">
                          <a:effectLst/>
                        </a:rPr>
                        <a:t> </a:t>
                      </a:r>
                      <a:r>
                        <a:rPr lang="fr-CH" sz="1050" err="1">
                          <a:effectLst/>
                        </a:rPr>
                        <a:t>Sounder</a:t>
                      </a:r>
                      <a:r>
                        <a:rPr lang="fr-CH" sz="1050">
                          <a:effectLst/>
                        </a:rPr>
                        <a:t> </a:t>
                      </a:r>
                      <a:endParaRPr lang="fr-CH" sz="16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 err="1">
                          <a:effectLst/>
                        </a:rPr>
                        <a:t>Level</a:t>
                      </a:r>
                      <a:r>
                        <a:rPr lang="fr-CH" sz="900">
                          <a:effectLst/>
                        </a:rPr>
                        <a:t> 1: Radiances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2680288427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 err="1">
                          <a:effectLst/>
                        </a:rPr>
                        <a:t>Level</a:t>
                      </a:r>
                      <a:r>
                        <a:rPr lang="fr-CH" sz="900">
                          <a:effectLst/>
                        </a:rPr>
                        <a:t> 1: </a:t>
                      </a:r>
                      <a:r>
                        <a:rPr lang="fr-CH" sz="900" err="1">
                          <a:effectLst/>
                        </a:rPr>
                        <a:t>Imagery</a:t>
                      </a:r>
                      <a:r>
                        <a:rPr lang="fr-CH" sz="900">
                          <a:effectLst/>
                        </a:rPr>
                        <a:t>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738552605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 err="1">
                          <a:effectLst/>
                        </a:rPr>
                        <a:t>Level</a:t>
                      </a:r>
                      <a:r>
                        <a:rPr lang="fr-CH" sz="900">
                          <a:effectLst/>
                        </a:rPr>
                        <a:t> 2: </a:t>
                      </a:r>
                      <a:r>
                        <a:rPr lang="fr-CH" sz="900" err="1">
                          <a:effectLst/>
                        </a:rPr>
                        <a:t>AMVs</a:t>
                      </a:r>
                      <a:r>
                        <a:rPr lang="fr-CH" sz="900">
                          <a:effectLst/>
                        </a:rPr>
                        <a:t>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>
                          <a:effectLst/>
                        </a:rPr>
                        <a:t>x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400105832"/>
                  </a:ext>
                </a:extLst>
              </a:tr>
              <a:tr h="396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Vertical Temperature and Moisture Profiles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2127571776"/>
                  </a:ext>
                </a:extLst>
              </a:tr>
              <a:tr h="231057"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1050">
                          <a:effectLst/>
                        </a:rPr>
                        <a:t>Lightning Mapper </a:t>
                      </a:r>
                      <a:endParaRPr lang="fr-CH" sz="16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Lightning flash products 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x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 dirty="0">
                          <a:effectLst/>
                        </a:rPr>
                        <a:t>x </a:t>
                      </a:r>
                      <a:endParaRPr lang="en-US" sz="1400" dirty="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227777838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2673FA2-5CE2-6212-9559-6000C276A6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740589"/>
              </p:ext>
            </p:extLst>
          </p:nvPr>
        </p:nvGraphicFramePr>
        <p:xfrm>
          <a:off x="6882272" y="3185545"/>
          <a:ext cx="4926644" cy="6345743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922704">
                  <a:extLst>
                    <a:ext uri="{9D8B030D-6E8A-4147-A177-3AD203B41FA5}">
                      <a16:colId xmlns:a16="http://schemas.microsoft.com/office/drawing/2014/main" val="2346445000"/>
                    </a:ext>
                  </a:extLst>
                </a:gridCol>
                <a:gridCol w="2116954">
                  <a:extLst>
                    <a:ext uri="{9D8B030D-6E8A-4147-A177-3AD203B41FA5}">
                      <a16:colId xmlns:a16="http://schemas.microsoft.com/office/drawing/2014/main" val="3837658128"/>
                    </a:ext>
                  </a:extLst>
                </a:gridCol>
                <a:gridCol w="886986">
                  <a:extLst>
                    <a:ext uri="{9D8B030D-6E8A-4147-A177-3AD203B41FA5}">
                      <a16:colId xmlns:a16="http://schemas.microsoft.com/office/drawing/2014/main" val="3090358669"/>
                    </a:ext>
                  </a:extLst>
                </a:gridCol>
              </a:tblGrid>
              <a:tr h="521939">
                <a:tc>
                  <a:txBody>
                    <a:bodyPr/>
                    <a:lstStyle/>
                    <a:p>
                      <a:pPr rtl="0" fontAlgn="base">
                        <a:lnSpc>
                          <a:spcPts val="1725"/>
                        </a:lnSpc>
                      </a:pPr>
                      <a:r>
                        <a:rPr lang="fr-CH" sz="1050" b="1">
                          <a:effectLst/>
                        </a:rPr>
                        <a:t>Type of satellite </a:t>
                      </a:r>
                      <a:r>
                        <a:rPr lang="fr-CH" sz="1050" b="1" err="1">
                          <a:effectLst/>
                        </a:rPr>
                        <a:t>sensors</a:t>
                      </a:r>
                      <a:r>
                        <a:rPr lang="fr-CH" sz="1050">
                          <a:effectLst/>
                        </a:rPr>
                        <a:t> </a:t>
                      </a: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725"/>
                        </a:lnSpc>
                      </a:pPr>
                      <a:r>
                        <a:rPr lang="fr-CH" sz="1050" b="1" err="1">
                          <a:effectLst/>
                        </a:rPr>
                        <a:t>Products</a:t>
                      </a:r>
                      <a:r>
                        <a:rPr lang="fr-CH" sz="1050">
                          <a:effectLst/>
                        </a:rPr>
                        <a:t> </a:t>
                      </a:r>
                    </a:p>
                  </a:txBody>
                  <a:tcPr marL="57080" marR="57080" marT="39141" marB="39141"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725"/>
                        </a:lnSpc>
                      </a:pPr>
                      <a:r>
                        <a:rPr lang="fr-CH" sz="1050">
                          <a:effectLst/>
                        </a:rPr>
                        <a:t>Application </a:t>
                      </a:r>
                      <a:r>
                        <a:rPr lang="fr-CH" sz="1050" err="1">
                          <a:effectLst/>
                        </a:rPr>
                        <a:t>specific</a:t>
                      </a:r>
                      <a:r>
                        <a:rPr lang="fr-CH" sz="1050">
                          <a:effectLst/>
                        </a:rPr>
                        <a:t> </a:t>
                      </a:r>
                      <a:r>
                        <a:rPr lang="fr-CH" sz="1050" err="1">
                          <a:effectLst/>
                        </a:rPr>
                        <a:t>attributes</a:t>
                      </a:r>
                      <a:endParaRPr lang="fr-CH" sz="1050">
                        <a:effectLst/>
                      </a:endParaRPr>
                    </a:p>
                  </a:txBody>
                  <a:tcPr marL="57080" marR="57080" marT="39141" marB="39141"/>
                </a:tc>
                <a:extLst>
                  <a:ext uri="{0D108BD9-81ED-4DB2-BD59-A6C34878D82A}">
                    <a16:rowId xmlns:a16="http://schemas.microsoft.com/office/drawing/2014/main" val="1819200670"/>
                  </a:ext>
                </a:extLst>
              </a:tr>
              <a:tr h="226282">
                <a:tc rowSpan="13"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1050" dirty="0">
                          <a:effectLst/>
                        </a:rPr>
                        <a:t>Multi-spectral VIS/IR imager, incl. with rapid repeat cycles</a:t>
                      </a:r>
                      <a:r>
                        <a:rPr lang="en-US" sz="900" baseline="30000" dirty="0">
                          <a:effectLst/>
                        </a:rPr>
                        <a:t>1</a:t>
                      </a:r>
                      <a:r>
                        <a:rPr lang="en-US" sz="105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1: Radiances 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105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1542"/>
                  </a:ext>
                </a:extLst>
              </a:tr>
              <a:tr h="396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1: Visible/</a:t>
                      </a:r>
                      <a:r>
                        <a:rPr lang="en-US" sz="800">
                          <a:effectLst/>
                        </a:rPr>
                        <a:t> </a:t>
                      </a:r>
                      <a:r>
                        <a:rPr lang="en-US" sz="900">
                          <a:effectLst/>
                        </a:rPr>
                        <a:t>Infrared/Water Vapor Imagery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298588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 err="1">
                          <a:effectLst/>
                        </a:rPr>
                        <a:t>Level</a:t>
                      </a:r>
                      <a:r>
                        <a:rPr lang="fr-CH" sz="900">
                          <a:effectLst/>
                        </a:rPr>
                        <a:t> 1: RGB </a:t>
                      </a:r>
                      <a:r>
                        <a:rPr lang="fr-CH" sz="900" err="1">
                          <a:effectLst/>
                        </a:rPr>
                        <a:t>Imagery</a:t>
                      </a:r>
                      <a:r>
                        <a:rPr lang="fr-CH" sz="900">
                          <a:effectLst/>
                        </a:rPr>
                        <a:t>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32842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Clear Sky Radiances (CSR)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194190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All Sky Radiances (ASR) 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605330"/>
                  </a:ext>
                </a:extLst>
              </a:tr>
              <a:tr h="396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Atmospheric Motion Vectors (AMVs)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0076566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Aerosol Optical Depth (AOD)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9966588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Sea Surface Temperature (SST)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520018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Land Surface Temperature (LST)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0349546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 err="1">
                          <a:effectLst/>
                        </a:rPr>
                        <a:t>Level</a:t>
                      </a:r>
                      <a:r>
                        <a:rPr lang="fr-CH" sz="900">
                          <a:effectLst/>
                        </a:rPr>
                        <a:t> 2: Cloud Products</a:t>
                      </a:r>
                      <a:r>
                        <a:rPr lang="fr-CH" sz="700" baseline="30000">
                          <a:effectLst/>
                        </a:rPr>
                        <a:t>2</a:t>
                      </a:r>
                      <a:r>
                        <a:rPr lang="fr-CH" sz="900">
                          <a:effectLst/>
                        </a:rPr>
                        <a:t>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697935"/>
                  </a:ext>
                </a:extLst>
              </a:tr>
              <a:tr h="396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Precipitation/Convective (Rain) Rate 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7245"/>
                  </a:ext>
                </a:extLst>
              </a:tr>
              <a:tr h="396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Convection Initiation and Monitoring Products</a:t>
                      </a:r>
                      <a:r>
                        <a:rPr lang="en-US" sz="700" baseline="30000">
                          <a:effectLst/>
                        </a:rPr>
                        <a:t>3</a:t>
                      </a: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810590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 err="1">
                          <a:effectLst/>
                        </a:rPr>
                        <a:t>Level</a:t>
                      </a:r>
                      <a:r>
                        <a:rPr lang="fr-CH" sz="900">
                          <a:effectLst/>
                        </a:rPr>
                        <a:t> 2: </a:t>
                      </a:r>
                      <a:r>
                        <a:rPr lang="fr-CH" sz="900" err="1">
                          <a:effectLst/>
                        </a:rPr>
                        <a:t>Instability</a:t>
                      </a:r>
                      <a:r>
                        <a:rPr lang="fr-CH" sz="900">
                          <a:effectLst/>
                        </a:rPr>
                        <a:t> </a:t>
                      </a:r>
                      <a:r>
                        <a:rPr lang="fr-CH" sz="900" err="1">
                          <a:effectLst/>
                        </a:rPr>
                        <a:t>Products</a:t>
                      </a:r>
                      <a:r>
                        <a:rPr lang="fr-CH" sz="900">
                          <a:effectLst/>
                        </a:rPr>
                        <a:t>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851685"/>
                  </a:ext>
                </a:extLst>
              </a:tr>
              <a:tr h="226282">
                <a:tc rowSpan="4"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1050">
                          <a:effectLst/>
                        </a:rPr>
                        <a:t>Hyperspectral </a:t>
                      </a:r>
                      <a:r>
                        <a:rPr lang="fr-CH" sz="1050" err="1">
                          <a:effectLst/>
                        </a:rPr>
                        <a:t>Infrared</a:t>
                      </a:r>
                      <a:r>
                        <a:rPr lang="fr-CH" sz="1050">
                          <a:effectLst/>
                        </a:rPr>
                        <a:t> </a:t>
                      </a:r>
                      <a:r>
                        <a:rPr lang="fr-CH" sz="1050" err="1">
                          <a:effectLst/>
                        </a:rPr>
                        <a:t>Sounder</a:t>
                      </a:r>
                      <a:r>
                        <a:rPr lang="fr-CH" sz="1050">
                          <a:effectLst/>
                        </a:rPr>
                        <a:t> </a:t>
                      </a:r>
                      <a:endParaRPr lang="fr-CH" sz="16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 err="1">
                          <a:effectLst/>
                        </a:rPr>
                        <a:t>Level</a:t>
                      </a:r>
                      <a:r>
                        <a:rPr lang="fr-CH" sz="900">
                          <a:effectLst/>
                        </a:rPr>
                        <a:t> 1: Radiances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0288427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 err="1">
                          <a:effectLst/>
                        </a:rPr>
                        <a:t>Level</a:t>
                      </a:r>
                      <a:r>
                        <a:rPr lang="fr-CH" sz="900">
                          <a:effectLst/>
                        </a:rPr>
                        <a:t> 1: </a:t>
                      </a:r>
                      <a:r>
                        <a:rPr lang="fr-CH" sz="900" err="1">
                          <a:effectLst/>
                        </a:rPr>
                        <a:t>Imagery</a:t>
                      </a:r>
                      <a:r>
                        <a:rPr lang="fr-CH" sz="900">
                          <a:effectLst/>
                        </a:rPr>
                        <a:t>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552605"/>
                  </a:ext>
                </a:extLst>
              </a:tr>
              <a:tr h="226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900" err="1">
                          <a:effectLst/>
                        </a:rPr>
                        <a:t>Level</a:t>
                      </a:r>
                      <a:r>
                        <a:rPr lang="fr-CH" sz="900">
                          <a:effectLst/>
                        </a:rPr>
                        <a:t> 2: </a:t>
                      </a:r>
                      <a:r>
                        <a:rPr lang="fr-CH" sz="900" err="1">
                          <a:effectLst/>
                        </a:rPr>
                        <a:t>AMVs</a:t>
                      </a:r>
                      <a:r>
                        <a:rPr lang="fr-CH" sz="900">
                          <a:effectLst/>
                        </a:rPr>
                        <a:t> </a:t>
                      </a:r>
                      <a:endParaRPr lang="fr-CH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05832"/>
                  </a:ext>
                </a:extLst>
              </a:tr>
              <a:tr h="396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Vertical Temperature and Moisture Profiles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571776"/>
                  </a:ext>
                </a:extLst>
              </a:tr>
              <a:tr h="231057"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fr-CH" sz="1050">
                          <a:effectLst/>
                        </a:rPr>
                        <a:t>Lightning Mapper </a:t>
                      </a:r>
                      <a:endParaRPr lang="fr-CH" sz="16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>
                          <a:effectLst/>
                        </a:rPr>
                        <a:t>Level 2: Lightning flash products  </a:t>
                      </a:r>
                      <a:endParaRPr lang="en-US" sz="140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00"/>
                        </a:lnSpc>
                      </a:pPr>
                      <a:r>
                        <a:rPr lang="en-US" sz="900" dirty="0">
                          <a:effectLst/>
                        </a:rPr>
                        <a:t>x </a:t>
                      </a:r>
                      <a:endParaRPr lang="en-US" sz="1400" dirty="0">
                        <a:effectLst/>
                      </a:endParaRPr>
                    </a:p>
                  </a:txBody>
                  <a:tcPr marL="57080" marR="57080" marT="39141" marB="3914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778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574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0c772e4033_0_15"/>
          <p:cNvSpPr txBox="1"/>
          <p:nvPr/>
        </p:nvSpPr>
        <p:spPr>
          <a:xfrm>
            <a:off x="7532364" y="3724273"/>
            <a:ext cx="1938410" cy="1976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0" rIns="91433" bIns="91433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CH" sz="2133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Final draft for INFCOM-4</a:t>
            </a:r>
            <a:endParaRPr lang="fi-FI" sz="2133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800"/>
            </a:pPr>
            <a:r>
              <a:rPr lang="fi-FI" sz="1600" dirty="0">
                <a:solidFill>
                  <a:srgbClr val="003087"/>
                </a:solidFill>
                <a:latin typeface="Arial"/>
                <a:cs typeface="Arial"/>
                <a:sym typeface="Arial"/>
              </a:rPr>
              <a:t>Q2/2026</a:t>
            </a:r>
            <a:r>
              <a:rPr lang="en-CH" sz="1600" dirty="0">
                <a:solidFill>
                  <a:srgbClr val="003087"/>
                </a:solidFill>
                <a:latin typeface="Arial"/>
                <a:cs typeface="Arial"/>
                <a:sym typeface="Arial"/>
              </a:rPr>
              <a:t> </a:t>
            </a:r>
            <a:endParaRPr sz="1600" dirty="0">
              <a:solidFill>
                <a:srgbClr val="003087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7" name="Google Shape;147;g30c772e4033_0_15"/>
          <p:cNvSpPr txBox="1"/>
          <p:nvPr/>
        </p:nvSpPr>
        <p:spPr>
          <a:xfrm>
            <a:off x="9632641" y="2285261"/>
            <a:ext cx="2499691" cy="2472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0" rIns="91433" bIns="91433" anchor="t" anchorCtr="0">
            <a:noAutofit/>
          </a:bodyPr>
          <a:lstStyle/>
          <a:p>
            <a:pPr>
              <a:buClr>
                <a:srgbClr val="000000"/>
              </a:buClr>
              <a:buSzPts val="800"/>
            </a:pPr>
            <a:r>
              <a:rPr lang="fi-FI" sz="1600" dirty="0">
                <a:solidFill>
                  <a:srgbClr val="003087"/>
                </a:solidFill>
                <a:latin typeface="Arial"/>
                <a:ea typeface="Arial"/>
                <a:cs typeface="Arial"/>
                <a:sym typeface="Arial"/>
              </a:rPr>
              <a:t>23-27 Nov 2026</a:t>
            </a:r>
            <a:endParaRPr lang="en-US" sz="1600" dirty="0">
              <a:solidFill>
                <a:srgbClr val="003087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500"/>
            </a:pPr>
            <a:r>
              <a:rPr lang="en-CH" sz="2133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INFCOM-4 approval</a:t>
            </a:r>
            <a:endParaRPr sz="2133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g30c772e4033_0_15"/>
          <p:cNvSpPr txBox="1"/>
          <p:nvPr/>
        </p:nvSpPr>
        <p:spPr>
          <a:xfrm>
            <a:off x="4648101" y="2192529"/>
            <a:ext cx="2965873" cy="2472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0" rIns="91433" bIns="91433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US" sz="2133" b="1" dirty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Coordination </a:t>
            </a:r>
            <a:r>
              <a:rPr lang="en-CH" sz="2133" b="1" dirty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with user community and satellite operators</a:t>
            </a:r>
            <a:endParaRPr sz="2133" b="1" dirty="0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g30c772e4033_0_15"/>
          <p:cNvSpPr/>
          <p:nvPr/>
        </p:nvSpPr>
        <p:spPr>
          <a:xfrm>
            <a:off x="309640" y="3232912"/>
            <a:ext cx="3748400" cy="365600"/>
          </a:xfrm>
          <a:prstGeom prst="homePlate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r>
              <a:rPr lang="en-CH" sz="1467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1467" b="1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g30c772e4033_0_15"/>
          <p:cNvSpPr/>
          <p:nvPr/>
        </p:nvSpPr>
        <p:spPr>
          <a:xfrm>
            <a:off x="3922820" y="3232912"/>
            <a:ext cx="3744800" cy="362000"/>
          </a:xfrm>
          <a:prstGeom prst="chevron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r>
              <a:rPr lang="en-CH" sz="1467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2025</a:t>
            </a:r>
            <a:endParaRPr sz="1467" b="1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g30c772e4033_0_15"/>
          <p:cNvSpPr/>
          <p:nvPr/>
        </p:nvSpPr>
        <p:spPr>
          <a:xfrm>
            <a:off x="7532364" y="3232912"/>
            <a:ext cx="3744800" cy="362000"/>
          </a:xfrm>
          <a:prstGeom prst="chevron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r>
              <a:rPr lang="en-CH" sz="1467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2026</a:t>
            </a:r>
            <a:endParaRPr sz="1467" b="1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g30c772e4033_0_15"/>
          <p:cNvSpPr txBox="1"/>
          <p:nvPr/>
        </p:nvSpPr>
        <p:spPr>
          <a:xfrm>
            <a:off x="668184" y="1988840"/>
            <a:ext cx="2528800" cy="10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0" rIns="91433" bIns="91433" anchor="t" anchorCtr="0">
            <a:noAutofit/>
          </a:bodyPr>
          <a:lstStyle/>
          <a:p>
            <a:pPr>
              <a:buClr>
                <a:srgbClr val="000000"/>
              </a:buClr>
              <a:buSzPts val="800"/>
            </a:pPr>
            <a:endParaRPr sz="1600" dirty="0">
              <a:solidFill>
                <a:srgbClr val="003087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500"/>
            </a:pPr>
            <a:r>
              <a:rPr sz="2133" b="1" dirty="0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Work was kicked-off </a:t>
            </a:r>
            <a:r>
              <a:rPr lang="en-CH" sz="2133" b="1" dirty="0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in</a:t>
            </a:r>
            <a:r>
              <a:rPr sz="2133" b="1" dirty="0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 the task teams</a:t>
            </a:r>
          </a:p>
        </p:txBody>
      </p:sp>
      <p:sp>
        <p:nvSpPr>
          <p:cNvPr id="158" name="Google Shape;158;g30c772e4033_0_15"/>
          <p:cNvSpPr txBox="1"/>
          <p:nvPr/>
        </p:nvSpPr>
        <p:spPr>
          <a:xfrm>
            <a:off x="2022502" y="3741634"/>
            <a:ext cx="2906606" cy="2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0" rIns="91433" bIns="91433" anchor="t" anchorCtr="0">
            <a:noAutofit/>
          </a:bodyPr>
          <a:lstStyle/>
          <a:p>
            <a:pPr>
              <a:buClr>
                <a:srgbClr val="000000"/>
              </a:buClr>
              <a:buSzPts val="1500"/>
            </a:pPr>
            <a:r>
              <a:rPr lang="en-US" sz="2133" b="1" dirty="0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Initial </a:t>
            </a:r>
            <a:r>
              <a:rPr lang="en-CH" sz="2133" b="1" dirty="0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Core and Rec. </a:t>
            </a:r>
            <a:r>
              <a:rPr lang="en-US" sz="2133" b="1" dirty="0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Satellite Data</a:t>
            </a:r>
            <a:endParaRPr sz="2133" b="1" dirty="0">
              <a:solidFill>
                <a:srgbClr val="38761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g30c772e4033_0_15"/>
          <p:cNvSpPr txBox="1">
            <a:spLocks noGrp="1"/>
          </p:cNvSpPr>
          <p:nvPr>
            <p:ph type="subTitle" idx="1"/>
          </p:nvPr>
        </p:nvSpPr>
        <p:spPr>
          <a:xfrm>
            <a:off x="59668" y="224506"/>
            <a:ext cx="12072664" cy="933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rmAutofit fontScale="92500" lnSpcReduction="20000"/>
          </a:bodyPr>
          <a:lstStyle/>
          <a:p>
            <a:pPr marL="0">
              <a:spcBef>
                <a:spcPts val="0"/>
              </a:spcBef>
              <a:buClr>
                <a:srgbClr val="000000"/>
              </a:buClr>
              <a:buSzPts val="1400"/>
              <a:buFont typeface="Arial"/>
            </a:pPr>
            <a:r>
              <a:rPr lang="en-US" sz="4400" b="1" dirty="0">
                <a:solidFill>
                  <a:srgbClr val="005BAA"/>
                </a:solidFill>
                <a:ea typeface="+mj-ea"/>
              </a:rPr>
              <a:t>Roadmap for Core</a:t>
            </a:r>
            <a:r>
              <a:rPr lang="en-CH" sz="4400" b="1" dirty="0">
                <a:solidFill>
                  <a:srgbClr val="005BAA"/>
                </a:solidFill>
                <a:ea typeface="+mj-ea"/>
              </a:rPr>
              <a:t> Satellite </a:t>
            </a:r>
            <a:r>
              <a:rPr lang="en-US" sz="4400" b="1" dirty="0">
                <a:solidFill>
                  <a:srgbClr val="005BAA"/>
                </a:solidFill>
                <a:ea typeface="+mj-ea"/>
              </a:rPr>
              <a:t>Data</a:t>
            </a:r>
            <a:r>
              <a:rPr lang="en-CH" sz="4400" b="1" dirty="0">
                <a:solidFill>
                  <a:srgbClr val="005BAA"/>
                </a:solidFill>
                <a:ea typeface="+mj-ea"/>
              </a:rPr>
              <a:t> for N</a:t>
            </a:r>
            <a:r>
              <a:rPr lang="fi-FI" sz="4400" b="1" dirty="0">
                <a:solidFill>
                  <a:srgbClr val="005BAA"/>
                </a:solidFill>
                <a:ea typeface="+mj-ea"/>
              </a:rPr>
              <a:t>o</a:t>
            </a:r>
            <a:r>
              <a:rPr lang="en-CH" sz="4400" b="1" dirty="0" err="1">
                <a:solidFill>
                  <a:srgbClr val="005BAA"/>
                </a:solidFill>
                <a:ea typeface="+mj-ea"/>
              </a:rPr>
              <a:t>wcasting</a:t>
            </a:r>
            <a:r>
              <a:rPr lang="en-CH" sz="4400" b="1" dirty="0">
                <a:solidFill>
                  <a:srgbClr val="005BAA"/>
                </a:solidFill>
                <a:ea typeface="+mj-ea"/>
              </a:rPr>
              <a:t> and H</a:t>
            </a:r>
            <a:r>
              <a:rPr lang="en-US" sz="4400" b="1" dirty="0" err="1">
                <a:solidFill>
                  <a:srgbClr val="005BAA"/>
                </a:solidFill>
                <a:ea typeface="+mj-ea"/>
              </a:rPr>
              <a:t>ydrology</a:t>
            </a:r>
            <a:endParaRPr sz="4400" b="1" dirty="0">
              <a:solidFill>
                <a:srgbClr val="005BAA"/>
              </a:solidFill>
              <a:ea typeface="+mj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D50207-895F-14DB-6441-68B4DF08A8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50669" y="2682222"/>
            <a:ext cx="6608270" cy="685172"/>
          </a:xfrm>
        </p:spPr>
        <p:txBody>
          <a:bodyPr/>
          <a:lstStyle/>
          <a:p>
            <a:pPr algn="ctr"/>
            <a:r>
              <a:rPr lang="en-CH" sz="5000" dirty="0"/>
              <a:t>Thank you</a:t>
            </a:r>
            <a:endParaRPr lang="fr-FR" sz="5000" dirty="0"/>
          </a:p>
        </p:txBody>
      </p:sp>
    </p:spTree>
    <p:extLst>
      <p:ext uri="{BB962C8B-B14F-4D97-AF65-F5344CB8AC3E}">
        <p14:creationId xmlns:p14="http://schemas.microsoft.com/office/powerpoint/2010/main" val="258622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D50207-895F-14DB-6441-68B4DF08A8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H" dirty="0"/>
              <a:t>Content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CDCB20A-D5B8-4637-1F10-DA9E3E745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endParaRPr lang="en-CH" dirty="0"/>
          </a:p>
          <a:p>
            <a:pPr marL="457200" indent="-457200">
              <a:buAutoNum type="arabicPeriod"/>
            </a:pPr>
            <a:r>
              <a:rPr lang="en-CH" dirty="0"/>
              <a:t>WMO Data Policy</a:t>
            </a:r>
          </a:p>
          <a:p>
            <a:pPr marL="457200" indent="-457200">
              <a:buAutoNum type="arabicPeriod"/>
            </a:pPr>
            <a:r>
              <a:rPr lang="en-CH" dirty="0"/>
              <a:t>Core Satellite data for NWP </a:t>
            </a:r>
          </a:p>
          <a:p>
            <a:pPr marL="457200" indent="-457200">
              <a:buAutoNum type="arabicPeriod"/>
            </a:pPr>
            <a:r>
              <a:rPr lang="en-CH" dirty="0"/>
              <a:t>Core Satellite data for Nowcasting Applications</a:t>
            </a:r>
          </a:p>
          <a:p>
            <a:pPr marL="457200" indent="-457200">
              <a:buAutoNum type="arabicPeriod"/>
            </a:pPr>
            <a:r>
              <a:rPr lang="en-CH" dirty="0"/>
              <a:t>Core Satellite data for Hydrology</a:t>
            </a:r>
          </a:p>
          <a:p>
            <a:pPr marL="457200" indent="-457200">
              <a:buAutoNum type="arabicPeriod"/>
            </a:pPr>
            <a:r>
              <a:rPr lang="en-CH" dirty="0"/>
              <a:t>Expected timeline</a:t>
            </a:r>
          </a:p>
          <a:p>
            <a:pPr marL="457200" indent="-457200">
              <a:buAutoNum type="arabicPeriod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89715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79">
            <a:extLst>
              <a:ext uri="{FF2B5EF4-FFF2-40B4-BE49-F238E27FC236}">
                <a16:creationId xmlns:a16="http://schemas.microsoft.com/office/drawing/2014/main" id="{29CCA19C-339A-3362-6038-4970D2A4F277}"/>
              </a:ext>
            </a:extLst>
          </p:cNvPr>
          <p:cNvSpPr/>
          <p:nvPr/>
        </p:nvSpPr>
        <p:spPr>
          <a:xfrm>
            <a:off x="325006" y="373497"/>
            <a:ext cx="11531599" cy="609398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fi-FI" sz="4400" b="1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WMO Unified Data Policy</a:t>
            </a:r>
            <a:endParaRPr lang="en-GB" sz="4400" b="1" dirty="0">
              <a:solidFill>
                <a:srgbClr val="005B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7E66B5A-E1E2-9421-257D-78F68187B728}"/>
              </a:ext>
            </a:extLst>
          </p:cNvPr>
          <p:cNvGraphicFramePr>
            <a:graphicFrameLocks noGrp="1"/>
          </p:cNvGraphicFramePr>
          <p:nvPr/>
        </p:nvGraphicFramePr>
        <p:xfrm>
          <a:off x="6830170" y="5933274"/>
          <a:ext cx="4904630" cy="918376"/>
        </p:xfrm>
        <a:graphic>
          <a:graphicData uri="http://schemas.openxmlformats.org/drawingml/2006/table">
            <a:tbl>
              <a:tblPr firstRow="1">
                <a:tableStyleId>{2D5ABB26-0587-4C30-8999-92F81FD0307C}</a:tableStyleId>
              </a:tblPr>
              <a:tblGrid>
                <a:gridCol w="2452315">
                  <a:extLst>
                    <a:ext uri="{9D8B030D-6E8A-4147-A177-3AD203B41FA5}">
                      <a16:colId xmlns:a16="http://schemas.microsoft.com/office/drawing/2014/main" val="1063476286"/>
                    </a:ext>
                  </a:extLst>
                </a:gridCol>
                <a:gridCol w="2452315">
                  <a:extLst>
                    <a:ext uri="{9D8B030D-6E8A-4147-A177-3AD203B41FA5}">
                      <a16:colId xmlns:a16="http://schemas.microsoft.com/office/drawing/2014/main" val="399418297"/>
                    </a:ext>
                  </a:extLst>
                </a:gridCol>
              </a:tblGrid>
              <a:tr h="918376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fld id="{19283BD8-4331-4442-8D7F-5AA08B22643F}" type="slidenum">
                        <a:rPr lang="en-US" sz="1200" b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pPr marL="0" marR="0" lvl="0" indent="0" algn="r" defTabSz="914400" rtl="0" eaLnBrk="1" fontAlgn="auto" latinLnBrk="0" hangingPunct="1">
                          <a:lnSpc>
                            <a:spcPct val="15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t>3</a:t>
                      </a:fld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5167058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7562795-1847-1F48-A3DC-459DD255DC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57" y="5917325"/>
            <a:ext cx="71263" cy="9406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1E5A025-DDA2-AD90-1FDF-CE6B8E0DF857}"/>
              </a:ext>
            </a:extLst>
          </p:cNvPr>
          <p:cNvSpPr txBox="1"/>
          <p:nvPr/>
        </p:nvSpPr>
        <p:spPr>
          <a:xfrm>
            <a:off x="3765176" y="1062182"/>
            <a:ext cx="8091429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0" i="0" dirty="0">
                <a:effectLst/>
              </a:rPr>
              <a:t>WMO Unified Data Policy (Res. 1) was approved by WMO members </a:t>
            </a:r>
            <a:r>
              <a:rPr lang="en-CH" sz="2200" b="0" i="0" dirty="0">
                <a:effectLst/>
              </a:rPr>
              <a:t>in </a:t>
            </a:r>
            <a:r>
              <a:rPr lang="en-US" sz="2200" b="0" i="0" dirty="0">
                <a:effectLst/>
              </a:rPr>
              <a:t>2021 replacing the old Res 40 (weather), </a:t>
            </a:r>
            <a:r>
              <a:rPr lang="en-CH" sz="2200" b="0" i="0" dirty="0">
                <a:effectLst/>
              </a:rPr>
              <a:t>                 Res </a:t>
            </a:r>
            <a:r>
              <a:rPr lang="en-US" sz="2200" b="0" i="0" dirty="0">
                <a:effectLst/>
              </a:rPr>
              <a:t>25</a:t>
            </a:r>
            <a:r>
              <a:rPr lang="en-CH" sz="2200" dirty="0"/>
              <a:t> </a:t>
            </a:r>
            <a:r>
              <a:rPr lang="en-US" sz="2200" b="0" i="0" dirty="0">
                <a:effectLst/>
              </a:rPr>
              <a:t>(hydrology) and </a:t>
            </a:r>
            <a:r>
              <a:rPr lang="en-CH" sz="2200" b="0" i="0" dirty="0">
                <a:effectLst/>
              </a:rPr>
              <a:t>Res </a:t>
            </a:r>
            <a:r>
              <a:rPr lang="en-US" sz="2200" b="0" i="0" dirty="0">
                <a:effectLst/>
              </a:rPr>
              <a:t>60 (climate)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0" i="0" dirty="0">
                <a:effectLst/>
              </a:rPr>
              <a:t>Two main categories of data: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b="0" i="0" dirty="0">
                <a:effectLst/>
              </a:rPr>
              <a:t>Core (</a:t>
            </a:r>
            <a:r>
              <a:rPr lang="en-US" sz="2200" b="0" i="1" dirty="0">
                <a:effectLst/>
              </a:rPr>
              <a:t>shall</a:t>
            </a:r>
            <a:r>
              <a:rPr lang="en-US" sz="2200" b="0" i="0" dirty="0">
                <a:effectLst/>
              </a:rPr>
              <a:t> be exchanged)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b="0" i="0" dirty="0">
                <a:effectLst/>
              </a:rPr>
              <a:t>Recommended (</a:t>
            </a:r>
            <a:r>
              <a:rPr lang="en-US" sz="2200" b="0" i="1" dirty="0">
                <a:effectLst/>
              </a:rPr>
              <a:t>should</a:t>
            </a:r>
            <a:r>
              <a:rPr lang="en-US" sz="2200" b="0" i="0" dirty="0">
                <a:effectLst/>
              </a:rPr>
              <a:t> be exchanged)</a:t>
            </a:r>
            <a:endParaRPr lang="en-CH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H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0" i="0" dirty="0">
                <a:effectLst/>
              </a:rPr>
              <a:t>The policy is addressed to national governments of WMO Members and cannot dictate private sector entities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H" sz="2200" b="0" i="0" dirty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0" i="0" dirty="0">
                <a:effectLst/>
              </a:rPr>
              <a:t>Exchange of core data is considered mandatory, irrespective of data origin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94853B-1C56-16C3-72E0-1EF9CA9CD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14" y="1062182"/>
            <a:ext cx="3154250" cy="448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61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3A521-1CE8-C687-777E-7CF4C4DBC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00167"/>
            <a:ext cx="8229600" cy="1143000"/>
          </a:xfrm>
        </p:spPr>
        <p:txBody>
          <a:bodyPr/>
          <a:lstStyle/>
          <a:p>
            <a:r>
              <a:rPr lang="en-GB" dirty="0"/>
              <a:t>Core observational data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04BB6D-777D-1F99-563D-86AF5E2A3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037" y="1240756"/>
            <a:ext cx="5865091" cy="437648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F567D28-FC10-B334-17B4-4F2F9AA8FE3B}"/>
              </a:ext>
            </a:extLst>
          </p:cNvPr>
          <p:cNvSpPr/>
          <p:nvPr/>
        </p:nvSpPr>
        <p:spPr>
          <a:xfrm>
            <a:off x="1906154" y="3629702"/>
            <a:ext cx="5721927" cy="1969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9F7343-9166-C528-4075-B0D8DFE38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0" y="2933558"/>
            <a:ext cx="5600700" cy="3152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C312F40-FC8A-2DFA-C665-CE983F25647C}"/>
              </a:ext>
            </a:extLst>
          </p:cNvPr>
          <p:cNvSpPr/>
          <p:nvPr/>
        </p:nvSpPr>
        <p:spPr>
          <a:xfrm>
            <a:off x="4682836" y="5190836"/>
            <a:ext cx="5421746" cy="812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186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4756A-3EE1-E80D-B6B9-F76F8D331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58" y="0"/>
            <a:ext cx="12139683" cy="1143000"/>
          </a:xfrm>
        </p:spPr>
        <p:txBody>
          <a:bodyPr>
            <a:noAutofit/>
          </a:bodyPr>
          <a:lstStyle/>
          <a:p>
            <a:r>
              <a:rPr lang="en-CH" sz="36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Defining </a:t>
            </a:r>
            <a:r>
              <a:rPr lang="en-US" sz="36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</a:t>
            </a:r>
            <a:r>
              <a:rPr lang="en-CH" sz="36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Recommended</a:t>
            </a:r>
            <a:r>
              <a:rPr lang="en-US" sz="36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H" sz="36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satellite</a:t>
            </a:r>
            <a:r>
              <a:rPr lang="en-US" sz="36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</a:t>
            </a:r>
            <a:endParaRPr lang="en-GB" sz="3600" dirty="0">
              <a:solidFill>
                <a:srgbClr val="005B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9E25A8-48EA-1E5C-B55F-9B6B96E7E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480" y="894200"/>
            <a:ext cx="7997994" cy="5138640"/>
          </a:xfrm>
        </p:spPr>
        <p:txBody>
          <a:bodyPr>
            <a:normAutofit fontScale="70000" lnSpcReduction="20000"/>
          </a:bodyPr>
          <a:lstStyle/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sym typeface="Helvetica"/>
              </a:rPr>
              <a:t>Analysis of space-based observation capabilities of CGMS members was carried out to capture user perspective</a:t>
            </a:r>
            <a:r>
              <a:rPr lang="en-CH" kern="0" dirty="0">
                <a:solidFill>
                  <a:srgbClr val="000000"/>
                </a:solidFill>
                <a:sym typeface="Helvetica"/>
              </a:rPr>
              <a:t> for current and future measurement capabilities by WMO Sec, </a:t>
            </a:r>
            <a:r>
              <a:rPr lang="en-US" kern="0" dirty="0">
                <a:solidFill>
                  <a:srgbClr val="000000"/>
                </a:solidFill>
                <a:sym typeface="Helvetica"/>
              </a:rPr>
              <a:t>ET-SSU, ET-SWX and CGMS SWCG</a:t>
            </a:r>
            <a:endParaRPr lang="en-CH" kern="0" dirty="0">
              <a:solidFill>
                <a:srgbClr val="000000"/>
              </a:solidFill>
              <a:sym typeface="Helvetica"/>
            </a:endParaRPr>
          </a:p>
          <a:p>
            <a:pPr marL="914400" lvl="1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CH" kern="0" dirty="0">
                <a:solidFill>
                  <a:srgbClr val="000000"/>
                </a:solidFill>
                <a:sym typeface="Helvetica"/>
              </a:rPr>
              <a:t>Using</a:t>
            </a:r>
            <a:r>
              <a:rPr lang="en-US" kern="0" dirty="0">
                <a:solidFill>
                  <a:srgbClr val="000000"/>
                </a:solidFill>
                <a:sym typeface="Helvetica"/>
              </a:rPr>
              <a:t> WMO OSCAR/Space, Vision 2040 for WIGOS, NWP Position Paper and other material</a:t>
            </a:r>
          </a:p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sym typeface="Helvetica"/>
              </a:rPr>
              <a:t>Document for current core measurement capabilities of CGMS members was prepared</a:t>
            </a:r>
          </a:p>
          <a:p>
            <a:pPr marL="800100" lvl="1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sym typeface="Helvetica"/>
              </a:rPr>
              <a:t>GEO</a:t>
            </a:r>
            <a:r>
              <a:rPr lang="en-CH" kern="0" dirty="0">
                <a:solidFill>
                  <a:srgbClr val="000000"/>
                </a:solidFill>
                <a:sym typeface="Helvetica"/>
              </a:rPr>
              <a:t> and LEO</a:t>
            </a:r>
            <a:r>
              <a:rPr lang="en-US" kern="0" dirty="0">
                <a:solidFill>
                  <a:srgbClr val="000000"/>
                </a:solidFill>
                <a:sym typeface="Helvetica"/>
              </a:rPr>
              <a:t> measurements capability</a:t>
            </a:r>
          </a:p>
          <a:p>
            <a:pPr marL="800100" lvl="1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sym typeface="Helvetica"/>
              </a:rPr>
              <a:t>Space weather</a:t>
            </a:r>
            <a:endParaRPr lang="en-CH" kern="0" dirty="0">
              <a:solidFill>
                <a:srgbClr val="000000"/>
              </a:solidFill>
              <a:sym typeface="Helvetica"/>
            </a:endParaRP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CH" kern="0" dirty="0">
                <a:solidFill>
                  <a:srgbClr val="000000"/>
                </a:solidFill>
                <a:sym typeface="Helvetica"/>
              </a:rPr>
              <a:t>Bilateral discussions between WMO and satellite operators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i-FI" dirty="0">
                <a:hlinkClick r:id="rId2"/>
              </a:rPr>
              <a:t>WMO Core Satellite Data Workshop</a:t>
            </a:r>
            <a:r>
              <a:rPr lang="en-CH" dirty="0"/>
              <a:t> in 2023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CH" kern="0" dirty="0">
                <a:solidFill>
                  <a:srgbClr val="000000"/>
                </a:solidFill>
                <a:sym typeface="Helvetica"/>
                <a:hlinkClick r:id="rId3"/>
              </a:rPr>
              <a:t>INFCOM-3</a:t>
            </a:r>
            <a:r>
              <a:rPr lang="en-CH" kern="0" dirty="0">
                <a:solidFill>
                  <a:srgbClr val="000000"/>
                </a:solidFill>
                <a:sym typeface="Helvetica"/>
              </a:rPr>
              <a:t> approved core satellite data needs for NWP in </a:t>
            </a:r>
            <a:r>
              <a:rPr lang="en-CH" sz="2900" kern="0" dirty="0">
                <a:solidFill>
                  <a:srgbClr val="000000"/>
                </a:solidFill>
                <a:sym typeface="Helvetica"/>
              </a:rPr>
              <a:t>2024 </a:t>
            </a:r>
            <a:r>
              <a:rPr lang="en-US" sz="2900" kern="0" dirty="0">
                <a:solidFill>
                  <a:srgbClr val="000000"/>
                </a:solidFill>
              </a:rPr>
              <a:t>followed by </a:t>
            </a:r>
            <a:r>
              <a:rPr lang="en-CH" sz="2900" kern="0" dirty="0">
                <a:solidFill>
                  <a:srgbClr val="000000"/>
                </a:solidFill>
              </a:rPr>
              <a:t>the </a:t>
            </a:r>
            <a:r>
              <a:rPr lang="en-US" sz="2900" kern="0" dirty="0">
                <a:solidFill>
                  <a:srgbClr val="000000"/>
                </a:solidFill>
              </a:rPr>
              <a:t>Executive Council for the decision by WMO members</a:t>
            </a:r>
            <a:r>
              <a:rPr lang="en-CH" sz="2900" kern="0" dirty="0">
                <a:solidFill>
                  <a:srgbClr val="000000"/>
                </a:solidFill>
              </a:rPr>
              <a:t>.</a:t>
            </a:r>
            <a:endParaRPr lang="en-US" sz="2900" kern="0" dirty="0">
              <a:solidFill>
                <a:srgbClr val="000000"/>
              </a:solidFill>
              <a:sym typeface="Helvetica"/>
            </a:endParaRPr>
          </a:p>
          <a:p>
            <a:endParaRPr lang="en-US" kern="0" dirty="0">
              <a:solidFill>
                <a:srgbClr val="000000"/>
              </a:solidFill>
              <a:sym typeface="Helvetica"/>
            </a:endParaRPr>
          </a:p>
          <a:p>
            <a:pPr lvl="1"/>
            <a:endParaRPr lang="en-US" sz="2800" kern="0" dirty="0">
              <a:solidFill>
                <a:srgbClr val="000000"/>
              </a:solidFill>
              <a:sym typeface="Helvetica"/>
            </a:endParaRPr>
          </a:p>
          <a:p>
            <a:pPr lvl="1"/>
            <a:endParaRPr lang="en-US" sz="2800" kern="0" dirty="0">
              <a:solidFill>
                <a:srgbClr val="000000"/>
              </a:solidFill>
              <a:sym typeface="Helvetica"/>
            </a:endParaRPr>
          </a:p>
          <a:p>
            <a:pPr lvl="1" hangingPunct="0">
              <a:buFontTx/>
              <a:buChar char="-"/>
              <a:defRPr/>
            </a:pPr>
            <a:endParaRPr lang="en-US" sz="4300" kern="0" dirty="0">
              <a:solidFill>
                <a:srgbClr val="000000"/>
              </a:solidFill>
              <a:sym typeface="Helvetica"/>
            </a:endParaRPr>
          </a:p>
          <a:p>
            <a:pPr lvl="1"/>
            <a:endParaRPr lang="en-US" sz="2800" kern="0" dirty="0">
              <a:solidFill>
                <a:srgbClr val="000000"/>
              </a:solidFill>
              <a:sym typeface="Helvetica"/>
            </a:endParaRPr>
          </a:p>
          <a:p>
            <a:pPr lvl="1"/>
            <a:endParaRPr lang="en-US" sz="2800" kern="0" dirty="0">
              <a:solidFill>
                <a:srgbClr val="000000"/>
              </a:solidFill>
              <a:sym typeface="Helvetica"/>
            </a:endParaRPr>
          </a:p>
          <a:p>
            <a:pPr lvl="1"/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9E330C-288B-3C13-8D7A-72596CFCC48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440"/>
          <a:stretch/>
        </p:blipFill>
        <p:spPr>
          <a:xfrm>
            <a:off x="8134474" y="1131200"/>
            <a:ext cx="3921047" cy="23323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947559-7D56-8F33-AE6E-006728A58D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4210"/>
          <a:stretch/>
        </p:blipFill>
        <p:spPr>
          <a:xfrm>
            <a:off x="8405104" y="3463520"/>
            <a:ext cx="3552610" cy="30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029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068223-B063-C509-AC42-596489E30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r" defTabSz="121917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071B117-5D75-FF4D-911A-5C226444051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C53388-01ED-F660-C9AD-0FBA8DC9743F}"/>
              </a:ext>
            </a:extLst>
          </p:cNvPr>
          <p:cNvSpPr txBox="1"/>
          <p:nvPr/>
        </p:nvSpPr>
        <p:spPr>
          <a:xfrm>
            <a:off x="8018585" y="1351508"/>
            <a:ext cx="4131037" cy="394467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lvl="0" indent="-342900">
              <a:spcAft>
                <a:spcPts val="10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fr-CH" sz="2200" dirty="0">
                <a:effectLst/>
                <a:ea typeface="Aptos" panose="020B0004020202020204" pitchFamily="34" charset="0"/>
                <a:cs typeface="Segoe UI Emoji" panose="020B0502040204020203" pitchFamily="34" charset="0"/>
              </a:rPr>
              <a:t>📘</a:t>
            </a:r>
            <a:r>
              <a:rPr lang="fr-CH" sz="22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r>
              <a:rPr lang="en-US" sz="2200" i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Attachment 4.2</a:t>
            </a:r>
            <a:r>
              <a:rPr lang="en-US" sz="22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– </a:t>
            </a:r>
            <a:r>
              <a:rPr lang="en-US" sz="2200" i="1" u="sng" dirty="0">
                <a:solidFill>
                  <a:srgbClr val="467886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  <a:hlinkClick r:id="rId3"/>
              </a:rPr>
              <a:t>Manual on the WMO Integrated Global Observing System (WMO-No. 1160)</a:t>
            </a:r>
            <a:r>
              <a:rPr lang="en-US" sz="22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, which defines core satellite data for NWP applications </a:t>
            </a:r>
            <a:endParaRPr lang="en-CH" sz="2200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342900" indent="-342900"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fr-CH" sz="2200" dirty="0">
                <a:effectLst/>
                <a:ea typeface="Aptos" panose="020B0004020202020204" pitchFamily="34" charset="0"/>
                <a:cs typeface="Segoe UI Emoji" panose="020B0502040204020203" pitchFamily="34" charset="0"/>
              </a:rPr>
              <a:t>📄</a:t>
            </a:r>
            <a:r>
              <a:rPr lang="fr-CH" sz="22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r>
              <a:rPr lang="en-US" sz="2200" i="1" u="sng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  <a:hlinkClick r:id="rId4"/>
              </a:rPr>
              <a:t>Workshop Statement</a:t>
            </a:r>
            <a:r>
              <a:rPr lang="en-US" sz="22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– Position Paper that gives justification on core satellite data for NWP applications</a:t>
            </a:r>
            <a:r>
              <a:rPr lang="en-US" sz="2200" i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  <a:endParaRPr lang="en-CH" sz="2200" i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0">
              <a:buSzPts val="1000"/>
              <a:tabLst>
                <a:tab pos="457200" algn="l"/>
              </a:tabLst>
            </a:pPr>
            <a:endParaRPr lang="fr-CH" sz="2200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09AB1874-DB24-71A1-C0E7-13AC7080D872}"/>
              </a:ext>
            </a:extLst>
          </p:cNvPr>
          <p:cNvSpPr txBox="1">
            <a:spLocks/>
          </p:cNvSpPr>
          <p:nvPr/>
        </p:nvSpPr>
        <p:spPr>
          <a:xfrm>
            <a:off x="153902" y="198899"/>
            <a:ext cx="11707334" cy="115260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b="1" dirty="0">
                <a:solidFill>
                  <a:srgbClr val="005BAA"/>
                </a:solidFill>
              </a:rPr>
              <a:t>Core </a:t>
            </a:r>
            <a:r>
              <a:rPr lang="en-CH" sz="4400" b="1" dirty="0">
                <a:solidFill>
                  <a:srgbClr val="005BAA"/>
                </a:solidFill>
              </a:rPr>
              <a:t>and Recommended </a:t>
            </a:r>
            <a:r>
              <a:rPr lang="en-US" sz="4400" b="1" dirty="0">
                <a:solidFill>
                  <a:srgbClr val="005BAA"/>
                </a:solidFill>
              </a:rPr>
              <a:t>Satellite for NW</a:t>
            </a:r>
            <a:r>
              <a:rPr lang="en-CH" sz="4400" b="1" dirty="0">
                <a:solidFill>
                  <a:srgbClr val="005BAA"/>
                </a:solidFill>
              </a:rPr>
              <a:t>P</a:t>
            </a:r>
            <a:endParaRPr lang="en-US" sz="4400" b="1" dirty="0">
              <a:solidFill>
                <a:srgbClr val="005BAA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53B2D4-FD83-77E9-FFD5-517EFE3A90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194" t="22588" r="35821" b="17130"/>
          <a:stretch/>
        </p:blipFill>
        <p:spPr>
          <a:xfrm>
            <a:off x="4150595" y="1053432"/>
            <a:ext cx="3866400" cy="46846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687AB3C-6EF9-55A7-3680-F8D1276DEED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4056" t="20262" r="33739" b="13070"/>
          <a:stretch/>
        </p:blipFill>
        <p:spPr>
          <a:xfrm>
            <a:off x="153902" y="1226278"/>
            <a:ext cx="3864706" cy="45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920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09722-9ADF-02D9-98A1-E6CF40B7F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12093016" cy="1325563"/>
          </a:xfrm>
        </p:spPr>
        <p:txBody>
          <a:bodyPr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en-CH" sz="3200" dirty="0">
                <a:ea typeface="+mn-ea"/>
              </a:rPr>
              <a:t>Core and Recommended Satellite Data for Nowcasting (NWC)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85A110-860B-B456-F54A-5825A66F12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1194" y="1166885"/>
            <a:ext cx="10971575" cy="4706378"/>
          </a:xfrm>
        </p:spPr>
        <p:txBody>
          <a:bodyPr lIns="91440" tIns="45720" rIns="91440" bIns="45720" anchor="t"/>
          <a:lstStyle/>
          <a:p>
            <a:pPr algn="l">
              <a:spcAft>
                <a:spcPts val="2000"/>
              </a:spcAft>
            </a:pPr>
            <a:r>
              <a:rPr lang="fi-FI" sz="2400" dirty="0">
                <a:latin typeface="+mn-lt"/>
                <a:cs typeface="Arial"/>
              </a:rPr>
              <a:t>Similar process </a:t>
            </a:r>
            <a:r>
              <a:rPr lang="en-CH" sz="2400" dirty="0">
                <a:latin typeface="+mn-lt"/>
                <a:cs typeface="Arial"/>
              </a:rPr>
              <a:t>like for</a:t>
            </a:r>
            <a:r>
              <a:rPr lang="fi-FI" sz="2400" dirty="0">
                <a:latin typeface="+mn-lt"/>
                <a:cs typeface="Arial"/>
              </a:rPr>
              <a:t> NWP Core and Recommended data</a:t>
            </a:r>
            <a:r>
              <a:rPr lang="en-CH" sz="2400" dirty="0">
                <a:latin typeface="+mn-lt"/>
                <a:cs typeface="Arial"/>
              </a:rPr>
              <a:t>:</a:t>
            </a:r>
            <a:endParaRPr lang="fi-FI" sz="2400" dirty="0">
              <a:latin typeface="+mn-lt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fi-FI" sz="2400" dirty="0">
                <a:latin typeface="+mn-lt"/>
                <a:cs typeface="Arial"/>
              </a:rPr>
              <a:t>ET-SSU Task Team </a:t>
            </a:r>
            <a:r>
              <a:rPr lang="en-CH" sz="2400" dirty="0">
                <a:latin typeface="+mn-lt"/>
                <a:cs typeface="Arial"/>
              </a:rPr>
              <a:t>to </a:t>
            </a:r>
            <a:r>
              <a:rPr lang="fi-FI" sz="2400" dirty="0">
                <a:latin typeface="+mn-lt"/>
                <a:cs typeface="Arial"/>
              </a:rPr>
              <a:t>consolidate experts' view for NWC Core and Recommended data</a:t>
            </a:r>
            <a:r>
              <a:rPr lang="en-CH" sz="2400" dirty="0">
                <a:latin typeface="+mn-lt"/>
                <a:cs typeface="Arial"/>
              </a:rPr>
              <a:t>.</a:t>
            </a:r>
          </a:p>
          <a:p>
            <a:pPr marL="457200" indent="-457200" algn="l">
              <a:buFont typeface="+mj-lt"/>
              <a:buAutoNum type="arabicPeriod"/>
            </a:pPr>
            <a:r>
              <a:rPr lang="fr-CH" sz="2400" dirty="0">
                <a:latin typeface="+mn-lt"/>
                <a:ea typeface="Times New Roman" panose="02020603050405020304" pitchFamily="18" charset="0"/>
                <a:cs typeface="Segoe UI Emoji" panose="020B0502040204020203" pitchFamily="34" charset="0"/>
              </a:rPr>
              <a:t>D</a:t>
            </a:r>
            <a:r>
              <a:rPr lang="en-CH" sz="2400" dirty="0">
                <a:latin typeface="+mn-lt"/>
                <a:ea typeface="Times New Roman" panose="02020603050405020304" pitchFamily="18" charset="0"/>
                <a:cs typeface="Segoe UI Emoji" panose="020B0502040204020203" pitchFamily="34" charset="0"/>
              </a:rPr>
              <a:t>raft </a:t>
            </a:r>
            <a:r>
              <a:rPr lang="en-CH" sz="2400" dirty="0"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table is available at: </a:t>
            </a:r>
            <a:r>
              <a:rPr lang="en-US" sz="2400" u="sng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Aptos" panose="020B0004020202020204" pitchFamily="34" charset="0"/>
                <a:hlinkClick r:id="rId3"/>
              </a:rPr>
              <a:t>Core Satellite Data for Global NWP &amp; Nowcasting</a:t>
            </a:r>
            <a:r>
              <a:rPr lang="en-US" sz="2400" dirty="0"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 – Work is currently </a:t>
            </a:r>
            <a:r>
              <a:rPr lang="en-CH" sz="2400" dirty="0"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ongoing</a:t>
            </a:r>
            <a:r>
              <a:rPr lang="en-US" sz="2400" dirty="0"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 to extend to nowcasting.</a:t>
            </a:r>
            <a:endParaRPr lang="en-CH" sz="2400" dirty="0">
              <a:latin typeface="+mn-lt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fi-FI" sz="2400" dirty="0">
                <a:latin typeface="+mn-lt"/>
                <a:cs typeface="Arial"/>
              </a:rPr>
              <a:t>Organized a </a:t>
            </a:r>
            <a:r>
              <a:rPr lang="en-CH" sz="2400" dirty="0">
                <a:latin typeface="+mn-lt"/>
                <a:cs typeface="Arial"/>
              </a:rPr>
              <a:t>virtual </a:t>
            </a:r>
            <a:r>
              <a:rPr lang="fi-FI" sz="2400" dirty="0">
                <a:latin typeface="+mn-lt"/>
                <a:cs typeface="Arial"/>
              </a:rPr>
              <a:t>workshop</a:t>
            </a:r>
            <a:r>
              <a:rPr lang="en-CH" sz="2400" dirty="0">
                <a:latin typeface="+mn-lt"/>
                <a:cs typeface="Arial"/>
              </a:rPr>
              <a:t> (</a:t>
            </a:r>
            <a:r>
              <a:rPr lang="en-CH" sz="2400" dirty="0">
                <a:latin typeface="+mn-lt"/>
                <a:cs typeface="Arial"/>
                <a:hlinkClick r:id="rId4"/>
              </a:rPr>
              <a:t>15-16 Oct 2025</a:t>
            </a:r>
            <a:r>
              <a:rPr lang="en-CH" sz="2400" dirty="0">
                <a:latin typeface="+mn-lt"/>
                <a:cs typeface="Arial"/>
              </a:rPr>
              <a:t>)</a:t>
            </a:r>
            <a:r>
              <a:rPr lang="fi-FI" sz="2400" dirty="0">
                <a:latin typeface="+mn-lt"/>
                <a:cs typeface="Arial"/>
              </a:rPr>
              <a:t> for final user engagement with NWC community and satellite operators. Agree with the workshop statement (in draft).</a:t>
            </a:r>
            <a:endParaRPr lang="en-CH" sz="2400" dirty="0">
              <a:latin typeface="+mn-lt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latin typeface="+mn-lt"/>
              </a:rPr>
              <a:t>Seek endorsement from INFCOM-4 </a:t>
            </a:r>
            <a:r>
              <a:rPr lang="en-CH" sz="2400" dirty="0">
                <a:latin typeface="+mn-lt"/>
              </a:rPr>
              <a:t>(Q3</a:t>
            </a:r>
            <a:r>
              <a:rPr lang="en-US" sz="2400" dirty="0">
                <a:latin typeface="+mn-lt"/>
              </a:rPr>
              <a:t> 2026</a:t>
            </a:r>
            <a:r>
              <a:rPr lang="en-CH" sz="2400" dirty="0">
                <a:latin typeface="+mn-lt"/>
              </a:rPr>
              <a:t>)</a:t>
            </a:r>
            <a:r>
              <a:rPr lang="en-US" sz="2400" dirty="0">
                <a:latin typeface="+mn-lt"/>
              </a:rPr>
              <a:t> followed by </a:t>
            </a:r>
            <a:r>
              <a:rPr lang="en-CH" sz="2400" dirty="0">
                <a:latin typeface="+mn-lt"/>
              </a:rPr>
              <a:t>the </a:t>
            </a:r>
            <a:r>
              <a:rPr lang="en-US" sz="2400" dirty="0">
                <a:latin typeface="+mn-lt"/>
              </a:rPr>
              <a:t>Executive Council for the decision by WMO members</a:t>
            </a:r>
            <a:r>
              <a:rPr lang="en-CH" sz="2400" dirty="0">
                <a:latin typeface="+mn-lt"/>
              </a:rPr>
              <a:t>.</a:t>
            </a:r>
          </a:p>
          <a:p>
            <a:pPr marL="457200" indent="-457200" algn="l">
              <a:buFont typeface="+mj-lt"/>
              <a:buAutoNum type="arabicPeriod"/>
            </a:pPr>
            <a:endParaRPr lang="en-US" dirty="0">
              <a:latin typeface="Aptos (Body)"/>
            </a:endParaRPr>
          </a:p>
        </p:txBody>
      </p:sp>
    </p:spTree>
    <p:extLst>
      <p:ext uri="{BB962C8B-B14F-4D97-AF65-F5344CB8AC3E}">
        <p14:creationId xmlns:p14="http://schemas.microsoft.com/office/powerpoint/2010/main" val="864476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068223-B063-C509-AC42-596489E30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r" defTabSz="121917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071B117-5D75-FF4D-911A-5C226444051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09AB1874-DB24-71A1-C0E7-13AC7080D872}"/>
              </a:ext>
            </a:extLst>
          </p:cNvPr>
          <p:cNvSpPr txBox="1">
            <a:spLocks/>
          </p:cNvSpPr>
          <p:nvPr/>
        </p:nvSpPr>
        <p:spPr>
          <a:xfrm>
            <a:off x="1" y="208628"/>
            <a:ext cx="12192000" cy="115260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solidFill>
                  <a:srgbClr val="005BAA"/>
                </a:solidFill>
              </a:rPr>
              <a:t>Core </a:t>
            </a:r>
            <a:r>
              <a:rPr lang="en-CH" sz="3600" b="1" dirty="0">
                <a:solidFill>
                  <a:srgbClr val="005BAA"/>
                </a:solidFill>
              </a:rPr>
              <a:t>and Recommended </a:t>
            </a:r>
            <a:r>
              <a:rPr lang="en-US" sz="3600" b="1" dirty="0">
                <a:solidFill>
                  <a:srgbClr val="005BAA"/>
                </a:solidFill>
              </a:rPr>
              <a:t>Satellite </a:t>
            </a:r>
            <a:r>
              <a:rPr lang="en-CH" sz="3600" b="1" dirty="0">
                <a:solidFill>
                  <a:srgbClr val="005BAA"/>
                </a:solidFill>
              </a:rPr>
              <a:t>Data </a:t>
            </a:r>
            <a:r>
              <a:rPr lang="en-US" sz="3600" b="1" dirty="0">
                <a:solidFill>
                  <a:srgbClr val="005BAA"/>
                </a:solidFill>
              </a:rPr>
              <a:t>for </a:t>
            </a:r>
            <a:r>
              <a:rPr lang="en-CH" sz="3600" b="1" dirty="0">
                <a:solidFill>
                  <a:srgbClr val="005BAA"/>
                </a:solidFill>
              </a:rPr>
              <a:t>Hydrology</a:t>
            </a:r>
            <a:endParaRPr lang="en-US" sz="3600" b="1" dirty="0">
              <a:solidFill>
                <a:srgbClr val="005BAA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19D6B0D-EB13-0B9B-5241-BA1C90271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6184" y="1454484"/>
            <a:ext cx="11206976" cy="4042279"/>
          </a:xfrm>
        </p:spPr>
        <p:txBody>
          <a:bodyPr lIns="91440" tIns="45720" rIns="91440" bIns="45720" anchor="t"/>
          <a:lstStyle/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i-FI" sz="2400" dirty="0">
                <a:latin typeface="+mn-lt"/>
              </a:rPr>
              <a:t>ET-SSU and TT-EHN have m</a:t>
            </a:r>
            <a:r>
              <a:rPr lang="en-US" sz="2400" dirty="0" err="1">
                <a:latin typeface="+mn-lt"/>
              </a:rPr>
              <a:t>apped</a:t>
            </a:r>
            <a:r>
              <a:rPr lang="en-US" sz="2400" dirty="0">
                <a:latin typeface="+mn-lt"/>
              </a:rPr>
              <a:t> hydrological variables to the relevant satellite instruments</a:t>
            </a:r>
            <a:r>
              <a:rPr lang="en-CH" sz="2400" dirty="0">
                <a:latin typeface="+mn-lt"/>
              </a:rPr>
              <a:t> </a:t>
            </a:r>
            <a:r>
              <a:rPr lang="en-US" sz="2400" dirty="0">
                <a:latin typeface="+mn-lt"/>
              </a:rPr>
              <a:t>(as defined in the </a:t>
            </a:r>
            <a:r>
              <a:rPr lang="en-US" sz="2400" dirty="0">
                <a:latin typeface="+mn-lt"/>
                <a:hlinkClick r:id="rId3"/>
              </a:rPr>
              <a:t>WIGOS Vision 2040</a:t>
            </a:r>
            <a:r>
              <a:rPr lang="en-CH" sz="2400" dirty="0">
                <a:latin typeface="+mn-lt"/>
              </a:rPr>
              <a:t>)</a:t>
            </a:r>
            <a:r>
              <a:rPr lang="en-US" sz="2400" dirty="0">
                <a:latin typeface="+mn-lt"/>
              </a:rPr>
              <a:t> and the relevant satellite-based products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CH" sz="2400" dirty="0">
                <a:latin typeface="+mn-lt"/>
              </a:rPr>
              <a:t>Some </a:t>
            </a:r>
            <a:r>
              <a:rPr lang="fr-CH" sz="2400" dirty="0">
                <a:latin typeface="+mn-lt"/>
              </a:rPr>
              <a:t>variables </a:t>
            </a:r>
            <a:r>
              <a:rPr lang="en-CH" sz="2400" dirty="0">
                <a:latin typeface="+mn-lt"/>
              </a:rPr>
              <a:t>require combination of ground- and space-based observations, as well as model data</a:t>
            </a:r>
            <a:endParaRPr lang="fi-FI" sz="2400" dirty="0">
              <a:latin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CH" sz="2400" dirty="0">
                <a:latin typeface="+mn-lt"/>
              </a:rPr>
              <a:t>Some measurements rely on R&amp;D satellite missions </a:t>
            </a:r>
            <a:endParaRPr lang="fi-FI" sz="2400" dirty="0">
              <a:latin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CH" sz="2400" dirty="0"/>
              <a:t>Not all </a:t>
            </a:r>
            <a:r>
              <a:rPr lang="fr-CH" sz="2400" dirty="0"/>
              <a:t>variables</a:t>
            </a:r>
            <a:r>
              <a:rPr lang="en-CH" sz="2400" dirty="0"/>
              <a:t> listed </a:t>
            </a:r>
            <a:r>
              <a:rPr lang="en-US" sz="2400" dirty="0"/>
              <a:t>Hydrological Variables</a:t>
            </a:r>
            <a:r>
              <a:rPr lang="en-CH" sz="2400" dirty="0"/>
              <a:t> can be detected from space</a:t>
            </a:r>
            <a:endParaRPr lang="en-CH" sz="2400" dirty="0">
              <a:latin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CH" sz="2400" dirty="0">
              <a:latin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CH" sz="2200" dirty="0">
              <a:effectLst/>
              <a:latin typeface="+mn-lt"/>
              <a:ea typeface="Times New Roman" panose="02020603050405020304" pitchFamily="18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289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e786f3eca7_0_125"/>
          <p:cNvSpPr txBox="1">
            <a:spLocks noGrp="1"/>
          </p:cNvSpPr>
          <p:nvPr>
            <p:ph type="body" idx="1"/>
          </p:nvPr>
        </p:nvSpPr>
        <p:spPr>
          <a:xfrm>
            <a:off x="263413" y="827576"/>
            <a:ext cx="11533866" cy="4738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rmAutofit fontScale="70000" lnSpcReduction="20000"/>
          </a:bodyPr>
          <a:lstStyle/>
          <a:p>
            <a:pPr marL="126997" indent="0">
              <a:buNone/>
            </a:pPr>
            <a:r>
              <a:rPr sz="3600" dirty="0">
                <a:latin typeface="Aptos (Body)"/>
              </a:rPr>
              <a:t>Ongoing within ET-SSU/TT-EHN:</a:t>
            </a:r>
            <a:endParaRPr lang="fi-FI" sz="3600" dirty="0">
              <a:latin typeface="Aptos (Body)"/>
            </a:endParaRPr>
          </a:p>
          <a:p>
            <a:pPr marL="126997" indent="0">
              <a:buNone/>
            </a:pPr>
            <a:endParaRPr sz="2800" dirty="0">
              <a:latin typeface="Aptos (Body)"/>
            </a:endParaRPr>
          </a:p>
          <a:p>
            <a:pPr>
              <a:lnSpc>
                <a:spcPct val="120000"/>
              </a:lnSpc>
            </a:pPr>
            <a:r>
              <a:rPr lang="fi-FI" sz="3600" dirty="0">
                <a:latin typeface="Aptos (Body)"/>
              </a:rPr>
              <a:t>List of </a:t>
            </a:r>
            <a:r>
              <a:rPr lang="en-US" sz="3600" dirty="0">
                <a:latin typeface="Aptos (Body)"/>
              </a:rPr>
              <a:t>variable</a:t>
            </a:r>
            <a:r>
              <a:rPr lang="en-CH" sz="3600" dirty="0">
                <a:latin typeface="Aptos (Body)"/>
              </a:rPr>
              <a:t>s</a:t>
            </a:r>
            <a:r>
              <a:rPr lang="en-US" sz="3600" dirty="0">
                <a:latin typeface="Aptos (Body)"/>
              </a:rPr>
              <a:t> </a:t>
            </a:r>
            <a:r>
              <a:rPr lang="en-CH" sz="3600" dirty="0">
                <a:latin typeface="Aptos (Body)"/>
              </a:rPr>
              <a:t>related to</a:t>
            </a:r>
            <a:r>
              <a:rPr lang="en-US" sz="3600" dirty="0">
                <a:latin typeface="Aptos (Body)"/>
              </a:rPr>
              <a:t> satellite </a:t>
            </a:r>
            <a:r>
              <a:rPr lang="en-CH" sz="3600" dirty="0">
                <a:latin typeface="Aptos (Body)"/>
              </a:rPr>
              <a:t>data</a:t>
            </a:r>
            <a:r>
              <a:rPr lang="fi-FI" sz="3600" dirty="0">
                <a:latin typeface="Aptos (Body)"/>
              </a:rPr>
              <a:t>. Draft t</a:t>
            </a:r>
            <a:r>
              <a:rPr lang="en-US" sz="3600" dirty="0">
                <a:latin typeface="Aptos (Body)"/>
              </a:rPr>
              <a:t>able </a:t>
            </a:r>
            <a:r>
              <a:rPr lang="en-CH" sz="3600" dirty="0">
                <a:latin typeface="Aptos (Body)"/>
              </a:rPr>
              <a:t>prepared</a:t>
            </a:r>
            <a:r>
              <a:rPr lang="en-US" sz="3600" dirty="0">
                <a:latin typeface="Aptos (Body)"/>
              </a:rPr>
              <a:t> </a:t>
            </a:r>
            <a:r>
              <a:rPr lang="en-CH" sz="3600" dirty="0">
                <a:latin typeface="Aptos (Body)"/>
              </a:rPr>
              <a:t>based on</a:t>
            </a:r>
            <a:r>
              <a:rPr lang="en-US" sz="3600" dirty="0">
                <a:latin typeface="Aptos (Body)"/>
              </a:rPr>
              <a:t> the inputs from</a:t>
            </a:r>
            <a:r>
              <a:rPr lang="en-CH" sz="3600" dirty="0">
                <a:latin typeface="Aptos (Body)"/>
              </a:rPr>
              <a:t> hydrology satellite experts</a:t>
            </a:r>
            <a:endParaRPr lang="fi-FI" sz="3600" dirty="0">
              <a:latin typeface="Aptos (Body)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fi-FI" sz="3600" dirty="0">
                <a:cs typeface="Arial"/>
              </a:rPr>
              <a:t>WMO will organize a </a:t>
            </a:r>
            <a:r>
              <a:rPr lang="en-CH" sz="3600" dirty="0">
                <a:cs typeface="Arial"/>
              </a:rPr>
              <a:t>virtual </a:t>
            </a:r>
            <a:r>
              <a:rPr lang="fi-FI" sz="3600" dirty="0">
                <a:cs typeface="Arial"/>
              </a:rPr>
              <a:t>workshop</a:t>
            </a:r>
            <a:r>
              <a:rPr lang="en-CH" sz="3600" dirty="0">
                <a:cs typeface="Arial"/>
              </a:rPr>
              <a:t> (</a:t>
            </a:r>
            <a:r>
              <a:rPr lang="fi-FI" sz="3600" dirty="0">
                <a:cs typeface="Arial"/>
                <a:hlinkClick r:id="rId3"/>
              </a:rPr>
              <a:t>24-25</a:t>
            </a:r>
            <a:r>
              <a:rPr lang="en-CH" sz="3600" dirty="0">
                <a:cs typeface="Arial"/>
                <a:hlinkClick r:id="rId3"/>
              </a:rPr>
              <a:t> </a:t>
            </a:r>
            <a:r>
              <a:rPr lang="fi-FI" sz="3600" dirty="0">
                <a:cs typeface="Arial"/>
                <a:hlinkClick r:id="rId3"/>
              </a:rPr>
              <a:t>Feb</a:t>
            </a:r>
            <a:r>
              <a:rPr lang="en-CH" sz="3600" dirty="0">
                <a:cs typeface="Arial"/>
                <a:hlinkClick r:id="rId3"/>
              </a:rPr>
              <a:t> 202</a:t>
            </a:r>
            <a:r>
              <a:rPr lang="fi-FI" sz="3600" dirty="0">
                <a:cs typeface="Arial"/>
                <a:hlinkClick r:id="rId3"/>
              </a:rPr>
              <a:t>6</a:t>
            </a:r>
            <a:r>
              <a:rPr lang="en-CH" sz="3600" dirty="0">
                <a:cs typeface="Arial"/>
              </a:rPr>
              <a:t>)</a:t>
            </a:r>
            <a:r>
              <a:rPr lang="fi-FI" sz="3600" dirty="0">
                <a:cs typeface="Arial"/>
              </a:rPr>
              <a:t> for final user engagement with hydrology user community and satellite operators. </a:t>
            </a:r>
          </a:p>
          <a:p>
            <a:pPr>
              <a:lnSpc>
                <a:spcPct val="120000"/>
              </a:lnSpc>
            </a:pPr>
            <a:r>
              <a:rPr lang="fi-FI" sz="3600" dirty="0">
                <a:cs typeface="Arial"/>
              </a:rPr>
              <a:t>Prepare a workshop statement d</a:t>
            </a:r>
            <a:r>
              <a:rPr lang="en-CH" sz="3600" dirty="0"/>
              <a:t>efin</a:t>
            </a:r>
            <a:r>
              <a:rPr lang="fi-FI" sz="3600" dirty="0"/>
              <a:t>ing</a:t>
            </a:r>
            <a:r>
              <a:rPr lang="en-CH" sz="3600" dirty="0"/>
              <a:t> </a:t>
            </a:r>
            <a:r>
              <a:rPr lang="fi-FI" sz="3600" dirty="0"/>
              <a:t>draft </a:t>
            </a:r>
            <a:r>
              <a:rPr lang="en-CH" sz="3600" i="1" dirty="0"/>
              <a:t>core</a:t>
            </a:r>
            <a:r>
              <a:rPr lang="en-CH" sz="3600" dirty="0"/>
              <a:t> and </a:t>
            </a:r>
            <a:r>
              <a:rPr lang="en-CH" sz="3600" i="1" dirty="0"/>
              <a:t>recommended</a:t>
            </a:r>
            <a:r>
              <a:rPr lang="en-CH" sz="3600" dirty="0"/>
              <a:t> satellite datasets as per WMO data policy </a:t>
            </a:r>
            <a:r>
              <a:rPr lang="fi-FI" sz="3600" dirty="0"/>
              <a:t>to be submitted to INFCOM-4.</a:t>
            </a:r>
            <a:endParaRPr lang="en-US" sz="3600" dirty="0">
              <a:latin typeface="Aptos (Body)"/>
            </a:endParaRPr>
          </a:p>
          <a:p>
            <a:pPr>
              <a:lnSpc>
                <a:spcPct val="120000"/>
              </a:lnSpc>
            </a:pPr>
            <a:r>
              <a:rPr lang="en-US" sz="3600" dirty="0">
                <a:latin typeface="Aptos (Body)"/>
              </a:rPr>
              <a:t>Preparation of the satellite observation related contents for the guidance of hydrology network design document</a:t>
            </a:r>
          </a:p>
          <a:p>
            <a:pPr marL="126997" indent="0">
              <a:buNone/>
            </a:pPr>
            <a:endParaRPr sz="2800" dirty="0">
              <a:latin typeface="Aptos (Body)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094E19-0868-2F54-EBB6-2DE6E7D745E2}"/>
              </a:ext>
            </a:extLst>
          </p:cNvPr>
          <p:cNvSpPr txBox="1">
            <a:spLocks/>
          </p:cNvSpPr>
          <p:nvPr/>
        </p:nvSpPr>
        <p:spPr>
          <a:xfrm>
            <a:off x="217694" y="-191789"/>
            <a:ext cx="11860196" cy="132556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rmAutofit/>
          </a:bodyPr>
          <a:lstStyle>
            <a:lvl1pPr marR="0"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800" b="1" i="0" u="none" strike="noStrike" kern="1200" cap="none">
                <a:solidFill>
                  <a:srgbClr val="2E619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CH" sz="3600" dirty="0">
                <a:solidFill>
                  <a:srgbClr val="005BA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Recommended Satellite Data for Hydrology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F6497A16C24847AD78F11B87F7D548" ma:contentTypeVersion="17" ma:contentTypeDescription="Create a new document." ma:contentTypeScope="" ma:versionID="48b754004e63a1d1ec83b1a35b9137a7">
  <xsd:schema xmlns:xsd="http://www.w3.org/2001/XMLSchema" xmlns:xs="http://www.w3.org/2001/XMLSchema" xmlns:p="http://schemas.microsoft.com/office/2006/metadata/properties" xmlns:ns2="715fcdb6-58ff-4d84-993c-bb26a5b54815" xmlns:ns3="0238f0ac-9b23-40a1-9bea-3608b3f97744" xmlns:ns4="9dd362d0-63f2-4e3c-ac06-664d054c738d" targetNamespace="http://schemas.microsoft.com/office/2006/metadata/properties" ma:root="true" ma:fieldsID="5b06ab7f891d7680ea24139b762ca387" ns2:_="" ns3:_="" ns4:_="">
    <xsd:import namespace="715fcdb6-58ff-4d84-993c-bb26a5b54815"/>
    <xsd:import namespace="0238f0ac-9b23-40a1-9bea-3608b3f97744"/>
    <xsd:import namespace="9dd362d0-63f2-4e3c-ac06-664d054c738d"/>
    <xsd:element name="properties">
      <xsd:complexType>
        <xsd:sequence>
          <xsd:element name="documentManagement">
            <xsd:complexType>
              <xsd:all>
                <xsd:element ref="ns2:WMOWFApprovalStatus" minOccurs="0"/>
                <xsd:element ref="ns3:lcf76f155ced4ddcb4097134ff3c332f" minOccurs="0"/>
                <xsd:element ref="ns4:TaxCatchAll" minOccurs="0"/>
                <xsd:element ref="ns3:MediaServiceMetadata" minOccurs="0"/>
                <xsd:element ref="ns3:MediaServiceFastMetadata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4:_dlc_DocId" minOccurs="0"/>
                <xsd:element ref="ns4:_dlc_DocIdUrl" minOccurs="0"/>
                <xsd:element ref="ns4:_dlc_DocIdPersistId" minOccurs="0"/>
                <xsd:element ref="ns3:ImageMetadataListItemId" minOccurs="0"/>
                <xsd:element ref="ns3:ImageMetadataListFieldId" minOccurs="0"/>
                <xsd:element ref="ns3:MediaServiceObjectDetectorVersions" minOccurs="0"/>
                <xsd:element ref="ns3:MediaLengthInSeconds" minOccurs="0"/>
                <xsd:element ref="ns3:MediaServiceLocation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5fcdb6-58ff-4d84-993c-bb26a5b54815" elementFormDefault="qualified">
    <xsd:import namespace="http://schemas.microsoft.com/office/2006/documentManagement/types"/>
    <xsd:import namespace="http://schemas.microsoft.com/office/infopath/2007/PartnerControls"/>
    <xsd:element name="WMOWFApprovalStatus" ma:index="2" nillable="true" ma:displayName="Workflow Approval Status" ma:default="Not Submitted" ma:format="Dropdown" ma:hidden="true" ma:internalName="WMOWFApprovalStatus" ma:readOnly="false">
      <xsd:simpleType>
        <xsd:restriction base="dms:Choice">
          <xsd:enumeration value="Not Submitted"/>
          <xsd:enumeration value="Pending for Review"/>
          <xsd:enumeration value="Pending for Consolidation"/>
          <xsd:enumeration value="Pending for Approval"/>
          <xsd:enumeration value="Approved"/>
          <xsd:enumeration value="Rejected by Approver"/>
          <xsd:enumeration value="Cancelled by Requestor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38f0ac-9b23-40a1-9bea-3608b3f97744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92a3b380-abf6-46f2-87bb-c2c114de1c9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ImageMetadataListItemId" ma:index="20" nillable="true" ma:displayName="ImageMetadataListItemId" ma:hidden="true" ma:indexed="true" ma:internalName="ImageMetadataListItemId">
      <xsd:simpleType>
        <xsd:restriction base="dms:Unknown"/>
      </xsd:simpleType>
    </xsd:element>
    <xsd:element name="ImageMetadataListFieldId" ma:index="21" nillable="true" ma:displayName="ImageMetadataListFieldId" ma:hidden="true" ma:indexed="true" ma:internalName="ImageMetadataListFieldId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d362d0-63f2-4e3c-ac06-664d054c738d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db17dc8f-c558-43f2-ab9d-5ed955ab729e}" ma:internalName="TaxCatchAll" ma:showField="CatchAllData" ma:web="9dd362d0-63f2-4e3c-ac06-664d054c73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17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18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9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92a3b380-abf6-46f2-87bb-c2c114de1c9e" ContentTypeId="0x01" PreviousValue="false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mageMetadataListItemId xmlns="0238f0ac-9b23-40a1-9bea-3608b3f97744" xsi:nil="true"/>
    <ImageMetadataListFieldId xmlns="0238f0ac-9b23-40a1-9bea-3608b3f97744" xsi:nil="true"/>
    <lcf76f155ced4ddcb4097134ff3c332f xmlns="0238f0ac-9b23-40a1-9bea-3608b3f97744">
      <Terms xmlns="http://schemas.microsoft.com/office/infopath/2007/PartnerControls"/>
    </lcf76f155ced4ddcb4097134ff3c332f>
    <TaxCatchAll xmlns="9dd362d0-63f2-4e3c-ac06-664d054c738d" xsi:nil="true"/>
    <_dlc_DocId xmlns="9dd362d0-63f2-4e3c-ac06-664d054c738d">WMOREF-1555984692-1374</_dlc_DocId>
    <_dlc_DocIdUrl xmlns="9dd362d0-63f2-4e3c-ac06-664d054c738d">
      <Url>https://wmoomm.sharepoint.com/sites/Hub/_layouts/15/DocIdRedir.aspx?ID=WMOREF-1555984692-1374</Url>
      <Description>WMOREF-1555984692-1374</Description>
    </_dlc_DocIdUrl>
    <WMOWFApprovalStatus xmlns="715fcdb6-58ff-4d84-993c-bb26a5b54815">Not Submitted</WMOWFApprovalStatus>
  </documentManagement>
</p:properties>
</file>

<file path=customXml/itemProps1.xml><?xml version="1.0" encoding="utf-8"?>
<ds:datastoreItem xmlns:ds="http://schemas.openxmlformats.org/officeDocument/2006/customXml" ds:itemID="{BFEAFFEE-5F5C-4084-82CF-BA64B4593A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0E82D94-E5A0-45E7-B4D7-7AF5C62331C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93BDAD5-BFA8-474C-BD37-069EE09056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5fcdb6-58ff-4d84-993c-bb26a5b54815"/>
    <ds:schemaRef ds:uri="0238f0ac-9b23-40a1-9bea-3608b3f97744"/>
    <ds:schemaRef ds:uri="9dd362d0-63f2-4e3c-ac06-664d054c73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9254E72-89EC-44F8-B546-90C96378328F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F9995722-7EE4-43F0-BFD1-A4A9177742E2}">
  <ds:schemaRefs>
    <ds:schemaRef ds:uri="http://schemas.microsoft.com/office/2006/metadata/properties"/>
    <ds:schemaRef ds:uri="http://schemas.microsoft.com/office/infopath/2007/PartnerControls"/>
    <ds:schemaRef ds:uri="0238f0ac-9b23-40a1-9bea-3608b3f97744"/>
    <ds:schemaRef ds:uri="9dd362d0-63f2-4e3c-ac06-664d054c738d"/>
    <ds:schemaRef ds:uri="715fcdb6-58ff-4d84-993c-bb26a5b54815"/>
  </ds:schemaRefs>
</ds:datastoreItem>
</file>

<file path=docMetadata/LabelInfo.xml><?xml version="1.0" encoding="utf-8"?>
<clbl:labelList xmlns:clbl="http://schemas.microsoft.com/office/2020/mipLabelMetadata">
  <clbl:label id="{e962d134-526b-49fe-8fc7-dd80537250d0}" enabled="1" method="Standard" siteId="{eaa6be54-4687-40c4-9827-c044bd8e8d3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1017</Words>
  <Application>Microsoft Office PowerPoint</Application>
  <PresentationFormat>Widescreen</PresentationFormat>
  <Paragraphs>153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Aptos</vt:lpstr>
      <vt:lpstr>Aptos (Body)</vt:lpstr>
      <vt:lpstr>Aptos Display</vt:lpstr>
      <vt:lpstr>Arial</vt:lpstr>
      <vt:lpstr>Calibri</vt:lpstr>
      <vt:lpstr>Helvetica</vt:lpstr>
      <vt:lpstr>Verdana</vt:lpstr>
      <vt:lpstr>Office Theme</vt:lpstr>
      <vt:lpstr>Custom Design</vt:lpstr>
      <vt:lpstr>1_Custom Design</vt:lpstr>
      <vt:lpstr>2_Custom Design</vt:lpstr>
      <vt:lpstr>Update on WMO Efforts to Establish Core and Recommended Satellite Data</vt:lpstr>
      <vt:lpstr>Content</vt:lpstr>
      <vt:lpstr>PowerPoint Presentation</vt:lpstr>
      <vt:lpstr>Core observational data</vt:lpstr>
      <vt:lpstr>Defining Core and Recommended satellite data</vt:lpstr>
      <vt:lpstr>PowerPoint Presentation</vt:lpstr>
      <vt:lpstr>Core and Recommended Satellite Data for Nowcasting (NWC)</vt:lpstr>
      <vt:lpstr>PowerPoint Presentation</vt:lpstr>
      <vt:lpstr>PowerPoint Presentation</vt:lpstr>
      <vt:lpstr>One table approach in WIGOS manual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Klara Josipovic</dc:creator>
  <cp:lastModifiedBy>Heikki Pohjola</cp:lastModifiedBy>
  <cp:revision>14</cp:revision>
  <dcterms:created xsi:type="dcterms:W3CDTF">2024-04-23T12:25:23Z</dcterms:created>
  <dcterms:modified xsi:type="dcterms:W3CDTF">2026-02-04T11:57:07Z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0x01010063F6497A16C24847AD78F11B87F7D548</vt:lpwstr>
  </property>
  <property fmtid="{D5CDD505-2E9C-101B-9397-08002B2CF9AE}" pid="3" name="_dlc_DocIdItemGuid">
    <vt:lpwstr>770e6ac8-842c-40d0-bc92-2c589e2b3feb</vt:lpwstr>
  </property>
  <property fmtid="{D5CDD505-2E9C-101B-9397-08002B2CF9AE}" pid="4" name="MediaServiceImageTags">
    <vt:lpwstr/>
  </property>
</Properties>
</file>