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2" r:id="rId2"/>
    <p:sldId id="269" r:id="rId3"/>
    <p:sldId id="271" r:id="rId4"/>
    <p:sldId id="275" r:id="rId5"/>
    <p:sldId id="276" r:id="rId6"/>
    <p:sldId id="274" r:id="rId7"/>
    <p:sldId id="273" r:id="rId8"/>
    <p:sldId id="257" r:id="rId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BE4DE5-8C67-4A75-BF57-12429C33C975}" v="5" dt="2026-02-03T10:41:48.553"/>
    <p1510:client id="{9FC5BD67-9741-4E84-B4AC-EE820DBBC925}" v="5" dt="2026-02-02T18:03:03.4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12" autoAdjust="0"/>
  </p:normalViewPr>
  <p:slideViewPr>
    <p:cSldViewPr>
      <p:cViewPr varScale="1">
        <p:scale>
          <a:sx n="146" d="100"/>
          <a:sy n="146" d="100"/>
        </p:scale>
        <p:origin x="96" y="2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kki Pohjola" userId="27fbb711-d50c-4456-8821-de8cc1c219c6" providerId="ADAL" clId="{34D4DA9A-08F2-4771-9C50-8DC4B7A9E409}"/>
    <pc:docChg chg="custSel addSld modSld">
      <pc:chgData name="Heikki Pohjola" userId="27fbb711-d50c-4456-8821-de8cc1c219c6" providerId="ADAL" clId="{34D4DA9A-08F2-4771-9C50-8DC4B7A9E409}" dt="2026-02-03T10:41:56.855" v="292" actId="478"/>
      <pc:docMkLst>
        <pc:docMk/>
      </pc:docMkLst>
      <pc:sldChg chg="addSp delSp modSp mod">
        <pc:chgData name="Heikki Pohjola" userId="27fbb711-d50c-4456-8821-de8cc1c219c6" providerId="ADAL" clId="{34D4DA9A-08F2-4771-9C50-8DC4B7A9E409}" dt="2026-02-03T10:41:38.604" v="289" actId="21"/>
        <pc:sldMkLst>
          <pc:docMk/>
          <pc:sldMk cId="527207480" sldId="275"/>
        </pc:sldMkLst>
        <pc:graphicFrameChg chg="add del mod modGraphic">
          <ac:chgData name="Heikki Pohjola" userId="27fbb711-d50c-4456-8821-de8cc1c219c6" providerId="ADAL" clId="{34D4DA9A-08F2-4771-9C50-8DC4B7A9E409}" dt="2026-02-03T10:41:38.604" v="289" actId="21"/>
          <ac:graphicFrameMkLst>
            <pc:docMk/>
            <pc:sldMk cId="527207480" sldId="275"/>
            <ac:graphicFrameMk id="4" creationId="{992D0A62-D30C-2FD9-B194-FF31FE2B55FC}"/>
          </ac:graphicFrameMkLst>
        </pc:graphicFrameChg>
      </pc:sldChg>
      <pc:sldChg chg="addSp delSp modSp new mod">
        <pc:chgData name="Heikki Pohjola" userId="27fbb711-d50c-4456-8821-de8cc1c219c6" providerId="ADAL" clId="{34D4DA9A-08F2-4771-9C50-8DC4B7A9E409}" dt="2026-02-03T10:41:56.855" v="292" actId="478"/>
        <pc:sldMkLst>
          <pc:docMk/>
          <pc:sldMk cId="2616565064" sldId="276"/>
        </pc:sldMkLst>
        <pc:spChg chg="mod">
          <ac:chgData name="Heikki Pohjola" userId="27fbb711-d50c-4456-8821-de8cc1c219c6" providerId="ADAL" clId="{34D4DA9A-08F2-4771-9C50-8DC4B7A9E409}" dt="2026-02-03T10:41:48.553" v="291"/>
          <ac:spMkLst>
            <pc:docMk/>
            <pc:sldMk cId="2616565064" sldId="276"/>
            <ac:spMk id="2" creationId="{6B266DD8-4B82-2AC3-2E35-CCCAC0C837D7}"/>
          </ac:spMkLst>
        </pc:spChg>
        <pc:spChg chg="del">
          <ac:chgData name="Heikki Pohjola" userId="27fbb711-d50c-4456-8821-de8cc1c219c6" providerId="ADAL" clId="{34D4DA9A-08F2-4771-9C50-8DC4B7A9E409}" dt="2026-02-03T10:41:56.855" v="292" actId="478"/>
          <ac:spMkLst>
            <pc:docMk/>
            <pc:sldMk cId="2616565064" sldId="276"/>
            <ac:spMk id="3" creationId="{2FDCA14C-AEF7-8F85-A9F6-816504F84C9B}"/>
          </ac:spMkLst>
        </pc:spChg>
        <pc:graphicFrameChg chg="add mod">
          <ac:chgData name="Heikki Pohjola" userId="27fbb711-d50c-4456-8821-de8cc1c219c6" providerId="ADAL" clId="{34D4DA9A-08F2-4771-9C50-8DC4B7A9E409}" dt="2026-02-03T10:41:40.863" v="290"/>
          <ac:graphicFrameMkLst>
            <pc:docMk/>
            <pc:sldMk cId="2616565064" sldId="276"/>
            <ac:graphicFrameMk id="4" creationId="{992D0A62-D30C-2FD9-B194-FF31FE2B55F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8BA8E4E5-DA18-4885-B7AF-8FEBAAC55438}" type="datetimeFigureOut">
              <a:rPr lang="en-GB" smtClean="0"/>
              <a:pPr/>
              <a:t>03/02/2026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DB56E656-7BCA-47BA-932F-B9CCCDF33D5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B56E656-7BCA-47BA-932F-B9CCCDF33D5D}" type="slidenum">
              <a:rPr lang="en-GB" smtClean="0"/>
              <a:pPr/>
              <a:t>1</a:t>
            </a:fld>
            <a:endParaRPr lang="en-GB"/>
          </a:p>
        </p:txBody>
      </p:sp>
    </p:spTree>
    <p:extLst>
      <p:ext uri="{BB962C8B-B14F-4D97-AF65-F5344CB8AC3E}">
        <p14:creationId xmlns:p14="http://schemas.microsoft.com/office/powerpoint/2010/main" val="1812044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Rectangle 65"/>
          <p:cNvSpPr>
            <a:spLocks noGrp="1" noChangeArrowheads="1"/>
          </p:cNvSpPr>
          <p:nvPr>
            <p:ph type="sldNum" sz="quarter" idx="4294967295"/>
          </p:nvPr>
        </p:nvSpPr>
        <p:spPr>
          <a:xfrm>
            <a:off x="11430587"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4" name="TextBox 13"/>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5"/>
          <p:cNvSpPr>
            <a:spLocks noGrp="1" noChangeArrowheads="1"/>
          </p:cNvSpPr>
          <p:nvPr>
            <p:ph type="sldNum" sz="quarter" idx="4294967295"/>
          </p:nvPr>
        </p:nvSpPr>
        <p:spPr>
          <a:xfrm>
            <a:off x="11430596"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2" descr="cgmsletter">
            <a:extLst>
              <a:ext uri="{FF2B5EF4-FFF2-40B4-BE49-F238E27FC236}">
                <a16:creationId xmlns:a16="http://schemas.microsoft.com/office/drawing/2014/main" id="{E8053447-E41A-E048-4AB3-7AE80214BC98}"/>
              </a:ext>
            </a:extLst>
          </p:cNvPr>
          <p:cNvPicPr>
            <a:picLocks noChangeAspect="1" noChangeArrowheads="1"/>
          </p:cNvPicPr>
          <p:nvPr userDrawn="1"/>
        </p:nvPicPr>
        <p:blipFill>
          <a:blip r:embed="rId4" cstate="print"/>
          <a:srcRect/>
          <a:stretch>
            <a:fillRect/>
          </a:stretch>
        </p:blipFill>
        <p:spPr bwMode="auto">
          <a:xfrm>
            <a:off x="253364" y="5334718"/>
            <a:ext cx="11606617" cy="1281982"/>
          </a:xfrm>
          <a:prstGeom prst="rect">
            <a:avLst/>
          </a:prstGeom>
          <a:noFill/>
          <a:ln w="9525">
            <a:noFill/>
            <a:miter lim="800000"/>
            <a:headEnd/>
            <a:tailEnd/>
          </a:ln>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277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65"/>
          <p:cNvSpPr>
            <a:spLocks noGrp="1" noChangeArrowheads="1"/>
          </p:cNvSpPr>
          <p:nvPr>
            <p:ph type="sldNum" sz="quarter" idx="4"/>
          </p:nvPr>
        </p:nvSpPr>
        <p:spPr>
          <a:xfrm>
            <a:off x="11411369" y="661670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0" name="TextBox 9"/>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cgms-info.org/wp-content/uploads/2021/06/CGMS-Baseline-Sustained-contributions-to-the-observing-of-the-Earth-system-space-environment-and-Sun-v6-1.pdf" TargetMode="External"/><Relationship Id="rId2" Type="http://schemas.openxmlformats.org/officeDocument/2006/relationships/hyperlink" Target="https://www.cgms-info.org/Agendas/GetWpFile.ashx?wid=c696593b-82f5-4036-b701-729fd9151d31&amp;aid=445b4899-d602-4fa0-9230-fd9f2d341164"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5400" y="1916832"/>
            <a:ext cx="10801200" cy="3312368"/>
          </a:xfrm>
        </p:spPr>
        <p:txBody>
          <a:bodyPr>
            <a:normAutofit/>
          </a:bodyPr>
          <a:lstStyle/>
          <a:p>
            <a:r>
              <a:rPr lang="en-GB" b="1" dirty="0">
                <a:solidFill>
                  <a:schemeClr val="tx2"/>
                </a:solidFill>
                <a:latin typeface="Arial" pitchFamily="34" charset="0"/>
                <a:cs typeface="Arial" pitchFamily="34" charset="0"/>
              </a:rPr>
              <a:t>MW missions in the CGMS baseline and the CGMS Risk Assessment</a:t>
            </a:r>
            <a:br>
              <a:rPr lang="en-GB" b="1" dirty="0">
                <a:solidFill>
                  <a:schemeClr val="tx2"/>
                </a:solidFill>
                <a:latin typeface="Arial" pitchFamily="34" charset="0"/>
                <a:cs typeface="Arial" pitchFamily="34" charset="0"/>
              </a:rPr>
            </a:br>
            <a:br>
              <a:rPr lang="en-GB" b="1" dirty="0">
                <a:solidFill>
                  <a:schemeClr val="tx2"/>
                </a:solidFill>
                <a:latin typeface="Arial" pitchFamily="34" charset="0"/>
                <a:cs typeface="Arial" pitchFamily="34" charset="0"/>
              </a:rPr>
            </a:br>
            <a:r>
              <a:rPr lang="en-US" sz="1600" b="1" dirty="0">
                <a:solidFill>
                  <a:schemeClr val="tx2"/>
                </a:solidFill>
                <a:latin typeface="Arial" pitchFamily="34" charset="0"/>
                <a:cs typeface="Arial" pitchFamily="34" charset="0"/>
              </a:rPr>
              <a:t>8th </a:t>
            </a:r>
            <a:r>
              <a:rPr lang="en-CH" sz="1600" b="1" dirty="0">
                <a:solidFill>
                  <a:schemeClr val="tx2"/>
                </a:solidFill>
                <a:latin typeface="Arial" pitchFamily="34" charset="0"/>
                <a:cs typeface="Arial" pitchFamily="34" charset="0"/>
              </a:rPr>
              <a:t>CGMS</a:t>
            </a:r>
            <a:r>
              <a:rPr lang="en-US" sz="1600" b="1" dirty="0">
                <a:solidFill>
                  <a:schemeClr val="tx2"/>
                </a:solidFill>
                <a:latin typeface="Arial" pitchFamily="34" charset="0"/>
                <a:cs typeface="Arial" pitchFamily="34" charset="0"/>
              </a:rPr>
              <a:t> </a:t>
            </a:r>
            <a:r>
              <a:rPr lang="en-CH" sz="1600" b="1" dirty="0">
                <a:solidFill>
                  <a:schemeClr val="tx2"/>
                </a:solidFill>
                <a:latin typeface="Arial" pitchFamily="34" charset="0"/>
                <a:cs typeface="Arial" pitchFamily="34" charset="0"/>
              </a:rPr>
              <a:t>R</a:t>
            </a:r>
            <a:r>
              <a:rPr lang="en-US" sz="1600" b="1" dirty="0" err="1">
                <a:solidFill>
                  <a:schemeClr val="tx2"/>
                </a:solidFill>
                <a:latin typeface="Arial" pitchFamily="34" charset="0"/>
                <a:cs typeface="Arial" pitchFamily="34" charset="0"/>
              </a:rPr>
              <a:t>isk</a:t>
            </a:r>
            <a:r>
              <a:rPr lang="en-US" sz="1600" b="1" dirty="0">
                <a:solidFill>
                  <a:schemeClr val="tx2"/>
                </a:solidFill>
                <a:latin typeface="Arial" pitchFamily="34" charset="0"/>
                <a:cs typeface="Arial" pitchFamily="34" charset="0"/>
              </a:rPr>
              <a:t> </a:t>
            </a:r>
            <a:r>
              <a:rPr lang="en-CH" sz="1600" b="1" dirty="0">
                <a:solidFill>
                  <a:schemeClr val="tx2"/>
                </a:solidFill>
                <a:latin typeface="Arial" pitchFamily="34" charset="0"/>
                <a:cs typeface="Arial" pitchFamily="34" charset="0"/>
              </a:rPr>
              <a:t>A</a:t>
            </a:r>
            <a:r>
              <a:rPr lang="en-US" sz="1600" b="1" dirty="0" err="1">
                <a:solidFill>
                  <a:schemeClr val="tx2"/>
                </a:solidFill>
                <a:latin typeface="Arial" pitchFamily="34" charset="0"/>
                <a:cs typeface="Arial" pitchFamily="34" charset="0"/>
              </a:rPr>
              <a:t>ssessment</a:t>
            </a:r>
            <a:r>
              <a:rPr lang="en-US" sz="1600" b="1" dirty="0">
                <a:solidFill>
                  <a:schemeClr val="tx2"/>
                </a:solidFill>
                <a:latin typeface="Arial" pitchFamily="34" charset="0"/>
                <a:cs typeface="Arial" pitchFamily="34" charset="0"/>
              </a:rPr>
              <a:t> </a:t>
            </a:r>
            <a:r>
              <a:rPr lang="en-CH" sz="1600" b="1" dirty="0">
                <a:solidFill>
                  <a:schemeClr val="tx2"/>
                </a:solidFill>
                <a:latin typeface="Arial" pitchFamily="34" charset="0"/>
                <a:cs typeface="Arial" pitchFamily="34" charset="0"/>
              </a:rPr>
              <a:t>W</a:t>
            </a:r>
            <a:r>
              <a:rPr lang="en-US" sz="1600" b="1" dirty="0" err="1">
                <a:solidFill>
                  <a:schemeClr val="tx2"/>
                </a:solidFill>
                <a:latin typeface="Arial" pitchFamily="34" charset="0"/>
                <a:cs typeface="Arial" pitchFamily="34" charset="0"/>
              </a:rPr>
              <a:t>orkshop</a:t>
            </a:r>
            <a:endParaRPr lang="en-GB" sz="1600" b="1" dirty="0">
              <a:solidFill>
                <a:schemeClr val="tx2"/>
              </a:soli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1A10-7079-D30C-5BDF-EA46728AE3BF}"/>
              </a:ext>
            </a:extLst>
          </p:cNvPr>
          <p:cNvSpPr>
            <a:spLocks noGrp="1"/>
          </p:cNvSpPr>
          <p:nvPr>
            <p:ph type="title"/>
          </p:nvPr>
        </p:nvSpPr>
        <p:spPr/>
        <p:txBody>
          <a:bodyPr/>
          <a:lstStyle/>
          <a:p>
            <a:r>
              <a:rPr lang="en-CH" dirty="0"/>
              <a:t>Open action</a:t>
            </a:r>
          </a:p>
        </p:txBody>
      </p:sp>
      <p:sp>
        <p:nvSpPr>
          <p:cNvPr id="3" name="Content Placeholder 2">
            <a:extLst>
              <a:ext uri="{FF2B5EF4-FFF2-40B4-BE49-F238E27FC236}">
                <a16:creationId xmlns:a16="http://schemas.microsoft.com/office/drawing/2014/main" id="{C246EF67-2E0B-554D-0FFD-48CA86397DA9}"/>
              </a:ext>
            </a:extLst>
          </p:cNvPr>
          <p:cNvSpPr>
            <a:spLocks noGrp="1"/>
          </p:cNvSpPr>
          <p:nvPr>
            <p:ph idx="1"/>
          </p:nvPr>
        </p:nvSpPr>
        <p:spPr/>
        <p:txBody>
          <a:bodyPr>
            <a:normAutofit/>
          </a:bodyPr>
          <a:lstStyle/>
          <a:p>
            <a:r>
              <a:rPr lang="en-US" dirty="0"/>
              <a:t>MW missions with different frequencies</a:t>
            </a:r>
            <a:endParaRPr lang="en-CH" dirty="0"/>
          </a:p>
          <a:p>
            <a:pPr lvl="1"/>
            <a:r>
              <a:rPr lang="en-US" dirty="0"/>
              <a:t>Ref. WGIII/A52.03: WGIII to recommend to WGII the need for articulating MW missions with different frequencies in the CGMS baseline and risk assessment in the future and how to visualize it in the flyout charts</a:t>
            </a:r>
            <a:endParaRPr lang="en-CH" dirty="0"/>
          </a:p>
          <a:p>
            <a:pPr marL="457200" lvl="1" indent="0">
              <a:buNone/>
            </a:pPr>
            <a:endParaRPr lang="en-CH" dirty="0"/>
          </a:p>
        </p:txBody>
      </p:sp>
    </p:spTree>
    <p:extLst>
      <p:ext uri="{BB962C8B-B14F-4D97-AF65-F5344CB8AC3E}">
        <p14:creationId xmlns:p14="http://schemas.microsoft.com/office/powerpoint/2010/main" val="738625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D419-4491-A521-86F3-A206142BAFB7}"/>
              </a:ext>
            </a:extLst>
          </p:cNvPr>
          <p:cNvSpPr>
            <a:spLocks noGrp="1"/>
          </p:cNvSpPr>
          <p:nvPr>
            <p:ph type="title"/>
          </p:nvPr>
        </p:nvSpPr>
        <p:spPr>
          <a:xfrm>
            <a:off x="371831" y="197768"/>
            <a:ext cx="10972800" cy="1143000"/>
          </a:xfrm>
        </p:spPr>
        <p:txBody>
          <a:bodyPr/>
          <a:lstStyle/>
          <a:p>
            <a:r>
              <a:rPr lang="fi-FI" dirty="0"/>
              <a:t>Support from WGII and </a:t>
            </a:r>
            <a:r>
              <a:rPr lang="en-CH" dirty="0"/>
              <a:t>IPWG </a:t>
            </a:r>
          </a:p>
        </p:txBody>
      </p:sp>
      <p:sp>
        <p:nvSpPr>
          <p:cNvPr id="3" name="Content Placeholder 2">
            <a:extLst>
              <a:ext uri="{FF2B5EF4-FFF2-40B4-BE49-F238E27FC236}">
                <a16:creationId xmlns:a16="http://schemas.microsoft.com/office/drawing/2014/main" id="{66B201DF-175B-DCFD-F0F8-82CF4F39799C}"/>
              </a:ext>
            </a:extLst>
          </p:cNvPr>
          <p:cNvSpPr>
            <a:spLocks noGrp="1"/>
          </p:cNvSpPr>
          <p:nvPr>
            <p:ph idx="1"/>
          </p:nvPr>
        </p:nvSpPr>
        <p:spPr>
          <a:xfrm>
            <a:off x="263352" y="1290464"/>
            <a:ext cx="6840760" cy="4730824"/>
          </a:xfrm>
        </p:spPr>
        <p:txBody>
          <a:bodyPr>
            <a:normAutofit/>
          </a:bodyPr>
          <a:lstStyle/>
          <a:p>
            <a:r>
              <a:rPr lang="en-CH" sz="2800" dirty="0"/>
              <a:t>WMO provided a document covering the needs of NWP and MW imagers. </a:t>
            </a:r>
          </a:p>
          <a:p>
            <a:endParaRPr lang="en-CH" sz="2800" dirty="0"/>
          </a:p>
          <a:p>
            <a:r>
              <a:rPr lang="en-CH" sz="2800" dirty="0"/>
              <a:t>IPWG </a:t>
            </a:r>
            <a:r>
              <a:rPr lang="fi-FI" sz="2800" dirty="0"/>
              <a:t>reviewed the document and </a:t>
            </a:r>
            <a:r>
              <a:rPr lang="en-CH" sz="2800" dirty="0"/>
              <a:t>confirm</a:t>
            </a:r>
            <a:r>
              <a:rPr lang="fi-FI" sz="2800" dirty="0"/>
              <a:t>ed</a:t>
            </a:r>
            <a:r>
              <a:rPr lang="en-CH" sz="2800" dirty="0"/>
              <a:t> that </a:t>
            </a:r>
            <a:r>
              <a:rPr lang="fi-FI" sz="2800" dirty="0"/>
              <a:t>their measurement requirements</a:t>
            </a:r>
            <a:r>
              <a:rPr lang="en-CH" sz="2800" dirty="0"/>
              <a:t>needs are very similar</a:t>
            </a:r>
            <a:r>
              <a:rPr lang="fi-FI" sz="2800" dirty="0"/>
              <a:t> to NWP</a:t>
            </a:r>
            <a:endParaRPr lang="en-CH" sz="2800" dirty="0"/>
          </a:p>
        </p:txBody>
      </p:sp>
      <p:pic>
        <p:nvPicPr>
          <p:cNvPr id="6" name="Picture 5">
            <a:extLst>
              <a:ext uri="{FF2B5EF4-FFF2-40B4-BE49-F238E27FC236}">
                <a16:creationId xmlns:a16="http://schemas.microsoft.com/office/drawing/2014/main" id="{21AD5B1A-7B22-3347-8374-8A258A509B84}"/>
              </a:ext>
            </a:extLst>
          </p:cNvPr>
          <p:cNvPicPr>
            <a:picLocks noChangeAspect="1"/>
          </p:cNvPicPr>
          <p:nvPr/>
        </p:nvPicPr>
        <p:blipFill>
          <a:blip r:embed="rId2"/>
          <a:stretch>
            <a:fillRect/>
          </a:stretch>
        </p:blipFill>
        <p:spPr>
          <a:xfrm>
            <a:off x="7364123" y="1124744"/>
            <a:ext cx="4527813" cy="5343918"/>
          </a:xfrm>
          <a:prstGeom prst="rect">
            <a:avLst/>
          </a:prstGeom>
        </p:spPr>
      </p:pic>
    </p:spTree>
    <p:extLst>
      <p:ext uri="{BB962C8B-B14F-4D97-AF65-F5344CB8AC3E}">
        <p14:creationId xmlns:p14="http://schemas.microsoft.com/office/powerpoint/2010/main" val="2477520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EAD33-4F89-DF8B-F9E7-B7B49F29970C}"/>
              </a:ext>
            </a:extLst>
          </p:cNvPr>
          <p:cNvSpPr>
            <a:spLocks noGrp="1"/>
          </p:cNvSpPr>
          <p:nvPr>
            <p:ph type="title"/>
          </p:nvPr>
        </p:nvSpPr>
        <p:spPr/>
        <p:txBody>
          <a:bodyPr>
            <a:normAutofit/>
          </a:bodyPr>
          <a:lstStyle/>
          <a:p>
            <a:r>
              <a:rPr lang="fi-FI" dirty="0"/>
              <a:t>CGMS Baseline and MW imagers</a:t>
            </a:r>
            <a:endParaRPr lang="LID4096" dirty="0"/>
          </a:p>
        </p:txBody>
      </p:sp>
      <p:sp>
        <p:nvSpPr>
          <p:cNvPr id="3" name="Content Placeholder 2">
            <a:extLst>
              <a:ext uri="{FF2B5EF4-FFF2-40B4-BE49-F238E27FC236}">
                <a16:creationId xmlns:a16="http://schemas.microsoft.com/office/drawing/2014/main" id="{7F7B1879-7762-BB37-F346-238BAF35F30A}"/>
              </a:ext>
            </a:extLst>
          </p:cNvPr>
          <p:cNvSpPr>
            <a:spLocks noGrp="1"/>
          </p:cNvSpPr>
          <p:nvPr>
            <p:ph idx="1"/>
          </p:nvPr>
        </p:nvSpPr>
        <p:spPr>
          <a:xfrm>
            <a:off x="526945" y="1448335"/>
            <a:ext cx="10972800" cy="4277071"/>
          </a:xfrm>
        </p:spPr>
        <p:txBody>
          <a:bodyPr/>
          <a:lstStyle/>
          <a:p>
            <a:r>
              <a:rPr lang="fi-FI" dirty="0"/>
              <a:t>Split CGMS Baseline MW imagers following the frequency ranges and their applications</a:t>
            </a:r>
          </a:p>
          <a:p>
            <a:pPr lvl="1"/>
            <a:r>
              <a:rPr lang="fi-FI" dirty="0"/>
              <a:t>Taking into account CGMS commited missions and their frequencies</a:t>
            </a:r>
            <a:endParaRPr lang="LID4096" dirty="0"/>
          </a:p>
        </p:txBody>
      </p:sp>
      <p:pic>
        <p:nvPicPr>
          <p:cNvPr id="5" name="Picture 4">
            <a:extLst>
              <a:ext uri="{FF2B5EF4-FFF2-40B4-BE49-F238E27FC236}">
                <a16:creationId xmlns:a16="http://schemas.microsoft.com/office/drawing/2014/main" id="{4785BE7A-FC1D-4622-B2C3-3BD6C118A1A5}"/>
              </a:ext>
            </a:extLst>
          </p:cNvPr>
          <p:cNvPicPr>
            <a:picLocks noChangeAspect="1"/>
          </p:cNvPicPr>
          <p:nvPr/>
        </p:nvPicPr>
        <p:blipFill>
          <a:blip r:embed="rId2"/>
          <a:stretch>
            <a:fillRect/>
          </a:stretch>
        </p:blipFill>
        <p:spPr>
          <a:xfrm>
            <a:off x="6940376" y="3486999"/>
            <a:ext cx="4920983" cy="1620154"/>
          </a:xfrm>
          <a:prstGeom prst="rect">
            <a:avLst/>
          </a:prstGeom>
        </p:spPr>
      </p:pic>
      <p:grpSp>
        <p:nvGrpSpPr>
          <p:cNvPr id="10" name="Group 9">
            <a:extLst>
              <a:ext uri="{FF2B5EF4-FFF2-40B4-BE49-F238E27FC236}">
                <a16:creationId xmlns:a16="http://schemas.microsoft.com/office/drawing/2014/main" id="{F46B7991-3ED5-F537-4BA7-094A70157932}"/>
              </a:ext>
            </a:extLst>
          </p:cNvPr>
          <p:cNvGrpSpPr/>
          <p:nvPr/>
        </p:nvGrpSpPr>
        <p:grpSpPr>
          <a:xfrm>
            <a:off x="314066" y="3486638"/>
            <a:ext cx="5040560" cy="1377467"/>
            <a:chOff x="47328" y="2604059"/>
            <a:chExt cx="5328593" cy="1521483"/>
          </a:xfrm>
        </p:grpSpPr>
        <p:pic>
          <p:nvPicPr>
            <p:cNvPr id="7" name="Picture 6">
              <a:extLst>
                <a:ext uri="{FF2B5EF4-FFF2-40B4-BE49-F238E27FC236}">
                  <a16:creationId xmlns:a16="http://schemas.microsoft.com/office/drawing/2014/main" id="{B83C3B60-8AE2-E11B-C72B-421207C08A0A}"/>
                </a:ext>
              </a:extLst>
            </p:cNvPr>
            <p:cNvPicPr>
              <a:picLocks noChangeAspect="1"/>
            </p:cNvPicPr>
            <p:nvPr/>
          </p:nvPicPr>
          <p:blipFill>
            <a:blip r:embed="rId3"/>
            <a:stretch>
              <a:fillRect/>
            </a:stretch>
          </p:blipFill>
          <p:spPr>
            <a:xfrm>
              <a:off x="47328" y="2604059"/>
              <a:ext cx="5328592" cy="298206"/>
            </a:xfrm>
            <a:prstGeom prst="rect">
              <a:avLst/>
            </a:prstGeom>
          </p:spPr>
        </p:pic>
        <p:pic>
          <p:nvPicPr>
            <p:cNvPr id="9" name="Picture 8">
              <a:extLst>
                <a:ext uri="{FF2B5EF4-FFF2-40B4-BE49-F238E27FC236}">
                  <a16:creationId xmlns:a16="http://schemas.microsoft.com/office/drawing/2014/main" id="{16837AEC-E461-90B7-7342-2B6B21BC6C18}"/>
                </a:ext>
              </a:extLst>
            </p:cNvPr>
            <p:cNvPicPr>
              <a:picLocks noChangeAspect="1"/>
            </p:cNvPicPr>
            <p:nvPr/>
          </p:nvPicPr>
          <p:blipFill>
            <a:blip r:embed="rId4"/>
            <a:stretch>
              <a:fillRect/>
            </a:stretch>
          </p:blipFill>
          <p:spPr>
            <a:xfrm>
              <a:off x="47329" y="2902265"/>
              <a:ext cx="5328592" cy="1223277"/>
            </a:xfrm>
            <a:prstGeom prst="rect">
              <a:avLst/>
            </a:prstGeom>
          </p:spPr>
        </p:pic>
      </p:grpSp>
      <p:sp>
        <p:nvSpPr>
          <p:cNvPr id="11" name="Arrow: Left-Right 10">
            <a:extLst>
              <a:ext uri="{FF2B5EF4-FFF2-40B4-BE49-F238E27FC236}">
                <a16:creationId xmlns:a16="http://schemas.microsoft.com/office/drawing/2014/main" id="{741E1E37-6894-763C-0028-44FF79044E3E}"/>
              </a:ext>
            </a:extLst>
          </p:cNvPr>
          <p:cNvSpPr/>
          <p:nvPr/>
        </p:nvSpPr>
        <p:spPr>
          <a:xfrm>
            <a:off x="5519936" y="3933056"/>
            <a:ext cx="1216152" cy="484632"/>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527207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66DD8-4B82-2AC3-2E35-CCCAC0C837D7}"/>
              </a:ext>
            </a:extLst>
          </p:cNvPr>
          <p:cNvSpPr>
            <a:spLocks noGrp="1"/>
          </p:cNvSpPr>
          <p:nvPr>
            <p:ph type="title"/>
          </p:nvPr>
        </p:nvSpPr>
        <p:spPr/>
        <p:txBody>
          <a:bodyPr/>
          <a:lstStyle/>
          <a:p>
            <a:r>
              <a:rPr lang="fi-FI" dirty="0"/>
              <a:t>CGMS Baseline and MW imagers</a:t>
            </a:r>
            <a:endParaRPr lang="LID4096" dirty="0"/>
          </a:p>
        </p:txBody>
      </p:sp>
      <p:graphicFrame>
        <p:nvGraphicFramePr>
          <p:cNvPr id="4" name="Table 3">
            <a:extLst>
              <a:ext uri="{FF2B5EF4-FFF2-40B4-BE49-F238E27FC236}">
                <a16:creationId xmlns:a16="http://schemas.microsoft.com/office/drawing/2014/main" id="{992D0A62-D30C-2FD9-B194-FF31FE2B55FC}"/>
              </a:ext>
            </a:extLst>
          </p:cNvPr>
          <p:cNvGraphicFramePr>
            <a:graphicFrameLocks noGrp="1"/>
          </p:cNvGraphicFramePr>
          <p:nvPr>
            <p:extLst>
              <p:ext uri="{D42A27DB-BD31-4B8C-83A1-F6EECF244321}">
                <p14:modId xmlns:p14="http://schemas.microsoft.com/office/powerpoint/2010/main" val="2951477877"/>
              </p:ext>
            </p:extLst>
          </p:nvPr>
        </p:nvGraphicFramePr>
        <p:xfrm>
          <a:off x="1847528" y="1844824"/>
          <a:ext cx="8128000" cy="372364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300010609"/>
                    </a:ext>
                  </a:extLst>
                </a:gridCol>
                <a:gridCol w="2032000">
                  <a:extLst>
                    <a:ext uri="{9D8B030D-6E8A-4147-A177-3AD203B41FA5}">
                      <a16:colId xmlns:a16="http://schemas.microsoft.com/office/drawing/2014/main" val="2030123400"/>
                    </a:ext>
                  </a:extLst>
                </a:gridCol>
                <a:gridCol w="2032000">
                  <a:extLst>
                    <a:ext uri="{9D8B030D-6E8A-4147-A177-3AD203B41FA5}">
                      <a16:colId xmlns:a16="http://schemas.microsoft.com/office/drawing/2014/main" val="422346361"/>
                    </a:ext>
                  </a:extLst>
                </a:gridCol>
                <a:gridCol w="2032000">
                  <a:extLst>
                    <a:ext uri="{9D8B030D-6E8A-4147-A177-3AD203B41FA5}">
                      <a16:colId xmlns:a16="http://schemas.microsoft.com/office/drawing/2014/main" val="479154942"/>
                    </a:ext>
                  </a:extLst>
                </a:gridCol>
              </a:tblGrid>
              <a:tr h="370840">
                <a:tc>
                  <a:txBody>
                    <a:bodyPr/>
                    <a:lstStyle/>
                    <a:p>
                      <a:pPr algn="ctr"/>
                      <a:r>
                        <a:rPr lang="fi-FI" dirty="0"/>
                        <a:t>Sensor type</a:t>
                      </a:r>
                      <a:endParaRPr lang="LID4096" dirty="0"/>
                    </a:p>
                  </a:txBody>
                  <a:tcPr>
                    <a:solidFill>
                      <a:schemeClr val="bg1">
                        <a:lumMod val="95000"/>
                      </a:schemeClr>
                    </a:solidFill>
                  </a:tcPr>
                </a:tc>
                <a:tc>
                  <a:txBody>
                    <a:bodyPr/>
                    <a:lstStyle/>
                    <a:p>
                      <a:pPr algn="ctr"/>
                      <a:r>
                        <a:rPr lang="fi-FI" dirty="0"/>
                        <a:t>Orbit</a:t>
                      </a:r>
                      <a:endParaRPr lang="LID4096" dirty="0"/>
                    </a:p>
                  </a:txBody>
                  <a:tcPr>
                    <a:solidFill>
                      <a:schemeClr val="bg1">
                        <a:lumMod val="95000"/>
                      </a:schemeClr>
                    </a:solidFill>
                  </a:tcPr>
                </a:tc>
                <a:tc>
                  <a:txBody>
                    <a:bodyPr/>
                    <a:lstStyle/>
                    <a:p>
                      <a:pPr algn="ctr"/>
                      <a:r>
                        <a:rPr lang="fi-FI" dirty="0"/>
                        <a:t>Observations</a:t>
                      </a:r>
                      <a:endParaRPr lang="LID4096" dirty="0"/>
                    </a:p>
                  </a:txBody>
                  <a:tcPr>
                    <a:solidFill>
                      <a:schemeClr val="bg1">
                        <a:lumMod val="95000"/>
                      </a:schemeClr>
                    </a:solidFill>
                  </a:tcPr>
                </a:tc>
                <a:tc>
                  <a:txBody>
                    <a:bodyPr/>
                    <a:lstStyle/>
                    <a:p>
                      <a:pPr algn="ctr"/>
                      <a:r>
                        <a:rPr lang="fi-FI" dirty="0"/>
                        <a:t>Attributes</a:t>
                      </a:r>
                      <a:endParaRPr lang="LID4096" dirty="0"/>
                    </a:p>
                  </a:txBody>
                  <a:tcPr>
                    <a:solidFill>
                      <a:schemeClr val="bg1">
                        <a:lumMod val="95000"/>
                      </a:schemeClr>
                    </a:solidFill>
                  </a:tcPr>
                </a:tc>
                <a:extLst>
                  <a:ext uri="{0D108BD9-81ED-4DB2-BD59-A6C34878D82A}">
                    <a16:rowId xmlns:a16="http://schemas.microsoft.com/office/drawing/2014/main" val="2530330224"/>
                  </a:ext>
                </a:extLst>
              </a:tr>
              <a:tr h="370840">
                <a:tc>
                  <a:txBody>
                    <a:bodyPr/>
                    <a:lstStyle/>
                    <a:p>
                      <a:r>
                        <a:rPr lang="fi-FI" sz="1400" dirty="0"/>
                        <a:t>MW  Imager, </a:t>
                      </a:r>
                    </a:p>
                    <a:p>
                      <a:r>
                        <a:rPr lang="fi-FI" sz="1400" dirty="0"/>
                        <a:t>&lt; 2 GHz</a:t>
                      </a:r>
                      <a:endParaRPr lang="LID4096" sz="1400" dirty="0"/>
                    </a:p>
                  </a:txBody>
                  <a:tcPr>
                    <a:solidFill>
                      <a:schemeClr val="bg1"/>
                    </a:solidFill>
                  </a:tcPr>
                </a:tc>
                <a:tc>
                  <a:txBody>
                    <a:bodyPr/>
                    <a:lstStyle/>
                    <a:p>
                      <a:r>
                        <a:rPr lang="fi-FI" sz="1400" dirty="0"/>
                        <a:t>LEO</a:t>
                      </a:r>
                      <a:endParaRPr lang="LID4096" sz="1400" dirty="0"/>
                    </a:p>
                  </a:txBody>
                  <a:tcPr>
                    <a:solidFill>
                      <a:schemeClr val="bg1"/>
                    </a:solidFill>
                  </a:tcPr>
                </a:tc>
                <a:tc>
                  <a:txBody>
                    <a:bodyPr/>
                    <a:lstStyle/>
                    <a:p>
                      <a:r>
                        <a:rPr lang="fi-FI" sz="1400" dirty="0"/>
                        <a:t>Soil moisture, salinity, sea-ice thickness, freeze-thaw status, ocean surface windspeed</a:t>
                      </a:r>
                      <a:endParaRPr lang="LID4096" sz="1400" dirty="0"/>
                    </a:p>
                  </a:txBody>
                  <a:tcPr>
                    <a:solidFill>
                      <a:schemeClr val="bg1"/>
                    </a:solidFill>
                  </a:tcPr>
                </a:tc>
                <a:tc>
                  <a:txBody>
                    <a:bodyPr/>
                    <a:lstStyle/>
                    <a:p>
                      <a:r>
                        <a:rPr lang="fi-FI" sz="1400" dirty="0"/>
                        <a:t>?</a:t>
                      </a:r>
                      <a:endParaRPr lang="LID4096" sz="1400" dirty="0"/>
                    </a:p>
                  </a:txBody>
                  <a:tcPr>
                    <a:solidFill>
                      <a:schemeClr val="bg1"/>
                    </a:solidFill>
                  </a:tcPr>
                </a:tc>
                <a:extLst>
                  <a:ext uri="{0D108BD9-81ED-4DB2-BD59-A6C34878D82A}">
                    <a16:rowId xmlns:a16="http://schemas.microsoft.com/office/drawing/2014/main" val="827787407"/>
                  </a:ext>
                </a:extLst>
              </a:tr>
              <a:tr h="370840">
                <a:tc>
                  <a:txBody>
                    <a:bodyPr/>
                    <a:lstStyle/>
                    <a:p>
                      <a:r>
                        <a:rPr lang="fi-FI" sz="1400" dirty="0"/>
                        <a:t>MW  Imager, </a:t>
                      </a:r>
                    </a:p>
                    <a:p>
                      <a:r>
                        <a:rPr lang="fi-FI" sz="1400" dirty="0"/>
                        <a:t>&lt; 5-10 GHz</a:t>
                      </a:r>
                      <a:endParaRPr lang="LID4096" sz="1400" dirty="0"/>
                    </a:p>
                    <a:p>
                      <a:endParaRPr lang="LID4096" sz="1400" dirty="0"/>
                    </a:p>
                  </a:txBody>
                  <a:tcPr>
                    <a:solidFill>
                      <a:schemeClr val="bg1"/>
                    </a:solidFill>
                  </a:tcPr>
                </a:tc>
                <a:tc>
                  <a:txBody>
                    <a:bodyPr/>
                    <a:lstStyle/>
                    <a:p>
                      <a:r>
                        <a:rPr lang="fi-FI" sz="1400" dirty="0"/>
                        <a:t>LEO</a:t>
                      </a:r>
                      <a:endParaRPr lang="LID4096" sz="1400" dirty="0"/>
                    </a:p>
                  </a:txBody>
                  <a:tcPr>
                    <a:solidFill>
                      <a:schemeClr val="bg1"/>
                    </a:solidFill>
                  </a:tcPr>
                </a:tc>
                <a:tc>
                  <a:txBody>
                    <a:bodyPr/>
                    <a:lstStyle/>
                    <a:p>
                      <a:r>
                        <a:rPr lang="fi-FI" sz="1400" dirty="0"/>
                        <a:t>SST, LST, Sea-ice cover</a:t>
                      </a:r>
                      <a:endParaRPr lang="LID4096" sz="1400" dirty="0"/>
                    </a:p>
                  </a:txBody>
                  <a:tcPr>
                    <a:solidFill>
                      <a:schemeClr val="bg1"/>
                    </a:solidFill>
                  </a:tcPr>
                </a:tc>
                <a:tc>
                  <a:txBody>
                    <a:bodyPr/>
                    <a:lstStyle/>
                    <a:p>
                      <a:r>
                        <a:rPr lang="fi-FI" sz="1400" dirty="0"/>
                        <a:t>?</a:t>
                      </a:r>
                      <a:endParaRPr lang="LID4096" sz="1400" dirty="0"/>
                    </a:p>
                  </a:txBody>
                  <a:tcPr>
                    <a:solidFill>
                      <a:schemeClr val="bg1"/>
                    </a:solidFill>
                  </a:tcPr>
                </a:tc>
                <a:extLst>
                  <a:ext uri="{0D108BD9-81ED-4DB2-BD59-A6C34878D82A}">
                    <a16:rowId xmlns:a16="http://schemas.microsoft.com/office/drawing/2014/main" val="332970539"/>
                  </a:ext>
                </a:extLst>
              </a:tr>
              <a:tr h="370840">
                <a:tc>
                  <a:txBody>
                    <a:bodyPr/>
                    <a:lstStyle/>
                    <a:p>
                      <a:r>
                        <a:rPr lang="fi-FI" sz="1400" dirty="0"/>
                        <a:t>MW Imager,</a:t>
                      </a:r>
                    </a:p>
                    <a:p>
                      <a:r>
                        <a:rPr lang="fi-FI" sz="1400" dirty="0"/>
                        <a:t>19-200 GHz</a:t>
                      </a:r>
                      <a:endParaRPr lang="LID4096" sz="1400" dirty="0"/>
                    </a:p>
                  </a:txBody>
                  <a:tcPr>
                    <a:solidFill>
                      <a:schemeClr val="bg1"/>
                    </a:solidFill>
                  </a:tcPr>
                </a:tc>
                <a:tc>
                  <a:txBody>
                    <a:bodyPr/>
                    <a:lstStyle/>
                    <a:p>
                      <a:r>
                        <a:rPr lang="fi-FI" sz="1400" dirty="0"/>
                        <a:t>LEO</a:t>
                      </a:r>
                      <a:endParaRPr lang="LID4096" sz="1400" dirty="0"/>
                    </a:p>
                  </a:txBody>
                  <a:tcPr>
                    <a:solidFill>
                      <a:schemeClr val="bg1"/>
                    </a:solidFill>
                  </a:tcPr>
                </a:tc>
                <a:tc>
                  <a:txBody>
                    <a:bodyPr/>
                    <a:lstStyle/>
                    <a:p>
                      <a:r>
                        <a:rPr lang="en-GB" sz="1400" kern="1200" dirty="0">
                          <a:solidFill>
                            <a:schemeClr val="tx1"/>
                          </a:solidFill>
                          <a:effectLst/>
                          <a:latin typeface="+mn-lt"/>
                          <a:ea typeface="+mn-ea"/>
                          <a:cs typeface="+mn-cs"/>
                        </a:rPr>
                        <a:t>Snow water equivalent and cover, TCWV, Ocean surface wind speed, Cloud Liquid Water, Precipitation intensity</a:t>
                      </a:r>
                      <a:endParaRPr lang="LID4096" sz="1400" dirty="0"/>
                    </a:p>
                  </a:txBody>
                  <a:tcPr>
                    <a:solidFill>
                      <a:schemeClr val="bg1"/>
                    </a:solidFill>
                  </a:tcPr>
                </a:tc>
                <a:tc>
                  <a:txBody>
                    <a:bodyPr/>
                    <a:lstStyle/>
                    <a:p>
                      <a:r>
                        <a:rPr lang="fi-FI" sz="1400" dirty="0"/>
                        <a:t>?</a:t>
                      </a:r>
                      <a:endParaRPr lang="LID4096" sz="1400" dirty="0"/>
                    </a:p>
                  </a:txBody>
                  <a:tcPr>
                    <a:solidFill>
                      <a:schemeClr val="bg1"/>
                    </a:solidFill>
                  </a:tcPr>
                </a:tc>
                <a:extLst>
                  <a:ext uri="{0D108BD9-81ED-4DB2-BD59-A6C34878D82A}">
                    <a16:rowId xmlns:a16="http://schemas.microsoft.com/office/drawing/2014/main" val="3724490777"/>
                  </a:ext>
                </a:extLst>
              </a:tr>
              <a:tr h="370840">
                <a:tc>
                  <a:txBody>
                    <a:bodyPr/>
                    <a:lstStyle/>
                    <a:p>
                      <a:r>
                        <a:rPr lang="fi-FI" sz="1400" dirty="0"/>
                        <a:t>MW Imager,</a:t>
                      </a:r>
                    </a:p>
                    <a:p>
                      <a:r>
                        <a:rPr lang="fi-FI" sz="1400" dirty="0"/>
                        <a:t>&gt; 200 GHz</a:t>
                      </a:r>
                      <a:endParaRPr lang="LID4096" sz="1400" dirty="0"/>
                    </a:p>
                  </a:txBody>
                  <a:tcPr>
                    <a:solidFill>
                      <a:schemeClr val="bg1"/>
                    </a:solidFill>
                  </a:tcPr>
                </a:tc>
                <a:tc>
                  <a:txBody>
                    <a:bodyPr/>
                    <a:lstStyle/>
                    <a:p>
                      <a:r>
                        <a:rPr lang="fi-FI" sz="1400" dirty="0"/>
                        <a:t>LEO</a:t>
                      </a:r>
                      <a:endParaRPr lang="LID4096" sz="1400" dirty="0"/>
                    </a:p>
                  </a:txBody>
                  <a:tcPr>
                    <a:solidFill>
                      <a:schemeClr val="bg1"/>
                    </a:solidFill>
                  </a:tcPr>
                </a:tc>
                <a:tc>
                  <a:txBody>
                    <a:bodyPr/>
                    <a:lstStyle/>
                    <a:p>
                      <a:r>
                        <a:rPr lang="en-GB" sz="1400" kern="1200" dirty="0">
                          <a:solidFill>
                            <a:schemeClr val="tx1"/>
                          </a:solidFill>
                          <a:effectLst/>
                          <a:latin typeface="+mn-lt"/>
                          <a:ea typeface="+mn-ea"/>
                          <a:cs typeface="+mn-cs"/>
                        </a:rPr>
                        <a:t>Cloud ice column</a:t>
                      </a:r>
                      <a:endParaRPr lang="LID4096" sz="1400" dirty="0"/>
                    </a:p>
                  </a:txBody>
                  <a:tcPr>
                    <a:solidFill>
                      <a:schemeClr val="bg1"/>
                    </a:solidFill>
                  </a:tcPr>
                </a:tc>
                <a:tc>
                  <a:txBody>
                    <a:bodyPr/>
                    <a:lstStyle/>
                    <a:p>
                      <a:r>
                        <a:rPr lang="fi-FI" sz="1400" dirty="0"/>
                        <a:t>?</a:t>
                      </a:r>
                      <a:endParaRPr lang="LID4096" sz="1400" dirty="0"/>
                    </a:p>
                  </a:txBody>
                  <a:tcPr>
                    <a:solidFill>
                      <a:schemeClr val="bg1"/>
                    </a:solidFill>
                  </a:tcPr>
                </a:tc>
                <a:extLst>
                  <a:ext uri="{0D108BD9-81ED-4DB2-BD59-A6C34878D82A}">
                    <a16:rowId xmlns:a16="http://schemas.microsoft.com/office/drawing/2014/main" val="4276821748"/>
                  </a:ext>
                </a:extLst>
              </a:tr>
            </a:tbl>
          </a:graphicData>
        </a:graphic>
      </p:graphicFrame>
    </p:spTree>
    <p:extLst>
      <p:ext uri="{BB962C8B-B14F-4D97-AF65-F5344CB8AC3E}">
        <p14:creationId xmlns:p14="http://schemas.microsoft.com/office/powerpoint/2010/main" val="2616565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3BF3B4-9FE8-FBBA-436B-B78306D0F097}"/>
              </a:ext>
            </a:extLst>
          </p:cNvPr>
          <p:cNvPicPr>
            <a:picLocks noChangeAspect="1"/>
          </p:cNvPicPr>
          <p:nvPr/>
        </p:nvPicPr>
        <p:blipFill>
          <a:blip r:embed="rId2"/>
          <a:stretch>
            <a:fillRect/>
          </a:stretch>
        </p:blipFill>
        <p:spPr>
          <a:xfrm>
            <a:off x="911424" y="1772816"/>
            <a:ext cx="10056440" cy="4509361"/>
          </a:xfrm>
          <a:prstGeom prst="rect">
            <a:avLst/>
          </a:prstGeom>
        </p:spPr>
      </p:pic>
      <p:sp>
        <p:nvSpPr>
          <p:cNvPr id="4" name="Title 3">
            <a:extLst>
              <a:ext uri="{FF2B5EF4-FFF2-40B4-BE49-F238E27FC236}">
                <a16:creationId xmlns:a16="http://schemas.microsoft.com/office/drawing/2014/main" id="{B49AC9B3-4CF6-286F-5E01-01E04209CEBE}"/>
              </a:ext>
            </a:extLst>
          </p:cNvPr>
          <p:cNvSpPr>
            <a:spLocks noGrp="1"/>
          </p:cNvSpPr>
          <p:nvPr>
            <p:ph type="title"/>
          </p:nvPr>
        </p:nvSpPr>
        <p:spPr>
          <a:xfrm>
            <a:off x="453244" y="404664"/>
            <a:ext cx="10972800" cy="1143000"/>
          </a:xfrm>
        </p:spPr>
        <p:txBody>
          <a:bodyPr>
            <a:normAutofit fontScale="90000"/>
          </a:bodyPr>
          <a:lstStyle/>
          <a:p>
            <a:r>
              <a:rPr lang="fi-FI" dirty="0"/>
              <a:t>Split MW flyout chart according to the updated CGMS Baseline and frequency ranges</a:t>
            </a:r>
            <a:endParaRPr lang="LID4096" dirty="0"/>
          </a:p>
        </p:txBody>
      </p:sp>
    </p:spTree>
    <p:extLst>
      <p:ext uri="{BB962C8B-B14F-4D97-AF65-F5344CB8AC3E}">
        <p14:creationId xmlns:p14="http://schemas.microsoft.com/office/powerpoint/2010/main" val="218421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3EA97-1795-90A6-C2DB-9B30CFE9E480}"/>
              </a:ext>
            </a:extLst>
          </p:cNvPr>
          <p:cNvSpPr>
            <a:spLocks noGrp="1"/>
          </p:cNvSpPr>
          <p:nvPr>
            <p:ph type="title"/>
          </p:nvPr>
        </p:nvSpPr>
        <p:spPr/>
        <p:txBody>
          <a:bodyPr/>
          <a:lstStyle/>
          <a:p>
            <a:r>
              <a:rPr lang="fi-FI" dirty="0"/>
              <a:t>Back up</a:t>
            </a:r>
            <a:endParaRPr lang="en-CH" dirty="0"/>
          </a:p>
        </p:txBody>
      </p:sp>
      <p:sp>
        <p:nvSpPr>
          <p:cNvPr id="3" name="Content Placeholder 2">
            <a:extLst>
              <a:ext uri="{FF2B5EF4-FFF2-40B4-BE49-F238E27FC236}">
                <a16:creationId xmlns:a16="http://schemas.microsoft.com/office/drawing/2014/main" id="{EDE4CF21-90F7-87E0-6CB5-2EEDB5881B33}"/>
              </a:ext>
            </a:extLst>
          </p:cNvPr>
          <p:cNvSpPr>
            <a:spLocks noGrp="1"/>
          </p:cNvSpPr>
          <p:nvPr>
            <p:ph idx="1"/>
          </p:nvPr>
        </p:nvSpPr>
        <p:spPr/>
        <p:txBody>
          <a:bodyPr/>
          <a:lstStyle/>
          <a:p>
            <a:endParaRPr lang="en-CH"/>
          </a:p>
        </p:txBody>
      </p:sp>
    </p:spTree>
    <p:extLst>
      <p:ext uri="{BB962C8B-B14F-4D97-AF65-F5344CB8AC3E}">
        <p14:creationId xmlns:p14="http://schemas.microsoft.com/office/powerpoint/2010/main" val="3042702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93804-626B-66A7-B890-6DD4B06C2954}"/>
              </a:ext>
            </a:extLst>
          </p:cNvPr>
          <p:cNvSpPr>
            <a:spLocks noGrp="1"/>
          </p:cNvSpPr>
          <p:nvPr>
            <p:ph type="title"/>
          </p:nvPr>
        </p:nvSpPr>
        <p:spPr/>
        <p:txBody>
          <a:bodyPr/>
          <a:lstStyle/>
          <a:p>
            <a:r>
              <a:rPr lang="fi-FI" dirty="0"/>
              <a:t>Action introduced in WGII: WGIII/52.03</a:t>
            </a:r>
            <a:endParaRPr lang="en-CH" dirty="0"/>
          </a:p>
        </p:txBody>
      </p:sp>
      <p:sp>
        <p:nvSpPr>
          <p:cNvPr id="3" name="Content Placeholder 2">
            <a:extLst>
              <a:ext uri="{FF2B5EF4-FFF2-40B4-BE49-F238E27FC236}">
                <a16:creationId xmlns:a16="http://schemas.microsoft.com/office/drawing/2014/main" id="{25105BC4-4375-7565-184A-4753B0791CFC}"/>
              </a:ext>
            </a:extLst>
          </p:cNvPr>
          <p:cNvSpPr>
            <a:spLocks noGrp="1"/>
          </p:cNvSpPr>
          <p:nvPr>
            <p:ph idx="1"/>
          </p:nvPr>
        </p:nvSpPr>
        <p:spPr>
          <a:xfrm>
            <a:off x="838200" y="1463547"/>
            <a:ext cx="10515600" cy="4351338"/>
          </a:xfrm>
        </p:spPr>
        <p:txBody>
          <a:bodyPr>
            <a:normAutofit lnSpcReduction="10000"/>
          </a:bodyPr>
          <a:lstStyle/>
          <a:p>
            <a:pPr marL="0" indent="0">
              <a:buNone/>
            </a:pPr>
            <a:endParaRPr lang="en-CH" sz="1800" dirty="0">
              <a:latin typeface="Calibri" panose="020F0502020204030204" pitchFamily="34" charset="0"/>
            </a:endParaRPr>
          </a:p>
          <a:p>
            <a:r>
              <a:rPr lang="en-GB" sz="1800" dirty="0">
                <a:latin typeface="Calibri" panose="020F0502020204030204" pitchFamily="34" charset="0"/>
              </a:rPr>
              <a:t>WGIII action to WGII: The need for articulating MW missions with different frequencies in the CGMS baseline and risk assessment in the future and how to visualise it in the flyout charts. </a:t>
            </a:r>
          </a:p>
          <a:p>
            <a:r>
              <a:rPr lang="fi-FI" sz="1800" dirty="0">
                <a:effectLst/>
                <a:latin typeface="Calibri" panose="020F0502020204030204" pitchFamily="34" charset="0"/>
                <a:ea typeface="Calibri" panose="020F0502020204030204" pitchFamily="34" charset="0"/>
              </a:rPr>
              <a:t>There is a </a:t>
            </a:r>
            <a:r>
              <a:rPr lang="en-CH" sz="1800" dirty="0">
                <a:effectLst/>
                <a:latin typeface="Calibri" panose="020F0502020204030204" pitchFamily="34" charset="0"/>
                <a:ea typeface="Calibri" panose="020F0502020204030204" pitchFamily="34" charset="0"/>
              </a:rPr>
              <a:t>need to monitor MW missions</a:t>
            </a:r>
            <a:r>
              <a:rPr lang="fi-FI" sz="1800" dirty="0">
                <a:effectLst/>
                <a:latin typeface="Calibri" panose="020F0502020204030204" pitchFamily="34" charset="0"/>
                <a:ea typeface="Calibri" panose="020F0502020204030204" pitchFamily="34" charset="0"/>
              </a:rPr>
              <a:t> more detailed, if</a:t>
            </a:r>
            <a:r>
              <a:rPr lang="en-CH" sz="1800" dirty="0">
                <a:effectLst/>
                <a:latin typeface="Calibri" panose="020F0502020204030204" pitchFamily="34" charset="0"/>
                <a:ea typeface="Calibri" panose="020F0502020204030204" pitchFamily="34" charset="0"/>
              </a:rPr>
              <a:t> are compliant with the needed frequency band</a:t>
            </a:r>
            <a:r>
              <a:rPr lang="fi-FI" sz="1800" dirty="0">
                <a:effectLst/>
                <a:latin typeface="Calibri" panose="020F0502020204030204" pitchFamily="34" charset="0"/>
                <a:ea typeface="Calibri" panose="020F0502020204030204" pitchFamily="34" charset="0"/>
              </a:rPr>
              <a:t>s</a:t>
            </a:r>
            <a:r>
              <a:rPr lang="en-CH" sz="1800" dirty="0">
                <a:effectLst/>
                <a:latin typeface="Calibri" panose="020F0502020204030204" pitchFamily="34" charset="0"/>
                <a:ea typeface="Calibri" panose="020F0502020204030204" pitchFamily="34" charset="0"/>
              </a:rPr>
              <a:t> for different applications.</a:t>
            </a:r>
            <a:endParaRPr lang="fi-FI" sz="1800" dirty="0">
              <a:effectLst/>
              <a:latin typeface="Calibri" panose="020F0502020204030204" pitchFamily="34" charset="0"/>
              <a:ea typeface="Calibri" panose="020F0502020204030204" pitchFamily="34" charset="0"/>
            </a:endParaRPr>
          </a:p>
          <a:p>
            <a:pPr marL="0" indent="0">
              <a:buNone/>
            </a:pPr>
            <a:r>
              <a:rPr lang="en-CH" sz="1800" dirty="0">
                <a:effectLst/>
                <a:latin typeface="Calibri" panose="020F0502020204030204" pitchFamily="34" charset="0"/>
                <a:ea typeface="Calibri" panose="020F0502020204030204" pitchFamily="34" charset="0"/>
              </a:rPr>
              <a:t> </a:t>
            </a:r>
            <a:endParaRPr lang="fi-FI" sz="1800" dirty="0">
              <a:effectLst/>
              <a:latin typeface="Calibri" panose="020F0502020204030204" pitchFamily="34" charset="0"/>
              <a:ea typeface="Calibri" panose="020F0502020204030204" pitchFamily="34" charset="0"/>
            </a:endParaRPr>
          </a:p>
          <a:p>
            <a:r>
              <a:rPr lang="en-CH" sz="1800" dirty="0">
                <a:effectLst/>
                <a:latin typeface="Calibri" panose="020F0502020204030204" pitchFamily="34" charset="0"/>
                <a:ea typeface="Calibri" panose="020F0502020204030204" pitchFamily="34" charset="0"/>
              </a:rPr>
              <a:t>Please find the risk assessment flyout charts and the CGMS baseline via the links below to see how MW missions are currently presented. </a:t>
            </a:r>
          </a:p>
          <a:p>
            <a:r>
              <a:rPr lang="en-CH" sz="1800" dirty="0">
                <a:effectLst/>
                <a:latin typeface="Calibri" panose="020F0502020204030204" pitchFamily="34" charset="0"/>
                <a:ea typeface="Calibri" panose="020F0502020204030204" pitchFamily="34" charset="0"/>
              </a:rPr>
              <a:t>CGMS Risk Assessment flyout charts:</a:t>
            </a:r>
          </a:p>
          <a:p>
            <a:pPr lvl="1"/>
            <a:r>
              <a:rPr lang="en-CH" sz="1400" u="sng" dirty="0">
                <a:solidFill>
                  <a:srgbClr val="0563C1"/>
                </a:solidFill>
                <a:effectLst/>
                <a:latin typeface="Calibri" panose="020F0502020204030204" pitchFamily="34" charset="0"/>
                <a:ea typeface="Calibri" panose="020F0502020204030204" pitchFamily="34" charset="0"/>
                <a:hlinkClick r:id="rId2"/>
              </a:rPr>
              <a:t>https://www.cgms-info.org/Agendas/GetWpFile.ashx?wid=c696593b-82f5-4036-b701-729fd9151d31&amp;aid=445b4899-d602-4fa0-9230-fd9f2d341164</a:t>
            </a:r>
            <a:endParaRPr lang="en-CH" sz="1800" dirty="0">
              <a:effectLst/>
              <a:latin typeface="Calibri" panose="020F0502020204030204" pitchFamily="34" charset="0"/>
              <a:ea typeface="Calibri" panose="020F0502020204030204" pitchFamily="34" charset="0"/>
            </a:endParaRPr>
          </a:p>
          <a:p>
            <a:pPr algn="just"/>
            <a:r>
              <a:rPr lang="en-CH" sz="1800" dirty="0">
                <a:effectLst/>
                <a:latin typeface="Calibri" panose="020F0502020204030204" pitchFamily="34" charset="0"/>
                <a:ea typeface="Calibri" panose="020F0502020204030204" pitchFamily="34" charset="0"/>
              </a:rPr>
              <a:t>CGMS baseline:</a:t>
            </a:r>
          </a:p>
          <a:p>
            <a:pPr lvl="1" algn="just"/>
            <a:r>
              <a:rPr lang="en-CH" sz="1400" u="sng" dirty="0">
                <a:solidFill>
                  <a:srgbClr val="0563C1"/>
                </a:solidFill>
                <a:effectLst/>
                <a:latin typeface="Calibri" panose="020F0502020204030204" pitchFamily="34" charset="0"/>
                <a:ea typeface="Calibri" panose="020F0502020204030204" pitchFamily="34" charset="0"/>
                <a:hlinkClick r:id="rId3"/>
              </a:rPr>
              <a:t>https://cgms-info.org/wp-content/uploads/2021/06/CGMS-Baseline-Sustained-contributions-to-the-observing-of-the-Earth-system-space-environment-and-Sun-v6-1.pdf</a:t>
            </a:r>
            <a:endParaRPr lang="en-CH" sz="1400" dirty="0">
              <a:effectLst/>
              <a:latin typeface="Calibri" panose="020F0502020204030204" pitchFamily="34" charset="0"/>
              <a:ea typeface="Calibri" panose="020F0502020204030204" pitchFamily="34" charset="0"/>
            </a:endParaRPr>
          </a:p>
          <a:p>
            <a:pPr marL="0" indent="0" algn="just">
              <a:buNone/>
            </a:pPr>
            <a:r>
              <a:rPr lang="en-CH" sz="1800" u="none" strike="noStrike" dirty="0">
                <a:solidFill>
                  <a:srgbClr val="0563C1"/>
                </a:solidFill>
                <a:effectLst/>
                <a:latin typeface="Calibri" panose="020F0502020204030204" pitchFamily="34" charset="0"/>
                <a:ea typeface="Calibri" panose="020F0502020204030204" pitchFamily="34" charset="0"/>
              </a:rPr>
              <a:t> </a:t>
            </a:r>
            <a:endParaRPr lang="en-CH" sz="1800" dirty="0">
              <a:effectLst/>
              <a:latin typeface="Calibri" panose="020F0502020204030204" pitchFamily="34" charset="0"/>
              <a:ea typeface="Calibri" panose="020F0502020204030204" pitchFamily="34" charset="0"/>
            </a:endParaRPr>
          </a:p>
          <a:p>
            <a:endParaRPr lang="en-CH" dirty="0"/>
          </a:p>
        </p:txBody>
      </p:sp>
    </p:spTree>
    <p:extLst>
      <p:ext uri="{BB962C8B-B14F-4D97-AF65-F5344CB8AC3E}">
        <p14:creationId xmlns:p14="http://schemas.microsoft.com/office/powerpoint/2010/main" val="3571742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e962d134-526b-49fe-8fc7-dd80537250d0}" enabled="1" method="Standard" siteId="{eaa6be54-4687-40c4-9827-c044bd8e8d3c}" removed="0"/>
</clbl:labelList>
</file>

<file path=docProps/app.xml><?xml version="1.0" encoding="utf-8"?>
<Properties xmlns="http://schemas.openxmlformats.org/officeDocument/2006/extended-properties" xmlns:vt="http://schemas.openxmlformats.org/officeDocument/2006/docPropsVTypes">
  <TotalTime>96</TotalTime>
  <Words>364</Words>
  <Application>Microsoft Office PowerPoint</Application>
  <PresentationFormat>Widescreen</PresentationFormat>
  <Paragraphs>50</Paragraphs>
  <Slides>8</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MW missions in the CGMS baseline and the CGMS Risk Assessment  8th CGMS Risk Assessment Workshop</vt:lpstr>
      <vt:lpstr>Open action</vt:lpstr>
      <vt:lpstr>Support from WGII and IPWG </vt:lpstr>
      <vt:lpstr>CGMS Baseline and MW imagers</vt:lpstr>
      <vt:lpstr>CGMS Baseline and MW imagers</vt:lpstr>
      <vt:lpstr>Split MW flyout chart according to the updated CGMS Baseline and frequency ranges</vt:lpstr>
      <vt:lpstr>Back up</vt:lpstr>
      <vt:lpstr>Action introduced in WGII: WGIII/52.03</vt:lpstr>
    </vt:vector>
  </TitlesOfParts>
  <Company>EUMETSAT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Anne Taube</dc:creator>
  <cp:lastModifiedBy>Heikki Pohjola</cp:lastModifiedBy>
  <cp:revision>44</cp:revision>
  <dcterms:created xsi:type="dcterms:W3CDTF">2012-07-10T09:16:32Z</dcterms:created>
  <dcterms:modified xsi:type="dcterms:W3CDTF">2026-02-03T10:42:03Z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M_DOCNUM">
    <vt:lpwstr>743908</vt:lpwstr>
  </property>
  <property fmtid="{D5CDD505-2E9C-101B-9397-08002B2CF9AE}" pid="3" name="DM_DOCNAME">
    <vt:lpwstr>TEMPLATE - CGMS (generic)_viewgraph</vt:lpwstr>
  </property>
  <property fmtid="{D5CDD505-2E9C-101B-9397-08002B2CF9AE}" pid="4" name="DM_AUTHOR">
    <vt:lpwstr>Anne Taube</vt:lpwstr>
  </property>
  <property fmtid="{D5CDD505-2E9C-101B-9397-08002B2CF9AE}" pid="5" name="DM_E_DOC_NO">
    <vt:lpwstr>EUM/CGMS/TEM/19/743908</vt:lpwstr>
  </property>
  <property fmtid="{D5CDD505-2E9C-101B-9397-08002B2CF9AE}" pid="6" name="DM_E_VER_NO">
    <vt:lpwstr>1C Draft</vt:lpwstr>
  </property>
  <property fmtid="{D5CDD505-2E9C-101B-9397-08002B2CF9AE}" pid="7" name="DM_E_ISS_DATE">
    <vt:lpwstr>9 December 2022</vt:lpwstr>
  </property>
  <property fmtid="{D5CDD505-2E9C-101B-9397-08002B2CF9AE}" pid="8" name="DM_E_FROM_PERS2">
    <vt:lpwstr/>
  </property>
  <property fmtid="{D5CDD505-2E9C-101B-9397-08002B2CF9AE}" pid="9" name="DM_E_CONFID">
    <vt:lpwstr/>
  </property>
  <property fmtid="{D5CDD505-2E9C-101B-9397-08002B2CF9AE}" pid="10" name="DM_E_WBS_CODE">
    <vt:lpwstr/>
  </property>
  <property fmtid="{D5CDD505-2E9C-101B-9397-08002B2CF9AE}" pid="11" name="DM_E_DISTRIB">
    <vt:lpwstr>CGMS web site</vt:lpwstr>
  </property>
  <property fmtid="{D5CDD505-2E9C-101B-9397-08002B2CF9AE}" pid="12" name="DIGITAL_SIGNATURE">
    <vt:lpwstr/>
  </property>
</Properties>
</file>