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62" r:id="rId2"/>
    <p:sldId id="274" r:id="rId3"/>
    <p:sldId id="276" r:id="rId4"/>
    <p:sldId id="275" r:id="rId5"/>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D32597-1425-483B-A6F1-BFCD31A03801}" v="5" dt="2026-03-04T20:26:16.94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97" autoAdjust="0"/>
    <p:restoredTop sz="96247" autoAdjust="0"/>
  </p:normalViewPr>
  <p:slideViewPr>
    <p:cSldViewPr>
      <p:cViewPr varScale="1">
        <p:scale>
          <a:sx n="135" d="100"/>
          <a:sy n="135" d="100"/>
        </p:scale>
        <p:origin x="162" y="33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Vay, Eric S (HQ-DK000)" userId="690a6bbc-8cb0-4097-8d2f-5949e3cde6ba" providerId="ADAL" clId="{75D32597-1425-483B-A6F1-BFCD31A03801}"/>
    <pc:docChg chg="undo redo custSel addSld delSld modSld sldOrd modMainMaster">
      <pc:chgData name="McVay, Eric S (HQ-DK000)" userId="690a6bbc-8cb0-4097-8d2f-5949e3cde6ba" providerId="ADAL" clId="{75D32597-1425-483B-A6F1-BFCD31A03801}" dt="2026-02-03T12:08:03.708" v="324" actId="20577"/>
      <pc:docMkLst>
        <pc:docMk/>
      </pc:docMkLst>
      <pc:sldChg chg="modSp mod">
        <pc:chgData name="McVay, Eric S (HQ-DK000)" userId="690a6bbc-8cb0-4097-8d2f-5949e3cde6ba" providerId="ADAL" clId="{75D32597-1425-483B-A6F1-BFCD31A03801}" dt="2026-02-03T01:40:15.745" v="178" actId="20577"/>
        <pc:sldMkLst>
          <pc:docMk/>
          <pc:sldMk cId="0" sldId="262"/>
        </pc:sldMkLst>
        <pc:spChg chg="mod">
          <ac:chgData name="McVay, Eric S (HQ-DK000)" userId="690a6bbc-8cb0-4097-8d2f-5949e3cde6ba" providerId="ADAL" clId="{75D32597-1425-483B-A6F1-BFCD31A03801}" dt="2026-02-03T01:40:15.745" v="178" actId="20577"/>
          <ac:spMkLst>
            <pc:docMk/>
            <pc:sldMk cId="0" sldId="262"/>
            <ac:spMk id="2" creationId="{00000000-0000-0000-0000-000000000000}"/>
          </ac:spMkLst>
        </pc:spChg>
      </pc:sldChg>
      <pc:sldChg chg="modSp mod">
        <pc:chgData name="McVay, Eric S (HQ-DK000)" userId="690a6bbc-8cb0-4097-8d2f-5949e3cde6ba" providerId="ADAL" clId="{75D32597-1425-483B-A6F1-BFCD31A03801}" dt="2026-02-03T12:08:03.708" v="324" actId="20577"/>
        <pc:sldMkLst>
          <pc:docMk/>
          <pc:sldMk cId="1689692380" sldId="274"/>
        </pc:sldMkLst>
        <pc:spChg chg="mod">
          <ac:chgData name="McVay, Eric S (HQ-DK000)" userId="690a6bbc-8cb0-4097-8d2f-5949e3cde6ba" providerId="ADAL" clId="{75D32597-1425-483B-A6F1-BFCD31A03801}" dt="2026-02-03T01:38:22.103" v="4"/>
          <ac:spMkLst>
            <pc:docMk/>
            <pc:sldMk cId="1689692380" sldId="274"/>
            <ac:spMk id="7" creationId="{00000000-0000-0000-0000-000000000000}"/>
          </ac:spMkLst>
        </pc:spChg>
        <pc:spChg chg="mod">
          <ac:chgData name="McVay, Eric S (HQ-DK000)" userId="690a6bbc-8cb0-4097-8d2f-5949e3cde6ba" providerId="ADAL" clId="{75D32597-1425-483B-A6F1-BFCD31A03801}" dt="2026-02-03T12:08:03.708" v="324" actId="20577"/>
          <ac:spMkLst>
            <pc:docMk/>
            <pc:sldMk cId="1689692380" sldId="274"/>
            <ac:spMk id="102" creationId="{00000000-0000-0000-0000-000000000000}"/>
          </ac:spMkLst>
        </pc:spChg>
      </pc:sldChg>
      <pc:sldChg chg="modSp add mod">
        <pc:chgData name="McVay, Eric S (HQ-DK000)" userId="690a6bbc-8cb0-4097-8d2f-5949e3cde6ba" providerId="ADAL" clId="{75D32597-1425-483B-A6F1-BFCD31A03801}" dt="2026-02-03T01:54:20.918" v="323" actId="20577"/>
        <pc:sldMkLst>
          <pc:docMk/>
          <pc:sldMk cId="697076588" sldId="275"/>
        </pc:sldMkLst>
        <pc:spChg chg="mod">
          <ac:chgData name="McVay, Eric S (HQ-DK000)" userId="690a6bbc-8cb0-4097-8d2f-5949e3cde6ba" providerId="ADAL" clId="{75D32597-1425-483B-A6F1-BFCD31A03801}" dt="2026-02-03T01:43:02.275" v="212" actId="20577"/>
          <ac:spMkLst>
            <pc:docMk/>
            <pc:sldMk cId="697076588" sldId="275"/>
            <ac:spMk id="7" creationId="{00000000-0000-0000-0000-000000000000}"/>
          </ac:spMkLst>
        </pc:spChg>
        <pc:spChg chg="mod">
          <ac:chgData name="McVay, Eric S (HQ-DK000)" userId="690a6bbc-8cb0-4097-8d2f-5949e3cde6ba" providerId="ADAL" clId="{75D32597-1425-483B-A6F1-BFCD31A03801}" dt="2026-02-03T01:54:20.918" v="323" actId="20577"/>
          <ac:spMkLst>
            <pc:docMk/>
            <pc:sldMk cId="697076588" sldId="275"/>
            <ac:spMk id="102" creationId="{00000000-0000-0000-0000-000000000000}"/>
          </ac:spMkLst>
        </pc:spChg>
      </pc:sldChg>
      <pc:sldChg chg="modSp add mod ord">
        <pc:chgData name="McVay, Eric S (HQ-DK000)" userId="690a6bbc-8cb0-4097-8d2f-5949e3cde6ba" providerId="ADAL" clId="{75D32597-1425-483B-A6F1-BFCD31A03801}" dt="2026-02-03T01:54:15.267" v="321" actId="20577"/>
        <pc:sldMkLst>
          <pc:docMk/>
          <pc:sldMk cId="2570292054" sldId="276"/>
        </pc:sldMkLst>
        <pc:spChg chg="mod">
          <ac:chgData name="McVay, Eric S (HQ-DK000)" userId="690a6bbc-8cb0-4097-8d2f-5949e3cde6ba" providerId="ADAL" clId="{75D32597-1425-483B-A6F1-BFCD31A03801}" dt="2026-02-03T01:41:31.987" v="187"/>
          <ac:spMkLst>
            <pc:docMk/>
            <pc:sldMk cId="2570292054" sldId="276"/>
            <ac:spMk id="7" creationId="{00000000-0000-0000-0000-000000000000}"/>
          </ac:spMkLst>
        </pc:spChg>
        <pc:spChg chg="mod">
          <ac:chgData name="McVay, Eric S (HQ-DK000)" userId="690a6bbc-8cb0-4097-8d2f-5949e3cde6ba" providerId="ADAL" clId="{75D32597-1425-483B-A6F1-BFCD31A03801}" dt="2026-02-03T01:54:15.267" v="321" actId="20577"/>
          <ac:spMkLst>
            <pc:docMk/>
            <pc:sldMk cId="2570292054" sldId="276"/>
            <ac:spMk id="102" creationId="{00000000-0000-0000-0000-000000000000}"/>
          </ac:spMkLst>
        </pc:spChg>
      </pc:sldChg>
      <pc:sldMasterChg chg="modSp mod">
        <pc:chgData name="McVay, Eric S (HQ-DK000)" userId="690a6bbc-8cb0-4097-8d2f-5949e3cde6ba" providerId="ADAL" clId="{75D32597-1425-483B-A6F1-BFCD31A03801}" dt="2026-02-03T01:52:30.483" v="312" actId="20577"/>
        <pc:sldMasterMkLst>
          <pc:docMk/>
          <pc:sldMasterMk cId="0" sldId="2147483648"/>
        </pc:sldMasterMkLst>
        <pc:spChg chg="mod">
          <ac:chgData name="McVay, Eric S (HQ-DK000)" userId="690a6bbc-8cb0-4097-8d2f-5949e3cde6ba" providerId="ADAL" clId="{75D32597-1425-483B-A6F1-BFCD31A03801}" dt="2026-02-03T01:52:30.483" v="312" actId="20577"/>
          <ac:spMkLst>
            <pc:docMk/>
            <pc:sldMasterMk cId="0" sldId="2147483648"/>
            <ac:spMk id="7" creationId="{00000000-0000-0000-0000-000000000000}"/>
          </ac:spMkLst>
        </pc:spChg>
      </pc:sldMasterChg>
    </pc:docChg>
  </pc:docChgLst>
  <pc:docChgLst>
    <pc:chgData name="McVay, Eric S (HQ-DK000)" userId="690a6bbc-8cb0-4097-8d2f-5949e3cde6ba" providerId="ADAL" clId="{C8826466-70B4-4085-9105-EE8C557EB27F}"/>
    <pc:docChg chg="modSld">
      <pc:chgData name="McVay, Eric S (HQ-DK000)" userId="690a6bbc-8cb0-4097-8d2f-5949e3cde6ba" providerId="ADAL" clId="{C8826466-70B4-4085-9105-EE8C557EB27F}" dt="2026-03-04T20:26:27.753" v="487" actId="20577"/>
      <pc:docMkLst>
        <pc:docMk/>
      </pc:docMkLst>
      <pc:sldChg chg="modSp mod">
        <pc:chgData name="McVay, Eric S (HQ-DK000)" userId="690a6bbc-8cb0-4097-8d2f-5949e3cde6ba" providerId="ADAL" clId="{C8826466-70B4-4085-9105-EE8C557EB27F}" dt="2026-03-04T20:18:47.347" v="0" actId="20577"/>
        <pc:sldMkLst>
          <pc:docMk/>
          <pc:sldMk cId="1689692380" sldId="274"/>
        </pc:sldMkLst>
        <pc:spChg chg="mod">
          <ac:chgData name="McVay, Eric S (HQ-DK000)" userId="690a6bbc-8cb0-4097-8d2f-5949e3cde6ba" providerId="ADAL" clId="{C8826466-70B4-4085-9105-EE8C557EB27F}" dt="2026-03-04T20:18:47.347" v="0" actId="20577"/>
          <ac:spMkLst>
            <pc:docMk/>
            <pc:sldMk cId="1689692380" sldId="274"/>
            <ac:spMk id="102" creationId="{00000000-0000-0000-0000-000000000000}"/>
          </ac:spMkLst>
        </pc:spChg>
      </pc:sldChg>
      <pc:sldChg chg="modSp mod">
        <pc:chgData name="McVay, Eric S (HQ-DK000)" userId="690a6bbc-8cb0-4097-8d2f-5949e3cde6ba" providerId="ADAL" clId="{C8826466-70B4-4085-9105-EE8C557EB27F}" dt="2026-03-04T20:26:27.753" v="487" actId="20577"/>
        <pc:sldMkLst>
          <pc:docMk/>
          <pc:sldMk cId="697076588" sldId="275"/>
        </pc:sldMkLst>
        <pc:spChg chg="mod">
          <ac:chgData name="McVay, Eric S (HQ-DK000)" userId="690a6bbc-8cb0-4097-8d2f-5949e3cde6ba" providerId="ADAL" clId="{C8826466-70B4-4085-9105-EE8C557EB27F}" dt="2026-03-04T20:26:27.753" v="487" actId="20577"/>
          <ac:spMkLst>
            <pc:docMk/>
            <pc:sldMk cId="697076588" sldId="275"/>
            <ac:spMk id="102" creationId="{00000000-0000-0000-0000-000000000000}"/>
          </ac:spMkLst>
        </pc:spChg>
      </pc:sldChg>
      <pc:sldChg chg="modSp mod">
        <pc:chgData name="McVay, Eric S (HQ-DK000)" userId="690a6bbc-8cb0-4097-8d2f-5949e3cde6ba" providerId="ADAL" clId="{C8826466-70B4-4085-9105-EE8C557EB27F}" dt="2026-03-04T20:26:04.055" v="475" actId="404"/>
        <pc:sldMkLst>
          <pc:docMk/>
          <pc:sldMk cId="2570292054" sldId="276"/>
        </pc:sldMkLst>
        <pc:spChg chg="mod">
          <ac:chgData name="McVay, Eric S (HQ-DK000)" userId="690a6bbc-8cb0-4097-8d2f-5949e3cde6ba" providerId="ADAL" clId="{C8826466-70B4-4085-9105-EE8C557EB27F}" dt="2026-03-04T20:26:04.055" v="475" actId="404"/>
          <ac:spMkLst>
            <pc:docMk/>
            <pc:sldMk cId="2570292054" sldId="276"/>
            <ac:spMk id="102"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8BA8E4E5-DA18-4885-B7AF-8FEBAAC55438}" type="datetimeFigureOut">
              <a:rPr lang="en-GB" smtClean="0"/>
              <a:pPr/>
              <a:t>04/03/2026</a:t>
            </a:fld>
            <a:endParaRPr lang="en-GB"/>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1" y="9428583"/>
            <a:ext cx="2945659" cy="49633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4" y="9428583"/>
            <a:ext cx="2945659" cy="496332"/>
          </a:xfrm>
          <a:prstGeom prst="rect">
            <a:avLst/>
          </a:prstGeom>
        </p:spPr>
        <p:txBody>
          <a:bodyPr vert="horz" lIns="91440" tIns="45720" rIns="91440" bIns="45720" rtlCol="0" anchor="b"/>
          <a:lstStyle>
            <a:lvl1pPr algn="r">
              <a:defRPr sz="1200"/>
            </a:lvl1pPr>
          </a:lstStyle>
          <a:p>
            <a:fld id="{DB56E656-7BCA-47BA-932F-B9CCCDF33D5D}" type="slidenum">
              <a:rPr lang="en-GB" smtClean="0"/>
              <a:pPr/>
              <a:t>‹#›</a:t>
            </a:fld>
            <a:endParaRPr lang="en-GB"/>
          </a:p>
        </p:txBody>
      </p:sp>
    </p:spTree>
    <p:extLst>
      <p:ext uri="{BB962C8B-B14F-4D97-AF65-F5344CB8AC3E}">
        <p14:creationId xmlns:p14="http://schemas.microsoft.com/office/powerpoint/2010/main" val="30664164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56E656-7BCA-47BA-932F-B9CCCDF33D5D}" type="slidenum">
              <a:rPr lang="en-GB" smtClean="0"/>
              <a:pPr/>
              <a:t>1</a:t>
            </a:fld>
            <a:endParaRPr lang="en-GB"/>
          </a:p>
        </p:txBody>
      </p:sp>
    </p:spTree>
    <p:extLst>
      <p:ext uri="{BB962C8B-B14F-4D97-AF65-F5344CB8AC3E}">
        <p14:creationId xmlns:p14="http://schemas.microsoft.com/office/powerpoint/2010/main" val="35408895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B56E656-7BCA-47BA-932F-B9CCCDF33D5D}" type="slidenum">
              <a:rPr lang="en-GB" smtClean="0"/>
              <a:pPr/>
              <a:t>2</a:t>
            </a:fld>
            <a:endParaRPr lang="en-GB"/>
          </a:p>
        </p:txBody>
      </p:sp>
    </p:spTree>
    <p:extLst>
      <p:ext uri="{BB962C8B-B14F-4D97-AF65-F5344CB8AC3E}">
        <p14:creationId xmlns:p14="http://schemas.microsoft.com/office/powerpoint/2010/main" val="21140822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B56E656-7BCA-47BA-932F-B9CCCDF33D5D}" type="slidenum">
              <a:rPr lang="en-GB" smtClean="0"/>
              <a:pPr/>
              <a:t>3</a:t>
            </a:fld>
            <a:endParaRPr lang="en-GB"/>
          </a:p>
        </p:txBody>
      </p:sp>
    </p:spTree>
    <p:extLst>
      <p:ext uri="{BB962C8B-B14F-4D97-AF65-F5344CB8AC3E}">
        <p14:creationId xmlns:p14="http://schemas.microsoft.com/office/powerpoint/2010/main" val="37347140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B56E656-7BCA-47BA-932F-B9CCCDF33D5D}" type="slidenum">
              <a:rPr lang="en-GB" smtClean="0"/>
              <a:pPr/>
              <a:t>4</a:t>
            </a:fld>
            <a:endParaRPr lang="en-GB"/>
          </a:p>
        </p:txBody>
      </p:sp>
    </p:spTree>
    <p:extLst>
      <p:ext uri="{BB962C8B-B14F-4D97-AF65-F5344CB8AC3E}">
        <p14:creationId xmlns:p14="http://schemas.microsoft.com/office/powerpoint/2010/main" val="1534482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3" name="Rectangle 65"/>
          <p:cNvSpPr>
            <a:spLocks noGrp="1" noChangeArrowheads="1"/>
          </p:cNvSpPr>
          <p:nvPr>
            <p:ph type="sldNum" sz="quarter" idx="4294967295"/>
          </p:nvPr>
        </p:nvSpPr>
        <p:spPr>
          <a:xfrm>
            <a:off x="11402949" y="6610350"/>
            <a:ext cx="761404" cy="247650"/>
          </a:xfrm>
          <a:prstGeom prst="rect">
            <a:avLst/>
          </a:prstGeom>
        </p:spPr>
        <p:txBody>
          <a:bodyPr/>
          <a:lstStyle>
            <a:lvl1pPr>
              <a:defRPr sz="800">
                <a:solidFill>
                  <a:schemeClr val="tx2"/>
                </a:solidFill>
              </a:defRPr>
            </a:lvl1pPr>
          </a:lstStyle>
          <a:p>
            <a:pPr>
              <a:defRPr/>
            </a:pPr>
            <a:r>
              <a:rPr lang="en-GB" dirty="0"/>
              <a:t>Slide: </a:t>
            </a:r>
            <a:fld id="{8AE4F5B3-C86E-48F7-90B4-22A3CA5B476D}" type="slidenum">
              <a:rPr lang="en-GB"/>
              <a:pPr>
                <a:defRPr/>
              </a:pPr>
              <a:t>‹#›</a:t>
            </a:fld>
            <a:endParaRPr lang="en-GB" dirty="0"/>
          </a:p>
        </p:txBody>
      </p:sp>
      <p:sp>
        <p:nvSpPr>
          <p:cNvPr id="14" name="TextBox 13"/>
          <p:cNvSpPr txBox="1"/>
          <p:nvPr userDrawn="1"/>
        </p:nvSpPr>
        <p:spPr>
          <a:xfrm>
            <a:off x="0" y="0"/>
            <a:ext cx="12192000" cy="369332"/>
          </a:xfrm>
          <a:prstGeom prst="rect">
            <a:avLst/>
          </a:prstGeom>
          <a:solidFill>
            <a:schemeClr val="accent1">
              <a:lumMod val="75000"/>
            </a:schemeClr>
          </a:solidFill>
        </p:spPr>
        <p:txBody>
          <a:bodyPr wrap="square" rtlCol="0">
            <a:spAutoFit/>
          </a:bodyPr>
          <a:lstStyle/>
          <a:p>
            <a:pPr algn="ctr"/>
            <a:r>
              <a:rPr lang="en-GB" sz="1800" b="1" dirty="0">
                <a:solidFill>
                  <a:schemeClr val="bg1"/>
                </a:solidFill>
              </a:rPr>
              <a:t>Coordination Group for Meteorological Satellites - CGMS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5"/>
          <p:cNvSpPr>
            <a:spLocks noGrp="1" noChangeArrowheads="1"/>
          </p:cNvSpPr>
          <p:nvPr>
            <p:ph type="sldNum" sz="quarter" idx="4294967295"/>
          </p:nvPr>
        </p:nvSpPr>
        <p:spPr>
          <a:xfrm>
            <a:off x="11416768" y="6610350"/>
            <a:ext cx="761404" cy="247650"/>
          </a:xfrm>
          <a:prstGeom prst="rect">
            <a:avLst/>
          </a:prstGeom>
        </p:spPr>
        <p:txBody>
          <a:bodyPr/>
          <a:lstStyle>
            <a:lvl1pPr>
              <a:defRPr sz="800">
                <a:solidFill>
                  <a:schemeClr val="tx2"/>
                </a:solidFill>
              </a:defRPr>
            </a:lvl1pPr>
          </a:lstStyle>
          <a:p>
            <a:pPr>
              <a:defRPr/>
            </a:pPr>
            <a:r>
              <a:rPr lang="en-GB" dirty="0"/>
              <a:t>Slide: </a:t>
            </a:r>
            <a:fld id="{8AE4F5B3-C86E-48F7-90B4-22A3CA5B476D}" type="slidenum">
              <a:rPr lang="en-GB"/>
              <a:pPr>
                <a:defRPr/>
              </a:pPr>
              <a:t>‹#›</a:t>
            </a:fld>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cgmsletter">
            <a:extLst>
              <a:ext uri="{FF2B5EF4-FFF2-40B4-BE49-F238E27FC236}">
                <a16:creationId xmlns:a16="http://schemas.microsoft.com/office/drawing/2014/main" id="{E8053447-E41A-E048-4AB3-7AE80214BC98}"/>
              </a:ext>
            </a:extLst>
          </p:cNvPr>
          <p:cNvPicPr>
            <a:picLocks noChangeAspect="1" noChangeArrowheads="1"/>
          </p:cNvPicPr>
          <p:nvPr userDrawn="1"/>
        </p:nvPicPr>
        <p:blipFill>
          <a:blip r:embed="rId4" cstate="print"/>
          <a:srcRect/>
          <a:stretch>
            <a:fillRect/>
          </a:stretch>
        </p:blipFill>
        <p:spPr bwMode="auto">
          <a:xfrm>
            <a:off x="253364" y="5334718"/>
            <a:ext cx="11606617" cy="1281982"/>
          </a:xfrm>
          <a:prstGeom prst="rect">
            <a:avLst/>
          </a:prstGeom>
          <a:noFill/>
          <a:ln w="9525">
            <a:noFill/>
            <a:miter lim="800000"/>
            <a:headEnd/>
            <a:tailEnd/>
          </a:ln>
        </p:spPr>
      </p:pic>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600201"/>
            <a:ext cx="10972800" cy="431745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Box 6"/>
          <p:cNvSpPr txBox="1"/>
          <p:nvPr userDrawn="1"/>
        </p:nvSpPr>
        <p:spPr>
          <a:xfrm>
            <a:off x="133317" y="6616700"/>
            <a:ext cx="3946459" cy="215444"/>
          </a:xfrm>
          <a:prstGeom prst="rect">
            <a:avLst/>
          </a:prstGeom>
          <a:noFill/>
        </p:spPr>
        <p:txBody>
          <a:bodyPr wrap="square">
            <a:spAutoFit/>
          </a:bodyPr>
          <a:lstStyle/>
          <a:p>
            <a:pPr>
              <a:defRPr/>
            </a:pPr>
            <a:r>
              <a:rPr lang="en-GB" sz="800" dirty="0">
                <a:solidFill>
                  <a:srgbClr val="002569"/>
                </a:solidFill>
                <a:latin typeface="Geneva" panose="020B0503030404040204" pitchFamily="34" charset="0"/>
                <a:ea typeface="Geneva" panose="020B0503030404040204" pitchFamily="34" charset="0"/>
              </a:rPr>
              <a:t>NASA, 8</a:t>
            </a:r>
            <a:r>
              <a:rPr lang="en-GB" sz="800" baseline="30000" dirty="0">
                <a:solidFill>
                  <a:srgbClr val="002569"/>
                </a:solidFill>
                <a:latin typeface="Geneva" panose="020B0503030404040204" pitchFamily="34" charset="0"/>
                <a:ea typeface="Geneva" panose="020B0503030404040204" pitchFamily="34" charset="0"/>
              </a:rPr>
              <a:t>th</a:t>
            </a:r>
            <a:r>
              <a:rPr lang="en-GB" sz="800" dirty="0">
                <a:solidFill>
                  <a:srgbClr val="002569"/>
                </a:solidFill>
                <a:latin typeface="Geneva" panose="020B0503030404040204" pitchFamily="34" charset="0"/>
                <a:ea typeface="Geneva" panose="020B0503030404040204" pitchFamily="34" charset="0"/>
              </a:rPr>
              <a:t> Risk Assessment Workshop, 3 February 2026</a:t>
            </a:r>
          </a:p>
        </p:txBody>
      </p:sp>
      <p:sp>
        <p:nvSpPr>
          <p:cNvPr id="9" name="Rectangle 65"/>
          <p:cNvSpPr>
            <a:spLocks noGrp="1" noChangeArrowheads="1"/>
          </p:cNvSpPr>
          <p:nvPr>
            <p:ph type="sldNum" sz="quarter" idx="4"/>
          </p:nvPr>
        </p:nvSpPr>
        <p:spPr>
          <a:xfrm>
            <a:off x="11397336" y="6616700"/>
            <a:ext cx="761404" cy="247650"/>
          </a:xfrm>
          <a:prstGeom prst="rect">
            <a:avLst/>
          </a:prstGeom>
        </p:spPr>
        <p:txBody>
          <a:bodyPr/>
          <a:lstStyle>
            <a:lvl1pPr>
              <a:defRPr sz="800">
                <a:solidFill>
                  <a:schemeClr val="tx2"/>
                </a:solidFill>
              </a:defRPr>
            </a:lvl1pPr>
          </a:lstStyle>
          <a:p>
            <a:pPr>
              <a:defRPr/>
            </a:pPr>
            <a:r>
              <a:rPr lang="en-GB" dirty="0"/>
              <a:t>Slide: </a:t>
            </a:r>
            <a:fld id="{8AE4F5B3-C86E-48F7-90B4-22A3CA5B476D}" type="slidenum">
              <a:rPr lang="en-GB"/>
              <a:pPr>
                <a:defRPr/>
              </a:pPr>
              <a:t>‹#›</a:t>
            </a:fld>
            <a:endParaRPr lang="en-GB" dirty="0"/>
          </a:p>
        </p:txBody>
      </p:sp>
      <p:sp>
        <p:nvSpPr>
          <p:cNvPr id="10" name="TextBox 9"/>
          <p:cNvSpPr txBox="1"/>
          <p:nvPr userDrawn="1"/>
        </p:nvSpPr>
        <p:spPr>
          <a:xfrm>
            <a:off x="0" y="0"/>
            <a:ext cx="12192000" cy="369332"/>
          </a:xfrm>
          <a:prstGeom prst="rect">
            <a:avLst/>
          </a:prstGeom>
          <a:solidFill>
            <a:schemeClr val="accent1">
              <a:lumMod val="75000"/>
            </a:schemeClr>
          </a:solidFill>
        </p:spPr>
        <p:txBody>
          <a:bodyPr wrap="square" rtlCol="0">
            <a:spAutoFit/>
          </a:bodyPr>
          <a:lstStyle/>
          <a:p>
            <a:pPr algn="ctr"/>
            <a:r>
              <a:rPr lang="en-GB" sz="1800" b="1" dirty="0">
                <a:solidFill>
                  <a:schemeClr val="bg1"/>
                </a:solidFill>
              </a:rPr>
              <a:t>Coordination Group for Meteorological Satellites - CGMS</a:t>
            </a:r>
          </a:p>
        </p:txBody>
      </p:sp>
      <p:pic>
        <p:nvPicPr>
          <p:cNvPr id="5" name="Picture 10" descr="http://upload.wikimedia.org/wikipedia/commons/thumb/e/e5/NASA_logo.svg/290px-NASA_logo.svg.png">
            <a:extLst>
              <a:ext uri="{FF2B5EF4-FFF2-40B4-BE49-F238E27FC236}">
                <a16:creationId xmlns:a16="http://schemas.microsoft.com/office/drawing/2014/main" id="{6885B2F6-12BD-BBF3-E4AC-E83A4ED53787}"/>
              </a:ext>
            </a:extLst>
          </p:cNvPr>
          <p:cNvPicPr>
            <a:picLocks noChangeAspect="1" noChangeArrowheads="1"/>
          </p:cNvPicPr>
          <p:nvPr userDrawn="1"/>
        </p:nvPicPr>
        <p:blipFill>
          <a:blip r:embed="rId5" cstate="print"/>
          <a:srcRect/>
          <a:stretch>
            <a:fillRect/>
          </a:stretch>
        </p:blipFill>
        <p:spPr bwMode="auto">
          <a:xfrm>
            <a:off x="9480376" y="5440911"/>
            <a:ext cx="1152128" cy="953486"/>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51384" y="2348880"/>
            <a:ext cx="11089232" cy="3312368"/>
          </a:xfrm>
        </p:spPr>
        <p:txBody>
          <a:bodyPr>
            <a:normAutofit/>
          </a:bodyPr>
          <a:lstStyle/>
          <a:p>
            <a:r>
              <a:rPr lang="en-US" b="1" dirty="0">
                <a:solidFill>
                  <a:schemeClr val="tx2"/>
                </a:solidFill>
                <a:latin typeface="Geneva" panose="020B0503030404040204" pitchFamily="34" charset="0"/>
                <a:cs typeface="Calibri"/>
              </a:rPr>
              <a:t>NASA Response to Open Actions from 7</a:t>
            </a:r>
            <a:r>
              <a:rPr lang="en-US" b="1" baseline="30000" dirty="0">
                <a:solidFill>
                  <a:schemeClr val="tx2"/>
                </a:solidFill>
                <a:latin typeface="Geneva" panose="020B0503030404040204" pitchFamily="34" charset="0"/>
                <a:cs typeface="Calibri"/>
              </a:rPr>
              <a:t>th</a:t>
            </a:r>
            <a:r>
              <a:rPr lang="en-US" b="1" dirty="0">
                <a:solidFill>
                  <a:schemeClr val="tx2"/>
                </a:solidFill>
                <a:latin typeface="Geneva" panose="020B0503030404040204" pitchFamily="34" charset="0"/>
                <a:cs typeface="Calibri"/>
              </a:rPr>
              <a:t> Risk Assessment Workshop</a:t>
            </a:r>
            <a:br>
              <a:rPr lang="en-GB" b="1" dirty="0">
                <a:solidFill>
                  <a:schemeClr val="tx2"/>
                </a:solidFill>
                <a:latin typeface="Arial" pitchFamily="34" charset="0"/>
                <a:cs typeface="Arial" pitchFamily="34" charset="0"/>
              </a:rPr>
            </a:br>
            <a:br>
              <a:rPr lang="en-GB" b="1" dirty="0">
                <a:solidFill>
                  <a:schemeClr val="tx2"/>
                </a:solidFill>
                <a:latin typeface="Arial" pitchFamily="34" charset="0"/>
                <a:cs typeface="Arial" pitchFamily="34" charset="0"/>
              </a:rPr>
            </a:br>
            <a:r>
              <a:rPr lang="en-US" sz="1600" b="1" dirty="0">
                <a:solidFill>
                  <a:schemeClr val="tx2"/>
                </a:solidFill>
                <a:latin typeface="Arial" pitchFamily="34" charset="0"/>
                <a:cs typeface="Arial" pitchFamily="34" charset="0"/>
              </a:rPr>
              <a:t>Presented to 8</a:t>
            </a:r>
            <a:r>
              <a:rPr lang="en-US" sz="1600" b="1" baseline="30000" dirty="0">
                <a:solidFill>
                  <a:schemeClr val="tx2"/>
                </a:solidFill>
                <a:latin typeface="Arial" pitchFamily="34" charset="0"/>
                <a:cs typeface="Arial" pitchFamily="34" charset="0"/>
              </a:rPr>
              <a:t>th</a:t>
            </a:r>
            <a:r>
              <a:rPr lang="en-US" sz="1600" b="1" dirty="0">
                <a:solidFill>
                  <a:schemeClr val="tx2"/>
                </a:solidFill>
                <a:latin typeface="Arial" pitchFamily="34" charset="0"/>
                <a:cs typeface="Arial" pitchFamily="34" charset="0"/>
              </a:rPr>
              <a:t> Risk Assessment Workshop</a:t>
            </a:r>
            <a:br>
              <a:rPr lang="en-US" sz="1600" b="1" dirty="0">
                <a:solidFill>
                  <a:schemeClr val="tx2"/>
                </a:solidFill>
                <a:latin typeface="Arial" pitchFamily="34" charset="0"/>
                <a:cs typeface="Arial" pitchFamily="34" charset="0"/>
              </a:rPr>
            </a:br>
            <a:br>
              <a:rPr lang="en-US" sz="1600" b="1" dirty="0">
                <a:solidFill>
                  <a:schemeClr val="tx2"/>
                </a:solidFill>
                <a:latin typeface="Arial" pitchFamily="34" charset="0"/>
                <a:cs typeface="Arial" pitchFamily="34" charset="0"/>
              </a:rPr>
            </a:br>
            <a:r>
              <a:rPr lang="en-US" sz="1600" b="1" dirty="0">
                <a:solidFill>
                  <a:schemeClr val="tx2"/>
                </a:solidFill>
                <a:latin typeface="Arial" pitchFamily="34" charset="0"/>
                <a:cs typeface="Arial" pitchFamily="34" charset="0"/>
              </a:rPr>
              <a:t>Eric McVay, Program Executive</a:t>
            </a:r>
            <a:br>
              <a:rPr lang="en-US" sz="1600" b="1" dirty="0">
                <a:solidFill>
                  <a:schemeClr val="tx2"/>
                </a:solidFill>
                <a:latin typeface="Arial" pitchFamily="34" charset="0"/>
                <a:cs typeface="Arial" pitchFamily="34" charset="0"/>
              </a:rPr>
            </a:br>
            <a:r>
              <a:rPr lang="en-US" sz="1600" b="1" dirty="0">
                <a:solidFill>
                  <a:schemeClr val="tx2"/>
                </a:solidFill>
                <a:latin typeface="Arial" pitchFamily="34" charset="0"/>
                <a:cs typeface="Arial" pitchFamily="34" charset="0"/>
              </a:rPr>
              <a:t>Earth Science Division</a:t>
            </a:r>
            <a:r>
              <a:rPr lang="en-GB" sz="1600" b="1" dirty="0">
                <a:solidFill>
                  <a:schemeClr val="tx2"/>
                </a:solidFill>
                <a:latin typeface="Geneva"/>
                <a:ea typeface="Geneva" panose="020B0503030404040204" pitchFamily="34" charset="0"/>
                <a:cs typeface="Calibri"/>
              </a:rPr>
              <a:t>, </a:t>
            </a:r>
            <a:r>
              <a:rPr lang="en-US" sz="1600" b="1" dirty="0">
                <a:solidFill>
                  <a:schemeClr val="tx2"/>
                </a:solidFill>
                <a:latin typeface="Arial" pitchFamily="34" charset="0"/>
                <a:cs typeface="Arial" pitchFamily="34" charset="0"/>
              </a:rPr>
              <a:t>NASA Headquarters</a:t>
            </a:r>
            <a:endParaRPr lang="en-GB" sz="1600" b="1" dirty="0">
              <a:solidFill>
                <a:schemeClr val="tx2"/>
              </a:solidFill>
              <a:latin typeface="Arial" pitchFamily="34" charset="0"/>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91344" y="476672"/>
            <a:ext cx="5832648" cy="369332"/>
          </a:xfrm>
          <a:prstGeom prst="rect">
            <a:avLst/>
          </a:prstGeom>
          <a:solidFill>
            <a:schemeClr val="accent1">
              <a:lumMod val="75000"/>
            </a:schemeClr>
          </a:solidFill>
        </p:spPr>
        <p:txBody>
          <a:bodyPr wrap="square" rtlCol="0">
            <a:spAutoFit/>
          </a:bodyPr>
          <a:lstStyle/>
          <a:p>
            <a:r>
              <a:rPr lang="en-GB" b="1" dirty="0">
                <a:solidFill>
                  <a:schemeClr val="bg1"/>
                </a:solidFill>
              </a:rPr>
              <a:t>3.1 Continuity of GPM</a:t>
            </a:r>
          </a:p>
        </p:txBody>
      </p:sp>
      <p:cxnSp>
        <p:nvCxnSpPr>
          <p:cNvPr id="295" name="Straight Connector 95"/>
          <p:cNvCxnSpPr>
            <a:cxnSpLocks noChangeShapeType="1"/>
          </p:cNvCxnSpPr>
          <p:nvPr/>
        </p:nvCxnSpPr>
        <p:spPr bwMode="auto">
          <a:xfrm rot="10800000" flipV="1">
            <a:off x="-720969" y="4722813"/>
            <a:ext cx="228600" cy="150812"/>
          </a:xfrm>
          <a:prstGeom prst="line">
            <a:avLst/>
          </a:prstGeom>
          <a:noFill/>
          <a:ln w="9525" algn="ctr">
            <a:noFill/>
            <a:round/>
            <a:headEnd/>
            <a:tailEnd/>
          </a:ln>
        </p:spPr>
      </p:cxnSp>
      <p:sp>
        <p:nvSpPr>
          <p:cNvPr id="102" name="TextBox 101"/>
          <p:cNvSpPr txBox="1"/>
          <p:nvPr/>
        </p:nvSpPr>
        <p:spPr>
          <a:xfrm>
            <a:off x="191344" y="980729"/>
            <a:ext cx="11377264" cy="1835824"/>
          </a:xfrm>
          <a:prstGeom prst="rect">
            <a:avLst/>
          </a:prstGeom>
          <a:noFill/>
        </p:spPr>
        <p:txBody>
          <a:bodyPr wrap="square" rtlCol="0">
            <a:spAutoFit/>
          </a:bodyPr>
          <a:lstStyle/>
          <a:p>
            <a:pPr>
              <a:lnSpc>
                <a:spcPct val="110000"/>
              </a:lnSpc>
              <a:spcBef>
                <a:spcPts val="600"/>
              </a:spcBef>
              <a:buFont typeface="Courier New" panose="02070309020205020404" pitchFamily="49" charset="0"/>
              <a:buChar char="o"/>
            </a:pPr>
            <a:r>
              <a:rPr lang="en-US" sz="2000" dirty="0">
                <a:latin typeface="Geneva" panose="020B0503030404040204" pitchFamily="34" charset="0"/>
                <a:ea typeface="Geneva" panose="020B0503030404040204" pitchFamily="34" charset="0"/>
                <a:cs typeface="Calibri"/>
              </a:rPr>
              <a:t> </a:t>
            </a:r>
            <a:r>
              <a:rPr lang="en-US" sz="2000" i="1" dirty="0">
                <a:latin typeface="Geneva" panose="020B0503030404040204" pitchFamily="34" charset="0"/>
                <a:ea typeface="Geneva" panose="020B0503030404040204" pitchFamily="34" charset="0"/>
                <a:cs typeface="Calibri"/>
              </a:rPr>
              <a:t>Ref. 7RAWS-4: NASA and JAXA to provide a coordinated additional information on possible GPM continuation mission</a:t>
            </a:r>
          </a:p>
          <a:p>
            <a:pPr>
              <a:lnSpc>
                <a:spcPct val="110000"/>
              </a:lnSpc>
              <a:spcBef>
                <a:spcPts val="600"/>
              </a:spcBef>
              <a:buFont typeface="Courier New" panose="02070309020205020404" pitchFamily="49" charset="0"/>
              <a:buChar char="o"/>
            </a:pPr>
            <a:r>
              <a:rPr lang="en-US" sz="2000" dirty="0">
                <a:latin typeface="Geneva" panose="020B0503030404040204" pitchFamily="34" charset="0"/>
                <a:ea typeface="Geneva" panose="020B0503030404040204" pitchFamily="34" charset="0"/>
                <a:cs typeface="Calibri"/>
              </a:rPr>
              <a:t> GPM performed two orbit boost maneuvers in November 2023 to raise its altitude and restore its lifespan closer to the original estimates of ending in the early 2030s. NASA is working with JAXA to maintain continuity of this important precipitation measurement.</a:t>
            </a:r>
            <a:endParaRPr lang="en-US" sz="1600" dirty="0">
              <a:latin typeface="Geneva" panose="020B0503030404040204" pitchFamily="34" charset="0"/>
              <a:ea typeface="Geneva" panose="020B0503030404040204" pitchFamily="34" charset="0"/>
              <a:cs typeface="Calibri"/>
            </a:endParaRPr>
          </a:p>
        </p:txBody>
      </p:sp>
    </p:spTree>
    <p:extLst>
      <p:ext uri="{BB962C8B-B14F-4D97-AF65-F5344CB8AC3E}">
        <p14:creationId xmlns:p14="http://schemas.microsoft.com/office/powerpoint/2010/main" val="16896923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91344" y="476672"/>
            <a:ext cx="5832648" cy="369332"/>
          </a:xfrm>
          <a:prstGeom prst="rect">
            <a:avLst/>
          </a:prstGeom>
          <a:solidFill>
            <a:schemeClr val="accent1">
              <a:lumMod val="75000"/>
            </a:schemeClr>
          </a:solidFill>
        </p:spPr>
        <p:txBody>
          <a:bodyPr wrap="square" rtlCol="0">
            <a:spAutoFit/>
          </a:bodyPr>
          <a:lstStyle/>
          <a:p>
            <a:r>
              <a:rPr lang="en-GB" b="1" dirty="0">
                <a:solidFill>
                  <a:schemeClr val="bg1"/>
                </a:solidFill>
              </a:rPr>
              <a:t>3.2 IMAP and CGMS baseline</a:t>
            </a:r>
          </a:p>
        </p:txBody>
      </p:sp>
      <p:cxnSp>
        <p:nvCxnSpPr>
          <p:cNvPr id="295" name="Straight Connector 95"/>
          <p:cNvCxnSpPr>
            <a:cxnSpLocks noChangeShapeType="1"/>
          </p:cNvCxnSpPr>
          <p:nvPr/>
        </p:nvCxnSpPr>
        <p:spPr bwMode="auto">
          <a:xfrm rot="10800000" flipV="1">
            <a:off x="-720969" y="4722813"/>
            <a:ext cx="228600" cy="150812"/>
          </a:xfrm>
          <a:prstGeom prst="line">
            <a:avLst/>
          </a:prstGeom>
          <a:noFill/>
          <a:ln w="9525" algn="ctr">
            <a:noFill/>
            <a:round/>
            <a:headEnd/>
            <a:tailEnd/>
          </a:ln>
        </p:spPr>
      </p:cxnSp>
      <p:sp>
        <p:nvSpPr>
          <p:cNvPr id="102" name="TextBox 101"/>
          <p:cNvSpPr txBox="1"/>
          <p:nvPr/>
        </p:nvSpPr>
        <p:spPr>
          <a:xfrm>
            <a:off x="191344" y="980729"/>
            <a:ext cx="11377264" cy="4565352"/>
          </a:xfrm>
          <a:prstGeom prst="rect">
            <a:avLst/>
          </a:prstGeom>
          <a:noFill/>
        </p:spPr>
        <p:txBody>
          <a:bodyPr wrap="square" rtlCol="0">
            <a:spAutoFit/>
          </a:bodyPr>
          <a:lstStyle/>
          <a:p>
            <a:pPr>
              <a:lnSpc>
                <a:spcPct val="110000"/>
              </a:lnSpc>
              <a:spcBef>
                <a:spcPts val="600"/>
              </a:spcBef>
              <a:buFont typeface="Courier New" panose="02070309020205020404" pitchFamily="49" charset="0"/>
              <a:buChar char="o"/>
            </a:pPr>
            <a:r>
              <a:rPr lang="en-US" dirty="0">
                <a:latin typeface="Geneva" panose="020B0503030404040204" pitchFamily="34" charset="0"/>
                <a:ea typeface="Geneva" panose="020B0503030404040204" pitchFamily="34" charset="0"/>
                <a:cs typeface="Calibri"/>
              </a:rPr>
              <a:t> </a:t>
            </a:r>
            <a:r>
              <a:rPr lang="en-US" i="1" dirty="0">
                <a:latin typeface="Geneva" panose="020B0503030404040204" pitchFamily="34" charset="0"/>
                <a:ea typeface="Geneva" panose="020B0503030404040204" pitchFamily="34" charset="0"/>
                <a:cs typeface="Calibri"/>
              </a:rPr>
              <a:t>Ref. 7RAWS-5: NASA on IMAP mission and if its data is compliant with CGMS baseline criteria</a:t>
            </a:r>
          </a:p>
          <a:p>
            <a:pPr>
              <a:lnSpc>
                <a:spcPct val="110000"/>
              </a:lnSpc>
              <a:spcBef>
                <a:spcPts val="600"/>
              </a:spcBef>
              <a:buFont typeface="Courier New" panose="02070309020205020404" pitchFamily="49" charset="0"/>
              <a:buChar char="o"/>
            </a:pPr>
            <a:r>
              <a:rPr lang="en-US" dirty="0">
                <a:latin typeface="Geneva" panose="020B0503030404040204" pitchFamily="34" charset="0"/>
                <a:ea typeface="Geneva" panose="020B0503030404040204" pitchFamily="34" charset="0"/>
                <a:cs typeface="Calibri"/>
              </a:rPr>
              <a:t> IMAP: The latency requirement is &lt;5 minutes for data that is received on the ground and then processed and delivered to the space weather community. The space weather data set only includes the data from the five space weather relevant instruments and the necessary spacecraft ancillary data to make it useful. Those instruments include </a:t>
            </a:r>
            <a:r>
              <a:rPr lang="en-US" dirty="0" err="1">
                <a:latin typeface="Geneva" panose="020B0503030404040204" pitchFamily="34" charset="0"/>
                <a:ea typeface="Geneva" panose="020B0503030404040204" pitchFamily="34" charset="0"/>
                <a:cs typeface="Calibri"/>
              </a:rPr>
              <a:t>CoDICE</a:t>
            </a:r>
            <a:r>
              <a:rPr lang="en-US" dirty="0">
                <a:latin typeface="Geneva" panose="020B0503030404040204" pitchFamily="34" charset="0"/>
                <a:ea typeface="Geneva" panose="020B0503030404040204" pitchFamily="34" charset="0"/>
                <a:cs typeface="Calibri"/>
              </a:rPr>
              <a:t> (Compact Dual Ion Composition Experiment), HIT (High-energy Ion Telescope), SWAPI (Solar Wind and Pickup Ion), SWE (Solar Wind Electron), and MAG (Magnetometer).</a:t>
            </a:r>
          </a:p>
          <a:p>
            <a:pPr lvl="1">
              <a:lnSpc>
                <a:spcPct val="110000"/>
              </a:lnSpc>
              <a:spcBef>
                <a:spcPts val="600"/>
              </a:spcBef>
              <a:buFont typeface="Courier New" panose="02070309020205020404" pitchFamily="49" charset="0"/>
              <a:buChar char="o"/>
            </a:pPr>
            <a:r>
              <a:rPr lang="en-US" dirty="0">
                <a:latin typeface="Geneva" panose="020B0503030404040204" pitchFamily="34" charset="0"/>
                <a:ea typeface="Geneva" panose="020B0503030404040204" pitchFamily="34" charset="0"/>
                <a:cs typeface="Calibri"/>
              </a:rPr>
              <a:t> I-</a:t>
            </a:r>
            <a:r>
              <a:rPr lang="en-US" dirty="0" err="1">
                <a:latin typeface="Geneva" panose="020B0503030404040204" pitchFamily="34" charset="0"/>
                <a:ea typeface="Geneva" panose="020B0503030404040204" pitchFamily="34" charset="0"/>
                <a:cs typeface="Calibri"/>
              </a:rPr>
              <a:t>ALiRT</a:t>
            </a:r>
            <a:r>
              <a:rPr lang="en-US" dirty="0">
                <a:latin typeface="Geneva" panose="020B0503030404040204" pitchFamily="34" charset="0"/>
                <a:ea typeface="Geneva" panose="020B0503030404040204" pitchFamily="34" charset="0"/>
                <a:cs typeface="Calibri"/>
              </a:rPr>
              <a:t> is dependent on the establishment of a global ground station network. We currently have agreements with South Korea and Germany. We continue to work on agreements with partners in the southern hemisphere and South America.</a:t>
            </a:r>
          </a:p>
          <a:p>
            <a:pPr>
              <a:lnSpc>
                <a:spcPct val="110000"/>
              </a:lnSpc>
              <a:spcBef>
                <a:spcPts val="600"/>
              </a:spcBef>
              <a:buFont typeface="Courier New" panose="02070309020205020404" pitchFamily="49" charset="0"/>
              <a:buChar char="o"/>
            </a:pPr>
            <a:r>
              <a:rPr lang="en-US" dirty="0">
                <a:latin typeface="Geneva" panose="020B0503030404040204" pitchFamily="34" charset="0"/>
                <a:ea typeface="Geneva" panose="020B0503030404040204" pitchFamily="34" charset="0"/>
                <a:cs typeface="Calibri"/>
              </a:rPr>
              <a:t> Post-Workshop update: there is not a requirement or timeline for when the global network will be complete such that we have no I-</a:t>
            </a:r>
            <a:r>
              <a:rPr lang="en-US" dirty="0" err="1">
                <a:latin typeface="Geneva" panose="020B0503030404040204" pitchFamily="34" charset="0"/>
                <a:ea typeface="Geneva" panose="020B0503030404040204" pitchFamily="34" charset="0"/>
                <a:cs typeface="Calibri"/>
              </a:rPr>
              <a:t>ALiRT</a:t>
            </a:r>
            <a:r>
              <a:rPr lang="en-US" dirty="0">
                <a:latin typeface="Geneva" panose="020B0503030404040204" pitchFamily="34" charset="0"/>
                <a:ea typeface="Geneva" panose="020B0503030404040204" pitchFamily="34" charset="0"/>
                <a:cs typeface="Calibri"/>
              </a:rPr>
              <a:t> gaps. The network is built upon no-exchange of funds partnerships, which takes some coalition building to get it done. We’ve seen a lot more enthusiasm from potential partners since launch and hope to dovetail that interest into agreements. Recommend not including this in the baseline until the network is fully developed/in place.</a:t>
            </a:r>
          </a:p>
        </p:txBody>
      </p:sp>
    </p:spTree>
    <p:extLst>
      <p:ext uri="{BB962C8B-B14F-4D97-AF65-F5344CB8AC3E}">
        <p14:creationId xmlns:p14="http://schemas.microsoft.com/office/powerpoint/2010/main" val="25702920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91344" y="476672"/>
            <a:ext cx="5832648" cy="369332"/>
          </a:xfrm>
          <a:prstGeom prst="rect">
            <a:avLst/>
          </a:prstGeom>
          <a:solidFill>
            <a:schemeClr val="accent1">
              <a:lumMod val="75000"/>
            </a:schemeClr>
          </a:solidFill>
        </p:spPr>
        <p:txBody>
          <a:bodyPr wrap="square" rtlCol="0">
            <a:spAutoFit/>
          </a:bodyPr>
          <a:lstStyle/>
          <a:p>
            <a:r>
              <a:rPr lang="en-GB" b="1" dirty="0">
                <a:solidFill>
                  <a:schemeClr val="bg1"/>
                </a:solidFill>
              </a:rPr>
              <a:t>3.3 </a:t>
            </a:r>
            <a:r>
              <a:rPr lang="en-US" b="1" dirty="0">
                <a:solidFill>
                  <a:schemeClr val="bg1"/>
                </a:solidFill>
              </a:rPr>
              <a:t>L5 JEDI and CGMS baseline</a:t>
            </a:r>
            <a:r>
              <a:rPr lang="en-GB" b="1" dirty="0">
                <a:solidFill>
                  <a:schemeClr val="bg1"/>
                </a:solidFill>
              </a:rPr>
              <a:t> </a:t>
            </a:r>
          </a:p>
        </p:txBody>
      </p:sp>
      <p:cxnSp>
        <p:nvCxnSpPr>
          <p:cNvPr id="295" name="Straight Connector 95"/>
          <p:cNvCxnSpPr>
            <a:cxnSpLocks noChangeShapeType="1"/>
          </p:cNvCxnSpPr>
          <p:nvPr/>
        </p:nvCxnSpPr>
        <p:spPr bwMode="auto">
          <a:xfrm rot="10800000" flipV="1">
            <a:off x="-720969" y="4722813"/>
            <a:ext cx="228600" cy="150812"/>
          </a:xfrm>
          <a:prstGeom prst="line">
            <a:avLst/>
          </a:prstGeom>
          <a:noFill/>
          <a:ln w="9525" algn="ctr">
            <a:noFill/>
            <a:round/>
            <a:headEnd/>
            <a:tailEnd/>
          </a:ln>
        </p:spPr>
      </p:cxnSp>
      <p:sp>
        <p:nvSpPr>
          <p:cNvPr id="102" name="TextBox 101"/>
          <p:cNvSpPr txBox="1"/>
          <p:nvPr/>
        </p:nvSpPr>
        <p:spPr>
          <a:xfrm>
            <a:off x="191344" y="980729"/>
            <a:ext cx="11449272" cy="3682483"/>
          </a:xfrm>
          <a:prstGeom prst="rect">
            <a:avLst/>
          </a:prstGeom>
          <a:noFill/>
        </p:spPr>
        <p:txBody>
          <a:bodyPr wrap="square" rtlCol="0">
            <a:spAutoFit/>
          </a:bodyPr>
          <a:lstStyle/>
          <a:p>
            <a:pPr>
              <a:lnSpc>
                <a:spcPct val="110000"/>
              </a:lnSpc>
              <a:spcBef>
                <a:spcPts val="600"/>
              </a:spcBef>
              <a:buFont typeface="Courier New" panose="02070309020205020404" pitchFamily="49" charset="0"/>
              <a:buChar char="o"/>
            </a:pPr>
            <a:r>
              <a:rPr lang="en-US" sz="2000" dirty="0">
                <a:latin typeface="Geneva" panose="020B0503030404040204" pitchFamily="34" charset="0"/>
                <a:ea typeface="Geneva" panose="020B0503030404040204" pitchFamily="34" charset="0"/>
                <a:cs typeface="Calibri"/>
              </a:rPr>
              <a:t> </a:t>
            </a:r>
            <a:r>
              <a:rPr lang="en-US" sz="2000" i="1" dirty="0">
                <a:latin typeface="Geneva" panose="020B0503030404040204" pitchFamily="34" charset="0"/>
                <a:ea typeface="Geneva" panose="020B0503030404040204" pitchFamily="34" charset="0"/>
                <a:cs typeface="Calibri"/>
              </a:rPr>
              <a:t>Ref. 7RAWS-10: NASA and ESA to confirm if the L5 JEDI mission and its data is compliant with CGMS Baseline criteria</a:t>
            </a:r>
          </a:p>
          <a:p>
            <a:pPr>
              <a:lnSpc>
                <a:spcPct val="110000"/>
              </a:lnSpc>
              <a:spcBef>
                <a:spcPts val="600"/>
              </a:spcBef>
              <a:buFont typeface="Courier New" panose="02070309020205020404" pitchFamily="49" charset="0"/>
              <a:buChar char="o"/>
            </a:pPr>
            <a:r>
              <a:rPr lang="en-US" sz="2000" dirty="0">
                <a:latin typeface="Geneva" panose="020B0503030404040204" pitchFamily="34" charset="0"/>
                <a:ea typeface="Geneva" panose="020B0503030404040204" pitchFamily="34" charset="0"/>
                <a:cs typeface="Calibri"/>
              </a:rPr>
              <a:t> JEDI: NASA is contributing the JEDI instrument to ESA’s Vigil mission, which will produce data for both a low latency operational channel and the higher latency science data channel.  For Vigil operational data, they have a &lt;5min latency 24/7 requirement for the operational data that will go through ground stations to the forecasting offices.  NOAA will be responsible for the official processing of CCOR-3 data and for distributing to their partners and customers.</a:t>
            </a:r>
          </a:p>
          <a:p>
            <a:pPr lvl="1">
              <a:lnSpc>
                <a:spcPct val="110000"/>
              </a:lnSpc>
              <a:spcBef>
                <a:spcPts val="600"/>
              </a:spcBef>
              <a:buFont typeface="Courier New" panose="02070309020205020404" pitchFamily="49" charset="0"/>
              <a:buChar char="o"/>
            </a:pPr>
            <a:r>
              <a:rPr lang="en-US" sz="2000" dirty="0">
                <a:latin typeface="Geneva" panose="020B0503030404040204" pitchFamily="34" charset="0"/>
                <a:ea typeface="Geneva" panose="020B0503030404040204" pitchFamily="34" charset="0"/>
                <a:cs typeface="Calibri"/>
              </a:rPr>
              <a:t> </a:t>
            </a:r>
            <a:r>
              <a:rPr lang="en-US" sz="2000" u="sng" dirty="0">
                <a:latin typeface="Geneva" panose="020B0503030404040204" pitchFamily="34" charset="0"/>
                <a:ea typeface="Geneva" panose="020B0503030404040204" pitchFamily="34" charset="0"/>
                <a:cs typeface="Calibri"/>
              </a:rPr>
              <a:t>If ESA has clarifying information about Vigil – as the mission lead – we would defer to that.</a:t>
            </a:r>
          </a:p>
          <a:p>
            <a:pPr>
              <a:lnSpc>
                <a:spcPct val="110000"/>
              </a:lnSpc>
              <a:spcBef>
                <a:spcPts val="600"/>
              </a:spcBef>
              <a:buFont typeface="Courier New" panose="02070309020205020404" pitchFamily="49" charset="0"/>
              <a:buChar char="o"/>
            </a:pPr>
            <a:r>
              <a:rPr lang="en-US" sz="2000" dirty="0">
                <a:latin typeface="Geneva" panose="020B0503030404040204" pitchFamily="34" charset="0"/>
                <a:ea typeface="Geneva" panose="020B0503030404040204" pitchFamily="34" charset="0"/>
                <a:cs typeface="Calibri"/>
              </a:rPr>
              <a:t> Post-Workshop update: JEDI is assessed to meet the key principles for inclusion in the </a:t>
            </a:r>
            <a:r>
              <a:rPr lang="en-US" sz="2000">
                <a:latin typeface="Geneva" panose="020B0503030404040204" pitchFamily="34" charset="0"/>
                <a:ea typeface="Geneva" panose="020B0503030404040204" pitchFamily="34" charset="0"/>
                <a:cs typeface="Calibri"/>
              </a:rPr>
              <a:t>CGMS Baseline and supports </a:t>
            </a:r>
            <a:r>
              <a:rPr lang="en-US" sz="2000" dirty="0">
                <a:latin typeface="Geneva" panose="020B0503030404040204" pitchFamily="34" charset="0"/>
                <a:ea typeface="Geneva" panose="020B0503030404040204" pitchFamily="34" charset="0"/>
                <a:cs typeface="Calibri"/>
              </a:rPr>
              <a:t>the EUV Imager solar/space observation line.</a:t>
            </a:r>
          </a:p>
        </p:txBody>
      </p:sp>
    </p:spTree>
    <p:extLst>
      <p:ext uri="{BB962C8B-B14F-4D97-AF65-F5344CB8AC3E}">
        <p14:creationId xmlns:p14="http://schemas.microsoft.com/office/powerpoint/2010/main" val="6970765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7005d458-45be-48ae-8140-d43da96dd17b}" enabled="0" method="" siteId="{7005d458-45be-48ae-8140-d43da96dd17b}" removed="1"/>
</clbl:labelList>
</file>

<file path=docProps/app.xml><?xml version="1.0" encoding="utf-8"?>
<Properties xmlns="http://schemas.openxmlformats.org/officeDocument/2006/extended-properties" xmlns:vt="http://schemas.openxmlformats.org/officeDocument/2006/docPropsVTypes">
  <TotalTime>2308</TotalTime>
  <Words>503</Words>
  <Application>Microsoft Office PowerPoint</Application>
  <PresentationFormat>Widescreen</PresentationFormat>
  <Paragraphs>18</Paragraphs>
  <Slides>4</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Calibri</vt:lpstr>
      <vt:lpstr>Courier New</vt:lpstr>
      <vt:lpstr>Geneva</vt:lpstr>
      <vt:lpstr>Office Theme</vt:lpstr>
      <vt:lpstr>NASA Response to Open Actions from 7th Risk Assessment Workshop  Presented to 8th Risk Assessment Workshop  Eric McVay, Program Executive Earth Science Division, NASA Headquarters</vt:lpstr>
      <vt:lpstr>PowerPoint Presentation</vt:lpstr>
      <vt:lpstr>PowerPoint Presentation</vt:lpstr>
      <vt:lpstr>PowerPoint Presentation</vt:lpstr>
    </vt:vector>
  </TitlesOfParts>
  <Company>EUMETSAT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Anne Taube</dc:creator>
  <cp:lastModifiedBy>McVay, Eric S (HQ-DK000)</cp:lastModifiedBy>
  <cp:revision>44</cp:revision>
  <cp:lastPrinted>2024-04-25T03:17:03Z</cp:lastPrinted>
  <dcterms:created xsi:type="dcterms:W3CDTF">2012-07-10T09:16:32Z</dcterms:created>
  <dcterms:modified xsi:type="dcterms:W3CDTF">2026-03-04T20:26:28Z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M_DOCNUM">
    <vt:lpwstr>431957</vt:lpwstr>
  </property>
  <property fmtid="{D5CDD505-2E9C-101B-9397-08002B2CF9AE}" pid="3" name="DM_DOCNAME">
    <vt:lpwstr>TEMPLATE CGMS (agency reports)_viewgraph</vt:lpwstr>
  </property>
  <property fmtid="{D5CDD505-2E9C-101B-9397-08002B2CF9AE}" pid="4" name="DM_AUTHOR">
    <vt:lpwstr>Anne Taube</vt:lpwstr>
  </property>
  <property fmtid="{D5CDD505-2E9C-101B-9397-08002B2CF9AE}" pid="5" name="DM_E_DOC_NO">
    <vt:lpwstr>EUM/CGMS/VWG/19/431947</vt:lpwstr>
  </property>
  <property fmtid="{D5CDD505-2E9C-101B-9397-08002B2CF9AE}" pid="6" name="DM_E_VER_NO">
    <vt:lpwstr>1D Draft</vt:lpwstr>
  </property>
  <property fmtid="{D5CDD505-2E9C-101B-9397-08002B2CF9AE}" pid="7" name="DM_E_ISS_DATE">
    <vt:lpwstr>9 December 2022</vt:lpwstr>
  </property>
  <property fmtid="{D5CDD505-2E9C-101B-9397-08002B2CF9AE}" pid="8" name="DM_E_FROM_PERS2">
    <vt:lpwstr/>
  </property>
  <property fmtid="{D5CDD505-2E9C-101B-9397-08002B2CF9AE}" pid="9" name="DM_E_CONFID">
    <vt:lpwstr/>
  </property>
  <property fmtid="{D5CDD505-2E9C-101B-9397-08002B2CF9AE}" pid="10" name="DM_E_WBS_CODE">
    <vt:lpwstr/>
  </property>
  <property fmtid="{D5CDD505-2E9C-101B-9397-08002B2CF9AE}" pid="11" name="DM_E_DISTRIB">
    <vt:lpwstr/>
  </property>
  <property fmtid="{D5CDD505-2E9C-101B-9397-08002B2CF9AE}" pid="12" name="DIGITAL_SIGNATURE">
    <vt:lpwstr/>
  </property>
</Properties>
</file>